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3"/>
  </p:notesMasterIdLst>
  <p:sldIdLst>
    <p:sldId id="273" r:id="rId2"/>
    <p:sldId id="272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15FC-0CB6-4FA7-86A1-149B4193BC47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A409-60B7-46CD-AD49-AEE89BF90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8CD6-9804-40AE-900D-5EA742A41F48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33EA-88DB-4029-AA10-298E6CFF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s_90E.t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870462" cy="7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7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008" y="431813"/>
            <a:ext cx="8609114" cy="3346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UNSUR-UNSUR PENENTU KEWARGANEGARAAN -3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307" y="1231701"/>
            <a:ext cx="7767093" cy="49244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2600"/>
              </a:lnSpc>
              <a:tabLst>
                <a:tab pos="254787" algn="l"/>
              </a:tabLst>
              <a:defRPr/>
            </a:pPr>
            <a:r>
              <a:rPr lang="en-US" sz="2000" dirty="0">
                <a:latin typeface="Times New Roman"/>
              </a:rPr>
              <a:t>PROBLEM STATUS KEWARGANEGARAAN</a:t>
            </a:r>
          </a:p>
          <a:p>
            <a:pPr>
              <a:lnSpc>
                <a:spcPts val="1003"/>
              </a:lnSpc>
              <a:tabLst>
                <a:tab pos="254787" algn="l"/>
              </a:tabLst>
              <a:defRPr/>
            </a:pPr>
            <a:endParaRPr lang="en-US" sz="2000" dirty="0">
              <a:latin typeface="Times New Roman"/>
            </a:endParaRPr>
          </a:p>
          <a:p>
            <a:pPr>
              <a:lnSpc>
                <a:spcPts val="2740"/>
              </a:lnSpc>
              <a:tabLst>
                <a:tab pos="254787" algn="l"/>
              </a:tabLst>
              <a:defRPr/>
            </a:pPr>
            <a:r>
              <a:rPr lang="en-US" sz="20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Penduduk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yg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bukan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berstatus</a:t>
            </a:r>
            <a:r>
              <a:rPr lang="en-US" sz="2800" dirty="0">
                <a:latin typeface="Times New Roman"/>
              </a:rPr>
              <a:t>  WN  </a:t>
            </a:r>
            <a:r>
              <a:rPr lang="en-US" sz="2800" dirty="0" err="1">
                <a:latin typeface="Times New Roman"/>
              </a:rPr>
              <a:t>di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suatu</a:t>
            </a:r>
            <a:endParaRPr lang="en-US" sz="2800" dirty="0">
              <a:latin typeface="Times New Roman"/>
            </a:endParaRP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   </a:t>
            </a:r>
            <a:r>
              <a:rPr lang="en-US" sz="2800" dirty="0" err="1">
                <a:latin typeface="Times New Roman"/>
              </a:rPr>
              <a:t>dikenal</a:t>
            </a:r>
            <a:r>
              <a:rPr lang="en-US" sz="2800" dirty="0">
                <a:latin typeface="Times New Roman"/>
              </a:rPr>
              <a:t>   dg   APATRIDE,   BIPATRIDE,</a:t>
            </a:r>
          </a:p>
          <a:p>
            <a:pPr>
              <a:lnSpc>
                <a:spcPts val="300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MULTIPATRIDE.</a:t>
            </a:r>
          </a:p>
          <a:p>
            <a:pPr>
              <a:lnSpc>
                <a:spcPts val="1003"/>
              </a:lnSpc>
              <a:tabLst>
                <a:tab pos="254787" algn="l"/>
              </a:tabLst>
              <a:defRPr/>
            </a:pPr>
            <a:endParaRPr lang="en-US" sz="2800" dirty="0">
              <a:latin typeface="Times New Roman"/>
            </a:endParaRPr>
          </a:p>
          <a:p>
            <a:pPr>
              <a:lnSpc>
                <a:spcPts val="274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• APATRIDE: </a:t>
            </a:r>
            <a:r>
              <a:rPr lang="en-US" sz="2800" dirty="0" err="1">
                <a:latin typeface="Times New Roman"/>
              </a:rPr>
              <a:t>istilah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untuk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seseorang</a:t>
            </a:r>
            <a:r>
              <a:rPr lang="en-US" sz="2800" dirty="0">
                <a:latin typeface="Times New Roman"/>
              </a:rPr>
              <a:t> yang </a:t>
            </a:r>
            <a:r>
              <a:rPr lang="en-US" sz="2800" dirty="0" err="1">
                <a:latin typeface="Times New Roman"/>
              </a:rPr>
              <a:t>tidak</a:t>
            </a:r>
            <a:endParaRPr lang="en-US" sz="2800" dirty="0">
              <a:latin typeface="Times New Roman"/>
            </a:endParaRPr>
          </a:p>
          <a:p>
            <a:pPr>
              <a:lnSpc>
                <a:spcPts val="2996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mempunyai</a:t>
            </a:r>
            <a:r>
              <a:rPr lang="en-US" sz="2800" dirty="0">
                <a:latin typeface="Times New Roman"/>
              </a:rPr>
              <a:t> status </a:t>
            </a:r>
            <a:r>
              <a:rPr lang="en-US" sz="2800" dirty="0" err="1">
                <a:latin typeface="Times New Roman"/>
              </a:rPr>
              <a:t>kewarganegaraan</a:t>
            </a:r>
            <a:endParaRPr lang="en-US" sz="2800" dirty="0">
              <a:latin typeface="Times New Roman"/>
            </a:endParaRPr>
          </a:p>
          <a:p>
            <a:pPr>
              <a:lnSpc>
                <a:spcPts val="1003"/>
              </a:lnSpc>
              <a:tabLst>
                <a:tab pos="254787" algn="l"/>
              </a:tabLst>
              <a:defRPr/>
            </a:pPr>
            <a:endParaRPr lang="en-US" sz="2800" dirty="0">
              <a:latin typeface="Times New Roman"/>
            </a:endParaRPr>
          </a:p>
          <a:p>
            <a:pPr>
              <a:lnSpc>
                <a:spcPts val="2747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• BIPATRIDE:   </a:t>
            </a:r>
            <a:r>
              <a:rPr lang="en-US" sz="2800" dirty="0" err="1">
                <a:latin typeface="Times New Roman"/>
              </a:rPr>
              <a:t>istilah</a:t>
            </a:r>
            <a:r>
              <a:rPr lang="en-US" sz="2800" dirty="0">
                <a:latin typeface="Times New Roman"/>
              </a:rPr>
              <a:t>   </a:t>
            </a:r>
            <a:r>
              <a:rPr lang="en-US" sz="2800" dirty="0" err="1">
                <a:latin typeface="Times New Roman"/>
              </a:rPr>
              <a:t>untuk</a:t>
            </a:r>
            <a:r>
              <a:rPr lang="en-US" sz="2800" dirty="0">
                <a:latin typeface="Times New Roman"/>
              </a:rPr>
              <a:t>   </a:t>
            </a:r>
            <a:r>
              <a:rPr lang="en-US" sz="2800" dirty="0" err="1">
                <a:latin typeface="Times New Roman"/>
              </a:rPr>
              <a:t>seseorang</a:t>
            </a:r>
            <a:r>
              <a:rPr lang="en-US" sz="2800" dirty="0">
                <a:latin typeface="Times New Roman"/>
              </a:rPr>
              <a:t>   yang</a:t>
            </a: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mempunyai</a:t>
            </a:r>
            <a:r>
              <a:rPr lang="en-US" sz="2800" dirty="0">
                <a:latin typeface="Times New Roman"/>
              </a:rPr>
              <a:t>  status  </a:t>
            </a:r>
            <a:r>
              <a:rPr lang="en-US" sz="2800" dirty="0" err="1">
                <a:latin typeface="Times New Roman"/>
              </a:rPr>
              <a:t>kewarganegaraan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rangkap</a:t>
            </a:r>
            <a:r>
              <a:rPr lang="en-US" sz="2800" dirty="0">
                <a:latin typeface="Times New Roman"/>
              </a:rPr>
              <a:t>-</a:t>
            </a:r>
          </a:p>
          <a:p>
            <a:pPr>
              <a:lnSpc>
                <a:spcPts val="2996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Dwi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Kewarganegaraan</a:t>
            </a:r>
            <a:endParaRPr lang="en-US" sz="2800" dirty="0">
              <a:latin typeface="Times New Roman"/>
            </a:endParaRPr>
          </a:p>
          <a:p>
            <a:pPr>
              <a:lnSpc>
                <a:spcPts val="1003"/>
              </a:lnSpc>
              <a:tabLst>
                <a:tab pos="254787" algn="l"/>
              </a:tabLst>
              <a:defRPr/>
            </a:pPr>
            <a:endParaRPr lang="en-US" sz="2800" dirty="0">
              <a:latin typeface="Times New Roman"/>
            </a:endParaRPr>
          </a:p>
          <a:p>
            <a:pPr>
              <a:lnSpc>
                <a:spcPts val="2748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• MULTIPATRIDE:  </a:t>
            </a:r>
            <a:r>
              <a:rPr lang="en-US" sz="2800" dirty="0" err="1">
                <a:latin typeface="Times New Roman"/>
              </a:rPr>
              <a:t>istilah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untuk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seseorang</a:t>
            </a:r>
            <a:r>
              <a:rPr lang="en-US" sz="2800" dirty="0">
                <a:latin typeface="Times New Roman"/>
              </a:rPr>
              <a:t>  yang</a:t>
            </a: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mempunyai</a:t>
            </a:r>
            <a:r>
              <a:rPr lang="en-US" sz="2800" dirty="0">
                <a:latin typeface="Times New Roman"/>
              </a:rPr>
              <a:t>       </a:t>
            </a:r>
            <a:r>
              <a:rPr lang="en-US" sz="2800" dirty="0" err="1">
                <a:latin typeface="Times New Roman"/>
              </a:rPr>
              <a:t>dua</a:t>
            </a:r>
            <a:r>
              <a:rPr lang="en-US" sz="2800" dirty="0">
                <a:latin typeface="Times New Roman"/>
              </a:rPr>
              <a:t>       </a:t>
            </a:r>
            <a:r>
              <a:rPr lang="en-US" sz="2800" dirty="0" err="1">
                <a:latin typeface="Times New Roman"/>
              </a:rPr>
              <a:t>atau</a:t>
            </a:r>
            <a:r>
              <a:rPr lang="en-US" sz="2800" dirty="0">
                <a:latin typeface="Times New Roman"/>
              </a:rPr>
              <a:t>       </a:t>
            </a:r>
            <a:r>
              <a:rPr lang="en-US" sz="2800" dirty="0" err="1">
                <a:latin typeface="Times New Roman"/>
              </a:rPr>
              <a:t>lebih</a:t>
            </a:r>
            <a:r>
              <a:rPr lang="en-US" sz="2800" dirty="0">
                <a:latin typeface="Times New Roman"/>
              </a:rPr>
              <a:t>       status</a:t>
            </a:r>
          </a:p>
          <a:p>
            <a:pPr>
              <a:lnSpc>
                <a:spcPts val="2996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kewarganegaraan</a:t>
            </a:r>
            <a:endParaRPr lang="en-US" sz="20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0574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 smtClean="0">
                <a:solidFill>
                  <a:srgbClr val="0070C0"/>
                </a:solidFill>
              </a:rPr>
              <a:t>SEKIAN</a:t>
            </a:r>
          </a:p>
          <a:p>
            <a:pPr algn="ctr"/>
            <a:r>
              <a:rPr lang="en-AU" sz="5400" dirty="0" smtClean="0">
                <a:solidFill>
                  <a:srgbClr val="0070C0"/>
                </a:solidFill>
              </a:rPr>
              <a:t>TERIMA KASIH</a:t>
            </a:r>
            <a:endParaRPr lang="en-AU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 descr="ws_90E.t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591" y="203955"/>
            <a:ext cx="7870462" cy="7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3318" y="1902522"/>
            <a:ext cx="125762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571" y="1902522"/>
            <a:ext cx="6690934" cy="3334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26 </a:t>
            </a:r>
            <a:r>
              <a:rPr lang="en-US" sz="2800" dirty="0" err="1">
                <a:latin typeface="Times New Roman"/>
              </a:rPr>
              <a:t>ayat</a:t>
            </a:r>
            <a:r>
              <a:rPr lang="en-US" sz="2800" dirty="0">
                <a:latin typeface="Times New Roman"/>
              </a:rPr>
              <a:t> (1) : </a:t>
            </a:r>
            <a:r>
              <a:rPr lang="en-US" sz="2800" dirty="0" err="1">
                <a:latin typeface="Times New Roman"/>
              </a:rPr>
              <a:t>Warga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adalah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orang</a:t>
            </a:r>
            <a:r>
              <a:rPr lang="en-US" sz="2800" dirty="0">
                <a:latin typeface="Times New Roman"/>
              </a:rPr>
              <a:t>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008" y="2267411"/>
            <a:ext cx="7203447" cy="10835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orang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Bangsa</a:t>
            </a:r>
            <a:r>
              <a:rPr lang="en-US" sz="2800" dirty="0">
                <a:latin typeface="Times New Roman"/>
              </a:rPr>
              <a:t> Indonesia </a:t>
            </a:r>
            <a:r>
              <a:rPr lang="en-US" sz="2800" dirty="0" err="1">
                <a:latin typeface="Times New Roman"/>
              </a:rPr>
              <a:t>asli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orang-orang</a:t>
            </a:r>
            <a:endParaRPr lang="en-US" sz="2800" dirty="0">
              <a:latin typeface="Times New Roman"/>
            </a:endParaRPr>
          </a:p>
          <a:p>
            <a:pPr>
              <a:lnSpc>
                <a:spcPts val="2871"/>
              </a:lnSpc>
              <a:defRPr/>
            </a:pPr>
            <a:r>
              <a:rPr lang="en-US" sz="2800" dirty="0" err="1">
                <a:latin typeface="Times New Roman"/>
              </a:rPr>
              <a:t>bangsa</a:t>
            </a:r>
            <a:r>
              <a:rPr lang="en-US" sz="2800" dirty="0">
                <a:latin typeface="Times New Roman"/>
              </a:rPr>
              <a:t> lain yang </a:t>
            </a:r>
            <a:r>
              <a:rPr lang="en-US" sz="2800" dirty="0" err="1">
                <a:latin typeface="Times New Roman"/>
              </a:rPr>
              <a:t>disahkan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oleh</a:t>
            </a:r>
            <a:r>
              <a:rPr lang="en-US" sz="2800" dirty="0">
                <a:latin typeface="Times New Roman"/>
              </a:rPr>
              <a:t> UU </a:t>
            </a:r>
            <a:r>
              <a:rPr lang="en-US" sz="2800" dirty="0" err="1">
                <a:latin typeface="Times New Roman"/>
              </a:rPr>
              <a:t>sebagai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warga</a:t>
            </a:r>
            <a:endParaRPr lang="en-US" sz="2800" dirty="0">
              <a:latin typeface="Times New Roman"/>
            </a:endParaRPr>
          </a:p>
          <a:p>
            <a:pPr>
              <a:lnSpc>
                <a:spcPts val="2871"/>
              </a:lnSpc>
              <a:defRPr/>
            </a:pPr>
            <a:r>
              <a:rPr lang="en-US" sz="2800" dirty="0" err="1">
                <a:latin typeface="Times New Roman"/>
              </a:rPr>
              <a:t>negara</a:t>
            </a:r>
            <a:endParaRPr lang="en-US" sz="2800" dirty="0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18" y="3362077"/>
            <a:ext cx="7294187" cy="3457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    </a:t>
            </a: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26 </a:t>
            </a:r>
            <a:r>
              <a:rPr lang="en-US" sz="2800" dirty="0" err="1">
                <a:latin typeface="Times New Roman"/>
              </a:rPr>
              <a:t>ayat</a:t>
            </a:r>
            <a:r>
              <a:rPr lang="en-US" sz="2800" dirty="0">
                <a:latin typeface="Times New Roman"/>
              </a:rPr>
              <a:t> (2) : </a:t>
            </a:r>
            <a:r>
              <a:rPr lang="en-US" sz="2800" dirty="0" err="1">
                <a:latin typeface="Times New Roman"/>
              </a:rPr>
              <a:t>syarat-syarat</a:t>
            </a:r>
            <a:r>
              <a:rPr lang="en-US" sz="2800" dirty="0">
                <a:latin typeface="Times New Roman"/>
              </a:rPr>
              <a:t> yang </a:t>
            </a:r>
            <a:r>
              <a:rPr lang="en-US" sz="2800" dirty="0" err="1">
                <a:latin typeface="Times New Roman"/>
              </a:rPr>
              <a:t>mengenai</a:t>
            </a:r>
            <a:endParaRPr lang="en-US" sz="2800" dirty="0"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415" y="3726967"/>
            <a:ext cx="6012690" cy="34576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kewarganegaraan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ditetapkan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dengan</a:t>
            </a:r>
            <a:r>
              <a:rPr lang="en-US" sz="2800" dirty="0">
                <a:latin typeface="Times New Roman"/>
              </a:rPr>
              <a:t> UU.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18" y="4096636"/>
            <a:ext cx="6092286" cy="34576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    </a:t>
            </a: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27 </a:t>
            </a:r>
            <a:r>
              <a:rPr lang="en-US" sz="2800" dirty="0" err="1">
                <a:latin typeface="Times New Roman"/>
              </a:rPr>
              <a:t>ayat</a:t>
            </a:r>
            <a:r>
              <a:rPr lang="en-US" sz="2800" dirty="0">
                <a:latin typeface="Times New Roman"/>
              </a:rPr>
              <a:t> (1) : </a:t>
            </a:r>
            <a:r>
              <a:rPr lang="en-US" sz="2800" dirty="0" err="1">
                <a:latin typeface="Times New Roman"/>
              </a:rPr>
              <a:t>segala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warga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negara</a:t>
            </a:r>
            <a:endParaRPr lang="en-US" sz="2800" dirty="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415" y="4456745"/>
            <a:ext cx="7617347" cy="14563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tabLst>
                <a:tab pos="38218" algn="l"/>
              </a:tabLst>
              <a:defRPr/>
            </a:pPr>
            <a:r>
              <a:rPr lang="en-US" dirty="0">
                <a:latin typeface="+mn-lt"/>
              </a:rPr>
              <a:t>	</a:t>
            </a:r>
            <a:r>
              <a:rPr lang="en-US" sz="2800" dirty="0" err="1">
                <a:latin typeface="Times New Roman"/>
              </a:rPr>
              <a:t>bersamaan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tabLst>
                <a:tab pos="38218" algn="l"/>
              </a:tabLst>
              <a:defRPr/>
            </a:pPr>
            <a:r>
              <a:rPr lang="en-US" sz="2800" dirty="0" err="1">
                <a:latin typeface="Times New Roman"/>
              </a:rPr>
              <a:t>kedudukannya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dalam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hukum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pemerintahan</a:t>
            </a:r>
            <a:r>
              <a:rPr lang="en-US" sz="2800" dirty="0">
                <a:latin typeface="Times New Roman"/>
              </a:rPr>
              <a:t>,</a:t>
            </a:r>
          </a:p>
          <a:p>
            <a:pPr>
              <a:lnSpc>
                <a:spcPts val="2871"/>
              </a:lnSpc>
              <a:tabLst>
                <a:tab pos="38218" algn="l"/>
              </a:tabLst>
              <a:defRPr/>
            </a:pP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wajib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menjunjung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hukum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pemerintahan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itu</a:t>
            </a:r>
            <a:endParaRPr lang="en-US" sz="2800" dirty="0">
              <a:latin typeface="Times New Roman"/>
            </a:endParaRPr>
          </a:p>
          <a:p>
            <a:pPr>
              <a:lnSpc>
                <a:spcPts val="2871"/>
              </a:lnSpc>
              <a:tabLst>
                <a:tab pos="38218" algn="l"/>
              </a:tabLst>
              <a:defRPr/>
            </a:pPr>
            <a:r>
              <a:rPr lang="en-US" sz="2800" dirty="0" err="1">
                <a:latin typeface="Times New Roman"/>
              </a:rPr>
              <a:t>dengan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tidak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ada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kecualinya</a:t>
            </a:r>
            <a:r>
              <a:rPr lang="en-US" sz="2800" dirty="0">
                <a:latin typeface="Times New Roman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18" y="5916301"/>
            <a:ext cx="7523423" cy="34576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    </a:t>
            </a: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27 </a:t>
            </a:r>
            <a:r>
              <a:rPr lang="en-US" sz="2800" dirty="0" err="1">
                <a:latin typeface="Times New Roman"/>
              </a:rPr>
              <a:t>ayat</a:t>
            </a:r>
            <a:r>
              <a:rPr lang="en-US" sz="2800" dirty="0">
                <a:latin typeface="Times New Roman"/>
              </a:rPr>
              <a:t> (2) : </a:t>
            </a:r>
            <a:r>
              <a:rPr lang="en-US" sz="2800" dirty="0" err="1">
                <a:latin typeface="Times New Roman"/>
              </a:rPr>
              <a:t>tiap-tiap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warga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berhak</a:t>
            </a:r>
            <a:endParaRPr lang="en-US" sz="2800" dirty="0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008" y="6281189"/>
            <a:ext cx="6949018" cy="3334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atas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pekerjaan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penghidupan</a:t>
            </a:r>
            <a:r>
              <a:rPr lang="en-US" sz="2800" dirty="0">
                <a:latin typeface="Times New Roman"/>
              </a:rPr>
              <a:t> yang </a:t>
            </a:r>
            <a:r>
              <a:rPr lang="en-US" sz="2800" dirty="0" err="1">
                <a:latin typeface="Times New Roman"/>
              </a:rPr>
              <a:t>layak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bagi</a:t>
            </a:r>
            <a:endParaRPr lang="en-US" sz="2800" dirty="0"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3443" y="1238074"/>
            <a:ext cx="3949559" cy="33620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s-ES" sz="2800" dirty="0" err="1">
                <a:latin typeface="Times New Roman"/>
              </a:rPr>
              <a:t>Pasal</a:t>
            </a:r>
            <a:r>
              <a:rPr lang="es-ES" sz="2800" dirty="0">
                <a:latin typeface="Times New Roman"/>
              </a:rPr>
              <a:t> 26 dan 27 UUD 1945</a:t>
            </a:r>
            <a:endParaRPr lang="en-US" sz="28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 descr="ws_916.t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591" y="203955"/>
            <a:ext cx="7870462" cy="7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53444" y="1238074"/>
            <a:ext cx="3430592" cy="33620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s-ES" sz="2800" dirty="0" err="1">
                <a:latin typeface="Times New Roman"/>
              </a:rPr>
              <a:t>Pasal</a:t>
            </a:r>
            <a:r>
              <a:rPr lang="es-ES" sz="2800" dirty="0">
                <a:latin typeface="Times New Roman"/>
              </a:rPr>
              <a:t> 27, 28 UUD 1945</a:t>
            </a:r>
            <a:endParaRPr lang="en-US" sz="2800" dirty="0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833" y="1826038"/>
            <a:ext cx="7409016" cy="3334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27 </a:t>
            </a:r>
            <a:r>
              <a:rPr lang="en-US" sz="2800" dirty="0" err="1">
                <a:latin typeface="Times New Roman"/>
              </a:rPr>
              <a:t>ayat</a:t>
            </a:r>
            <a:r>
              <a:rPr lang="en-US" sz="2800" dirty="0">
                <a:latin typeface="Times New Roman"/>
              </a:rPr>
              <a:t> (3) : </a:t>
            </a:r>
            <a:r>
              <a:rPr lang="en-US" sz="2800" dirty="0" err="1">
                <a:latin typeface="Times New Roman"/>
              </a:rPr>
              <a:t>setiap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warga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berhak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endParaRPr lang="en-US" sz="2800" dirty="0"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222" y="2190928"/>
            <a:ext cx="7068134" cy="34576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wajib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ikut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serta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dalam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upaya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pembelaan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833" y="2555816"/>
            <a:ext cx="7671473" cy="3457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l-NL" sz="2800" dirty="0">
                <a:latin typeface="Times New Roman"/>
              </a:rPr>
              <a:t>• Pasal 28 : Kemerdekaan berserikat dan berkumpul,</a:t>
            </a:r>
            <a:endParaRPr lang="en-US" sz="2800" dirty="0"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931" y="2920706"/>
            <a:ext cx="7415173" cy="709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mengeluarkan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pikiran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dengan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lisan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tulisan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sebagainya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ditetapkan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dengan</a:t>
            </a:r>
            <a:r>
              <a:rPr lang="en-US" sz="2800" dirty="0">
                <a:latin typeface="Times New Roman"/>
              </a:rPr>
              <a:t> UU.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833" y="3650484"/>
            <a:ext cx="7529791" cy="34576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28A : </a:t>
            </a:r>
            <a:r>
              <a:rPr lang="en-US" sz="2800" dirty="0" err="1">
                <a:latin typeface="Times New Roman"/>
              </a:rPr>
              <a:t>Setiap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orang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berhak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untuk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hidup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serta</a:t>
            </a:r>
            <a:endParaRPr lang="en-US" sz="2800" dirty="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222" y="4015372"/>
            <a:ext cx="7488401" cy="3457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berhak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mempertahankan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hidup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kehidupannya</a:t>
            </a:r>
            <a:r>
              <a:rPr lang="en-US" sz="2800" dirty="0">
                <a:latin typeface="Times New Roman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833" y="4378668"/>
            <a:ext cx="7096494" cy="3334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pt-BR" sz="2800" dirty="0">
                <a:latin typeface="Times New Roman"/>
              </a:rPr>
              <a:t>• Pasal 28E ayat (1): setiap orang bebas memeluk</a:t>
            </a:r>
            <a:endParaRPr lang="en-US" sz="2800" dirty="0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523" y="4743557"/>
            <a:ext cx="7415173" cy="183081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agama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beribadat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menurut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agamanya</a:t>
            </a:r>
            <a:r>
              <a:rPr lang="en-US" sz="2800" dirty="0">
                <a:latin typeface="Times New Roman"/>
              </a:rPr>
              <a:t>, </a:t>
            </a:r>
            <a:r>
              <a:rPr lang="en-US" sz="2800" dirty="0" err="1">
                <a:latin typeface="Times New Roman"/>
              </a:rPr>
              <a:t>memilih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pendidikan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pengajaran</a:t>
            </a:r>
            <a:r>
              <a:rPr lang="en-US" sz="2800" dirty="0">
                <a:latin typeface="Times New Roman"/>
              </a:rPr>
              <a:t>, </a:t>
            </a:r>
            <a:r>
              <a:rPr lang="en-US" sz="2800" dirty="0" err="1">
                <a:latin typeface="Times New Roman"/>
              </a:rPr>
              <a:t>memilih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pekerjaan</a:t>
            </a:r>
            <a:r>
              <a:rPr lang="en-US" sz="2800" dirty="0">
                <a:latin typeface="Times New Roman"/>
              </a:rPr>
              <a:t>,</a:t>
            </a: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memilih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kewarganegaraan</a:t>
            </a:r>
            <a:r>
              <a:rPr lang="en-US" sz="2800" dirty="0">
                <a:latin typeface="Times New Roman"/>
              </a:rPr>
              <a:t>, </a:t>
            </a:r>
            <a:r>
              <a:rPr lang="en-US" sz="2800" dirty="0" err="1">
                <a:latin typeface="Times New Roman"/>
              </a:rPr>
              <a:t>memilih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tempat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tinggal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di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wilayah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meninggalkan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nya</a:t>
            </a:r>
            <a:r>
              <a:rPr lang="en-US" sz="2800" dirty="0">
                <a:latin typeface="Times New Roman"/>
              </a:rPr>
              <a:t>, </a:t>
            </a:r>
            <a:r>
              <a:rPr lang="en-US" sz="2800" dirty="0" err="1">
                <a:latin typeface="Times New Roman"/>
              </a:rPr>
              <a:t>serta</a:t>
            </a:r>
            <a:endParaRPr lang="en-US" sz="2800" dirty="0">
              <a:latin typeface="Times New Roman"/>
            </a:endParaRPr>
          </a:p>
          <a:p>
            <a:pPr>
              <a:lnSpc>
                <a:spcPts val="2878"/>
              </a:lnSpc>
              <a:defRPr/>
            </a:pPr>
            <a:r>
              <a:rPr lang="en-US" sz="2800" dirty="0" err="1">
                <a:latin typeface="Times New Roman"/>
              </a:rPr>
              <a:t>berhak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kembali</a:t>
            </a:r>
            <a:r>
              <a:rPr lang="en-US" sz="2800" dirty="0">
                <a:latin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ws_91E.t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591" y="203955"/>
            <a:ext cx="7870462" cy="7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53443" y="1238074"/>
            <a:ext cx="3191804" cy="33620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l-NL" sz="2800" dirty="0">
                <a:latin typeface="Times New Roman"/>
              </a:rPr>
              <a:t>28, dan 30 UUD 1945</a:t>
            </a:r>
            <a:endParaRPr lang="en-US" sz="2800" dirty="0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246" y="2225983"/>
            <a:ext cx="6479338" cy="3334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28E </a:t>
            </a:r>
            <a:r>
              <a:rPr lang="en-US" sz="2800" dirty="0" err="1">
                <a:latin typeface="Times New Roman"/>
              </a:rPr>
              <a:t>ayat</a:t>
            </a:r>
            <a:r>
              <a:rPr lang="en-US" sz="2800" dirty="0">
                <a:latin typeface="Times New Roman"/>
              </a:rPr>
              <a:t> (2): </a:t>
            </a:r>
            <a:r>
              <a:rPr lang="en-US" sz="2800" dirty="0" err="1">
                <a:latin typeface="Times New Roman"/>
              </a:rPr>
              <a:t>setiap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orang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berhak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atas</a:t>
            </a:r>
            <a:endParaRPr lang="en-US" sz="2800" dirty="0"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042" y="2611585"/>
            <a:ext cx="7120668" cy="11074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kebebasan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meyakini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dengan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kepercayaan</a:t>
            </a:r>
            <a:r>
              <a:rPr lang="en-US" sz="2800" dirty="0">
                <a:latin typeface="Times New Roman"/>
              </a:rPr>
              <a:t>,</a:t>
            </a:r>
          </a:p>
          <a:p>
            <a:pPr>
              <a:lnSpc>
                <a:spcPts val="3032"/>
              </a:lnSpc>
              <a:defRPr/>
            </a:pPr>
            <a:r>
              <a:rPr lang="en-US" sz="2800" dirty="0" err="1">
                <a:latin typeface="Times New Roman"/>
              </a:rPr>
              <a:t>menyatakan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pikiran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sikap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sesuai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dengan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hati</a:t>
            </a:r>
            <a:endParaRPr lang="en-US" sz="2800" dirty="0">
              <a:latin typeface="Times New Roman"/>
            </a:endParaRPr>
          </a:p>
          <a:p>
            <a:pPr>
              <a:lnSpc>
                <a:spcPts val="3032"/>
              </a:lnSpc>
              <a:defRPr/>
            </a:pPr>
            <a:r>
              <a:rPr lang="en-US" sz="2800" dirty="0" err="1">
                <a:latin typeface="Times New Roman"/>
              </a:rPr>
              <a:t>nuraninya</a:t>
            </a:r>
            <a:endParaRPr lang="en-US" sz="2800" dirty="0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246" y="3768395"/>
            <a:ext cx="6576230" cy="34576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28E </a:t>
            </a:r>
            <a:r>
              <a:rPr lang="en-US" sz="2800" dirty="0" err="1">
                <a:latin typeface="Times New Roman"/>
              </a:rPr>
              <a:t>ayat</a:t>
            </a:r>
            <a:r>
              <a:rPr lang="en-US" sz="2800" dirty="0">
                <a:latin typeface="Times New Roman"/>
              </a:rPr>
              <a:t> (3): </a:t>
            </a:r>
            <a:r>
              <a:rPr lang="en-US" sz="2800" dirty="0" err="1">
                <a:latin typeface="Times New Roman"/>
              </a:rPr>
              <a:t>setiap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orang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berhak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atas</a:t>
            </a:r>
            <a:endParaRPr lang="en-US" sz="2800" dirty="0"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042" y="4153998"/>
            <a:ext cx="5601974" cy="72021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kebebasan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berserikat</a:t>
            </a:r>
            <a:r>
              <a:rPr lang="en-US" sz="2800" dirty="0">
                <a:latin typeface="Times New Roman"/>
              </a:rPr>
              <a:t>, </a:t>
            </a:r>
            <a:r>
              <a:rPr lang="en-US" sz="2800" dirty="0" err="1">
                <a:latin typeface="Times New Roman"/>
              </a:rPr>
              <a:t>berkumpul</a:t>
            </a:r>
            <a:r>
              <a:rPr lang="en-US" sz="2800" dirty="0">
                <a:latin typeface="Times New Roman"/>
              </a:rPr>
              <a:t>, </a:t>
            </a:r>
            <a:r>
              <a:rPr lang="en-US" sz="2800" dirty="0" err="1">
                <a:latin typeface="Times New Roman"/>
              </a:rPr>
              <a:t>dan</a:t>
            </a:r>
            <a:endParaRPr lang="en-US" sz="2800" dirty="0">
              <a:latin typeface="Times New Roman"/>
            </a:endParaRPr>
          </a:p>
          <a:p>
            <a:pPr>
              <a:lnSpc>
                <a:spcPts val="3038"/>
              </a:lnSpc>
              <a:defRPr/>
            </a:pPr>
            <a:r>
              <a:rPr lang="en-US" sz="2800" dirty="0" err="1">
                <a:latin typeface="Times New Roman"/>
              </a:rPr>
              <a:t>mengeluarkan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pendapat</a:t>
            </a:r>
            <a:r>
              <a:rPr lang="en-US" sz="2800" dirty="0">
                <a:latin typeface="Times New Roman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246" y="4925205"/>
            <a:ext cx="7555262" cy="34576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Pasal</a:t>
            </a:r>
            <a:r>
              <a:rPr lang="en-US" sz="2800" dirty="0">
                <a:latin typeface="Times New Roman"/>
              </a:rPr>
              <a:t> 30 </a:t>
            </a:r>
            <a:r>
              <a:rPr lang="en-US" sz="2800" dirty="0" err="1">
                <a:latin typeface="Times New Roman"/>
              </a:rPr>
              <a:t>ayat</a:t>
            </a:r>
            <a:r>
              <a:rPr lang="en-US" sz="2800" dirty="0">
                <a:latin typeface="Times New Roman"/>
              </a:rPr>
              <a:t> (1) : </a:t>
            </a:r>
            <a:r>
              <a:rPr lang="en-US" sz="2800" dirty="0" err="1">
                <a:latin typeface="Times New Roman"/>
              </a:rPr>
              <a:t>setiap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warga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berhak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dan</a:t>
            </a:r>
            <a:endParaRPr lang="en-US" sz="2800" dirty="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042" y="5310808"/>
            <a:ext cx="6496634" cy="72021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i-FI" sz="2800" dirty="0">
                <a:latin typeface="Times New Roman"/>
              </a:rPr>
              <a:t>wajib ikutserta dalam usaha pertahanan dan</a:t>
            </a:r>
          </a:p>
          <a:p>
            <a:pPr>
              <a:lnSpc>
                <a:spcPts val="3032"/>
              </a:lnSpc>
              <a:defRPr/>
            </a:pPr>
            <a:r>
              <a:rPr lang="fi-FI" sz="2800" dirty="0">
                <a:latin typeface="Times New Roman"/>
              </a:rPr>
              <a:t>keamanan negara.</a:t>
            </a:r>
            <a:endParaRPr lang="en-US" sz="28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 descr="ws_926.t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52" y="203955"/>
            <a:ext cx="7870462" cy="7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8833" y="1510545"/>
            <a:ext cx="4259983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1. SIAPA WARGANEGARA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833" y="1900929"/>
            <a:ext cx="8531111" cy="3346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l-NL" sz="2800" dirty="0">
                <a:latin typeface="Times New Roman"/>
              </a:rPr>
              <a:t>2. KESAMAAN KEDUDUKAN DALAM HUKUM DAN</a:t>
            </a:r>
            <a:endParaRPr lang="en-US" sz="2800" dirty="0"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674" y="2281752"/>
            <a:ext cx="2816111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PEMERINTAHAN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833" y="2672135"/>
            <a:ext cx="7731966" cy="33620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b-NO" sz="2800" dirty="0">
                <a:latin typeface="Times New Roman"/>
              </a:rPr>
              <a:t>3. HAK ATAS PEKERJAAN DAN PENGHIDUPAN</a:t>
            </a:r>
            <a:endParaRPr lang="en-US" sz="2800" dirty="0"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3674" y="3052958"/>
            <a:ext cx="6027017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YANG LAYAK BAGI KEMANUSIAAN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833" y="3443341"/>
            <a:ext cx="6284908" cy="33620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4. KEMERDEKAAN BERSERIKAT DAN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674" y="3824164"/>
            <a:ext cx="2223916" cy="3346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BERKUMPUL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833" y="4209767"/>
            <a:ext cx="6487083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5. KEMERDEKAAN MEMELUK AGAMA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833" y="4595370"/>
            <a:ext cx="8053534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l-NL" sz="2800" dirty="0">
                <a:latin typeface="Times New Roman"/>
              </a:rPr>
              <a:t>6. HAK DAN KEWAJIBAN PEMBELAAN NEGARA</a:t>
            </a:r>
            <a:endParaRPr lang="en-US" sz="2800" dirty="0"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833" y="4980974"/>
            <a:ext cx="5609933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7. HAK MENDAPAT PENGAJARAN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833" y="5366577"/>
            <a:ext cx="6807058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8. KEBUDAYAAN NASIONAL INDONESIA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833" y="5752180"/>
            <a:ext cx="4739152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9. KESEJAHTERAAN SOSIAL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9410" y="372857"/>
            <a:ext cx="5339306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AZAS KEWARGANEGARAAN - 1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9368" y="1231700"/>
            <a:ext cx="2836805" cy="33620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SISI KELAHIRAN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68" y="1728842"/>
            <a:ext cx="6886655" cy="3346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i-FI" sz="2800" dirty="0">
                <a:latin typeface="Times New Roman"/>
              </a:rPr>
              <a:t>1. IUS SOLI = tempat kelahiran (IUS = hukum,</a:t>
            </a:r>
            <a:endParaRPr lang="en-US" sz="2800" dirty="0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3918" y="2109663"/>
            <a:ext cx="5291549" cy="3457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it-IT" sz="2800" dirty="0">
                <a:latin typeface="Times New Roman"/>
              </a:rPr>
              <a:t>dalil, pedoman; soli, solum = negeri)</a:t>
            </a:r>
            <a:endParaRPr lang="en-US" sz="2800" dirty="0"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3918" y="2606805"/>
            <a:ext cx="6340625" cy="72021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Pedoman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kewarganegaraan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yg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berdasarkan</a:t>
            </a:r>
            <a:endParaRPr lang="en-US" sz="2800" dirty="0">
              <a:latin typeface="Times New Roman"/>
            </a:endParaRPr>
          </a:p>
          <a:p>
            <a:pPr>
              <a:lnSpc>
                <a:spcPts val="2996"/>
              </a:lnSpc>
              <a:defRPr/>
            </a:pPr>
            <a:r>
              <a:rPr lang="en-US" sz="2800" dirty="0" err="1">
                <a:latin typeface="Times New Roman"/>
              </a:rPr>
              <a:t>tempat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atau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daerah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kelahiran</a:t>
            </a:r>
            <a:r>
              <a:rPr lang="en-US" sz="2800" dirty="0">
                <a:latin typeface="Times New Roman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9368" y="3484770"/>
            <a:ext cx="6858000" cy="3346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2. IUS    SANGUINIS    =    </a:t>
            </a:r>
            <a:r>
              <a:rPr lang="en-US" sz="2800" dirty="0" err="1">
                <a:latin typeface="Times New Roman"/>
              </a:rPr>
              <a:t>keturunan</a:t>
            </a:r>
            <a:r>
              <a:rPr lang="en-US" sz="2800" dirty="0">
                <a:latin typeface="Times New Roman"/>
              </a:rPr>
              <a:t>,    </a:t>
            </a:r>
            <a:r>
              <a:rPr lang="en-US" sz="2800" dirty="0" err="1">
                <a:latin typeface="Times New Roman"/>
              </a:rPr>
              <a:t>darah</a:t>
            </a:r>
            <a:endParaRPr lang="en-US" sz="2800" dirty="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3918" y="3865593"/>
            <a:ext cx="3366915" cy="3346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(SANGUINIS = </a:t>
            </a:r>
            <a:r>
              <a:rPr lang="en-US" sz="2800" dirty="0" err="1">
                <a:latin typeface="Times New Roman"/>
              </a:rPr>
              <a:t>darah</a:t>
            </a:r>
            <a:r>
              <a:rPr lang="en-US" sz="2800" dirty="0">
                <a:latin typeface="Times New Roman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3919" y="4362734"/>
            <a:ext cx="6268989" cy="72021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pedoman</a:t>
            </a:r>
            <a:r>
              <a:rPr lang="en-US" sz="2800" dirty="0">
                <a:latin typeface="Times New Roman"/>
              </a:rPr>
              <a:t>   </a:t>
            </a:r>
            <a:r>
              <a:rPr lang="en-US" sz="2800" dirty="0" err="1">
                <a:latin typeface="Times New Roman"/>
              </a:rPr>
              <a:t>kewarganegaraan</a:t>
            </a:r>
            <a:r>
              <a:rPr lang="en-US" sz="2800" dirty="0">
                <a:latin typeface="Times New Roman"/>
              </a:rPr>
              <a:t>   </a:t>
            </a:r>
            <a:r>
              <a:rPr lang="en-US" sz="2800" dirty="0" err="1">
                <a:latin typeface="Times New Roman"/>
              </a:rPr>
              <a:t>berdasarkan</a:t>
            </a:r>
            <a:endParaRPr lang="en-US" sz="2800" dirty="0">
              <a:latin typeface="Times New Roman"/>
            </a:endParaRPr>
          </a:p>
          <a:p>
            <a:pPr>
              <a:lnSpc>
                <a:spcPts val="2996"/>
              </a:lnSpc>
              <a:defRPr/>
            </a:pPr>
            <a:r>
              <a:rPr lang="en-US" sz="2800" dirty="0" err="1">
                <a:latin typeface="Times New Roman"/>
              </a:rPr>
              <a:t>daerah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atau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keturunan</a:t>
            </a:r>
            <a:endParaRPr lang="en-US" sz="28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2348" y="372857"/>
            <a:ext cx="5250159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solidFill>
                  <a:srgbClr val="FFFFFF"/>
                </a:solidFill>
                <a:latin typeface="Times New Roman"/>
              </a:rPr>
              <a:t>AZAS KEWARGANEGARAAN 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894" y="984723"/>
            <a:ext cx="3129719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SISI PERKAWINAN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95" y="1456369"/>
            <a:ext cx="3543618" cy="3457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1. </a:t>
            </a:r>
            <a:r>
              <a:rPr lang="en-US" sz="2800" dirty="0" err="1">
                <a:latin typeface="Times New Roman"/>
              </a:rPr>
              <a:t>Asas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Kesatuan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hukum</a:t>
            </a:r>
            <a:endParaRPr lang="en-US" sz="2800" dirty="0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409" y="1932797"/>
            <a:ext cx="7012416" cy="25669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Didasarkan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pada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paradigma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suami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istri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ataupun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ikatan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keluarga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merupakan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inti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masyarakat</a:t>
            </a:r>
            <a:r>
              <a:rPr lang="en-US" sz="2800" dirty="0">
                <a:latin typeface="Times New Roman"/>
              </a:rPr>
              <a:t> yang</a:t>
            </a: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meniscayakan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suasana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sejahtera</a:t>
            </a:r>
            <a:r>
              <a:rPr lang="en-US" sz="2800" dirty="0">
                <a:latin typeface="Times New Roman"/>
              </a:rPr>
              <a:t>,  </a:t>
            </a:r>
            <a:r>
              <a:rPr lang="en-US" sz="2800" dirty="0" err="1">
                <a:latin typeface="Times New Roman"/>
              </a:rPr>
              <a:t>sehat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dan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tidak</a:t>
            </a:r>
            <a:r>
              <a:rPr lang="en-US" sz="2800" dirty="0">
                <a:latin typeface="Times New Roman"/>
              </a:rPr>
              <a:t>    </a:t>
            </a:r>
            <a:r>
              <a:rPr lang="en-US" sz="2800" dirty="0" err="1">
                <a:latin typeface="Times New Roman"/>
              </a:rPr>
              <a:t>terpecah</a:t>
            </a:r>
            <a:r>
              <a:rPr lang="en-US" sz="2800" dirty="0">
                <a:latin typeface="Times New Roman"/>
              </a:rPr>
              <a:t>.    </a:t>
            </a:r>
            <a:r>
              <a:rPr lang="en-US" sz="2800" dirty="0" err="1">
                <a:latin typeface="Times New Roman"/>
              </a:rPr>
              <a:t>Dalam</a:t>
            </a:r>
            <a:r>
              <a:rPr lang="en-US" sz="2800" dirty="0">
                <a:latin typeface="Times New Roman"/>
              </a:rPr>
              <a:t>    </a:t>
            </a:r>
            <a:r>
              <a:rPr lang="en-US" sz="2800" dirty="0" err="1">
                <a:latin typeface="Times New Roman"/>
              </a:rPr>
              <a:t>menyelenggarakan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kehidupan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bermasyarakatnya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ikatan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keluarga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defRPr/>
            </a:pPr>
            <a:r>
              <a:rPr lang="en-US" sz="2800" dirty="0">
                <a:latin typeface="Times New Roman"/>
              </a:rPr>
              <a:t>yang  </a:t>
            </a:r>
            <a:r>
              <a:rPr lang="en-US" sz="2800" dirty="0" err="1">
                <a:latin typeface="Times New Roman"/>
              </a:rPr>
              <a:t>baik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perlu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mencerminkan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adanya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suatu</a:t>
            </a:r>
            <a:endParaRPr lang="en-US" sz="2800" dirty="0">
              <a:latin typeface="Times New Roman"/>
            </a:endParaRPr>
          </a:p>
          <a:p>
            <a:pPr>
              <a:lnSpc>
                <a:spcPts val="2836"/>
              </a:lnSpc>
              <a:defRPr/>
            </a:pPr>
            <a:r>
              <a:rPr lang="en-US" sz="2800" dirty="0" err="1">
                <a:latin typeface="Times New Roman"/>
              </a:rPr>
              <a:t>kesatuan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yg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bulat</a:t>
            </a:r>
            <a:r>
              <a:rPr lang="en-US" sz="2800" dirty="0">
                <a:latin typeface="Times New Roman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894" y="4588996"/>
            <a:ext cx="3866779" cy="3457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latin typeface="Times New Roman"/>
              </a:rPr>
              <a:t>2. </a:t>
            </a:r>
            <a:r>
              <a:rPr lang="en-US" sz="2800" dirty="0" err="1">
                <a:latin typeface="Times New Roman"/>
              </a:rPr>
              <a:t>Asas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Persamaan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Derajat</a:t>
            </a:r>
            <a:endParaRPr lang="en-US" sz="2800" dirty="0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1408" y="5065424"/>
            <a:ext cx="6939188" cy="144680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 err="1">
                <a:latin typeface="Times New Roman"/>
              </a:rPr>
              <a:t>Suatu</a:t>
            </a:r>
            <a:r>
              <a:rPr lang="en-US" sz="2800" dirty="0">
                <a:latin typeface="Times New Roman"/>
              </a:rPr>
              <a:t>     </a:t>
            </a:r>
            <a:r>
              <a:rPr lang="en-US" sz="2800" dirty="0" err="1">
                <a:latin typeface="Times New Roman"/>
              </a:rPr>
              <a:t>perkawainan</a:t>
            </a:r>
            <a:r>
              <a:rPr lang="en-US" sz="2800" dirty="0">
                <a:latin typeface="Times New Roman"/>
              </a:rPr>
              <a:t>     </a:t>
            </a:r>
            <a:r>
              <a:rPr lang="en-US" sz="2800" dirty="0" err="1">
                <a:latin typeface="Times New Roman"/>
              </a:rPr>
              <a:t>tidak</a:t>
            </a:r>
            <a:r>
              <a:rPr lang="en-US" sz="2800" dirty="0">
                <a:latin typeface="Times New Roman"/>
              </a:rPr>
              <a:t>     </a:t>
            </a:r>
            <a:r>
              <a:rPr lang="en-US" sz="2800" dirty="0" err="1">
                <a:latin typeface="Times New Roman"/>
              </a:rPr>
              <a:t>menyebabkan</a:t>
            </a:r>
            <a:endParaRPr lang="en-US" sz="2800" dirty="0">
              <a:latin typeface="Times New Roman"/>
            </a:endParaRP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perubahan</a:t>
            </a:r>
            <a:r>
              <a:rPr lang="en-US" sz="2800" dirty="0">
                <a:latin typeface="Times New Roman"/>
              </a:rPr>
              <a:t>  status  </a:t>
            </a:r>
            <a:r>
              <a:rPr lang="en-US" sz="2800" dirty="0" err="1">
                <a:latin typeface="Times New Roman"/>
              </a:rPr>
              <a:t>kewarganegaraan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masing</a:t>
            </a:r>
            <a:r>
              <a:rPr lang="en-US" sz="2800" dirty="0">
                <a:latin typeface="Times New Roman"/>
              </a:rPr>
              <a:t>-</a:t>
            </a:r>
          </a:p>
          <a:p>
            <a:pPr>
              <a:lnSpc>
                <a:spcPts val="2870"/>
              </a:lnSpc>
              <a:defRPr/>
            </a:pPr>
            <a:r>
              <a:rPr lang="en-US" sz="2800" dirty="0" err="1">
                <a:latin typeface="Times New Roman"/>
              </a:rPr>
              <a:t>masing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pihak</a:t>
            </a:r>
            <a:r>
              <a:rPr lang="en-US" sz="2800" dirty="0">
                <a:latin typeface="Times New Roman"/>
              </a:rPr>
              <a:t>.  </a:t>
            </a:r>
            <a:r>
              <a:rPr lang="en-US" sz="2800" dirty="0" err="1">
                <a:latin typeface="Times New Roman"/>
              </a:rPr>
              <a:t>Baik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suami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ataupun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istri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tetap</a:t>
            </a:r>
            <a:endParaRPr lang="en-US" sz="2800" dirty="0">
              <a:latin typeface="Times New Roman"/>
            </a:endParaRPr>
          </a:p>
          <a:p>
            <a:pPr>
              <a:lnSpc>
                <a:spcPts val="2836"/>
              </a:lnSpc>
              <a:defRPr/>
            </a:pPr>
            <a:r>
              <a:rPr lang="en-US" sz="2800" dirty="0" err="1">
                <a:latin typeface="Times New Roman"/>
              </a:rPr>
              <a:t>kewarganegaraan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asalnya</a:t>
            </a:r>
            <a:endParaRPr lang="en-US" sz="28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596" y="254945"/>
            <a:ext cx="8698262" cy="3346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solidFill>
                  <a:srgbClr val="FFFFFF"/>
                </a:solidFill>
                <a:latin typeface="Times New Roman"/>
              </a:rPr>
              <a:t>UNSUR-UNSUR PENENTU KEWARGANEGARAAN - 1</a:t>
            </a: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686119" y="897086"/>
            <a:ext cx="7489230" cy="570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232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UNSUR DARAH KETURUNAN (IUS SANGUNIS)</a:t>
            </a:r>
          </a:p>
          <a:p>
            <a:pPr>
              <a:lnSpc>
                <a:spcPts val="2483"/>
              </a:lnSpc>
              <a:tabLst>
                <a:tab pos="267527" algn="l"/>
              </a:tabLst>
            </a:pPr>
            <a:r>
              <a:rPr lang="en-US" sz="2400" dirty="0" err="1">
                <a:latin typeface="Times New Roman" pitchFamily="18" charset="0"/>
              </a:rPr>
              <a:t>Kewarganegaraan</a:t>
            </a: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</a:rPr>
              <a:t>orang</a:t>
            </a: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</a:rPr>
              <a:t>tua</a:t>
            </a: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</a:rPr>
              <a:t>yg</a:t>
            </a: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</a:rPr>
              <a:t>menentukan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458"/>
              </a:lnSpc>
              <a:tabLst>
                <a:tab pos="267527" algn="l"/>
              </a:tabLst>
            </a:pPr>
            <a:r>
              <a:rPr lang="en-US" sz="2400" dirty="0" err="1">
                <a:latin typeface="Times New Roman" pitchFamily="18" charset="0"/>
              </a:rPr>
              <a:t>kewarganegaraan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seseorang</a:t>
            </a:r>
            <a:r>
              <a:rPr lang="en-US" sz="2400" dirty="0">
                <a:latin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</a:rPr>
              <a:t>Artinya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kalau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orang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dilahirkan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458"/>
              </a:lnSpc>
              <a:tabLst>
                <a:tab pos="267527" algn="l"/>
              </a:tabLst>
            </a:pPr>
            <a:r>
              <a:rPr lang="en-US" sz="2400" dirty="0" err="1">
                <a:latin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ortu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yg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berWN</a:t>
            </a:r>
            <a:r>
              <a:rPr lang="en-US" sz="2400" dirty="0">
                <a:latin typeface="Times New Roman" pitchFamily="18" charset="0"/>
              </a:rPr>
              <a:t> Indonesia, </a:t>
            </a:r>
            <a:r>
              <a:rPr lang="en-US" sz="2400" dirty="0" err="1">
                <a:latin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</a:rPr>
              <a:t> dg </a:t>
            </a:r>
            <a:r>
              <a:rPr lang="en-US" sz="2400" dirty="0" err="1">
                <a:latin typeface="Times New Roman" pitchFamily="18" charset="0"/>
              </a:rPr>
              <a:t>sendirinya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anak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433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WN Indonesia</a:t>
            </a:r>
          </a:p>
          <a:p>
            <a:pPr>
              <a:lnSpc>
                <a:spcPts val="1003"/>
              </a:lnSpc>
              <a:tabLst>
                <a:tab pos="267527" algn="l"/>
              </a:tabLst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859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UNSUR DAERAH TEMPAT KELAHIRAN (IUS SOLI)</a:t>
            </a:r>
          </a:p>
          <a:p>
            <a:pPr>
              <a:lnSpc>
                <a:spcPts val="2483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Daerah   </a:t>
            </a:r>
            <a:r>
              <a:rPr lang="en-US" sz="2400" dirty="0" err="1">
                <a:latin typeface="Times New Roman" pitchFamily="18" charset="0"/>
              </a:rPr>
              <a:t>tempat</a:t>
            </a:r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</a:rPr>
              <a:t>seseorang</a:t>
            </a:r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</a:rPr>
              <a:t>dilahirkan</a:t>
            </a:r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</a:rPr>
              <a:t>yg</a:t>
            </a:r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</a:rPr>
              <a:t>menentukan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458"/>
              </a:lnSpc>
              <a:tabLst>
                <a:tab pos="267527" algn="l"/>
              </a:tabLst>
            </a:pPr>
            <a:r>
              <a:rPr lang="en-US" sz="2400" dirty="0" err="1">
                <a:latin typeface="Times New Roman" pitchFamily="18" charset="0"/>
              </a:rPr>
              <a:t>kewarganegaraannya</a:t>
            </a:r>
            <a:r>
              <a:rPr lang="en-US" sz="2400" dirty="0">
                <a:latin typeface="Times New Roman" pitchFamily="18" charset="0"/>
              </a:rPr>
              <a:t>.  </a:t>
            </a:r>
            <a:r>
              <a:rPr lang="en-US" sz="2400" dirty="0" err="1">
                <a:latin typeface="Times New Roman" pitchFamily="18" charset="0"/>
              </a:rPr>
              <a:t>Artinya</a:t>
            </a:r>
            <a:r>
              <a:rPr lang="en-US" sz="2400" dirty="0">
                <a:latin typeface="Times New Roman" pitchFamily="18" charset="0"/>
              </a:rPr>
              <a:t>,  </a:t>
            </a:r>
            <a:r>
              <a:rPr lang="en-US" sz="2400" dirty="0" err="1">
                <a:latin typeface="Times New Roman" pitchFamily="18" charset="0"/>
              </a:rPr>
              <a:t>kalau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dilahirkan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di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dalam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458"/>
              </a:lnSpc>
              <a:tabLst>
                <a:tab pos="267527" algn="l"/>
              </a:tabLst>
            </a:pPr>
            <a:r>
              <a:rPr lang="en-US" sz="2400" dirty="0" err="1">
                <a:latin typeface="Times New Roman" pitchFamily="18" charset="0"/>
              </a:rPr>
              <a:t>daerah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hukum</a:t>
            </a:r>
            <a:r>
              <a:rPr lang="en-US" sz="2400" dirty="0">
                <a:latin typeface="Times New Roman" pitchFamily="18" charset="0"/>
              </a:rPr>
              <a:t> Indonesia, </a:t>
            </a:r>
            <a:r>
              <a:rPr lang="en-US" sz="2400" dirty="0" err="1">
                <a:latin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sendirinya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menjadi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458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WN   Indonesia,   </a:t>
            </a:r>
            <a:r>
              <a:rPr lang="en-US" sz="2400" dirty="0" err="1">
                <a:latin typeface="Times New Roman" pitchFamily="18" charset="0"/>
              </a:rPr>
              <a:t>kecuali</a:t>
            </a:r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</a:rPr>
              <a:t>anggota</a:t>
            </a:r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</a:rPr>
              <a:t>korps</a:t>
            </a:r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</a:rPr>
              <a:t>diplomatik</a:t>
            </a:r>
            <a:r>
              <a:rPr lang="en-US" sz="2400" dirty="0">
                <a:latin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</a:rPr>
              <a:t>dan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433"/>
              </a:lnSpc>
              <a:tabLst>
                <a:tab pos="267527" algn="l"/>
              </a:tabLst>
            </a:pPr>
            <a:r>
              <a:rPr lang="en-US" sz="2400" dirty="0" err="1">
                <a:latin typeface="Times New Roman" pitchFamily="18" charset="0"/>
              </a:rPr>
              <a:t>anggota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tentara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asing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yg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masih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ikatan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dinas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>
              <a:lnSpc>
                <a:spcPts val="1003"/>
              </a:lnSpc>
              <a:tabLst>
                <a:tab pos="267527" algn="l"/>
              </a:tabLst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733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UNSUR PEWARGANEGARAAN (NATURALISASI)</a:t>
            </a:r>
          </a:p>
          <a:p>
            <a:pPr>
              <a:lnSpc>
                <a:spcPts val="2483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• </a:t>
            </a:r>
            <a:r>
              <a:rPr lang="en-US" sz="2400" dirty="0" err="1">
                <a:latin typeface="Times New Roman" pitchFamily="18" charset="0"/>
              </a:rPr>
              <a:t>Syarat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prosedur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pewarganegaraan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di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berbagai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ts val="2458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negara</a:t>
            </a: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</a:rPr>
              <a:t>berbeda</a:t>
            </a:r>
            <a:r>
              <a:rPr lang="en-US" sz="2400" dirty="0">
                <a:latin typeface="Times New Roman" pitchFamily="18" charset="0"/>
              </a:rPr>
              <a:t>,    </a:t>
            </a:r>
            <a:r>
              <a:rPr lang="en-US" sz="2400" dirty="0" err="1">
                <a:latin typeface="Times New Roman" pitchFamily="18" charset="0"/>
              </a:rPr>
              <a:t>menurut</a:t>
            </a: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</a:rPr>
              <a:t>kebutuhan</a:t>
            </a:r>
            <a:r>
              <a:rPr lang="en-US" sz="2400" dirty="0">
                <a:latin typeface="Times New Roman" pitchFamily="18" charset="0"/>
              </a:rPr>
              <a:t>    yang</a:t>
            </a:r>
          </a:p>
          <a:p>
            <a:pPr>
              <a:lnSpc>
                <a:spcPts val="2458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dipengaruhi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oleh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kondisi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situasi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negara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</a:rPr>
              <a:t>masing</a:t>
            </a:r>
            <a:r>
              <a:rPr lang="en-US" sz="2400" dirty="0">
                <a:latin typeface="Times New Roman" pitchFamily="18" charset="0"/>
              </a:rPr>
              <a:t>-</a:t>
            </a:r>
          </a:p>
          <a:p>
            <a:pPr>
              <a:lnSpc>
                <a:spcPts val="2433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masing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>
              <a:lnSpc>
                <a:spcPts val="2458"/>
              </a:lnSpc>
              <a:tabLst>
                <a:tab pos="267527" algn="l"/>
              </a:tabLst>
            </a:pPr>
            <a:r>
              <a:rPr lang="en-US" sz="2400" dirty="0">
                <a:latin typeface="Times New Roman" pitchFamily="18" charset="0"/>
              </a:rPr>
              <a:t>• </a:t>
            </a:r>
            <a:r>
              <a:rPr lang="en-US" sz="2400" dirty="0" err="1">
                <a:latin typeface="Times New Roman" pitchFamily="18" charset="0"/>
              </a:rPr>
              <a:t>Pewarganegaraan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ada</a:t>
            </a:r>
            <a:r>
              <a:rPr lang="en-US" sz="2400" dirty="0">
                <a:latin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</a:rPr>
              <a:t>aktif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ada</a:t>
            </a:r>
            <a:r>
              <a:rPr lang="en-US" sz="2400" dirty="0">
                <a:latin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</a:rPr>
              <a:t>pasif</a:t>
            </a:r>
            <a:r>
              <a:rPr lang="en-US" sz="24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008" y="302747"/>
            <a:ext cx="8609114" cy="3362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800" dirty="0">
                <a:solidFill>
                  <a:srgbClr val="FFFFFF"/>
                </a:solidFill>
                <a:latin typeface="Times New Roman"/>
              </a:rPr>
              <a:t>UNSUR-UNSUR PENENTU KEWARGANEGARAAN 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894" y="1145656"/>
            <a:ext cx="7999409" cy="523910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UNSUR PEWARGANEGARAAN (NATURALISASI)</a:t>
            </a:r>
          </a:p>
          <a:p>
            <a:pPr>
              <a:lnSpc>
                <a:spcPts val="1003"/>
              </a:lnSpc>
              <a:tabLst>
                <a:tab pos="254787" algn="l"/>
              </a:tabLst>
              <a:defRPr/>
            </a:pPr>
            <a:endParaRPr lang="en-US" sz="2800" dirty="0">
              <a:latin typeface="Times New Roman"/>
            </a:endParaRPr>
          </a:p>
          <a:p>
            <a:pPr>
              <a:lnSpc>
                <a:spcPts val="2746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Pewarganegaraan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ini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ada</a:t>
            </a:r>
            <a:r>
              <a:rPr lang="en-US" sz="2800" dirty="0">
                <a:latin typeface="Times New Roman"/>
              </a:rPr>
              <a:t>  yang  </a:t>
            </a:r>
            <a:r>
              <a:rPr lang="en-US" sz="2800" dirty="0" err="1">
                <a:latin typeface="Times New Roman"/>
              </a:rPr>
              <a:t>aktif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dan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ada</a:t>
            </a:r>
            <a:endParaRPr lang="en-US" sz="2800" dirty="0">
              <a:latin typeface="Times New Roman"/>
            </a:endParaRPr>
          </a:p>
          <a:p>
            <a:pPr>
              <a:lnSpc>
                <a:spcPts val="2996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yang </a:t>
            </a:r>
            <a:r>
              <a:rPr lang="en-US" sz="2800" dirty="0" err="1">
                <a:latin typeface="Times New Roman"/>
              </a:rPr>
              <a:t>pasif</a:t>
            </a:r>
            <a:r>
              <a:rPr lang="en-US" sz="2800" dirty="0">
                <a:latin typeface="Times New Roman"/>
              </a:rPr>
              <a:t>.</a:t>
            </a:r>
          </a:p>
          <a:p>
            <a:pPr>
              <a:lnSpc>
                <a:spcPts val="1003"/>
              </a:lnSpc>
              <a:tabLst>
                <a:tab pos="254787" algn="l"/>
              </a:tabLst>
              <a:defRPr/>
            </a:pPr>
            <a:endParaRPr lang="en-US" sz="2800" dirty="0">
              <a:latin typeface="Times New Roman"/>
            </a:endParaRPr>
          </a:p>
          <a:p>
            <a:pPr>
              <a:lnSpc>
                <a:spcPts val="2747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Pewarganegaraan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ini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ada</a:t>
            </a:r>
            <a:r>
              <a:rPr lang="en-US" sz="2800" dirty="0">
                <a:latin typeface="Times New Roman"/>
              </a:rPr>
              <a:t> yang </a:t>
            </a:r>
            <a:r>
              <a:rPr lang="en-US" sz="2800" dirty="0" err="1">
                <a:latin typeface="Times New Roman"/>
              </a:rPr>
              <a:t>aktif</a:t>
            </a:r>
            <a:r>
              <a:rPr lang="en-US" sz="2800" dirty="0">
                <a:latin typeface="Times New Roman"/>
              </a:rPr>
              <a:t> – </a:t>
            </a:r>
            <a:r>
              <a:rPr lang="en-US" sz="2800" dirty="0" err="1">
                <a:latin typeface="Times New Roman"/>
              </a:rPr>
              <a:t>seseorang</a:t>
            </a:r>
            <a:endParaRPr lang="en-US" sz="2800" dirty="0">
              <a:latin typeface="Times New Roman"/>
            </a:endParaRP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dapat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menggunakan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hak</a:t>
            </a:r>
            <a:r>
              <a:rPr lang="en-US" sz="2800" dirty="0">
                <a:latin typeface="Times New Roman"/>
              </a:rPr>
              <a:t>  OPSI  </a:t>
            </a:r>
            <a:r>
              <a:rPr lang="en-US" sz="2800" dirty="0" err="1">
                <a:latin typeface="Times New Roman"/>
              </a:rPr>
              <a:t>untuk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memilih</a:t>
            </a:r>
            <a:endParaRPr lang="en-US" sz="2800" dirty="0">
              <a:latin typeface="Times New Roman"/>
            </a:endParaRP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atau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mengajukan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kehendak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menjadi</a:t>
            </a:r>
            <a:r>
              <a:rPr lang="en-US" sz="2800" dirty="0">
                <a:latin typeface="Times New Roman"/>
              </a:rPr>
              <a:t>  WN  </a:t>
            </a:r>
            <a:r>
              <a:rPr lang="en-US" sz="2800" dirty="0" err="1">
                <a:latin typeface="Times New Roman"/>
              </a:rPr>
              <a:t>dari</a:t>
            </a:r>
            <a:endParaRPr lang="en-US" sz="2800" dirty="0">
              <a:latin typeface="Times New Roman"/>
            </a:endParaRPr>
          </a:p>
          <a:p>
            <a:pPr>
              <a:lnSpc>
                <a:spcPts val="2996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suatu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.</a:t>
            </a:r>
          </a:p>
          <a:p>
            <a:pPr>
              <a:lnSpc>
                <a:spcPts val="1003"/>
              </a:lnSpc>
              <a:tabLst>
                <a:tab pos="254787" algn="l"/>
              </a:tabLst>
              <a:defRPr/>
            </a:pPr>
            <a:endParaRPr lang="en-US" sz="2800" dirty="0">
              <a:latin typeface="Times New Roman"/>
            </a:endParaRPr>
          </a:p>
          <a:p>
            <a:pPr>
              <a:lnSpc>
                <a:spcPts val="2748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• </a:t>
            </a:r>
            <a:r>
              <a:rPr lang="en-US" sz="2800" dirty="0" err="1">
                <a:latin typeface="Times New Roman"/>
              </a:rPr>
              <a:t>Pewarganegaraan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ini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ada</a:t>
            </a:r>
            <a:r>
              <a:rPr lang="en-US" sz="2800" dirty="0">
                <a:latin typeface="Times New Roman"/>
              </a:rPr>
              <a:t> yang </a:t>
            </a:r>
            <a:r>
              <a:rPr lang="en-US" sz="2800" dirty="0" err="1">
                <a:latin typeface="Times New Roman"/>
              </a:rPr>
              <a:t>pasif</a:t>
            </a:r>
            <a:r>
              <a:rPr lang="en-US" sz="2800" dirty="0">
                <a:latin typeface="Times New Roman"/>
              </a:rPr>
              <a:t> – </a:t>
            </a:r>
            <a:r>
              <a:rPr lang="en-US" sz="2800" dirty="0" err="1">
                <a:latin typeface="Times New Roman"/>
              </a:rPr>
              <a:t>seseorang</a:t>
            </a:r>
            <a:endParaRPr lang="en-US" sz="2800" dirty="0">
              <a:latin typeface="Times New Roman"/>
            </a:endParaRP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yang  </a:t>
            </a:r>
            <a:r>
              <a:rPr lang="en-US" sz="2800" dirty="0" err="1">
                <a:latin typeface="Times New Roman"/>
              </a:rPr>
              <a:t>tidak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mau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diwarganegarakan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oleh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suatu</a:t>
            </a:r>
            <a:endParaRPr lang="en-US" sz="2800" dirty="0">
              <a:latin typeface="Times New Roman"/>
            </a:endParaRP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atau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tidak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mau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diberi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atau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dijadikan</a:t>
            </a:r>
            <a:r>
              <a:rPr lang="en-US" sz="2800" dirty="0">
                <a:latin typeface="Times New Roman"/>
              </a:rPr>
              <a:t> WN</a:t>
            </a: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suatu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negara</a:t>
            </a:r>
            <a:r>
              <a:rPr lang="en-US" sz="2800" dirty="0">
                <a:latin typeface="Times New Roman"/>
              </a:rPr>
              <a:t>,  </a:t>
            </a:r>
            <a:r>
              <a:rPr lang="en-US" sz="2800" dirty="0" err="1">
                <a:latin typeface="Times New Roman"/>
              </a:rPr>
              <a:t>maka</a:t>
            </a:r>
            <a:r>
              <a:rPr lang="en-US" sz="2800" dirty="0">
                <a:latin typeface="Times New Roman"/>
              </a:rPr>
              <a:t>  yang  </a:t>
            </a:r>
            <a:r>
              <a:rPr lang="en-US" sz="2800" dirty="0" err="1">
                <a:latin typeface="Times New Roman"/>
              </a:rPr>
              <a:t>bersangkutan</a:t>
            </a:r>
            <a:r>
              <a:rPr lang="en-US" sz="2800" dirty="0">
                <a:latin typeface="Times New Roman"/>
              </a:rPr>
              <a:t>  </a:t>
            </a:r>
            <a:r>
              <a:rPr lang="en-US" sz="2800" dirty="0" err="1">
                <a:latin typeface="Times New Roman"/>
              </a:rPr>
              <a:t>dapat</a:t>
            </a:r>
            <a:endParaRPr lang="en-US" sz="2800" dirty="0">
              <a:latin typeface="Times New Roman"/>
            </a:endParaRPr>
          </a:p>
          <a:p>
            <a:pPr>
              <a:lnSpc>
                <a:spcPts val="303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menggunakan</a:t>
            </a:r>
            <a:r>
              <a:rPr lang="en-US" sz="2800" dirty="0">
                <a:latin typeface="Times New Roman"/>
              </a:rPr>
              <a:t>   </a:t>
            </a:r>
            <a:r>
              <a:rPr lang="en-US" sz="2800" dirty="0" err="1">
                <a:latin typeface="Times New Roman"/>
              </a:rPr>
              <a:t>hak</a:t>
            </a:r>
            <a:r>
              <a:rPr lang="en-US" sz="2800" dirty="0">
                <a:latin typeface="Times New Roman"/>
              </a:rPr>
              <a:t>   REPUDIASI   (</a:t>
            </a:r>
            <a:r>
              <a:rPr lang="en-US" sz="2800" dirty="0" err="1">
                <a:latin typeface="Times New Roman"/>
              </a:rPr>
              <a:t>hak</a:t>
            </a:r>
            <a:r>
              <a:rPr lang="en-US" sz="2800" dirty="0">
                <a:latin typeface="Times New Roman"/>
              </a:rPr>
              <a:t>   </a:t>
            </a:r>
            <a:r>
              <a:rPr lang="en-US" sz="2800" dirty="0" err="1">
                <a:latin typeface="Times New Roman"/>
              </a:rPr>
              <a:t>untuk</a:t>
            </a:r>
            <a:endParaRPr lang="en-US" sz="2800" dirty="0">
              <a:latin typeface="Times New Roman"/>
            </a:endParaRPr>
          </a:p>
          <a:p>
            <a:pPr>
              <a:lnSpc>
                <a:spcPts val="3002"/>
              </a:lnSpc>
              <a:tabLst>
                <a:tab pos="254787" algn="l"/>
              </a:tabLst>
              <a:defRPr/>
            </a:pPr>
            <a:r>
              <a:rPr lang="en-US" sz="2800" dirty="0">
                <a:latin typeface="Times New Roman"/>
              </a:rPr>
              <a:t>	</a:t>
            </a:r>
            <a:r>
              <a:rPr lang="en-US" sz="2800" dirty="0" err="1">
                <a:latin typeface="Times New Roman"/>
              </a:rPr>
              <a:t>menolak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pemberian</a:t>
            </a:r>
            <a:r>
              <a:rPr lang="en-US" sz="2800" dirty="0">
                <a:latin typeface="Times New Roman"/>
              </a:rPr>
              <a:t> </a:t>
            </a:r>
            <a:r>
              <a:rPr lang="en-US" sz="2800" dirty="0" err="1">
                <a:latin typeface="Times New Roman"/>
              </a:rPr>
              <a:t>kewarganegaraan</a:t>
            </a:r>
            <a:r>
              <a:rPr lang="en-US" sz="2800" dirty="0">
                <a:latin typeface="Times New Roma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574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ok</dc:creator>
  <cp:lastModifiedBy>bbwinar</cp:lastModifiedBy>
  <cp:revision>11</cp:revision>
  <dcterms:created xsi:type="dcterms:W3CDTF">2013-11-17T13:51:25Z</dcterms:created>
  <dcterms:modified xsi:type="dcterms:W3CDTF">2023-09-24T06:05:51Z</dcterms:modified>
</cp:coreProperties>
</file>