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257" r:id="rId2"/>
    <p:sldId id="301" r:id="rId3"/>
    <p:sldId id="302" r:id="rId4"/>
    <p:sldId id="303" r:id="rId5"/>
    <p:sldId id="300" r:id="rId6"/>
    <p:sldId id="277" r:id="rId7"/>
    <p:sldId id="298" r:id="rId8"/>
    <p:sldId id="299" r:id="rId9"/>
    <p:sldId id="278" r:id="rId10"/>
    <p:sldId id="304" r:id="rId11"/>
    <p:sldId id="30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79818" autoAdjust="0"/>
  </p:normalViewPr>
  <p:slideViewPr>
    <p:cSldViewPr snapToGrid="0">
      <p:cViewPr varScale="1">
        <p:scale>
          <a:sx n="55" d="100"/>
          <a:sy n="55" d="100"/>
        </p:scale>
        <p:origin x="12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dirty="0" err="1" smtClean="0"/>
              <a:t>Sistem</a:t>
            </a:r>
            <a:r>
              <a:rPr lang="en-US" dirty="0" smtClean="0"/>
              <a:t>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terletak</a:t>
            </a:r>
            <a:r>
              <a:rPr lang="en-US" dirty="0" smtClean="0"/>
              <a:t> di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mengoordinasikan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.”</a:t>
            </a:r>
            <a:r>
              <a:rPr lang="en-US" sz="1200" dirty="0" smtClean="0"/>
              <a:t> [</a:t>
            </a:r>
            <a:r>
              <a:rPr lang="en-US" sz="1200" dirty="0" err="1" smtClean="0"/>
              <a:t>Coulouris</a:t>
            </a:r>
            <a:r>
              <a:rPr lang="en-US" sz="1200" dirty="0" smtClean="0"/>
              <a:t>]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independen</a:t>
            </a:r>
            <a:r>
              <a:rPr lang="en-US" dirty="0" smtClean="0"/>
              <a:t> yang </a:t>
            </a:r>
            <a:r>
              <a:rPr lang="en-US" dirty="0" err="1" smtClean="0"/>
              <a:t>mengoordinasikan</a:t>
            </a:r>
            <a:r>
              <a:rPr lang="en-US" dirty="0" smtClean="0"/>
              <a:t> </a:t>
            </a:r>
            <a:r>
              <a:rPr lang="en-US" dirty="0" err="1" smtClean="0"/>
              <a:t>pemrosesannya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sinkron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asinkron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independen</a:t>
            </a:r>
            <a:r>
              <a:rPr lang="en-US" dirty="0" smtClean="0"/>
              <a:t>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." [</a:t>
            </a:r>
            <a:r>
              <a:rPr lang="en-US" dirty="0" err="1" smtClean="0"/>
              <a:t>Tanenbaum</a:t>
            </a:r>
            <a:r>
              <a:rPr lang="en-US" dirty="0" smtClean="0"/>
              <a:t>]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otonom</a:t>
            </a:r>
            <a:r>
              <a:rPr lang="en-US" dirty="0" smtClean="0"/>
              <a:t> yang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202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Successive Over Relaxation (SOR) / </a:t>
            </a:r>
            <a:r>
              <a:rPr lang="en-US" dirty="0" err="1" smtClean="0"/>
              <a:t>Berturut-turut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Relaksasi</a:t>
            </a:r>
            <a:r>
              <a:rPr lang="en-US" dirty="0" smtClean="0"/>
              <a:t>  (SOR)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48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234" y="3941534"/>
            <a:ext cx="4778189" cy="1189952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1800" b="1" i="0" dirty="0" err="1" smtClean="0"/>
              <a:t>Oleh</a:t>
            </a:r>
            <a:r>
              <a:rPr lang="en-US" sz="1800" b="1" i="0" dirty="0" smtClean="0"/>
              <a:t> :</a:t>
            </a:r>
            <a:r>
              <a:rPr lang="en-US" sz="1800" i="0" dirty="0"/>
              <a:t/>
            </a:r>
            <a:br>
              <a:rPr lang="en-US" sz="1800" i="0" dirty="0"/>
            </a:br>
            <a:r>
              <a:rPr lang="en-ID" sz="1800" b="1" dirty="0" smtClean="0">
                <a:solidFill>
                  <a:srgbClr val="00B0F0"/>
                </a:solidFill>
              </a:rPr>
              <a:t>Tim </a:t>
            </a:r>
            <a:r>
              <a:rPr lang="en-ID" sz="1800" b="1" dirty="0" err="1" smtClean="0">
                <a:solidFill>
                  <a:srgbClr val="00B0F0"/>
                </a:solidFill>
              </a:rPr>
              <a:t>Dosen</a:t>
            </a:r>
            <a:r>
              <a:rPr lang="en-ID" sz="1800" b="1" dirty="0" smtClean="0">
                <a:solidFill>
                  <a:srgbClr val="00B0F0"/>
                </a:solidFill>
              </a:rPr>
              <a:t> 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1" y="1810838"/>
            <a:ext cx="8487176" cy="201986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Sistem</a:t>
            </a:r>
            <a:r>
              <a:rPr lang="en-US" sz="5400" dirty="0" smtClean="0"/>
              <a:t> </a:t>
            </a:r>
            <a:r>
              <a:rPr lang="en-US" sz="5400" dirty="0" err="1" smtClean="0"/>
              <a:t>Terdistribusi</a:t>
            </a:r>
            <a:endParaRPr lang="en-ID" sz="54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b="1" i="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SISTEM TERDISTRIBUSI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Middleware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000" dirty="0"/>
              <a:t>Middleware merupakan </a:t>
            </a:r>
            <a:r>
              <a:rPr lang="id-ID" sz="2000" dirty="0">
                <a:solidFill>
                  <a:srgbClr val="FF0000"/>
                </a:solidFill>
              </a:rPr>
              <a:t>komponen perantara </a:t>
            </a:r>
            <a:r>
              <a:rPr lang="id-ID" sz="2000" dirty="0"/>
              <a:t>yang memungkinkan client dan server (lapisan aplikasi dan sistem operasi) saling terhubung dan berkomunikasi satu sama lain. (1)</a:t>
            </a:r>
          </a:p>
          <a:p>
            <a:pPr algn="just"/>
            <a:r>
              <a:rPr lang="id-ID" sz="2000" dirty="0"/>
              <a:t>Tujuan utama layanan middleware adalah untuk membantu memecahkan </a:t>
            </a:r>
            <a:r>
              <a:rPr lang="id-ID" sz="2000" dirty="0">
                <a:solidFill>
                  <a:srgbClr val="FF0000"/>
                </a:solidFill>
              </a:rPr>
              <a:t>interkoneksi</a:t>
            </a:r>
            <a:r>
              <a:rPr lang="id-ID" sz="2000" dirty="0"/>
              <a:t> beberapa aplikasi dan masalah </a:t>
            </a:r>
            <a:r>
              <a:rPr lang="id-ID" sz="2000" dirty="0">
                <a:solidFill>
                  <a:srgbClr val="FF0000"/>
                </a:solidFill>
              </a:rPr>
              <a:t>interoperabilitas</a:t>
            </a:r>
            <a:r>
              <a:rPr lang="id-ID" sz="2000" dirty="0"/>
              <a:t>. Middleware sangat dibutuhkan untuk bermigrasi dari aplikasi mainframe ke aplikasi client/server dan juga untuk menyediakan komunikasi antar platform yang berbeda. </a:t>
            </a:r>
          </a:p>
          <a:p>
            <a:pPr algn="just"/>
            <a:r>
              <a:rPr lang="id-ID" sz="2000" dirty="0"/>
              <a:t>Middleware memiliki peran yang cukup penting karena dengan Middleware, maka client dapat </a:t>
            </a:r>
            <a:r>
              <a:rPr lang="id-ID" sz="2000" dirty="0">
                <a:solidFill>
                  <a:srgbClr val="FF0000"/>
                </a:solidFill>
              </a:rPr>
              <a:t>mengirimkan</a:t>
            </a:r>
            <a:r>
              <a:rPr lang="id-ID" sz="2000" dirty="0"/>
              <a:t> pesan atau permintaan ke server, </a:t>
            </a:r>
            <a:r>
              <a:rPr lang="id-ID" sz="2000" dirty="0">
                <a:solidFill>
                  <a:srgbClr val="FF0000"/>
                </a:solidFill>
              </a:rPr>
              <a:t>menerjemahkan</a:t>
            </a:r>
            <a:r>
              <a:rPr lang="id-ID" sz="2000" dirty="0"/>
              <a:t> pesan dari client agar dapat </a:t>
            </a:r>
            <a:r>
              <a:rPr lang="id-ID" sz="2000" dirty="0">
                <a:solidFill>
                  <a:srgbClr val="FF0000"/>
                </a:solidFill>
              </a:rPr>
              <a:t>dimengerti</a:t>
            </a:r>
            <a:r>
              <a:rPr lang="id-ID" sz="2000" dirty="0"/>
              <a:t> oleh server dan demikian pula sebaliknya.</a:t>
            </a:r>
          </a:p>
          <a:p>
            <a:pPr lvl="1"/>
            <a:r>
              <a:rPr lang="id-ID" dirty="0">
                <a:solidFill>
                  <a:srgbClr val="0070C0"/>
                </a:solidFill>
              </a:rPr>
              <a:t>Contoh: Java's : Remote Procedure Call, Object Management Group's : Common Object Request Broker Architecture (CORBA), Microsoft's COM/DCOM (Component Object Model/ .NET Remoting), ActiveX controls (in-process COM </a:t>
            </a:r>
            <a:r>
              <a:rPr lang="id-ID" dirty="0" smtClean="0">
                <a:solidFill>
                  <a:srgbClr val="0070C0"/>
                </a:solidFill>
              </a:rPr>
              <a:t>components</a:t>
            </a:r>
            <a:endParaRPr lang="id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6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Struktur Sistem Tersebar </a:t>
            </a:r>
            <a:endParaRPr lang="en-US" sz="3200" dirty="0"/>
          </a:p>
        </p:txBody>
      </p:sp>
      <p:pic>
        <p:nvPicPr>
          <p:cNvPr id="5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4" y="2241550"/>
            <a:ext cx="7410734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19449" y="5207590"/>
            <a:ext cx="9057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Sumber: </a:t>
            </a:r>
            <a:r>
              <a:rPr lang="id-ID" dirty="0">
                <a:solidFill>
                  <a:srgbClr val="FF0000"/>
                </a:solidFill>
              </a:rPr>
              <a:t>Andrew S. Tanenbaum &amp; Maarten van Steen, Distributed Systems: Principles and Paradigms, Prentice Hall </a:t>
            </a:r>
          </a:p>
        </p:txBody>
      </p:sp>
    </p:spTree>
    <p:extLst>
      <p:ext uri="{BB962C8B-B14F-4D97-AF65-F5344CB8AC3E}">
        <p14:creationId xmlns:p14="http://schemas.microsoft.com/office/powerpoint/2010/main" val="396415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23" y="-11809"/>
            <a:ext cx="3801077" cy="240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Resource sharing</a:t>
            </a:r>
          </a:p>
          <a:p>
            <a:pPr marL="463550" lvl="1" indent="-231775">
              <a:buFont typeface="Wingdings" pitchFamily="2" charset="2"/>
              <a:buChar char="ü"/>
            </a:pP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komputer</a:t>
            </a:r>
            <a:r>
              <a:rPr lang="en-US" sz="1800" dirty="0"/>
              <a:t> lain.</a:t>
            </a:r>
            <a:r>
              <a:rPr lang="en-US" sz="1800" b="1" dirty="0"/>
              <a:t> 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b="1" dirty="0"/>
              <a:t>Computation Speedup</a:t>
            </a:r>
          </a:p>
          <a:p>
            <a:pPr marL="463550" lvl="1" indent="-231775">
              <a:buFont typeface="Wingdings" pitchFamily="2" charset="2"/>
              <a:buChar char="ü"/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proses </a:t>
            </a:r>
            <a:r>
              <a:rPr lang="en-US" sz="1800" dirty="0" err="1"/>
              <a:t>komputasi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dipecah</a:t>
            </a:r>
            <a:r>
              <a:rPr lang="en-US" sz="1800" dirty="0"/>
              <a:t> -</a:t>
            </a:r>
            <a:r>
              <a:rPr lang="en-US" sz="1800" dirty="0" err="1"/>
              <a:t>pecah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yang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konkuren</a:t>
            </a:r>
            <a:r>
              <a:rPr lang="en-US" sz="1800" dirty="0"/>
              <a:t>,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terdistribusi</a:t>
            </a:r>
            <a:r>
              <a:rPr lang="en-US" sz="1800" dirty="0"/>
              <a:t> </a:t>
            </a:r>
            <a:r>
              <a:rPr lang="en-US" sz="1800" dirty="0" err="1"/>
              <a:t>bagian-bagian</a:t>
            </a:r>
            <a:r>
              <a:rPr lang="en-US" sz="1800" dirty="0"/>
              <a:t> </a:t>
            </a:r>
            <a:r>
              <a:rPr lang="en-US" sz="1800" dirty="0" err="1"/>
              <a:t>komputasi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terbagi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komputer-komputer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. </a:t>
            </a:r>
            <a:r>
              <a:rPr lang="en-US" sz="1800" dirty="0" err="1"/>
              <a:t>Inilah</a:t>
            </a:r>
            <a:r>
              <a:rPr lang="en-US" sz="1800" dirty="0"/>
              <a:t> yang </a:t>
            </a:r>
            <a:r>
              <a:rPr lang="en-US" sz="1800" dirty="0" err="1"/>
              <a:t>menimbulkan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speedup.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Reliability</a:t>
            </a:r>
          </a:p>
          <a:p>
            <a:pPr marL="463550" lvl="1" indent="-231775">
              <a:buFont typeface="Wingdings" pitchFamily="2" charset="2"/>
              <a:buChar char="ü"/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kegagalan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keseluruhan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. </a:t>
            </a:r>
          </a:p>
          <a:p>
            <a:pPr marL="228600" lvl="1">
              <a:lnSpc>
                <a:spcPct val="150000"/>
              </a:lnSpc>
            </a:pPr>
            <a:r>
              <a:rPr lang="en-US" sz="1800" b="1" dirty="0" smtClean="0"/>
              <a:t>Communication</a:t>
            </a:r>
          </a:p>
          <a:p>
            <a:pPr marL="463550" lvl="1" indent="-231775">
              <a:buFont typeface="Wingdings" pitchFamily="2" charset="2"/>
              <a:buChar char="ü"/>
            </a:pP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Komputer-komputer</a:t>
            </a:r>
            <a:r>
              <a:rPr lang="en-US" sz="1800" dirty="0"/>
              <a:t> </a:t>
            </a:r>
            <a:r>
              <a:rPr lang="en-US" sz="1800" dirty="0" err="1"/>
              <a:t>laiinya</a:t>
            </a:r>
            <a:r>
              <a:rPr lang="en-US" sz="1800" dirty="0"/>
              <a:t>,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dimungkinkan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pertukaran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message passing,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misal</a:t>
            </a:r>
            <a:r>
              <a:rPr lang="en-US" sz="1800" dirty="0"/>
              <a:t> file transfer, login, web browsing,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diperluas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terdistribusi</a:t>
            </a:r>
            <a:r>
              <a:rPr lang="en-US" sz="1800" dirty="0"/>
              <a:t>.</a:t>
            </a:r>
          </a:p>
          <a:p>
            <a:pPr marL="228600" lvl="1">
              <a:lnSpc>
                <a:spcPct val="150000"/>
              </a:lnSpc>
            </a:pPr>
            <a:endParaRPr lang="id-ID" sz="1800" b="1" dirty="0" smtClean="0"/>
          </a:p>
          <a:p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94328" y="2393297"/>
            <a:ext cx="9744637" cy="29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6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Manfaat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b="1" dirty="0"/>
              <a:t>Data </a:t>
            </a:r>
            <a:r>
              <a:rPr lang="id-ID" b="1" dirty="0" smtClean="0"/>
              <a:t>sharing</a:t>
            </a:r>
            <a:endParaRPr lang="id-ID" b="1" dirty="0"/>
          </a:p>
          <a:p>
            <a:pPr marL="736092" lvl="1" indent="-342900" algn="just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0070C0"/>
                </a:solidFill>
              </a:rPr>
              <a:t>Mengijinkan pengguna untuk bisa </a:t>
            </a:r>
            <a:r>
              <a:rPr lang="id-ID" dirty="0">
                <a:solidFill>
                  <a:srgbClr val="FF0000"/>
                </a:solidFill>
              </a:rPr>
              <a:t>mengakses data </a:t>
            </a:r>
            <a:r>
              <a:rPr lang="id-ID" dirty="0">
                <a:solidFill>
                  <a:srgbClr val="0070C0"/>
                </a:solidFill>
              </a:rPr>
              <a:t>yang sama. </a:t>
            </a:r>
          </a:p>
          <a:p>
            <a:pPr marL="274320" indent="-274320">
              <a:spcBef>
                <a:spcPts val="60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b="1" dirty="0"/>
              <a:t>Device </a:t>
            </a:r>
            <a:r>
              <a:rPr lang="id-ID" b="1" dirty="0" smtClean="0"/>
              <a:t>sharing </a:t>
            </a:r>
            <a:endParaRPr lang="id-ID" b="1" dirty="0"/>
          </a:p>
          <a:p>
            <a:pPr marL="736092" lvl="1" indent="-342900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0070C0"/>
                </a:solidFill>
              </a:rPr>
              <a:t>Mengijinkan pengguna untuk bisa </a:t>
            </a:r>
            <a:r>
              <a:rPr lang="id-ID" dirty="0">
                <a:solidFill>
                  <a:srgbClr val="FF0000"/>
                </a:solidFill>
              </a:rPr>
              <a:t>mengakses perangkat keras </a:t>
            </a:r>
            <a:r>
              <a:rPr lang="id-ID" dirty="0">
                <a:solidFill>
                  <a:srgbClr val="0070C0"/>
                </a:solidFill>
              </a:rPr>
              <a:t>yang sama. </a:t>
            </a:r>
          </a:p>
          <a:p>
            <a:pPr marL="274320" indent="-274320">
              <a:spcBef>
                <a:spcPts val="60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b="1" dirty="0"/>
              <a:t>Flexibility </a:t>
            </a:r>
            <a:r>
              <a:rPr lang="id-ID" b="1" dirty="0" smtClean="0"/>
              <a:t> </a:t>
            </a:r>
            <a:endParaRPr lang="id-ID" b="1" dirty="0"/>
          </a:p>
          <a:p>
            <a:pPr marL="736092" lvl="1" indent="-342900" algn="just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FF0000"/>
                </a:solidFill>
              </a:rPr>
              <a:t>Membagi beban kerja </a:t>
            </a:r>
            <a:r>
              <a:rPr lang="id-ID" dirty="0">
                <a:solidFill>
                  <a:srgbClr val="0070C0"/>
                </a:solidFill>
              </a:rPr>
              <a:t>pada perangkat yang tersedia dengan cara yang efektif.</a:t>
            </a:r>
          </a:p>
          <a:p>
            <a:pPr marL="736092" lvl="1" indent="-342900" algn="just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0070C0"/>
                </a:solidFill>
              </a:rPr>
              <a:t>Dapat </a:t>
            </a:r>
            <a:r>
              <a:rPr lang="id-ID" dirty="0">
                <a:solidFill>
                  <a:srgbClr val="FF0000"/>
                </a:solidFill>
              </a:rPr>
              <a:t>menambah</a:t>
            </a:r>
            <a:r>
              <a:rPr lang="id-ID" dirty="0">
                <a:solidFill>
                  <a:srgbClr val="0070C0"/>
                </a:solidFill>
              </a:rPr>
              <a:t> komponen secara individu </a:t>
            </a:r>
            <a:r>
              <a:rPr lang="id-ID" dirty="0">
                <a:solidFill>
                  <a:srgbClr val="FF0000"/>
                </a:solidFill>
              </a:rPr>
              <a:t>tanpa harus menduplikasi</a:t>
            </a:r>
            <a:r>
              <a:rPr lang="id-ID" dirty="0">
                <a:solidFill>
                  <a:srgbClr val="0070C0"/>
                </a:solidFill>
              </a:rPr>
              <a:t> sistem </a:t>
            </a:r>
          </a:p>
          <a:p>
            <a:pPr marL="736092" lvl="1" indent="-342900" algn="just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0070C0"/>
                </a:solidFill>
              </a:rPr>
              <a:t>Fasilitas local dapat </a:t>
            </a:r>
            <a:r>
              <a:rPr lang="id-ID" dirty="0">
                <a:solidFill>
                  <a:srgbClr val="FF0000"/>
                </a:solidFill>
              </a:rPr>
              <a:t>disesuaikan</a:t>
            </a:r>
            <a:r>
              <a:rPr lang="id-ID" dirty="0">
                <a:solidFill>
                  <a:srgbClr val="0070C0"/>
                </a:solidFill>
              </a:rPr>
              <a:t> dengan kebutuhan local</a:t>
            </a:r>
          </a:p>
          <a:p>
            <a:pPr marL="736092" lvl="1" indent="-342900" algn="just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0070C0"/>
                </a:solidFill>
              </a:rPr>
              <a:t>Memungkinkan </a:t>
            </a:r>
            <a:r>
              <a:rPr lang="id-ID" dirty="0">
                <a:solidFill>
                  <a:srgbClr val="FF0000"/>
                </a:solidFill>
              </a:rPr>
              <a:t>pertumbuhan</a:t>
            </a:r>
            <a:r>
              <a:rPr lang="id-ID" dirty="0">
                <a:solidFill>
                  <a:srgbClr val="0070C0"/>
                </a:solidFill>
              </a:rPr>
              <a:t> sistem secara terus menerus.</a:t>
            </a:r>
          </a:p>
          <a:p>
            <a:pPr marL="736092" lvl="1" indent="-342900" algn="just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0070C0"/>
                </a:solidFill>
              </a:rPr>
              <a:t>Susunan sistem bisa </a:t>
            </a:r>
            <a:r>
              <a:rPr lang="id-ID" dirty="0">
                <a:solidFill>
                  <a:srgbClr val="FF0000"/>
                </a:solidFill>
              </a:rPr>
              <a:t>disesuaikan</a:t>
            </a:r>
            <a:r>
              <a:rPr lang="id-ID" dirty="0">
                <a:solidFill>
                  <a:srgbClr val="0070C0"/>
                </a:solidFill>
              </a:rPr>
              <a:t> dengan pola organisasi perusahaan </a:t>
            </a:r>
          </a:p>
          <a:p>
            <a:pPr marL="736092" lvl="1" indent="-342900" algn="just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0070C0"/>
                </a:solidFill>
              </a:rPr>
              <a:t>Memungkinkan beberapa bagian/local mengadakan </a:t>
            </a:r>
            <a:r>
              <a:rPr lang="id-ID" dirty="0">
                <a:solidFill>
                  <a:srgbClr val="FF0000"/>
                </a:solidFill>
              </a:rPr>
              <a:t>percobaan konsep baru </a:t>
            </a:r>
            <a:r>
              <a:rPr lang="id-ID" dirty="0">
                <a:solidFill>
                  <a:srgbClr val="0070C0"/>
                </a:solidFill>
              </a:rPr>
              <a:t>dan fasilitas baru untuk </a:t>
            </a:r>
            <a:r>
              <a:rPr lang="id-ID" dirty="0">
                <a:solidFill>
                  <a:srgbClr val="FF0000"/>
                </a:solidFill>
              </a:rPr>
              <a:t>mengurangi resiko </a:t>
            </a:r>
            <a:r>
              <a:rPr lang="id-ID" dirty="0">
                <a:solidFill>
                  <a:srgbClr val="0070C0"/>
                </a:solidFill>
              </a:rPr>
              <a:t>kegagalan sistem secara keseluruhan</a:t>
            </a:r>
          </a:p>
          <a:p>
            <a:pPr marL="274320" indent="-274320">
              <a:spcBef>
                <a:spcPts val="60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b="1" dirty="0" smtClean="0"/>
              <a:t>Multiuser </a:t>
            </a:r>
            <a:r>
              <a:rPr lang="id-ID" b="1" dirty="0"/>
              <a:t>Computing </a:t>
            </a:r>
            <a:r>
              <a:rPr lang="id-ID" b="1" dirty="0" smtClean="0"/>
              <a:t> </a:t>
            </a:r>
            <a:endParaRPr lang="id-ID" b="1" dirty="0"/>
          </a:p>
          <a:p>
            <a:pPr marL="736092" lvl="1" indent="-342900" algn="just">
              <a:buFont typeface="Wingdings" pitchFamily="2" charset="2"/>
              <a:buChar char="ü"/>
              <a:defRPr/>
            </a:pPr>
            <a:r>
              <a:rPr lang="id-ID" dirty="0">
                <a:solidFill>
                  <a:srgbClr val="0070C0"/>
                </a:solidFill>
              </a:rPr>
              <a:t>Menerapakan </a:t>
            </a:r>
            <a:r>
              <a:rPr lang="id-ID" dirty="0">
                <a:solidFill>
                  <a:srgbClr val="FF0000"/>
                </a:solidFill>
              </a:rPr>
              <a:t>banyak user</a:t>
            </a:r>
            <a:r>
              <a:rPr lang="id-ID" dirty="0">
                <a:solidFill>
                  <a:srgbClr val="0070C0"/>
                </a:solidFill>
              </a:rPr>
              <a:t> yang dapat login pada </a:t>
            </a:r>
            <a:r>
              <a:rPr lang="id-ID" dirty="0">
                <a:solidFill>
                  <a:srgbClr val="FF0000"/>
                </a:solidFill>
              </a:rPr>
              <a:t>saat yang bersamaa</a:t>
            </a:r>
            <a:r>
              <a:rPr lang="id-ID" dirty="0">
                <a:solidFill>
                  <a:srgbClr val="0070C0"/>
                </a:solidFill>
              </a:rPr>
              <a:t>n untuk mengakses sistem</a:t>
            </a:r>
            <a:r>
              <a:rPr lang="id-ID" dirty="0" smtClean="0">
                <a:solidFill>
                  <a:srgbClr val="0070C0"/>
                </a:solidFill>
              </a:rPr>
              <a:t>.</a:t>
            </a:r>
            <a:endParaRPr lang="id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0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Kerugian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000" b="1" dirty="0">
                <a:solidFill>
                  <a:srgbClr val="FF0000"/>
                </a:solidFill>
              </a:rPr>
              <a:t>Complexity</a:t>
            </a:r>
            <a:r>
              <a:rPr lang="id-ID" sz="2000" dirty="0"/>
              <a:t> : Secara umum secara rancangan, implementasi dan maintenance (</a:t>
            </a:r>
            <a:r>
              <a:rPr lang="id-ID" sz="2000" i="1" dirty="0"/>
              <a:t>error handdling</a:t>
            </a:r>
            <a:r>
              <a:rPr lang="id-ID" sz="2000" dirty="0"/>
              <a:t>) jadi </a:t>
            </a:r>
            <a:r>
              <a:rPr lang="id-ID" sz="2000" dirty="0">
                <a:solidFill>
                  <a:srgbClr val="0070C0"/>
                </a:solidFill>
              </a:rPr>
              <a:t>lebih kompleks </a:t>
            </a:r>
            <a:r>
              <a:rPr lang="id-ID" sz="2000" dirty="0"/>
              <a:t>daripada arsitektur terpusat.</a:t>
            </a:r>
          </a:p>
          <a:p>
            <a:pPr algn="just"/>
            <a:r>
              <a:rPr lang="id-ID" sz="2000" b="1" dirty="0">
                <a:solidFill>
                  <a:srgbClr val="FF0000"/>
                </a:solidFill>
              </a:rPr>
              <a:t>Security</a:t>
            </a:r>
            <a:r>
              <a:rPr lang="id-ID" sz="2000" dirty="0"/>
              <a:t> : Asumsi terhadap sistem yang terhubung jaringan artinya telah masuk ke </a:t>
            </a:r>
            <a:r>
              <a:rPr lang="id-ID" sz="2000" dirty="0">
                <a:solidFill>
                  <a:srgbClr val="0070C0"/>
                </a:solidFill>
              </a:rPr>
              <a:t>jaringan publik </a:t>
            </a:r>
            <a:r>
              <a:rPr lang="id-ID" sz="2000" dirty="0"/>
              <a:t>ini artinya setiap orang diperbolehkan untuk bisa mengakses data pada jaringan publik. Asumsi ini bisa </a:t>
            </a:r>
            <a:r>
              <a:rPr lang="id-ID" sz="2000" dirty="0">
                <a:solidFill>
                  <a:srgbClr val="0070C0"/>
                </a:solidFill>
              </a:rPr>
              <a:t>menjadi lubang ke</a:t>
            </a:r>
            <a:r>
              <a:rPr lang="en-US" sz="2000" dirty="0">
                <a:solidFill>
                  <a:srgbClr val="0070C0"/>
                </a:solidFill>
              </a:rPr>
              <a:t>a</a:t>
            </a:r>
            <a:r>
              <a:rPr lang="id-ID" sz="2000" dirty="0">
                <a:solidFill>
                  <a:srgbClr val="0070C0"/>
                </a:solidFill>
              </a:rPr>
              <a:t>manan </a:t>
            </a:r>
            <a:r>
              <a:rPr lang="id-ID" sz="2000" dirty="0"/>
              <a:t>terhadap pengaksesan data secara tidak sah.</a:t>
            </a:r>
          </a:p>
          <a:p>
            <a:pPr algn="just"/>
            <a:r>
              <a:rPr lang="id-ID" sz="2000" b="1" dirty="0">
                <a:solidFill>
                  <a:srgbClr val="FF0000"/>
                </a:solidFill>
              </a:rPr>
              <a:t>Manageability</a:t>
            </a:r>
            <a:r>
              <a:rPr lang="id-ID" sz="2000" dirty="0"/>
              <a:t> : Membutuhkan </a:t>
            </a:r>
            <a:r>
              <a:rPr lang="id-ID" sz="2000" dirty="0">
                <a:solidFill>
                  <a:srgbClr val="0070C0"/>
                </a:solidFill>
              </a:rPr>
              <a:t>banyak usaha </a:t>
            </a:r>
            <a:r>
              <a:rPr lang="id-ID" sz="2000" dirty="0"/>
              <a:t>untuk mengorganisasi sistem.</a:t>
            </a:r>
          </a:p>
          <a:p>
            <a:pPr algn="just"/>
            <a:r>
              <a:rPr lang="id-ID" sz="2000" b="1" dirty="0">
                <a:solidFill>
                  <a:srgbClr val="FF0000"/>
                </a:solidFill>
              </a:rPr>
              <a:t>Unpredictability</a:t>
            </a:r>
            <a:r>
              <a:rPr lang="id-ID" sz="2000" dirty="0"/>
              <a:t> : </a:t>
            </a:r>
            <a:r>
              <a:rPr lang="id-ID" sz="2000" dirty="0">
                <a:solidFill>
                  <a:srgbClr val="0070C0"/>
                </a:solidFill>
              </a:rPr>
              <a:t>Sulit diprediksi </a:t>
            </a:r>
            <a:r>
              <a:rPr lang="id-ID" sz="2000" dirty="0"/>
              <a:t>terhadap ketidakstabilan sistem tergantung dari sistem organisasi dan banyaknya akses terhadap jaringan. </a:t>
            </a:r>
          </a:p>
        </p:txBody>
      </p:sp>
    </p:spTree>
    <p:extLst>
      <p:ext uri="{BB962C8B-B14F-4D97-AF65-F5344CB8AC3E}">
        <p14:creationId xmlns:p14="http://schemas.microsoft.com/office/powerpoint/2010/main" val="311879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/ decentralized /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131;p19"/>
          <p:cNvPicPr preferRelativeResize="0"/>
          <p:nvPr/>
        </p:nvPicPr>
        <p:blipFill rotWithShape="1">
          <a:blip r:embed="rId2">
            <a:alphaModFix/>
          </a:blip>
          <a:srcRect l="12500" t="9539" r="9326" b="5894"/>
          <a:stretch/>
        </p:blipFill>
        <p:spPr>
          <a:xfrm>
            <a:off x="1541928" y="2281728"/>
            <a:ext cx="8391781" cy="3606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97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Terpusat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otonom</a:t>
            </a:r>
            <a:r>
              <a:rPr lang="en-US" sz="2000" dirty="0"/>
              <a:t> yang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eksplisit</a:t>
            </a:r>
            <a:r>
              <a:rPr lang="en-US" sz="2000" dirty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id-ID" sz="2000" dirty="0"/>
              <a:t>(diberikan alamat ip</a:t>
            </a:r>
            <a:r>
              <a:rPr lang="id-ID" sz="2000" dirty="0" smtClean="0"/>
              <a:t>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Berbagi</a:t>
            </a:r>
            <a:r>
              <a:rPr lang="en-US" sz="2000" dirty="0"/>
              <a:t> resource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user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single proses(</a:t>
            </a:r>
            <a:r>
              <a:rPr lang="en-US" sz="2000" dirty="0" err="1"/>
              <a:t>sor</a:t>
            </a:r>
            <a:r>
              <a:rPr lang="en-US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nampak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Single Control (</a:t>
            </a:r>
            <a:r>
              <a:rPr lang="en-US" sz="2000" dirty="0" err="1"/>
              <a:t>SPoC</a:t>
            </a:r>
            <a:r>
              <a:rPr lang="en-US" sz="2000" dirty="0"/>
              <a:t> – Single Point of Control)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Single Errors (</a:t>
            </a:r>
            <a:r>
              <a:rPr lang="en-US" sz="2000" dirty="0" err="1"/>
              <a:t>SPoF</a:t>
            </a:r>
            <a:r>
              <a:rPr lang="en-US" sz="2000" dirty="0"/>
              <a:t> – Single Point of Failure)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99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Terdistribusi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Gabungan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otonom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di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/>
              <a:t>langsung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bersamaan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prosessor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Concurrency of components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MPoF</a:t>
            </a:r>
            <a:r>
              <a:rPr lang="en-US" sz="2400" dirty="0"/>
              <a:t> – Multiple Points of Failure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MPoC</a:t>
            </a:r>
            <a:r>
              <a:rPr lang="en-US" sz="2400" dirty="0"/>
              <a:t> – Multiple Points of </a:t>
            </a:r>
            <a:r>
              <a:rPr lang="en-US" sz="2400" dirty="0" smtClean="0"/>
              <a:t>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00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Terdistribusi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Local Area Network and Intranet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DBMS (Database Management System)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ATM (Automatic Teller Machine) Network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Internet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Mobile and Ubiquitous </a:t>
            </a:r>
            <a:r>
              <a:rPr lang="en-US" sz="2400" dirty="0" smtClean="0"/>
              <a:t>Computing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04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Terdistribusi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10045727" cy="2976563"/>
          </a:xfrm>
        </p:spPr>
        <p:txBody>
          <a:bodyPr>
            <a:noAutofit/>
          </a:bodyPr>
          <a:lstStyle/>
          <a:p>
            <a:r>
              <a:rPr lang="en-US" sz="2400" dirty="0"/>
              <a:t>Distributed Computing System (</a:t>
            </a:r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 Hardware)</a:t>
            </a:r>
          </a:p>
          <a:p>
            <a:pPr lvl="1"/>
            <a:r>
              <a:rPr lang="en-US" sz="2000" dirty="0"/>
              <a:t>Cluster Computing (Availability and Performance)</a:t>
            </a:r>
          </a:p>
          <a:p>
            <a:pPr lvl="1"/>
            <a:r>
              <a:rPr lang="en-US" sz="2000" dirty="0"/>
              <a:t>Grid Computing (</a:t>
            </a:r>
            <a:r>
              <a:rPr lang="en-US" sz="2000" dirty="0" err="1"/>
              <a:t>Heterogenous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Distributed Information System (</a:t>
            </a:r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ketersediaan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– Cloud Computing )</a:t>
            </a:r>
          </a:p>
          <a:p>
            <a:pPr lvl="1"/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paralel</a:t>
            </a:r>
            <a:r>
              <a:rPr lang="en-US" sz="2000" dirty="0"/>
              <a:t> processing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menghindari</a:t>
            </a:r>
            <a:r>
              <a:rPr lang="en-US" sz="2000" dirty="0"/>
              <a:t> bottleneck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Distributed </a:t>
            </a:r>
            <a:r>
              <a:rPr lang="en-US" sz="2400" dirty="0" err="1"/>
              <a:t>Perpasive</a:t>
            </a:r>
            <a:r>
              <a:rPr lang="en-US" sz="2400" dirty="0"/>
              <a:t> System (</a:t>
            </a:r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mobilitas</a:t>
            </a:r>
            <a:r>
              <a:rPr lang="en-US" sz="2400" dirty="0"/>
              <a:t>– Fog / Dew Computing )</a:t>
            </a:r>
          </a:p>
          <a:p>
            <a:pPr lvl="1"/>
            <a:r>
              <a:rPr lang="en-US" sz="2000" dirty="0"/>
              <a:t>Small, Battery-power, Mobile,  wireless connection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1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/>
              <a:t>Pemahaman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, </a:t>
            </a:r>
            <a:r>
              <a:rPr lang="en-US" sz="2800" dirty="0" err="1"/>
              <a:t>aplikasi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dampak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 smtClean="0"/>
              <a:t>terdistribusi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, </a:t>
            </a:r>
            <a:r>
              <a:rPr lang="en-US" sz="2800" dirty="0" err="1"/>
              <a:t>protokol</a:t>
            </a:r>
            <a:r>
              <a:rPr lang="en-US" sz="2800" dirty="0"/>
              <a:t>, </a:t>
            </a:r>
            <a:r>
              <a:rPr lang="en-US" sz="2800" dirty="0" err="1"/>
              <a:t>keamanan</a:t>
            </a:r>
            <a:r>
              <a:rPr lang="en-US" sz="2800" dirty="0"/>
              <a:t>,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</a:t>
            </a:r>
            <a:r>
              <a:rPr lang="en-US" sz="2800" dirty="0" err="1"/>
              <a:t>tunggal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multi, </a:t>
            </a:r>
            <a:r>
              <a:rPr lang="en-US" sz="2800" dirty="0" err="1"/>
              <a:t>sinkronisasi</a:t>
            </a:r>
            <a:r>
              <a:rPr lang="en-US" sz="2800" dirty="0"/>
              <a:t>, </a:t>
            </a:r>
            <a:r>
              <a:rPr lang="en-US" sz="2800" dirty="0" err="1"/>
              <a:t>replikasi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transaksi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/>
              <a:t>jauh</a:t>
            </a:r>
            <a:r>
              <a:rPr lang="en-US" sz="2800" dirty="0"/>
              <a:t> </a:t>
            </a:r>
            <a:r>
              <a:rPr lang="en-US" sz="2800" dirty="0" err="1"/>
              <a:t>lagi</a:t>
            </a:r>
            <a:r>
              <a:rPr lang="en-US" sz="2800" dirty="0"/>
              <a:t>,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kualitas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studi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247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Tantangan</a:t>
            </a:r>
            <a:r>
              <a:rPr lang="en-US" sz="3200" dirty="0"/>
              <a:t> </a:t>
            </a:r>
            <a:r>
              <a:rPr lang="en-US" sz="3200" dirty="0" err="1"/>
              <a:t>P</a:t>
            </a:r>
            <a:r>
              <a:rPr lang="en-US" sz="3200" dirty="0" err="1" smtClean="0"/>
              <a:t>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Terdistribusi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Heterogen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endParaRPr lang="en-US" sz="2800" dirty="0"/>
          </a:p>
          <a:p>
            <a:pPr marL="579437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 err="1"/>
              <a:t>Infrastruktur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endParaRPr lang="en-US" sz="2400" dirty="0"/>
          </a:p>
          <a:p>
            <a:pPr marL="579437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/>
              <a:t>Hardware </a:t>
            </a:r>
            <a:r>
              <a:rPr lang="en-US" sz="2400" dirty="0" err="1"/>
              <a:t>dan</a:t>
            </a:r>
            <a:r>
              <a:rPr lang="en-US" sz="2400" dirty="0"/>
              <a:t> software (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, </a:t>
            </a:r>
            <a:r>
              <a:rPr lang="en-US" sz="2400" dirty="0" err="1"/>
              <a:t>perbedaan</a:t>
            </a:r>
            <a:r>
              <a:rPr lang="en-US" sz="2400" dirty="0"/>
              <a:t> UNIX socket </a:t>
            </a:r>
            <a:r>
              <a:rPr lang="en-US" sz="2400" dirty="0" err="1"/>
              <a:t>dan</a:t>
            </a:r>
            <a:r>
              <a:rPr lang="en-US" sz="2400" dirty="0"/>
              <a:t> Winsock)</a:t>
            </a:r>
          </a:p>
          <a:p>
            <a:pPr marL="579437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/>
              <a:t>Bahasa </a:t>
            </a:r>
            <a:r>
              <a:rPr lang="en-US" sz="2400" dirty="0" err="1"/>
              <a:t>pemrograman</a:t>
            </a:r>
            <a:endParaRPr lang="en-US" sz="2400" dirty="0"/>
          </a:p>
          <a:p>
            <a:pPr marL="579437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:</a:t>
            </a:r>
          </a:p>
          <a:p>
            <a:pPr marL="914400" lvl="2" indent="-346075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/>
              <a:t>Middleware (</a:t>
            </a:r>
            <a:r>
              <a:rPr lang="en-US" sz="2000" dirty="0" err="1"/>
              <a:t>contoh</a:t>
            </a:r>
            <a:r>
              <a:rPr lang="en-US" sz="2000" dirty="0"/>
              <a:t> : CORBA)</a:t>
            </a:r>
          </a:p>
          <a:p>
            <a:pPr marL="914400" lvl="2" indent="-346075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 err="1"/>
              <a:t>Kode</a:t>
            </a:r>
            <a:r>
              <a:rPr lang="en-US" sz="2000" dirty="0"/>
              <a:t> program Mobile (</a:t>
            </a:r>
            <a:r>
              <a:rPr lang="en-US" sz="2000" dirty="0" err="1"/>
              <a:t>contoh</a:t>
            </a:r>
            <a:r>
              <a:rPr lang="en-US" sz="2000" dirty="0"/>
              <a:t> : JAVA)</a:t>
            </a:r>
          </a:p>
        </p:txBody>
      </p:sp>
    </p:spTree>
    <p:extLst>
      <p:ext uri="{BB962C8B-B14F-4D97-AF65-F5344CB8AC3E}">
        <p14:creationId xmlns:p14="http://schemas.microsoft.com/office/powerpoint/2010/main" val="2731393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243666"/>
            <a:ext cx="10345272" cy="809251"/>
          </a:xfrm>
        </p:spPr>
        <p:txBody>
          <a:bodyPr>
            <a:noAutofit/>
          </a:bodyPr>
          <a:lstStyle/>
          <a:p>
            <a:r>
              <a:rPr lang="en-US" sz="3200" dirty="0" err="1"/>
              <a:t>Tantangan</a:t>
            </a:r>
            <a:r>
              <a:rPr lang="en-US" sz="3200" dirty="0"/>
              <a:t> </a:t>
            </a:r>
            <a:r>
              <a:rPr lang="en-US" sz="3200" dirty="0" err="1"/>
              <a:t>P</a:t>
            </a:r>
            <a:r>
              <a:rPr lang="en-US" sz="3200" dirty="0" err="1" smtClean="0"/>
              <a:t>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 (</a:t>
            </a:r>
            <a:r>
              <a:rPr lang="en-US" sz="3200" dirty="0" err="1"/>
              <a:t>lanjut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Openness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diperluas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endParaRPr lang="en-US" sz="2400" dirty="0"/>
          </a:p>
          <a:p>
            <a:pPr marL="803275" lvl="2" indent="-2349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err="1"/>
              <a:t>Mengikuti</a:t>
            </a:r>
            <a:r>
              <a:rPr lang="en-US" sz="2000" dirty="0"/>
              <a:t> standard </a:t>
            </a:r>
            <a:r>
              <a:rPr lang="en-US" sz="2000" dirty="0" err="1"/>
              <a:t>antarmuka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/>
              <a:t>Security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/>
              <a:t>Privacy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/>
              <a:t>Authentication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7449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243666"/>
            <a:ext cx="10392569" cy="809251"/>
          </a:xfrm>
        </p:spPr>
        <p:txBody>
          <a:bodyPr>
            <a:noAutofit/>
          </a:bodyPr>
          <a:lstStyle/>
          <a:p>
            <a:r>
              <a:rPr lang="en-US" sz="3200" dirty="0" err="1"/>
              <a:t>Tantangan</a:t>
            </a:r>
            <a:r>
              <a:rPr lang="en-US" sz="3200" dirty="0"/>
              <a:t> </a:t>
            </a:r>
            <a:r>
              <a:rPr lang="en-US" sz="3200" dirty="0" err="1"/>
              <a:t>P</a:t>
            </a:r>
            <a:r>
              <a:rPr lang="en-US" sz="3200" dirty="0" err="1" smtClean="0"/>
              <a:t>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 (</a:t>
            </a:r>
            <a:r>
              <a:rPr lang="en-US" sz="3200" dirty="0" err="1"/>
              <a:t>lanjut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Scalability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handal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perkiraan</a:t>
            </a:r>
            <a:r>
              <a:rPr lang="en-US" sz="2400" dirty="0"/>
              <a:t> </a:t>
            </a:r>
            <a:r>
              <a:rPr lang="en-US" sz="2400" dirty="0" err="1"/>
              <a:t>pertumbuhannya</a:t>
            </a:r>
            <a:r>
              <a:rPr lang="en-US" sz="2400" dirty="0" smtClean="0"/>
              <a:t>?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/>
          <a:stretch/>
        </p:blipFill>
        <p:spPr bwMode="auto">
          <a:xfrm>
            <a:off x="4493170" y="3074277"/>
            <a:ext cx="6172627" cy="346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2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243666"/>
            <a:ext cx="10424100" cy="809251"/>
          </a:xfrm>
        </p:spPr>
        <p:txBody>
          <a:bodyPr>
            <a:noAutofit/>
          </a:bodyPr>
          <a:lstStyle/>
          <a:p>
            <a:r>
              <a:rPr lang="en-US" sz="3200" dirty="0" err="1"/>
              <a:t>Tantangan</a:t>
            </a:r>
            <a:r>
              <a:rPr lang="en-US" sz="3200" dirty="0"/>
              <a:t> </a:t>
            </a:r>
            <a:r>
              <a:rPr lang="en-US" sz="3200" dirty="0" err="1"/>
              <a:t>P</a:t>
            </a:r>
            <a:r>
              <a:rPr lang="en-US" sz="3200" dirty="0" err="1" smtClean="0"/>
              <a:t>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 (</a:t>
            </a:r>
            <a:r>
              <a:rPr lang="en-US" sz="3200" dirty="0" err="1"/>
              <a:t>lanjut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841248"/>
          </a:xfrm>
        </p:spPr>
        <p:txBody>
          <a:bodyPr>
            <a:noAutofit/>
          </a:bodyPr>
          <a:lstStyle/>
          <a:p>
            <a:r>
              <a:rPr lang="en-US" sz="2800" dirty="0" err="1"/>
              <a:t>Penanganan</a:t>
            </a:r>
            <a:r>
              <a:rPr lang="en-US" sz="2800" dirty="0"/>
              <a:t> </a:t>
            </a:r>
            <a:r>
              <a:rPr lang="en-US" sz="2800" dirty="0" err="1"/>
              <a:t>Kegagalan</a:t>
            </a:r>
            <a:endParaRPr lang="en-US" sz="2800" dirty="0"/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000" dirty="0" err="1"/>
              <a:t>Pendeteksian</a:t>
            </a:r>
            <a:endParaRPr lang="en-US" sz="2000" dirty="0"/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000" dirty="0"/>
              <a:t>Masking</a:t>
            </a:r>
          </a:p>
          <a:p>
            <a:pPr marL="803275" lvl="2" indent="-234950">
              <a:buFont typeface="Wingdings" pitchFamily="2" charset="2"/>
              <a:buChar char="ü"/>
            </a:pPr>
            <a:r>
              <a:rPr lang="en-US" sz="1800" dirty="0" err="1"/>
              <a:t>Transmisi</a:t>
            </a:r>
            <a:r>
              <a:rPr lang="en-US" sz="1800" dirty="0"/>
              <a:t> </a:t>
            </a:r>
            <a:r>
              <a:rPr lang="en-US" sz="1800" dirty="0" err="1"/>
              <a:t>ulang</a:t>
            </a:r>
            <a:endParaRPr lang="en-US" sz="1800" dirty="0"/>
          </a:p>
          <a:p>
            <a:pPr marL="803275" lvl="2" indent="-234950">
              <a:buFont typeface="Wingdings" pitchFamily="2" charset="2"/>
              <a:buChar char="ü"/>
            </a:pPr>
            <a:r>
              <a:rPr lang="en-US" sz="1800" dirty="0" err="1"/>
              <a:t>Redudansi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 data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000" dirty="0" err="1"/>
              <a:t>Toleransi</a:t>
            </a:r>
            <a:endParaRPr lang="en-US" sz="2000" dirty="0"/>
          </a:p>
          <a:p>
            <a:pPr marL="803275" lvl="2" indent="-234950">
              <a:buFont typeface="Wingdings" pitchFamily="2" charset="2"/>
              <a:buChar char="ü"/>
            </a:pPr>
            <a:r>
              <a:rPr lang="en-US" sz="1800" dirty="0"/>
              <a:t>Exception handling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000" dirty="0" err="1"/>
              <a:t>Redudancy</a:t>
            </a:r>
            <a:endParaRPr lang="en-US" sz="2000" dirty="0"/>
          </a:p>
          <a:p>
            <a:pPr marL="803275" lvl="2" indent="-234950">
              <a:buFont typeface="Wingdings" pitchFamily="2" charset="2"/>
              <a:buChar char="ü"/>
            </a:pPr>
            <a:r>
              <a:rPr lang="en-US" sz="1800" dirty="0" err="1"/>
              <a:t>Redudan</a:t>
            </a:r>
            <a:r>
              <a:rPr lang="en-US" sz="1800" dirty="0"/>
              <a:t> </a:t>
            </a:r>
            <a:r>
              <a:rPr lang="en-US" sz="1800" dirty="0" err="1"/>
              <a:t>rute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endParaRPr lang="en-US" sz="1800" dirty="0"/>
          </a:p>
          <a:p>
            <a:pPr marL="803275" lvl="2" indent="-234950">
              <a:buFont typeface="Wingdings" pitchFamily="2" charset="2"/>
              <a:buChar char="ü"/>
            </a:pPr>
            <a:r>
              <a:rPr lang="en-US" sz="1800" dirty="0" err="1"/>
              <a:t>Replikasi</a:t>
            </a:r>
            <a:r>
              <a:rPr lang="en-US" sz="1800" dirty="0"/>
              <a:t> data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endParaRPr lang="en-US" sz="1800" dirty="0"/>
          </a:p>
          <a:p>
            <a:r>
              <a:rPr lang="en-US" sz="2800" dirty="0"/>
              <a:t>Concurrency 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000" dirty="0" err="1"/>
              <a:t>Penjadwalan</a:t>
            </a:r>
            <a:r>
              <a:rPr lang="en-US" sz="2000" dirty="0"/>
              <a:t> yang </a:t>
            </a:r>
            <a:r>
              <a:rPr lang="en-US" sz="2000" dirty="0" err="1"/>
              <a:t>konsisten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concurrent thread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000" dirty="0" err="1"/>
              <a:t>Menghindari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deadlock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lifelock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3511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243666"/>
            <a:ext cx="10329506" cy="809251"/>
          </a:xfrm>
        </p:spPr>
        <p:txBody>
          <a:bodyPr>
            <a:noAutofit/>
          </a:bodyPr>
          <a:lstStyle/>
          <a:p>
            <a:r>
              <a:rPr lang="en-US" sz="3200" dirty="0" err="1"/>
              <a:t>Tantangan</a:t>
            </a:r>
            <a:r>
              <a:rPr lang="en-US" sz="3200" dirty="0"/>
              <a:t> </a:t>
            </a:r>
            <a:r>
              <a:rPr lang="en-US" sz="3200" dirty="0" err="1"/>
              <a:t>P</a:t>
            </a:r>
            <a:r>
              <a:rPr lang="en-US" sz="3200" dirty="0" err="1" smtClean="0"/>
              <a:t>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 (</a:t>
            </a:r>
            <a:r>
              <a:rPr lang="en-US" sz="3200" dirty="0" err="1"/>
              <a:t>lanjut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841248"/>
          </a:xfrm>
        </p:spPr>
        <p:txBody>
          <a:bodyPr>
            <a:normAutofit/>
          </a:bodyPr>
          <a:lstStyle/>
          <a:p>
            <a:r>
              <a:rPr lang="en-US" sz="2800" dirty="0"/>
              <a:t>Transparency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 err="1"/>
              <a:t>Menyembunyikan</a:t>
            </a:r>
            <a:r>
              <a:rPr lang="en-US" sz="2400" dirty="0"/>
              <a:t> </a:t>
            </a:r>
            <a:r>
              <a:rPr lang="en-US" sz="2400" dirty="0" err="1"/>
              <a:t>keanekaragaman</a:t>
            </a:r>
            <a:r>
              <a:rPr lang="en-US" sz="2400" dirty="0"/>
              <a:t> (heterogeneous)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tersebarnya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tampak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user.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 err="1"/>
              <a:t>Kategori</a:t>
            </a:r>
            <a:r>
              <a:rPr lang="en-US" sz="2400" dirty="0"/>
              <a:t> Transparency (ISO's Reference Model for ODP)</a:t>
            </a:r>
          </a:p>
          <a:p>
            <a:pPr marL="633413" lvl="2" indent="-369888">
              <a:buFont typeface="Wingdings" panose="05000000000000000000" pitchFamily="2" charset="2"/>
              <a:buChar char="§"/>
            </a:pPr>
            <a:r>
              <a:rPr lang="en-US" sz="2400" dirty="0"/>
              <a:t>Access</a:t>
            </a:r>
          </a:p>
          <a:p>
            <a:pPr marL="896938" lvl="3" indent="-347663">
              <a:buFont typeface="Courier New" panose="02070309020205020404" pitchFamily="49" charset="0"/>
              <a:buChar char="o"/>
            </a:pPr>
            <a:r>
              <a:rPr lang="en-US" sz="2000" dirty="0" err="1"/>
              <a:t>menyembunyikan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remote resource </a:t>
            </a:r>
            <a:r>
              <a:rPr lang="en-US" sz="2000" dirty="0" err="1"/>
              <a:t>sehingga</a:t>
            </a:r>
            <a:r>
              <a:rPr lang="en-US" sz="2000" dirty="0"/>
              <a:t> user </a:t>
            </a:r>
            <a:r>
              <a:rPr lang="en-US" sz="2000" dirty="0" err="1"/>
              <a:t>beranggapan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resource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 smtClean="0"/>
              <a:t>lokal</a:t>
            </a:r>
            <a:r>
              <a:rPr lang="en-US" sz="2000" dirty="0" smtClean="0"/>
              <a:t>.</a:t>
            </a:r>
          </a:p>
          <a:p>
            <a:pPr marL="896938" lvl="3" indent="-347663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dirty="0" err="1"/>
              <a:t>pemetaan</a:t>
            </a:r>
            <a:r>
              <a:rPr lang="en-US" sz="2000" dirty="0"/>
              <a:t> drive </a:t>
            </a:r>
            <a:r>
              <a:rPr lang="en-US" sz="2000" dirty="0" err="1"/>
              <a:t>menggunakan</a:t>
            </a:r>
            <a:r>
              <a:rPr lang="en-US" sz="2000" dirty="0"/>
              <a:t> Samba Server, NFS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/>
              <a:t>Location</a:t>
            </a:r>
          </a:p>
          <a:p>
            <a:pPr marL="914400" lvl="2" indent="-346075">
              <a:buFont typeface="Courier New" pitchFamily="49" charset="0"/>
              <a:buChar char="o"/>
            </a:pPr>
            <a:r>
              <a:rPr lang="en-US" sz="1800" dirty="0"/>
              <a:t>user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lokasi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remote resources</a:t>
            </a:r>
          </a:p>
        </p:txBody>
      </p:sp>
    </p:spTree>
    <p:extLst>
      <p:ext uri="{BB962C8B-B14F-4D97-AF65-F5344CB8AC3E}">
        <p14:creationId xmlns:p14="http://schemas.microsoft.com/office/powerpoint/2010/main" val="1924142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243666"/>
            <a:ext cx="10250679" cy="809251"/>
          </a:xfrm>
        </p:spPr>
        <p:txBody>
          <a:bodyPr>
            <a:noAutofit/>
          </a:bodyPr>
          <a:lstStyle/>
          <a:p>
            <a:r>
              <a:rPr lang="en-US" sz="3200" dirty="0" err="1"/>
              <a:t>Tantangan</a:t>
            </a:r>
            <a:r>
              <a:rPr lang="en-US" sz="3200" dirty="0"/>
              <a:t> </a:t>
            </a:r>
            <a:r>
              <a:rPr lang="en-US" sz="3200" dirty="0" err="1"/>
              <a:t>P</a:t>
            </a:r>
            <a:r>
              <a:rPr lang="en-US" sz="3200" dirty="0" err="1" smtClean="0"/>
              <a:t>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 (</a:t>
            </a:r>
            <a:r>
              <a:rPr lang="en-US" sz="3200" dirty="0" err="1"/>
              <a:t>lanjut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Kategori</a:t>
            </a:r>
            <a:r>
              <a:rPr lang="en-US" sz="2800" dirty="0"/>
              <a:t> Transparency (</a:t>
            </a:r>
            <a:r>
              <a:rPr lang="en-US" sz="2800" dirty="0" err="1"/>
              <a:t>lanjut</a:t>
            </a:r>
            <a:r>
              <a:rPr lang="en-US" sz="2800" dirty="0"/>
              <a:t>)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/>
              <a:t>Concurrency</a:t>
            </a:r>
          </a:p>
          <a:p>
            <a:pPr lvl="2"/>
            <a:r>
              <a:rPr lang="en-US" sz="2000" dirty="0"/>
              <a:t>user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peduli</a:t>
            </a:r>
            <a:r>
              <a:rPr lang="en-US" sz="2000" dirty="0"/>
              <a:t> </a:t>
            </a:r>
            <a:r>
              <a:rPr lang="en-US" sz="2000" dirty="0" err="1"/>
              <a:t>keberadaan</a:t>
            </a:r>
            <a:r>
              <a:rPr lang="en-US" sz="2000" dirty="0"/>
              <a:t> </a:t>
            </a:r>
            <a:r>
              <a:rPr lang="en-US" sz="2000" dirty="0" err="1"/>
              <a:t>paralel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remote resource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inkonsistensi</a:t>
            </a:r>
            <a:r>
              <a:rPr lang="en-US" sz="2000" dirty="0"/>
              <a:t> </a:t>
            </a:r>
            <a:r>
              <a:rPr lang="en-US" sz="2000" dirty="0" err="1"/>
              <a:t>dihindari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mekanisme</a:t>
            </a:r>
            <a:r>
              <a:rPr lang="en-US" sz="2000" dirty="0"/>
              <a:t> concurrency control.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/>
              <a:t>Replication</a:t>
            </a:r>
          </a:p>
          <a:p>
            <a:pPr lvl="2"/>
            <a:r>
              <a:rPr lang="en-US" sz="2000" dirty="0" err="1"/>
              <a:t>menyembunyikan</a:t>
            </a:r>
            <a:r>
              <a:rPr lang="en-US" sz="2000" dirty="0"/>
              <a:t> </a:t>
            </a:r>
            <a:r>
              <a:rPr lang="en-US" sz="2000" dirty="0" err="1"/>
              <a:t>perbedaan-perbedaan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replicated </a:t>
            </a:r>
            <a:r>
              <a:rPr lang="en-US" sz="2000" dirty="0" err="1"/>
              <a:t>dan</a:t>
            </a:r>
            <a:r>
              <a:rPr lang="en-US" sz="2000" dirty="0"/>
              <a:t> non-replicated.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/>
              <a:t>Failure</a:t>
            </a:r>
          </a:p>
          <a:p>
            <a:pPr lvl="2"/>
            <a:r>
              <a:rPr lang="en-US" sz="2000" dirty="0" err="1"/>
              <a:t>menyembunyikan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partial fail.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dicapai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replikasi</a:t>
            </a:r>
            <a:r>
              <a:rPr lang="en-US" sz="2000" dirty="0"/>
              <a:t> resources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menerapkan</a:t>
            </a:r>
            <a:r>
              <a:rPr lang="en-US" sz="2000" dirty="0"/>
              <a:t> </a:t>
            </a:r>
            <a:r>
              <a:rPr lang="en-US" sz="2000" dirty="0" err="1"/>
              <a:t>mekanisme</a:t>
            </a:r>
            <a:r>
              <a:rPr lang="en-US" sz="2000" dirty="0"/>
              <a:t> recovery</a:t>
            </a:r>
          </a:p>
          <a:p>
            <a:pPr marL="568325" lvl="1" indent="-331788">
              <a:buFont typeface="Wingdings" pitchFamily="2" charset="2"/>
              <a:buChar char="§"/>
            </a:pPr>
            <a:r>
              <a:rPr lang="en-US" sz="2400" dirty="0"/>
              <a:t>Migration/Mobility</a:t>
            </a:r>
          </a:p>
          <a:p>
            <a:pPr lvl="2"/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relocate resource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dinamik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kekuatiran</a:t>
            </a:r>
            <a:r>
              <a:rPr lang="en-US" sz="2000" dirty="0"/>
              <a:t> </a:t>
            </a:r>
            <a:r>
              <a:rPr lang="en-US" sz="2000" dirty="0" err="1"/>
              <a:t>rekonfigurasi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29113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243666"/>
            <a:ext cx="10424100" cy="809251"/>
          </a:xfrm>
        </p:spPr>
        <p:txBody>
          <a:bodyPr>
            <a:noAutofit/>
          </a:bodyPr>
          <a:lstStyle/>
          <a:p>
            <a:r>
              <a:rPr lang="en-US" sz="3200" dirty="0" err="1"/>
              <a:t>Tantangan</a:t>
            </a:r>
            <a:r>
              <a:rPr lang="en-US" sz="3200" dirty="0"/>
              <a:t> </a:t>
            </a:r>
            <a:r>
              <a:rPr lang="en-US" sz="3200" dirty="0" err="1"/>
              <a:t>P</a:t>
            </a:r>
            <a:r>
              <a:rPr lang="en-US" sz="3200" dirty="0" err="1" smtClean="0"/>
              <a:t>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 (</a:t>
            </a:r>
            <a:r>
              <a:rPr lang="en-US" sz="3200" dirty="0" err="1"/>
              <a:t>lanjut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813539"/>
          </a:xfrm>
        </p:spPr>
        <p:txBody>
          <a:bodyPr>
            <a:noAutofit/>
          </a:bodyPr>
          <a:lstStyle/>
          <a:p>
            <a:r>
              <a:rPr lang="en-US" sz="2800" dirty="0" err="1"/>
              <a:t>Kategori</a:t>
            </a:r>
            <a:r>
              <a:rPr lang="en-US" sz="2800" dirty="0"/>
              <a:t> Transparency (</a:t>
            </a:r>
            <a:r>
              <a:rPr lang="en-US" sz="2800" dirty="0" err="1"/>
              <a:t>lanjut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erformance</a:t>
            </a:r>
            <a:endParaRPr lang="en-US" sz="2400" dirty="0"/>
          </a:p>
          <a:p>
            <a:pPr lvl="2"/>
            <a:r>
              <a:rPr lang="en-US" sz="2000" dirty="0" err="1"/>
              <a:t>meminimalkan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performance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remote resource, </a:t>
            </a:r>
            <a:r>
              <a:rPr lang="en-US" sz="2000" dirty="0" err="1"/>
              <a:t>sehingga</a:t>
            </a:r>
            <a:r>
              <a:rPr lang="en-US" sz="2000" dirty="0"/>
              <a:t> response time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trhoughput</a:t>
            </a:r>
            <a:r>
              <a:rPr lang="en-US" sz="2000" dirty="0"/>
              <a:t> </a:t>
            </a:r>
            <a:r>
              <a:rPr lang="en-US" sz="2000" dirty="0" err="1"/>
              <a:t>sebanding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resource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lokal</a:t>
            </a:r>
            <a:r>
              <a:rPr lang="en-US" sz="2000" dirty="0"/>
              <a:t>.</a:t>
            </a:r>
          </a:p>
          <a:p>
            <a:pPr lvl="1"/>
            <a:r>
              <a:rPr lang="en-US" sz="2400" dirty="0" smtClean="0"/>
              <a:t>Scaling</a:t>
            </a:r>
            <a:endParaRPr lang="en-US" sz="2400" dirty="0"/>
          </a:p>
          <a:p>
            <a:pPr lvl="2"/>
            <a:r>
              <a:rPr lang="en-US" sz="2000" dirty="0" err="1"/>
              <a:t>Menyembunyikan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kelakukan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scope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. Scaling </a:t>
            </a:r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mengakomodasi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diukur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(slow to fast), size (small to large), </a:t>
            </a:r>
            <a:r>
              <a:rPr lang="en-US" sz="2000" dirty="0" err="1"/>
              <a:t>geograpgical</a:t>
            </a:r>
            <a:r>
              <a:rPr lang="en-US" sz="2000" dirty="0"/>
              <a:t> scope (local or remote).</a:t>
            </a:r>
          </a:p>
        </p:txBody>
      </p:sp>
    </p:spTree>
    <p:extLst>
      <p:ext uri="{BB962C8B-B14F-4D97-AF65-F5344CB8AC3E}">
        <p14:creationId xmlns:p14="http://schemas.microsoft.com/office/powerpoint/2010/main" val="280544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 (SYLLABUS)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Understanding about basic concept of distributed systems, uses, impact and types of distributed systems</a:t>
            </a:r>
          </a:p>
          <a:p>
            <a:r>
              <a:rPr lang="en-US" sz="2000" dirty="0"/>
              <a:t>Understanding about point of view the distributed systems and the architecture</a:t>
            </a:r>
          </a:p>
          <a:p>
            <a:r>
              <a:rPr lang="en-US" sz="2000" dirty="0"/>
              <a:t>Understanding about process, thread and virtualization</a:t>
            </a:r>
          </a:p>
          <a:p>
            <a:r>
              <a:rPr lang="en-US" sz="2000" dirty="0"/>
              <a:t>Understanding about data communications, basic concept, method and techniques</a:t>
            </a:r>
          </a:p>
          <a:p>
            <a:r>
              <a:rPr lang="en-US" sz="2000" dirty="0"/>
              <a:t>Understanding about naming services and technique on distributed systems</a:t>
            </a:r>
          </a:p>
          <a:p>
            <a:r>
              <a:rPr lang="en-US" sz="2000" dirty="0"/>
              <a:t>Understanding about synchronizing techniques, conditions and implementation</a:t>
            </a:r>
          </a:p>
          <a:p>
            <a:r>
              <a:rPr lang="en-US" sz="2000" dirty="0"/>
              <a:t>Understanding about concept, models and protocols of consistency and replication</a:t>
            </a:r>
          </a:p>
          <a:p>
            <a:r>
              <a:rPr lang="en-US" sz="2000" dirty="0"/>
              <a:t>Understanding about fault tolerances and security for distributed systems</a:t>
            </a:r>
          </a:p>
          <a:p>
            <a:r>
              <a:rPr lang="en-US" sz="2000" dirty="0"/>
              <a:t>Understanding about clustering and grid computing</a:t>
            </a:r>
          </a:p>
          <a:p>
            <a:r>
              <a:rPr lang="en-US" sz="2000" dirty="0"/>
              <a:t>Understanding about distributed file systems</a:t>
            </a:r>
          </a:p>
          <a:p>
            <a:r>
              <a:rPr lang="en-US" sz="2000" dirty="0"/>
              <a:t>Understanding about distributed web services</a:t>
            </a:r>
          </a:p>
          <a:p>
            <a:r>
              <a:rPr lang="en-US" sz="2000" dirty="0"/>
              <a:t>Understanding about distributed object on CORBA and </a:t>
            </a:r>
            <a:r>
              <a:rPr lang="en-US" sz="2000" dirty="0" smtClean="0"/>
              <a:t>RMI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228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Periyadi</a:t>
            </a:r>
            <a:r>
              <a:rPr lang="en-US" sz="2800" dirty="0"/>
              <a:t>, </a:t>
            </a:r>
            <a:r>
              <a:rPr lang="en-US" sz="2800" dirty="0" err="1"/>
              <a:t>Tafta</a:t>
            </a:r>
            <a:r>
              <a:rPr lang="en-US" sz="2800" dirty="0"/>
              <a:t> Zani, Isa </a:t>
            </a:r>
            <a:r>
              <a:rPr lang="en-US" sz="2800" dirty="0" err="1"/>
              <a:t>Puncuna</a:t>
            </a:r>
            <a:r>
              <a:rPr lang="en-US" sz="2800" dirty="0"/>
              <a:t>, Budi </a:t>
            </a:r>
            <a:r>
              <a:rPr lang="en-US" sz="2800" dirty="0" err="1"/>
              <a:t>Laksono</a:t>
            </a:r>
            <a:r>
              <a:rPr lang="en-US" sz="2800" dirty="0"/>
              <a:t> </a:t>
            </a:r>
            <a:r>
              <a:rPr lang="en-US" sz="2800" dirty="0" err="1"/>
              <a:t>Putro</a:t>
            </a:r>
            <a:r>
              <a:rPr lang="en-US" sz="2800" dirty="0"/>
              <a:t>,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Tersebar</a:t>
            </a:r>
            <a:r>
              <a:rPr lang="en-US" sz="2800" dirty="0"/>
              <a:t>, </a:t>
            </a:r>
            <a:r>
              <a:rPr lang="en-US" sz="2800" dirty="0" err="1"/>
              <a:t>Politeknik</a:t>
            </a:r>
            <a:r>
              <a:rPr lang="en-US" sz="2800" dirty="0"/>
              <a:t> Telkom, http://www.politekniktelkom.ac.id/repositori_materi/</a:t>
            </a:r>
          </a:p>
          <a:p>
            <a:endParaRPr lang="en-US" sz="2800" dirty="0"/>
          </a:p>
          <a:p>
            <a:r>
              <a:rPr lang="en-US" sz="2800" dirty="0"/>
              <a:t>Andrew S. </a:t>
            </a:r>
            <a:r>
              <a:rPr lang="en-US" sz="2800" dirty="0" err="1"/>
              <a:t>Tanenbaum</a:t>
            </a:r>
            <a:r>
              <a:rPr lang="en-US" sz="2800" dirty="0"/>
              <a:t> &amp; Maarten van Steen, Distributed Systems: Principles and Paradigms, Prentice Hall</a:t>
            </a:r>
          </a:p>
          <a:p>
            <a:endParaRPr lang="en-US" sz="2800" dirty="0"/>
          </a:p>
          <a:p>
            <a:r>
              <a:rPr lang="en-US" sz="2800" dirty="0"/>
              <a:t>George </a:t>
            </a:r>
            <a:r>
              <a:rPr lang="en-US" sz="2800" dirty="0" err="1"/>
              <a:t>Coulouris</a:t>
            </a:r>
            <a:r>
              <a:rPr lang="en-US" sz="2800" dirty="0"/>
              <a:t>, Jean </a:t>
            </a:r>
            <a:r>
              <a:rPr lang="en-US" sz="2800" dirty="0" err="1"/>
              <a:t>Dollimore</a:t>
            </a:r>
            <a:r>
              <a:rPr lang="en-US" sz="2800" dirty="0"/>
              <a:t> &amp; Tim </a:t>
            </a:r>
            <a:r>
              <a:rPr lang="en-US" sz="2800" dirty="0" err="1"/>
              <a:t>Kindberg</a:t>
            </a:r>
            <a:r>
              <a:rPr lang="en-US" sz="2800" dirty="0"/>
              <a:t>, Distributed System : Concept and Design, Addison Wesley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8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234" y="3941534"/>
            <a:ext cx="4778189" cy="1189952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en-US" sz="1800" b="1" i="0" dirty="0" err="1" smtClean="0"/>
              <a:t>Oleh</a:t>
            </a:r>
            <a:r>
              <a:rPr lang="en-US" sz="1800" b="1" i="0" dirty="0" smtClean="0"/>
              <a:t> :</a:t>
            </a:r>
            <a:r>
              <a:rPr lang="en-US" sz="1800" i="0" dirty="0"/>
              <a:t/>
            </a:r>
            <a:br>
              <a:rPr lang="en-US" sz="1800" i="0" dirty="0"/>
            </a:br>
            <a:r>
              <a:rPr lang="en-ID" sz="1800" b="1" dirty="0" smtClean="0">
                <a:solidFill>
                  <a:srgbClr val="00B0F0"/>
                </a:solidFill>
              </a:rPr>
              <a:t>Tim </a:t>
            </a:r>
            <a:r>
              <a:rPr lang="en-ID" sz="1800" b="1" dirty="0" err="1" smtClean="0">
                <a:solidFill>
                  <a:srgbClr val="00B0F0"/>
                </a:solidFill>
              </a:rPr>
              <a:t>Dosen</a:t>
            </a:r>
            <a:r>
              <a:rPr lang="en-ID" sz="1800" b="1" dirty="0" smtClean="0">
                <a:solidFill>
                  <a:srgbClr val="00B0F0"/>
                </a:solidFill>
              </a:rPr>
              <a:t> 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1" y="1810838"/>
            <a:ext cx="8487176" cy="2019860"/>
          </a:xfrm>
        </p:spPr>
        <p:txBody>
          <a:bodyPr/>
          <a:lstStyle/>
          <a:p>
            <a:pPr algn="ctr"/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SISTEM TERDISTRIBUSI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Definisi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Terdistribusi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 "</a:t>
            </a:r>
            <a:r>
              <a:rPr lang="en-US" sz="2400" i="1" dirty="0"/>
              <a:t>A system in which hardware or software components located at networked computers communicate and coordinate their actions only by message passing</a:t>
            </a:r>
            <a:r>
              <a:rPr lang="en-US" sz="2400" dirty="0"/>
              <a:t>."  [</a:t>
            </a:r>
            <a:r>
              <a:rPr lang="en-US" sz="2400" dirty="0" err="1"/>
              <a:t>Coulouris</a:t>
            </a:r>
            <a:r>
              <a:rPr lang="en-US" sz="2400" dirty="0"/>
              <a:t>]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"</a:t>
            </a:r>
            <a:r>
              <a:rPr lang="en-US" sz="2400" i="1" dirty="0"/>
              <a:t>A system that consists of a collection of two or more independent computers which coordinate their processing through the exchange of synchronous or asynchronous message passing</a:t>
            </a:r>
            <a:r>
              <a:rPr lang="en-US" sz="2400" dirty="0"/>
              <a:t>."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"</a:t>
            </a:r>
            <a:r>
              <a:rPr lang="en-US" sz="2400" i="1" dirty="0"/>
              <a:t>A distributed system is a collection of independent computers that appear to the users of the system as a single computer</a:t>
            </a:r>
            <a:r>
              <a:rPr lang="en-US" sz="2400" dirty="0"/>
              <a:t>." [</a:t>
            </a:r>
            <a:r>
              <a:rPr lang="en-US" sz="2400" dirty="0" err="1"/>
              <a:t>Tanenbaum</a:t>
            </a:r>
            <a:r>
              <a:rPr lang="en-US" sz="2400" dirty="0"/>
              <a:t>]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"</a:t>
            </a:r>
            <a:r>
              <a:rPr lang="en-US" sz="2400" i="1" dirty="0"/>
              <a:t>A distributed system is a collection of autonomous computers linked by a network with software designed to produce an integrated computing facility</a:t>
            </a:r>
            <a:r>
              <a:rPr lang="en-US" sz="24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97415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Definisi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Terdistribusi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Aft>
                <a:spcPts val="600"/>
              </a:spcAft>
              <a:buNone/>
            </a:pPr>
            <a:r>
              <a:rPr lang="en-US" sz="2800" dirty="0">
                <a:solidFill>
                  <a:srgbClr val="FF0000"/>
                </a:solidFill>
              </a:rPr>
              <a:t>Kumpulan </a:t>
            </a:r>
            <a:r>
              <a:rPr lang="en-US" sz="2800" dirty="0" err="1">
                <a:solidFill>
                  <a:srgbClr val="FF0000"/>
                </a:solidFill>
              </a:rPr>
              <a:t>komputer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otonom</a:t>
            </a:r>
            <a:r>
              <a:rPr lang="en-US" sz="2800" dirty="0"/>
              <a:t> yang </a:t>
            </a:r>
            <a:r>
              <a:rPr lang="en-US" sz="2800" dirty="0" err="1"/>
              <a:t>dihubungkan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software yang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fasilitas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komputasi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terintegrasi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tampak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user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satu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sistem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komputer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41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vs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Terdistribusi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err="1" smtClean="0"/>
              <a:t>Jaringan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</a:t>
            </a:r>
            <a:r>
              <a:rPr lang="en-US" sz="2800" b="1" dirty="0" smtClean="0"/>
              <a:t> :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otonom</a:t>
            </a:r>
            <a:r>
              <a:rPr lang="en-US" sz="2800" dirty="0"/>
              <a:t> 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eksplisit</a:t>
            </a:r>
            <a:r>
              <a:rPr lang="en-US" sz="2800" dirty="0"/>
              <a:t> </a:t>
            </a:r>
            <a:r>
              <a:rPr lang="en-US" sz="2800" dirty="0" err="1"/>
              <a:t>terlihat</a:t>
            </a:r>
            <a:r>
              <a:rPr lang="en-US" sz="2800" dirty="0"/>
              <a:t> (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 smtClean="0"/>
              <a:t>eksplisit</a:t>
            </a:r>
            <a:r>
              <a:rPr lang="en-US" sz="2800" dirty="0" smtClean="0"/>
              <a:t> </a:t>
            </a:r>
            <a:r>
              <a:rPr lang="en-US" sz="2800" dirty="0" err="1"/>
              <a:t>teralamati</a:t>
            </a:r>
            <a:r>
              <a:rPr lang="en-US" sz="2800" dirty="0"/>
              <a:t>) </a:t>
            </a:r>
          </a:p>
          <a:p>
            <a:pPr>
              <a:spcAft>
                <a:spcPts val="600"/>
              </a:spcAft>
            </a:pP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terdistribusi</a:t>
            </a:r>
            <a:r>
              <a:rPr lang="en-US" sz="2800" b="1" dirty="0"/>
              <a:t>: </a:t>
            </a:r>
            <a:r>
              <a:rPr lang="en-US" sz="2800" dirty="0" err="1"/>
              <a:t>keberadaan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otonom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transparan</a:t>
            </a:r>
            <a:r>
              <a:rPr lang="en-US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Secara</a:t>
            </a:r>
            <a:r>
              <a:rPr lang="en-US" sz="2800" dirty="0"/>
              <a:t> normal,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  <a:r>
              <a:rPr lang="en-US" sz="2800" dirty="0" err="1"/>
              <a:t>mengandalkan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yang </a:t>
            </a:r>
            <a:r>
              <a:rPr lang="en-US" sz="2800" dirty="0" err="1"/>
              <a:t>disediakan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(</a:t>
            </a:r>
            <a:r>
              <a:rPr lang="en-US" sz="2800" dirty="0" err="1"/>
              <a:t>seperti</a:t>
            </a:r>
            <a:r>
              <a:rPr lang="en-US" sz="2800" dirty="0"/>
              <a:t>, name service)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 smtClean="0"/>
              <a:t>dihadapi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74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" sz="3200" dirty="0"/>
              <a:t>Lapisan Middleware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7" y="4705783"/>
            <a:ext cx="9744637" cy="825569"/>
          </a:xfrm>
        </p:spPr>
        <p:txBody>
          <a:bodyPr>
            <a:normAutofit/>
          </a:bodyPr>
          <a:lstStyle/>
          <a:p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terdistribusi</a:t>
            </a:r>
            <a:r>
              <a:rPr lang="en-US" sz="2000" dirty="0"/>
              <a:t> yang </a:t>
            </a:r>
            <a:r>
              <a:rPr lang="en-US" sz="2000" dirty="0" err="1"/>
              <a:t>diatur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middleware. </a:t>
            </a:r>
            <a:r>
              <a:rPr lang="en-US" sz="2000" dirty="0" err="1"/>
              <a:t>Lapisan</a:t>
            </a:r>
            <a:r>
              <a:rPr lang="en-US" sz="2000" dirty="0"/>
              <a:t> middleware </a:t>
            </a:r>
            <a:r>
              <a:rPr lang="en-US" sz="2000" dirty="0" err="1"/>
              <a:t>berjalan</a:t>
            </a:r>
            <a:r>
              <a:rPr lang="en-US" sz="2000" dirty="0"/>
              <a:t> di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menawarkan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r>
              <a:rPr lang="en-US" sz="2000" dirty="0"/>
              <a:t> yang </a:t>
            </a:r>
            <a:r>
              <a:rPr lang="en-US" sz="2000" dirty="0" err="1"/>
              <a:t>seragam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Google Shape;10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1436" y="2052916"/>
            <a:ext cx="7344127" cy="2519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04193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1560</Words>
  <Application>Microsoft Office PowerPoint</Application>
  <PresentationFormat>Widescreen</PresentationFormat>
  <Paragraphs>179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Signika</vt:lpstr>
      <vt:lpstr>Wingdings</vt:lpstr>
      <vt:lpstr>Wingdings 2</vt:lpstr>
      <vt:lpstr>1_Custom Design</vt:lpstr>
      <vt:lpstr>Sistem Terdistribusi</vt:lpstr>
      <vt:lpstr>DESCRIPTIONS</vt:lpstr>
      <vt:lpstr>COURSE CONTENT (SYLLABUS)</vt:lpstr>
      <vt:lpstr>REFERENCES</vt:lpstr>
      <vt:lpstr>Pendahuluan Sistem Terdistribusi</vt:lpstr>
      <vt:lpstr>Definisi Sistem Terdistribusi</vt:lpstr>
      <vt:lpstr>Definisi Sistem Terdistribusi</vt:lpstr>
      <vt:lpstr>Jaringan Komputer vs Sistem Terdistribusi</vt:lpstr>
      <vt:lpstr>Lapisan Middleware</vt:lpstr>
      <vt:lpstr>Middleware</vt:lpstr>
      <vt:lpstr>Struktur Sistem Tersebar </vt:lpstr>
      <vt:lpstr>Kenapa perlu Sistem Terdistribusi ?</vt:lpstr>
      <vt:lpstr>Manfaat Sistem Terdistribusi </vt:lpstr>
      <vt:lpstr>Kerugian Sistem Terdistribusi </vt:lpstr>
      <vt:lpstr>Centralized / decentralized / distributed</vt:lpstr>
      <vt:lpstr>Karakteristik Sistem Terpusat</vt:lpstr>
      <vt:lpstr>Karakteristik Sistem Terdistribusi</vt:lpstr>
      <vt:lpstr>Contoh Sistem Terdistribusi</vt:lpstr>
      <vt:lpstr>Jenis Sistem Terdistribusi</vt:lpstr>
      <vt:lpstr>Tantangan Perancangan Sistem Terdistribusi</vt:lpstr>
      <vt:lpstr>Tantangan Perancangan Sistem Terdistribusi (lanjut)</vt:lpstr>
      <vt:lpstr>Tantangan Perancangan Sistem Terdistribusi (lanjut)</vt:lpstr>
      <vt:lpstr>Tantangan Perancangan Sistem Terdistribusi (lanjut)</vt:lpstr>
      <vt:lpstr>Tantangan Perancangan Sistem Terdistribusi (lanjut)</vt:lpstr>
      <vt:lpstr>Tantangan Perancangan Sistem Terdistribusi (lanjut)</vt:lpstr>
      <vt:lpstr>Tantangan Perancangan Sistem Terdistribusi (lanjut)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keywords>Pendahuluan Sistem Terdistribusi</cp:keywords>
  <cp:lastModifiedBy>Wildanil</cp:lastModifiedBy>
  <cp:revision>96</cp:revision>
  <dcterms:created xsi:type="dcterms:W3CDTF">2020-07-23T01:18:59Z</dcterms:created>
  <dcterms:modified xsi:type="dcterms:W3CDTF">2022-02-28T14:14:32Z</dcterms:modified>
</cp:coreProperties>
</file>