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0"/>
  </p:notesMasterIdLst>
  <p:sldIdLst>
    <p:sldId id="257" r:id="rId2"/>
    <p:sldId id="301" r:id="rId3"/>
    <p:sldId id="362" r:id="rId4"/>
    <p:sldId id="307" r:id="rId5"/>
    <p:sldId id="308" r:id="rId6"/>
    <p:sldId id="309" r:id="rId7"/>
    <p:sldId id="310" r:id="rId8"/>
    <p:sldId id="312" r:id="rId9"/>
    <p:sldId id="317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27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950" autoAdjust="0"/>
  </p:normalViewPr>
  <p:slideViewPr>
    <p:cSldViewPr snapToGrid="0">
      <p:cViewPr>
        <p:scale>
          <a:sx n="40" d="100"/>
          <a:sy n="40" d="100"/>
        </p:scale>
        <p:origin x="-1788" y="-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36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2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2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20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54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004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59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57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1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torren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freenetproject.org/whatis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234" y="3941534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/>
              <a:t/>
            </a:r>
            <a:br>
              <a:rPr lang="en-US" sz="1800" i="0" dirty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1" y="1810838"/>
            <a:ext cx="8487176" cy="20198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Arsitektur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Terdistribusi</a:t>
            </a:r>
            <a:endParaRPr lang="en-ID" sz="54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ARCHITECTURE 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8925" indent="-288925">
              <a:buClrTx/>
              <a:buSzPct val="100000"/>
              <a:buFont typeface="+mj-lt"/>
              <a:buAutoNum type="alphaUcPeriod"/>
            </a:pPr>
            <a:r>
              <a:rPr lang="id-ID" sz="2800" dirty="0"/>
              <a:t>Centralized Architectures </a:t>
            </a:r>
            <a:r>
              <a:rPr lang="id-ID" sz="2800" dirty="0" smtClean="0"/>
              <a:t>(</a:t>
            </a:r>
            <a:r>
              <a:rPr lang="en-US" sz="2800" dirty="0"/>
              <a:t>traditional client-server structure</a:t>
            </a:r>
            <a:r>
              <a:rPr lang="id-ID" sz="2800" dirty="0" smtClean="0"/>
              <a:t>)</a:t>
            </a:r>
            <a:endParaRPr lang="id-ID" sz="2800" dirty="0"/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Application Layering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Multi-tiered Architectures</a:t>
            </a:r>
          </a:p>
          <a:p>
            <a:pPr marL="288925" indent="-288925">
              <a:buSzPct val="100000"/>
              <a:buFont typeface="+mj-lt"/>
              <a:buAutoNum type="alphaUcPeriod"/>
            </a:pPr>
            <a:r>
              <a:rPr lang="id-ID" sz="2800" dirty="0"/>
              <a:t>Decentralized Architectures (Peer-to-Peer) 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Structured P2P (Peer-to-Peer) Architectures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Unstructured P2P Architectures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Topology Management of Overlay Networks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Superpeers</a:t>
            </a:r>
          </a:p>
          <a:p>
            <a:pPr marL="288925" indent="-288925">
              <a:buClrTx/>
              <a:buSzPct val="100000"/>
              <a:buFont typeface="+mj-lt"/>
              <a:buAutoNum type="alphaUcPeriod"/>
            </a:pPr>
            <a:r>
              <a:rPr lang="id-ID" sz="2800" dirty="0"/>
              <a:t>Hybrid </a:t>
            </a:r>
            <a:r>
              <a:rPr lang="en-US" sz="2800" dirty="0"/>
              <a:t>(combined elements of C/S and P2P)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Edge-Server Systems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Collaborative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83365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SYSTEM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b="1" dirty="0"/>
              <a:t>Centralized systems </a:t>
            </a:r>
            <a:r>
              <a:rPr lang="en-US" sz="2800" dirty="0" smtClean="0"/>
              <a:t>: </a:t>
            </a:r>
            <a:r>
              <a:rPr lang="en-US" sz="2800" dirty="0" err="1"/>
              <a:t>Komponen</a:t>
            </a:r>
            <a:r>
              <a:rPr lang="en-US" sz="2800" dirty="0"/>
              <a:t> Data, Proses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.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terminal </a:t>
            </a:r>
            <a:r>
              <a:rPr lang="en-US" sz="2800" dirty="0" err="1"/>
              <a:t>atau</a:t>
            </a:r>
            <a:r>
              <a:rPr lang="en-US" sz="2800" dirty="0"/>
              <a:t> emulator terminal</a:t>
            </a:r>
            <a:r>
              <a:rPr lang="en-US" sz="2800" dirty="0" smtClean="0"/>
              <a:t>.</a:t>
            </a:r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CPU </a:t>
            </a:r>
            <a:r>
              <a:rPr lang="en-US" sz="2800" dirty="0" err="1"/>
              <a:t>memproses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yang </a:t>
            </a:r>
            <a:r>
              <a:rPr lang="en-US" sz="2800" dirty="0" err="1" smtClean="0"/>
              <a:t>masuk</a:t>
            </a:r>
            <a:endParaRPr lang="en-US" sz="2800" dirty="0" smtClean="0"/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, </a:t>
            </a:r>
            <a:r>
              <a:rPr lang="en-US" sz="2800" dirty="0" err="1" smtClean="0"/>
              <a:t>keandalan</a:t>
            </a:r>
            <a:endParaRPr lang="en-US" sz="2800" dirty="0" smtClean="0"/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Spesifikasi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6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SYSTEM ARCHITECTURE</a:t>
            </a:r>
          </a:p>
        </p:txBody>
      </p:sp>
      <p:pic>
        <p:nvPicPr>
          <p:cNvPr id="4" name="Google Shape;403;p45" descr="network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780674" y="1949116"/>
            <a:ext cx="8566484" cy="3898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6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Proses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(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server).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sinkron</a:t>
            </a:r>
            <a:r>
              <a:rPr lang="en-US" sz="2800" dirty="0"/>
              <a:t>: </a:t>
            </a:r>
            <a:r>
              <a:rPr lang="en-US" sz="2800" dirty="0" err="1"/>
              <a:t>protokol</a:t>
            </a:r>
            <a:r>
              <a:rPr lang="en-US" sz="2800" dirty="0"/>
              <a:t> </a:t>
            </a:r>
            <a:r>
              <a:rPr lang="en-US" sz="2800" dirty="0" err="1"/>
              <a:t>permintaan-balasan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/>
              <a:t>Di LAN,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protokol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u="sng" dirty="0" err="1"/>
              <a:t>koneksi</a:t>
            </a:r>
            <a:r>
              <a:rPr lang="en-US" sz="2800" dirty="0"/>
              <a:t>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diandalkan</a:t>
            </a:r>
            <a:r>
              <a:rPr lang="en-US" sz="28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Dalam</a:t>
            </a:r>
            <a:r>
              <a:rPr lang="en-US" sz="2800" dirty="0"/>
              <a:t> WAN,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u="sng" dirty="0" err="1"/>
              <a:t>berorientasi</a:t>
            </a:r>
            <a:r>
              <a:rPr lang="en-US" sz="2800" u="sng" dirty="0"/>
              <a:t> </a:t>
            </a:r>
            <a:r>
              <a:rPr lang="en-US" sz="2800" u="sng" dirty="0" err="1"/>
              <a:t>pada</a:t>
            </a:r>
            <a:r>
              <a:rPr lang="en-US" sz="2800" u="sng" dirty="0"/>
              <a:t> </a:t>
            </a:r>
            <a:r>
              <a:rPr lang="en-US" sz="2800" u="sng" dirty="0" err="1"/>
              <a:t>koneksi</a:t>
            </a:r>
            <a:r>
              <a:rPr lang="en-US" sz="2800" u="sng" dirty="0"/>
              <a:t> </a:t>
            </a:r>
            <a:r>
              <a:rPr lang="en-US" sz="2800" dirty="0"/>
              <a:t>TCP / IP (reliable)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60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C/S ARCHITECTURES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4024" y="4378939"/>
            <a:ext cx="5240794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>
              <a:lnSpc>
                <a:spcPct val="80000"/>
              </a:lnSpc>
              <a:buSzPts val="2400"/>
            </a:pPr>
            <a:r>
              <a:rPr lang="en-US" sz="2400" b="1" dirty="0" err="1"/>
              <a:t>Interaksi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klien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server.</a:t>
            </a:r>
          </a:p>
        </p:txBody>
      </p:sp>
      <p:pic>
        <p:nvPicPr>
          <p:cNvPr id="6" name="Google Shape;418;p47" descr="02-0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296989" y="1854577"/>
            <a:ext cx="7544842" cy="24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22291" y="4900561"/>
            <a:ext cx="10234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d-ID" sz="2400" i="1" dirty="0"/>
              <a:t>Client server</a:t>
            </a:r>
            <a:r>
              <a:rPr lang="id-ID" sz="2400" dirty="0"/>
              <a:t> unggul dalam </a:t>
            </a:r>
            <a:r>
              <a:rPr lang="id-ID" sz="2400" dirty="0">
                <a:solidFill>
                  <a:srgbClr val="FF0000"/>
                </a:solidFill>
              </a:rPr>
              <a:t>kecepatan</a:t>
            </a:r>
            <a:r>
              <a:rPr lang="id-ID" sz="2400" dirty="0"/>
              <a:t> dan mendukung </a:t>
            </a:r>
            <a:r>
              <a:rPr lang="id-ID" sz="2400" dirty="0">
                <a:solidFill>
                  <a:srgbClr val="FF0000"/>
                </a:solidFill>
              </a:rPr>
              <a:t>jaringan</a:t>
            </a:r>
            <a:r>
              <a:rPr lang="id-ID" sz="2400" dirty="0"/>
              <a:t> </a:t>
            </a:r>
            <a:r>
              <a:rPr lang="id-ID" sz="2400" dirty="0">
                <a:solidFill>
                  <a:srgbClr val="FF0000"/>
                </a:solidFill>
              </a:rPr>
              <a:t>besar</a:t>
            </a:r>
            <a:r>
              <a:rPr lang="id-ID" sz="2400" dirty="0"/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id-ID" sz="2400" dirty="0"/>
              <a:t>Kekurangan terdapat pada </a:t>
            </a:r>
            <a:r>
              <a:rPr lang="id-ID" sz="2400" dirty="0">
                <a:solidFill>
                  <a:srgbClr val="FF0000"/>
                </a:solidFill>
              </a:rPr>
              <a:t>sisi setup </a:t>
            </a:r>
            <a:r>
              <a:rPr lang="id-ID" sz="2400" dirty="0"/>
              <a:t>yang cukup </a:t>
            </a:r>
            <a:r>
              <a:rPr lang="id-ID" sz="2400" dirty="0">
                <a:solidFill>
                  <a:srgbClr val="FF0000"/>
                </a:solidFill>
              </a:rPr>
              <a:t>komplek</a:t>
            </a:r>
            <a:r>
              <a:rPr lang="id-ID" sz="2400" dirty="0"/>
              <a:t>, </a:t>
            </a:r>
            <a:r>
              <a:rPr lang="id-ID" sz="2400" dirty="0">
                <a:solidFill>
                  <a:srgbClr val="FF0000"/>
                </a:solidFill>
              </a:rPr>
              <a:t>biaya</a:t>
            </a:r>
            <a:r>
              <a:rPr lang="id-ID" sz="2400" dirty="0"/>
              <a:t> tinggi dan membutuhkan </a:t>
            </a:r>
            <a:r>
              <a:rPr lang="id-ID" sz="2400" dirty="0">
                <a:solidFill>
                  <a:srgbClr val="FF0000"/>
                </a:solidFill>
              </a:rPr>
              <a:t>sumberdaya manusia </a:t>
            </a:r>
            <a:r>
              <a:rPr lang="id-ID" sz="2400" dirty="0"/>
              <a:t>yang handal untuk mengelola.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id-ID" sz="2400" dirty="0"/>
              <a:t>Pada model client server, terdapat perilaku yang biasa disebut </a:t>
            </a:r>
            <a:r>
              <a:rPr lang="id-ID" sz="2400" i="1" dirty="0">
                <a:solidFill>
                  <a:srgbClr val="FF0000"/>
                </a:solidFill>
              </a:rPr>
              <a:t>request-reply </a:t>
            </a:r>
            <a:r>
              <a:rPr lang="id-ID" sz="2400" i="1" dirty="0" smtClean="0">
                <a:solidFill>
                  <a:srgbClr val="FF0000"/>
                </a:solidFill>
              </a:rPr>
              <a:t>behavior</a:t>
            </a:r>
            <a:endParaRPr lang="id-ID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9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TRANSMISSION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transmisi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,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pun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 smtClean="0"/>
              <a:t>balasan</a:t>
            </a:r>
            <a:endParaRPr lang="en-US" sz="2800" dirty="0" smtClean="0"/>
          </a:p>
          <a:p>
            <a:r>
              <a:rPr lang="en-US" sz="2800" dirty="0" err="1" smtClean="0"/>
              <a:t>Kemungkinan</a:t>
            </a:r>
            <a:r>
              <a:rPr lang="en-US" sz="2800" dirty="0" smtClean="0"/>
              <a:t>:</a:t>
            </a:r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 smtClean="0"/>
              <a:t>hilang</a:t>
            </a:r>
            <a:endParaRPr lang="en-US" sz="2800" dirty="0" smtClean="0"/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/>
              <a:t>balasan</a:t>
            </a:r>
            <a:r>
              <a:rPr lang="en-US" sz="2800" dirty="0"/>
              <a:t> </a:t>
            </a:r>
            <a:r>
              <a:rPr lang="en-US" sz="2800" dirty="0" err="1" smtClean="0"/>
              <a:t>hilang</a:t>
            </a:r>
            <a:endParaRPr lang="en-US" sz="2800" dirty="0" smtClean="0"/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smtClean="0"/>
              <a:t>Server </a:t>
            </a:r>
            <a:r>
              <a:rPr lang="en-US" sz="2800" dirty="0" err="1"/>
              <a:t>gagal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,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 smtClean="0"/>
              <a:t>layanan</a:t>
            </a:r>
            <a:endParaRPr lang="en-US" sz="2800" dirty="0" smtClean="0"/>
          </a:p>
          <a:p>
            <a:r>
              <a:rPr lang="en-US" sz="2800" dirty="0" err="1" smtClean="0"/>
              <a:t>Dapatkah</a:t>
            </a:r>
            <a:r>
              <a:rPr lang="en-US" sz="2800" dirty="0" smtClean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97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IDEMPOTENCY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 smtClean="0"/>
              <a:t>Respon</a:t>
            </a:r>
            <a:r>
              <a:rPr lang="en-US" sz="2800" dirty="0" smtClean="0"/>
              <a:t> </a:t>
            </a:r>
            <a:r>
              <a:rPr lang="en-US" sz="2800" dirty="0" err="1" smtClean="0"/>
              <a:t>khas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hilang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: re-transmission</a:t>
            </a:r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 smtClean="0"/>
              <a:t>Pertimbangkan</a:t>
            </a:r>
            <a:r>
              <a:rPr lang="en-US" sz="2400" dirty="0" smtClean="0"/>
              <a:t> </a:t>
            </a: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"</a:t>
            </a:r>
            <a:r>
              <a:rPr lang="en-US" sz="2400" dirty="0" err="1"/>
              <a:t>Kenaikan</a:t>
            </a:r>
            <a:r>
              <a:rPr lang="en-US" sz="2400" dirty="0"/>
              <a:t> X 1000“</a:t>
            </a:r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ditindaklanjuti</a:t>
            </a:r>
            <a:r>
              <a:rPr lang="en-US" sz="2400" dirty="0"/>
              <a:t>,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</a:t>
            </a:r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/>
              <a:t>idempoten</a:t>
            </a:r>
            <a:r>
              <a:rPr lang="en-US" sz="2800" dirty="0"/>
              <a:t>: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kali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 smtClean="0"/>
              <a:t>membahayakan</a:t>
            </a:r>
            <a:endParaRPr lang="en-US" sz="2800" dirty="0" smtClean="0"/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 smtClean="0"/>
              <a:t>mis</a:t>
            </a:r>
            <a:r>
              <a:rPr lang="en-US" sz="2400" dirty="0"/>
              <a:t>., "</a:t>
            </a:r>
            <a:r>
              <a:rPr lang="en-US" sz="2400" dirty="0" err="1"/>
              <a:t>Kembalikan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X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"; </a:t>
            </a:r>
            <a:r>
              <a:rPr lang="en-US" sz="2400" dirty="0" err="1"/>
              <a:t>periksa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 smtClean="0"/>
              <a:t>produk</a:t>
            </a:r>
            <a:endParaRPr lang="en-US" sz="2400" dirty="0" smtClean="0"/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smtClean="0"/>
              <a:t>Non-idempotent</a:t>
            </a:r>
            <a:r>
              <a:rPr lang="en-US" sz="2400" dirty="0"/>
              <a:t>: "increment X",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8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LAYERED (SOFTWARE) ARCHITECTURE FOR CLIENT-SERVER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User-interface level </a:t>
            </a:r>
            <a:r>
              <a:rPr lang="en-US" sz="2800" dirty="0" smtClean="0"/>
              <a:t>: </a:t>
            </a:r>
            <a:r>
              <a:rPr lang="en-US" sz="2800" dirty="0"/>
              <a:t>GUI (</a:t>
            </a:r>
            <a:r>
              <a:rPr lang="en-US" sz="2800" dirty="0" err="1"/>
              <a:t>biasanya</a:t>
            </a:r>
            <a:r>
              <a:rPr lang="en-US" sz="2800" dirty="0"/>
              <a:t>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 smtClean="0"/>
              <a:t>akhir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b="1" dirty="0"/>
              <a:t>Processing level </a:t>
            </a:r>
            <a:r>
              <a:rPr lang="en-US" sz="2800" dirty="0" smtClean="0"/>
              <a:t>: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data - </a:t>
            </a:r>
            <a:r>
              <a:rPr lang="en-US" sz="2800" dirty="0" err="1"/>
              <a:t>fungsionalitas</a:t>
            </a:r>
            <a:r>
              <a:rPr lang="en-US" sz="2800" dirty="0"/>
              <a:t> </a:t>
            </a:r>
            <a:r>
              <a:rPr lang="en-US" sz="2800" dirty="0" err="1" smtClean="0"/>
              <a:t>inti</a:t>
            </a:r>
            <a:endParaRPr lang="en-US" sz="2800" dirty="0" smtClean="0"/>
          </a:p>
          <a:p>
            <a:r>
              <a:rPr lang="en-US" sz="2800" b="1" dirty="0" smtClean="0"/>
              <a:t>Data Level: 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basis data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smtClean="0"/>
              <a:t>file</a:t>
            </a:r>
          </a:p>
          <a:p>
            <a:pPr lvl="1"/>
            <a:r>
              <a:rPr lang="en-US" sz="2800" dirty="0" smtClean="0"/>
              <a:t>Data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u="sng" dirty="0" err="1"/>
              <a:t>persisten</a:t>
            </a:r>
            <a:r>
              <a:rPr lang="en-US" sz="2800" dirty="0"/>
              <a:t>;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yang </a:t>
            </a:r>
            <a:r>
              <a:rPr lang="en-US" sz="2800" dirty="0" err="1" smtClean="0"/>
              <a:t>mengaksesnya</a:t>
            </a:r>
            <a:endParaRPr lang="en-US" sz="2800" dirty="0" smtClean="0"/>
          </a:p>
          <a:p>
            <a:pPr lvl="1"/>
            <a:r>
              <a:rPr lang="en-US" sz="2800" dirty="0" smtClean="0"/>
              <a:t>File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06528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39967"/>
          </a:xfrm>
        </p:spPr>
        <p:txBody>
          <a:bodyPr>
            <a:noAutofit/>
          </a:bodyPr>
          <a:lstStyle/>
          <a:p>
            <a:pPr marL="281940" lvl="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Web search engine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type in a keyword string</a:t>
            </a:r>
          </a:p>
          <a:p>
            <a:pPr marL="693738" lvl="1" indent="-347663">
              <a:lnSpc>
                <a:spcPct val="70000"/>
              </a:lnSpc>
              <a:spcBef>
                <a:spcPts val="6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 level: processes to generate DB queries, rank replies, format response</a:t>
            </a:r>
          </a:p>
          <a:p>
            <a:pPr marL="693738" lvl="1" indent="-347663">
              <a:lnSpc>
                <a:spcPct val="70000"/>
              </a:lnSpc>
              <a:spcBef>
                <a:spcPts val="6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level: database of web pages</a:t>
            </a:r>
            <a:endParaRPr lang="en-US" sz="2800" dirty="0"/>
          </a:p>
          <a:p>
            <a:pPr marL="28194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Stock broker’s decision support system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likely more complex than simple search 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Processing: programs to analyze data; rely on statistics, AI perhaps, may require large simulations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level: DB of financial information</a:t>
            </a:r>
          </a:p>
          <a:p>
            <a:pPr marL="281940" lvl="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Desktop “office suites”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access to various documents, data, 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Processing:  word processing, database queries, spreadsheets,…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:  file systems and/or databases</a:t>
            </a:r>
          </a:p>
        </p:txBody>
      </p:sp>
    </p:spTree>
    <p:extLst>
      <p:ext uri="{BB962C8B-B14F-4D97-AF65-F5344CB8AC3E}">
        <p14:creationId xmlns:p14="http://schemas.microsoft.com/office/powerpoint/2010/main" val="335405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LAYERING</a:t>
            </a:r>
          </a:p>
        </p:txBody>
      </p:sp>
      <p:pic>
        <p:nvPicPr>
          <p:cNvPr id="4" name="Google Shape;450;p52" descr="02-0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39614" y="2035175"/>
            <a:ext cx="7819696" cy="4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39516" y="6396335"/>
            <a:ext cx="95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Organisasi</a:t>
            </a:r>
            <a:r>
              <a:rPr lang="en-US" dirty="0"/>
              <a:t> search </a:t>
            </a:r>
            <a:r>
              <a:rPr lang="en-US" dirty="0" smtClean="0"/>
              <a:t>engine Internet </a:t>
            </a:r>
            <a:r>
              <a:rPr lang="en-US" dirty="0"/>
              <a:t>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1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Sistem  tersebar  merupakan  bagian  dari  sistem  yang  kompleks  yang menghubungkan beberapa mesin. </a:t>
            </a:r>
          </a:p>
          <a:p>
            <a:pPr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Untuk hal ini dibutuhkan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pengorganisasian sistem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Ada dua hal dalam melihat pengorganisasian sistem tersebar, organisasi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secara logis</a:t>
            </a:r>
            <a:r>
              <a:rPr lang="id-ID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sebagai kumpulan perangkat lunak dan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secara fisik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47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</a:t>
            </a:r>
            <a:r>
              <a:rPr lang="en-US" sz="3200" dirty="0" smtClean="0"/>
              <a:t>LAYERING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id-ID" sz="2800" dirty="0"/>
              <a:t>Model client server seiring perkembangannya mengundang perdebatan mengenai perbedaan antara client dan server itu sendiri</a:t>
            </a:r>
          </a:p>
          <a:p>
            <a:pPr algn="just">
              <a:spcAft>
                <a:spcPts val="300"/>
              </a:spcAft>
            </a:pPr>
            <a:r>
              <a:rPr lang="id-ID" sz="2800" dirty="0"/>
              <a:t>Pada umumnya client server architecture ditujukan untuk keperluan user access ke database, maka dari itu layered architectural style dibagi menjadi: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user-interface level</a:t>
            </a:r>
            <a:r>
              <a:rPr lang="id-ID" sz="2800" dirty="0">
                <a:solidFill>
                  <a:srgbClr val="0070C0"/>
                </a:solidFill>
              </a:rPr>
              <a:t> (display management)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processing level</a:t>
            </a:r>
            <a:r>
              <a:rPr lang="id-ID" sz="2800" dirty="0">
                <a:solidFill>
                  <a:srgbClr val="0070C0"/>
                </a:solidFill>
              </a:rPr>
              <a:t> (applications)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data </a:t>
            </a:r>
            <a:r>
              <a:rPr lang="en-US" sz="2800" dirty="0" err="1">
                <a:solidFill>
                  <a:srgbClr val="0070C0"/>
                </a:solidFill>
              </a:rPr>
              <a:t>leve</a:t>
            </a:r>
            <a:r>
              <a:rPr lang="id-ID" sz="2800" dirty="0">
                <a:solidFill>
                  <a:srgbClr val="0070C0"/>
                </a:solidFill>
              </a:rPr>
              <a:t>l (</a:t>
            </a:r>
            <a:r>
              <a:rPr lang="en-US" sz="2800" dirty="0">
                <a:solidFill>
                  <a:srgbClr val="0070C0"/>
                </a:solidFill>
              </a:rPr>
              <a:t>actual data that is being acted on</a:t>
            </a:r>
            <a:r>
              <a:rPr lang="id-ID" sz="2800" dirty="0" smtClean="0">
                <a:solidFill>
                  <a:srgbClr val="0070C0"/>
                </a:solidFill>
              </a:rPr>
              <a:t>)</a:t>
            </a:r>
            <a:endParaRPr lang="id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0" indent="-139700">
              <a:lnSpc>
                <a:spcPct val="90000"/>
              </a:lnSpc>
              <a:spcBef>
                <a:spcPts val="1400"/>
              </a:spcBef>
              <a:buSzPts val="2200"/>
              <a:buChar char=" "/>
            </a:pPr>
            <a:r>
              <a:rPr lang="en-US" sz="2800" dirty="0" err="1"/>
              <a:t>Memetakan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smtClean="0"/>
              <a:t>system </a:t>
            </a:r>
            <a:r>
              <a:rPr lang="en-US" sz="2800" dirty="0"/>
              <a:t>hardware</a:t>
            </a:r>
          </a:p>
          <a:p>
            <a:pPr marL="457200" lvl="1" indent="-330200">
              <a:lnSpc>
                <a:spcPct val="90000"/>
              </a:lnSpc>
              <a:spcBef>
                <a:spcPts val="400"/>
              </a:spcBef>
              <a:buSzPts val="1800"/>
              <a:buFont typeface="Wingdings" pitchFamily="2" charset="2"/>
              <a:buChar char="§"/>
            </a:pPr>
            <a:r>
              <a:rPr lang="en-US" sz="2800" dirty="0" err="1"/>
              <a:t>Korespondensi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 smtClean="0"/>
              <a:t>aktual</a:t>
            </a:r>
            <a:endParaRPr lang="en-US" sz="2800" dirty="0" smtClean="0"/>
          </a:p>
          <a:p>
            <a:pPr marL="265176" lvl="1" indent="-137159">
              <a:lnSpc>
                <a:spcPct val="90000"/>
              </a:lnSpc>
              <a:spcBef>
                <a:spcPts val="400"/>
              </a:spcBef>
              <a:buSzPts val="1800"/>
              <a:buChar char="🢝"/>
            </a:pPr>
            <a:endParaRPr lang="en-US" sz="2800" dirty="0"/>
          </a:p>
          <a:p>
            <a:pPr marL="91440" lvl="0" indent="-139700">
              <a:lnSpc>
                <a:spcPct val="90000"/>
              </a:lnSpc>
              <a:spcBef>
                <a:spcPts val="1400"/>
              </a:spcBef>
              <a:buSzPts val="2200"/>
              <a:buChar char=" "/>
            </a:pPr>
            <a:r>
              <a:rPr lang="en-US" sz="2800" b="1" dirty="0" smtClean="0"/>
              <a:t>Multi-tiered </a:t>
            </a:r>
            <a:r>
              <a:rPr lang="en-US" sz="2800" b="1" dirty="0"/>
              <a:t>architectures</a:t>
            </a:r>
          </a:p>
          <a:p>
            <a:pPr marL="457200" lvl="1" indent="-330200">
              <a:lnSpc>
                <a:spcPct val="90000"/>
              </a:lnSpc>
              <a:spcBef>
                <a:spcPts val="400"/>
              </a:spcBef>
              <a:buSzPts val="1800"/>
              <a:buFont typeface="Wingdings" pitchFamily="2" charset="2"/>
              <a:buChar char="§"/>
            </a:pPr>
            <a:r>
              <a:rPr lang="en-US" sz="2800" dirty="0" smtClean="0"/>
              <a:t>Layer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tier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kasar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yang </a:t>
            </a:r>
            <a:r>
              <a:rPr lang="en-US" sz="2800" dirty="0" err="1"/>
              <a:t>setara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smtClean="0"/>
              <a:t>layer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/>
              <a:t>menyiratkan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tier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cenderung</a:t>
            </a:r>
            <a:r>
              <a:rPr lang="en-US" sz="2800" dirty="0"/>
              <a:t> </a:t>
            </a:r>
            <a:r>
              <a:rPr lang="en-US" sz="2800" dirty="0" err="1"/>
              <a:t>mengacu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 smtClean="0"/>
              <a:t>.</a:t>
            </a:r>
          </a:p>
          <a:p>
            <a:pPr marL="457200" lvl="1" indent="-330200">
              <a:lnSpc>
                <a:spcPct val="90000"/>
              </a:lnSpc>
              <a:spcBef>
                <a:spcPts val="600"/>
              </a:spcBef>
              <a:buSzPts val="1800"/>
              <a:buFont typeface="Wingdings" pitchFamily="2" charset="2"/>
              <a:buChar char="§"/>
            </a:pPr>
            <a:r>
              <a:rPr lang="en-US" sz="2800" dirty="0" smtClean="0"/>
              <a:t>Two-tier </a:t>
            </a:r>
            <a:r>
              <a:rPr lang="en-US" sz="2800" dirty="0"/>
              <a:t>and three-tier </a:t>
            </a:r>
            <a:r>
              <a:rPr lang="en-US" sz="2800" dirty="0" err="1"/>
              <a:t>adalah</a:t>
            </a:r>
            <a:r>
              <a:rPr lang="en-US" sz="2800" dirty="0"/>
              <a:t> yang paling </a:t>
            </a:r>
            <a:r>
              <a:rPr lang="en-US" sz="2800" dirty="0" err="1" smtClean="0"/>
              <a:t>umum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6966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TWO-TIERED C/S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Server </a:t>
            </a:r>
            <a:r>
              <a:rPr lang="en-US" sz="3600" dirty="0" err="1"/>
              <a:t>menyediakan</a:t>
            </a:r>
            <a:r>
              <a:rPr lang="en-US" sz="3600" dirty="0"/>
              <a:t> </a:t>
            </a:r>
            <a:r>
              <a:rPr lang="en-US" sz="3600" dirty="0" err="1"/>
              <a:t>pemrosesan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manajemen</a:t>
            </a:r>
            <a:r>
              <a:rPr lang="en-US" sz="3600" dirty="0"/>
              <a:t> data; </a:t>
            </a:r>
            <a:r>
              <a:rPr lang="en-US" sz="3600" dirty="0" err="1"/>
              <a:t>klien</a:t>
            </a:r>
            <a:r>
              <a:rPr lang="en-US" sz="3600" dirty="0"/>
              <a:t> </a:t>
            </a:r>
            <a:r>
              <a:rPr lang="en-US" sz="3600" dirty="0" err="1"/>
              <a:t>menyediakan</a:t>
            </a:r>
            <a:r>
              <a:rPr lang="en-US" sz="3600" dirty="0"/>
              <a:t> </a:t>
            </a:r>
            <a:r>
              <a:rPr lang="en-US" sz="3600" dirty="0" err="1"/>
              <a:t>tampilan</a:t>
            </a:r>
            <a:r>
              <a:rPr lang="en-US" sz="3600" dirty="0"/>
              <a:t> </a:t>
            </a:r>
            <a:r>
              <a:rPr lang="en-US" sz="3600" dirty="0" err="1"/>
              <a:t>grafis</a:t>
            </a:r>
            <a:r>
              <a:rPr lang="en-US" sz="3600" dirty="0"/>
              <a:t> </a:t>
            </a:r>
            <a:r>
              <a:rPr lang="en-US" sz="3600" dirty="0" err="1"/>
              <a:t>sederhana</a:t>
            </a:r>
            <a:r>
              <a:rPr lang="en-US" sz="3600" dirty="0"/>
              <a:t> (</a:t>
            </a:r>
            <a:r>
              <a:rPr lang="en-US" sz="3600" b="1" dirty="0"/>
              <a:t>thin-client</a:t>
            </a:r>
            <a:r>
              <a:rPr lang="en-US" sz="3600" b="1" dirty="0" smtClean="0"/>
              <a:t>)</a:t>
            </a:r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3400" dirty="0" err="1"/>
              <a:t>Kehilangan</a:t>
            </a:r>
            <a:r>
              <a:rPr lang="en-US" sz="3400" dirty="0"/>
              <a:t> </a:t>
            </a:r>
            <a:r>
              <a:rPr lang="en-US" sz="3400" dirty="0" err="1"/>
              <a:t>kinerja</a:t>
            </a:r>
            <a:r>
              <a:rPr lang="en-US" sz="3400" dirty="0"/>
              <a:t> yang </a:t>
            </a:r>
            <a:r>
              <a:rPr lang="en-US" sz="3400" dirty="0" err="1"/>
              <a:t>dirasakan</a:t>
            </a:r>
            <a:r>
              <a:rPr lang="en-US" sz="3400" dirty="0"/>
              <a:t> di </a:t>
            </a:r>
            <a:r>
              <a:rPr lang="en-US" sz="3400" dirty="0" err="1" smtClean="0"/>
              <a:t>klien</a:t>
            </a:r>
            <a:endParaRPr lang="en-US" sz="3400" dirty="0" smtClean="0"/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3400" dirty="0" err="1" smtClean="0"/>
              <a:t>Mesin</a:t>
            </a:r>
            <a:r>
              <a:rPr lang="en-US" sz="3400" dirty="0" smtClean="0"/>
              <a:t> </a:t>
            </a:r>
            <a:r>
              <a:rPr lang="en-US" sz="3400" dirty="0" err="1"/>
              <a:t>klien</a:t>
            </a:r>
            <a:r>
              <a:rPr lang="en-US" sz="3400" dirty="0"/>
              <a:t> yang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mudah</a:t>
            </a:r>
            <a:r>
              <a:rPr lang="en-US" sz="3400" dirty="0"/>
              <a:t> </a:t>
            </a:r>
            <a:r>
              <a:rPr lang="en-US" sz="3400" dirty="0" err="1"/>
              <a:t>dikelola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andal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 smtClean="0"/>
              <a:t>perlu</a:t>
            </a:r>
            <a:r>
              <a:rPr lang="en-US" sz="3400" dirty="0" smtClean="0"/>
              <a:t> </a:t>
            </a:r>
            <a:r>
              <a:rPr lang="en-US" sz="3400" dirty="0" err="1"/>
              <a:t>terlalu</a:t>
            </a:r>
            <a:r>
              <a:rPr lang="en-US" sz="3400" dirty="0"/>
              <a:t> </a:t>
            </a:r>
            <a:r>
              <a:rPr lang="en-US" sz="3400" dirty="0" err="1"/>
              <a:t>besar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 smtClean="0"/>
              <a:t>bertenaga</a:t>
            </a:r>
            <a:r>
              <a:rPr lang="en-US" sz="3400" dirty="0" smtClean="0"/>
              <a:t>.</a:t>
            </a:r>
          </a:p>
          <a:p>
            <a:pPr marL="241300" indent="-241300">
              <a:spcBef>
                <a:spcPts val="1200"/>
              </a:spcBef>
              <a:tabLst>
                <a:tab pos="241300" algn="l"/>
              </a:tabLst>
            </a:pPr>
            <a:r>
              <a:rPr lang="en-US" sz="3600" dirty="0"/>
              <a:t>Di </a:t>
            </a:r>
            <a:r>
              <a:rPr lang="en-US" sz="3600" dirty="0" err="1"/>
              <a:t>sisi</a:t>
            </a:r>
            <a:r>
              <a:rPr lang="en-US" sz="3600" dirty="0"/>
              <a:t> lain,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pemrosesan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data </a:t>
            </a:r>
            <a:r>
              <a:rPr lang="en-US" sz="3600" dirty="0" err="1"/>
              <a:t>berada</a:t>
            </a:r>
            <a:r>
              <a:rPr lang="en-US" sz="3600" dirty="0"/>
              <a:t> di </a:t>
            </a:r>
            <a:r>
              <a:rPr lang="en-US" sz="3600" dirty="0" err="1"/>
              <a:t>klien</a:t>
            </a:r>
            <a:r>
              <a:rPr lang="en-US" sz="3600" dirty="0"/>
              <a:t> (</a:t>
            </a:r>
            <a:r>
              <a:rPr lang="en-US" sz="3600" dirty="0" err="1"/>
              <a:t>pendekatan</a:t>
            </a:r>
            <a:r>
              <a:rPr lang="en-US" sz="3600" dirty="0"/>
              <a:t> </a:t>
            </a:r>
            <a:r>
              <a:rPr lang="en-US" sz="3600" b="1" dirty="0" smtClean="0"/>
              <a:t>Fat-client</a:t>
            </a:r>
            <a:r>
              <a:rPr lang="en-US" sz="3600" dirty="0" smtClean="0"/>
              <a:t>)</a:t>
            </a:r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  <a:tabLst>
                <a:tab pos="241300" algn="l"/>
              </a:tabLst>
            </a:pPr>
            <a:r>
              <a:rPr lang="en-US" sz="3400" dirty="0"/>
              <a:t>Pro: </a:t>
            </a:r>
            <a:r>
              <a:rPr lang="en-US" sz="3400" dirty="0" err="1"/>
              <a:t>mengurangi</a:t>
            </a:r>
            <a:r>
              <a:rPr lang="en-US" sz="3400" dirty="0"/>
              <a:t> </a:t>
            </a:r>
            <a:r>
              <a:rPr lang="en-US" sz="3400" dirty="0" err="1"/>
              <a:t>beban</a:t>
            </a:r>
            <a:r>
              <a:rPr lang="en-US" sz="3400" dirty="0"/>
              <a:t> </a:t>
            </a:r>
            <a:r>
              <a:rPr lang="en-US" sz="3400" dirty="0" err="1"/>
              <a:t>kerja</a:t>
            </a:r>
            <a:r>
              <a:rPr lang="en-US" sz="3400" dirty="0"/>
              <a:t> di server;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terukur</a:t>
            </a:r>
            <a:endParaRPr lang="en-US" sz="3400" dirty="0"/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  <a:tabLst>
                <a:tab pos="241300" algn="l"/>
              </a:tabLst>
            </a:pPr>
            <a:r>
              <a:rPr lang="en-US" sz="3400" dirty="0"/>
              <a:t>Con: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sulit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dikelola</a:t>
            </a:r>
            <a:r>
              <a:rPr lang="en-US" sz="3400" dirty="0"/>
              <a:t> </a:t>
            </a:r>
            <a:r>
              <a:rPr lang="en-US" sz="3400" dirty="0" err="1"/>
              <a:t>oleh</a:t>
            </a:r>
            <a:r>
              <a:rPr lang="en-US" sz="3400" dirty="0"/>
              <a:t> admin </a:t>
            </a:r>
            <a:r>
              <a:rPr lang="en-US" sz="3400" dirty="0" err="1"/>
              <a:t>sistem</a:t>
            </a:r>
            <a:r>
              <a:rPr lang="en-US" sz="3400" dirty="0"/>
              <a:t>, </a:t>
            </a:r>
            <a:r>
              <a:rPr lang="en-US" sz="3400" dirty="0" err="1"/>
              <a:t>kurang</a:t>
            </a:r>
            <a:r>
              <a:rPr lang="en-US" sz="3400" dirty="0"/>
              <a:t> </a:t>
            </a:r>
            <a:r>
              <a:rPr lang="en-US" sz="3400" dirty="0" err="1"/>
              <a:t>aman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093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MULTITIERED ARCHITECTURES</a:t>
            </a:r>
          </a:p>
        </p:txBody>
      </p:sp>
      <p:pic>
        <p:nvPicPr>
          <p:cNvPr id="4" name="Google Shape;469;p55" descr="02-05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12233" y="2035175"/>
            <a:ext cx="8229056" cy="352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70;p55"/>
          <p:cNvCxnSpPr/>
          <p:nvPr/>
        </p:nvCxnSpPr>
        <p:spPr>
          <a:xfrm rot="10800000" flipH="1">
            <a:off x="2549526" y="5618579"/>
            <a:ext cx="6932613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" name="Google Shape;471;p55"/>
          <p:cNvSpPr txBox="1"/>
          <p:nvPr/>
        </p:nvSpPr>
        <p:spPr>
          <a:xfrm>
            <a:off x="1698625" y="5247104"/>
            <a:ext cx="876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 Client</a:t>
            </a:r>
            <a:endParaRPr/>
          </a:p>
        </p:txBody>
      </p:sp>
      <p:sp>
        <p:nvSpPr>
          <p:cNvPr id="7" name="Google Shape;472;p55"/>
          <p:cNvSpPr txBox="1"/>
          <p:nvPr/>
        </p:nvSpPr>
        <p:spPr>
          <a:xfrm>
            <a:off x="9512300" y="5337592"/>
            <a:ext cx="876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 Client</a:t>
            </a:r>
            <a:endParaRPr/>
          </a:p>
        </p:txBody>
      </p:sp>
      <p:sp>
        <p:nvSpPr>
          <p:cNvPr id="8" name="Google Shape;473;p55"/>
          <p:cNvSpPr txBox="1"/>
          <p:nvPr/>
        </p:nvSpPr>
        <p:spPr>
          <a:xfrm>
            <a:off x="2807261" y="6210452"/>
            <a:ext cx="6417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client-server organizations (a)–(e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70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MULTITIERED </a:t>
            </a:r>
            <a:r>
              <a:rPr lang="en-US" sz="3200" dirty="0" smtClean="0"/>
              <a:t>ARCHITECTURES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2 tier </a:t>
            </a:r>
            <a:r>
              <a:rPr lang="id-ID" sz="2800" dirty="0"/>
              <a:t>architecture</a:t>
            </a:r>
          </a:p>
          <a:p>
            <a:r>
              <a:rPr lang="id-ID" sz="2800" dirty="0"/>
              <a:t>Pengorganisasian paling simple dimana terdiri atas 2 type mesin</a:t>
            </a:r>
          </a:p>
          <a:p>
            <a:pPr marL="577850" lvl="1" indent="-336550" algn="just">
              <a:buFont typeface="Courier New" pitchFamily="49" charset="0"/>
              <a:buChar char="o"/>
            </a:pPr>
            <a:r>
              <a:rPr lang="id-ID" sz="2400" dirty="0">
                <a:solidFill>
                  <a:srgbClr val="0070C0"/>
                </a:solidFill>
              </a:rPr>
              <a:t>Client yang berisi implementasi program pada user-interface level</a:t>
            </a:r>
          </a:p>
          <a:p>
            <a:pPr marL="577850" lvl="1" indent="-336550" algn="just">
              <a:buFont typeface="Courier New" pitchFamily="49" charset="0"/>
              <a:buChar char="o"/>
            </a:pPr>
            <a:r>
              <a:rPr lang="id-ID" sz="2400" dirty="0">
                <a:solidFill>
                  <a:srgbClr val="0070C0"/>
                </a:solidFill>
              </a:rPr>
              <a:t>Server yang berisi implementasi program pada proses dan data </a:t>
            </a:r>
            <a:r>
              <a:rPr lang="id-ID" sz="2400" dirty="0" smtClean="0">
                <a:solidFill>
                  <a:srgbClr val="0070C0"/>
                </a:solidFill>
              </a:rPr>
              <a:t>level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23" y="3826041"/>
            <a:ext cx="8397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THREE-TIERED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server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, yang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three level architecture</a:t>
            </a:r>
            <a:endParaRPr lang="en-US" sz="2800" dirty="0" smtClean="0"/>
          </a:p>
          <a:p>
            <a:pPr marL="577850" lvl="1" indent="-3365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600" dirty="0" err="1" smtClean="0"/>
              <a:t>Pemrosesan</a:t>
            </a:r>
            <a:r>
              <a:rPr lang="en-US" sz="2600" dirty="0" smtClean="0"/>
              <a:t> </a:t>
            </a:r>
            <a:r>
              <a:rPr lang="en-US" sz="2600" dirty="0" err="1" smtClean="0"/>
              <a:t>transaksi</a:t>
            </a:r>
            <a:r>
              <a:rPr lang="en-US" sz="2600" dirty="0" smtClean="0"/>
              <a:t> </a:t>
            </a:r>
            <a:r>
              <a:rPr lang="en-US" sz="2600" dirty="0" err="1" smtClean="0"/>
              <a:t>terdistribusi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600" dirty="0" smtClean="0"/>
              <a:t>Server </a:t>
            </a:r>
            <a:r>
              <a:rPr lang="en-US" sz="2600" dirty="0"/>
              <a:t>web yang </a:t>
            </a:r>
            <a:r>
              <a:rPr lang="en-US" sz="2600" dirty="0" err="1"/>
              <a:t>berinteraksi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server </a:t>
            </a:r>
            <a:r>
              <a:rPr lang="en-US" sz="2600" dirty="0" smtClean="0"/>
              <a:t>database</a:t>
            </a:r>
          </a:p>
          <a:p>
            <a:pPr>
              <a:spcBef>
                <a:spcPts val="1200"/>
              </a:spcBef>
            </a:pPr>
            <a:r>
              <a:rPr lang="en-US" sz="2800" dirty="0" err="1" smtClean="0"/>
              <a:t>Distribusikan</a:t>
            </a:r>
            <a:r>
              <a:rPr lang="en-US" sz="2800" dirty="0" smtClean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di three levels </a:t>
            </a:r>
            <a:r>
              <a:rPr lang="en-US" sz="2800" dirty="0" err="1" smtClean="0"/>
              <a:t>mesin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9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MULTITIERED ARCHITECTURES (3 TIER ARCHITECTURE)</a:t>
            </a:r>
          </a:p>
        </p:txBody>
      </p:sp>
      <p:pic>
        <p:nvPicPr>
          <p:cNvPr id="4" name="Google Shape;487;p57" descr="02-06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73180" y="1938923"/>
            <a:ext cx="7976160" cy="3090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38948" y="5014796"/>
            <a:ext cx="42761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>
              <a:lnSpc>
                <a:spcPct val="90000"/>
              </a:lnSpc>
              <a:buSzPts val="2800"/>
            </a:pPr>
            <a:r>
              <a:rPr lang="en-US" dirty="0" err="1"/>
              <a:t>Contoh</a:t>
            </a:r>
            <a:r>
              <a:rPr lang="en-US" dirty="0"/>
              <a:t> server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2253" y="5267004"/>
            <a:ext cx="81894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id-ID" sz="2000" dirty="0"/>
              <a:t>3 tier architecture</a:t>
            </a:r>
          </a:p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id-ID" sz="2000" dirty="0"/>
              <a:t>Pada keperluan khusus, kadang server juga perlu bertindak sebagai client</a:t>
            </a:r>
          </a:p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sv-SE" sz="2000" dirty="0"/>
              <a:t>Pada</a:t>
            </a:r>
            <a:r>
              <a:rPr lang="id-ID" sz="2000" dirty="0"/>
              <a:t> </a:t>
            </a:r>
            <a:r>
              <a:rPr lang="sv-SE" sz="2000" dirty="0"/>
              <a:t>arsitektur ini, program pada processing level tidak hanya terdapat pada server yang terpisah, bahkan dapat terdistribusi pada client dan server mesin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7138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CENTRALIZED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DECENTRALIZED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Arsitektur</a:t>
            </a:r>
            <a:r>
              <a:rPr lang="en-US" sz="2800" dirty="0"/>
              <a:t> client-server </a:t>
            </a:r>
            <a:r>
              <a:rPr lang="en-US" sz="2800" dirty="0" err="1"/>
              <a:t>tradisional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b="1" dirty="0"/>
              <a:t>vertical distribution </a:t>
            </a:r>
            <a:r>
              <a:rPr lang="en-US" sz="2800" dirty="0" smtClean="0"/>
              <a:t>. </a:t>
            </a:r>
            <a:r>
              <a:rPr lang="en-US" sz="2800" dirty="0" err="1"/>
              <a:t>Setiap</a:t>
            </a:r>
            <a:r>
              <a:rPr lang="en-US" sz="2800" dirty="0"/>
              <a:t> level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node yang </a:t>
            </a:r>
            <a:r>
              <a:rPr lang="en-US" sz="2400" dirty="0" err="1" smtClean="0"/>
              <a:t>berbeda</a:t>
            </a:r>
            <a:endParaRPr lang="en-US" sz="2400" dirty="0" smtClean="0"/>
          </a:p>
          <a:p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/>
              <a:t>horizontal (P2P): </a:t>
            </a:r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yang </a:t>
            </a:r>
            <a:r>
              <a:rPr lang="en-US" sz="2800" dirty="0" err="1"/>
              <a:t>kira-kira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/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total data </a:t>
            </a:r>
            <a:r>
              <a:rPr lang="en-US" sz="2800" dirty="0" err="1"/>
              <a:t>sistem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/>
              <a:t>Better load balancing,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tahan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denial-of-service,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C / S.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&amp;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hierarkis</a:t>
            </a:r>
            <a:r>
              <a:rPr lang="en-US" sz="2400" dirty="0"/>
              <a:t>; </a:t>
            </a:r>
            <a:r>
              <a:rPr lang="en-US" sz="2400" dirty="0" err="1"/>
              <a:t>semuanya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12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80000"/>
              </a:lnSpc>
              <a:spcAft>
                <a:spcPts val="300"/>
              </a:spcAft>
              <a:buSzPts val="2400"/>
              <a:buNone/>
            </a:pP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Terdistribusi</a:t>
            </a:r>
            <a:r>
              <a:rPr lang="en-US" sz="2800" dirty="0"/>
              <a:t>: </a:t>
            </a:r>
            <a:r>
              <a:rPr lang="en-US" sz="2800" dirty="0" err="1"/>
              <a:t>Komponen</a:t>
            </a:r>
            <a:r>
              <a:rPr lang="en-US" sz="2800" dirty="0"/>
              <a:t> Data, Proses,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didistribusikan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, </a:t>
            </a:r>
            <a:r>
              <a:rPr lang="en-US" sz="2800" dirty="0" err="1"/>
              <a:t>beban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didistribusikan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smtClean="0"/>
              <a:t>Kumpulan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terpisah</a:t>
            </a:r>
            <a:r>
              <a:rPr lang="en-US" sz="2800" dirty="0"/>
              <a:t>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otonom</a:t>
            </a:r>
            <a:r>
              <a:rPr lang="en-US" sz="2800" dirty="0"/>
              <a:t>, </a:t>
            </a:r>
            <a:r>
              <a:rPr lang="en-US" sz="2800" dirty="0" err="1"/>
              <a:t>ditautkan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err="1" smtClean="0"/>
              <a:t>Aktifkan</a:t>
            </a:r>
            <a:r>
              <a:rPr lang="en-US" sz="2800" dirty="0" smtClean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(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r>
              <a:rPr lang="en-US" sz="2800" dirty="0"/>
              <a:t>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di </a:t>
            </a:r>
            <a:r>
              <a:rPr lang="en-US" sz="2800" dirty="0" err="1" smtClean="0"/>
              <a:t>jaringan</a:t>
            </a:r>
            <a:endParaRPr lang="en-US" sz="2800" dirty="0" smtClean="0"/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/>
              <a:t>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yang </a:t>
            </a:r>
            <a:r>
              <a:rPr lang="en-US" sz="2800" dirty="0" err="1"/>
              <a:t>terletak</a:t>
            </a:r>
            <a:r>
              <a:rPr lang="en-US" sz="2800" dirty="0"/>
              <a:t> di server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89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04;p60" descr="ds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2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penyusunan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komponen-komponen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suatu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konektivitas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pemetaan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fungsionalitas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78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Node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server;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simetris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total data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/>
              <a:t>Overlay networks</a:t>
            </a:r>
            <a:r>
              <a:rPr lang="en-US" sz="2800" dirty="0"/>
              <a:t> 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P2P.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800" dirty="0" smtClean="0"/>
              <a:t>Node </a:t>
            </a:r>
            <a:r>
              <a:rPr lang="en-US" sz="2800" dirty="0"/>
              <a:t>di overlay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pengalamatannya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data di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800" dirty="0" smtClean="0"/>
              <a:t>Node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mengarahkan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pemohon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5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OVERLAY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virtual, </a:t>
            </a:r>
            <a:r>
              <a:rPr lang="en-US" sz="2800" dirty="0" err="1"/>
              <a:t>dibangun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Tautan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hamparan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tautan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Pesan</a:t>
            </a:r>
            <a:r>
              <a:rPr lang="en-US" sz="2800" dirty="0"/>
              <a:t> di overlay </a:t>
            </a:r>
            <a:r>
              <a:rPr lang="en-US" sz="2800" dirty="0" err="1"/>
              <a:t>dikirim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(IP)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28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40" y="1808412"/>
            <a:ext cx="5990335" cy="447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Google Shape;545;p63"/>
          <p:cNvSpPr txBox="1"/>
          <p:nvPr/>
        </p:nvSpPr>
        <p:spPr>
          <a:xfrm>
            <a:off x="1163052" y="974558"/>
            <a:ext cx="359727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Lingkaran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biru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juga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overlay.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putus-putus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tautan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Perutean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sebenarnya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didasarkan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protokol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TCP / IP</a:t>
            </a:r>
            <a:endParaRPr dirty="0"/>
          </a:p>
        </p:txBody>
      </p:sp>
      <p:sp>
        <p:nvSpPr>
          <p:cNvPr id="30" name="Rectangle 29"/>
          <p:cNvSpPr/>
          <p:nvPr/>
        </p:nvSpPr>
        <p:spPr>
          <a:xfrm>
            <a:off x="4562548" y="6300355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Overlay Network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1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OVERLAY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P2P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menghubungi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node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Jaringan</a:t>
            </a:r>
            <a:r>
              <a:rPr lang="en-US" sz="2800" dirty="0"/>
              <a:t> overlay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(node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/>
              <a:t>dihubungkan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yang </a:t>
            </a:r>
            <a:r>
              <a:rPr lang="en-US" sz="2800" dirty="0" err="1"/>
              <a:t>menyederhanakan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(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6233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P2P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 </a:t>
            </a:r>
            <a:r>
              <a:rPr lang="en-US" sz="2800" dirty="0" err="1"/>
              <a:t>terdistribusi</a:t>
            </a:r>
            <a:r>
              <a:rPr lang="en-US" sz="2800" dirty="0"/>
              <a:t> (DHT)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node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Fungsi</a:t>
            </a:r>
            <a:r>
              <a:rPr lang="en-US" sz="2800" dirty="0"/>
              <a:t> hash </a:t>
            </a:r>
            <a:r>
              <a:rPr lang="en-US" sz="2800" dirty="0" err="1"/>
              <a:t>tradisional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hash,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hash.</a:t>
            </a:r>
          </a:p>
          <a:p>
            <a:pPr>
              <a:spcAft>
                <a:spcPts val="300"/>
              </a:spcAft>
            </a:pPr>
            <a:r>
              <a:rPr lang="en-US" sz="2800" dirty="0"/>
              <a:t>Keys are unique </a:t>
            </a:r>
            <a:r>
              <a:rPr lang="en-US" sz="2800" dirty="0" smtClean="0"/>
              <a:t>-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; </a:t>
            </a:r>
            <a:r>
              <a:rPr lang="en-US" sz="2800" dirty="0" err="1"/>
              <a:t>mis</a:t>
            </a:r>
            <a:r>
              <a:rPr lang="en-US" sz="2800" dirty="0"/>
              <a:t>., di UAH, </a:t>
            </a:r>
            <a:r>
              <a:rPr lang="en-US" sz="2800" dirty="0" err="1"/>
              <a:t>nomor</a:t>
            </a:r>
            <a:r>
              <a:rPr lang="en-US" sz="2800" dirty="0"/>
              <a:t>-A </a:t>
            </a:r>
            <a:r>
              <a:rPr lang="en-US" sz="2800" dirty="0" err="1"/>
              <a:t>Anda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menyisipkan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mengambilnya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01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P2P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Dalam</a:t>
            </a:r>
            <a:r>
              <a:rPr lang="en-US" sz="2800" dirty="0"/>
              <a:t> DHT, </a:t>
            </a:r>
            <a:r>
              <a:rPr lang="en-US" sz="2800" dirty="0" err="1"/>
              <a:t>objek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node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hash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ruang</a:t>
            </a:r>
            <a:r>
              <a:rPr lang="en-US" sz="2800" dirty="0"/>
              <a:t> </a:t>
            </a:r>
            <a:r>
              <a:rPr lang="en-US" sz="2800" dirty="0" err="1"/>
              <a:t>pengenal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(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keunikan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/>
              <a:t>pemetaan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node,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,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hash, </a:t>
            </a:r>
            <a:r>
              <a:rPr lang="en-US" sz="2800" dirty="0" err="1"/>
              <a:t>mengembalikan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node yang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diminta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08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CHARACTERISTICS OF DHT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Scalable</a:t>
            </a:r>
            <a:r>
              <a:rPr lang="en-US" sz="2800" dirty="0"/>
              <a:t>  -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ribuan</a:t>
            </a:r>
            <a:r>
              <a:rPr lang="en-US" sz="2800" dirty="0"/>
              <a:t>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jutaan</a:t>
            </a:r>
            <a:r>
              <a:rPr lang="en-US" sz="2800" dirty="0"/>
              <a:t> node </a:t>
            </a:r>
            <a:r>
              <a:rPr lang="en-US" sz="2800" dirty="0" err="1"/>
              <a:t>jaringan</a:t>
            </a:r>
            <a:endParaRPr lang="en-US" sz="2800" dirty="0"/>
          </a:p>
          <a:p>
            <a:pPr marL="577850" lvl="1" indent="-336550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/>
              <a:t>Waktu</a:t>
            </a:r>
            <a:r>
              <a:rPr lang="en-US" sz="2600" dirty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meningkat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lambat</a:t>
            </a:r>
            <a:r>
              <a:rPr lang="en-US" sz="2600" dirty="0"/>
              <a:t> </a:t>
            </a:r>
            <a:r>
              <a:rPr lang="en-US" sz="2600" dirty="0" err="1"/>
              <a:t>daripada</a:t>
            </a:r>
            <a:r>
              <a:rPr lang="en-US" sz="2600" dirty="0"/>
              <a:t> </a:t>
            </a:r>
            <a:r>
              <a:rPr lang="en-US" sz="2600" dirty="0" err="1"/>
              <a:t>ukuran</a:t>
            </a:r>
            <a:r>
              <a:rPr lang="en-US" sz="2600" dirty="0"/>
              <a:t>; </a:t>
            </a:r>
            <a:r>
              <a:rPr lang="en-US" sz="2600" dirty="0" err="1"/>
              <a:t>biasanya</a:t>
            </a:r>
            <a:r>
              <a:rPr lang="en-US" sz="2600" dirty="0"/>
              <a:t> </a:t>
            </a:r>
            <a:r>
              <a:rPr lang="el-GR" sz="2600" dirty="0"/>
              <a:t>Ο (</a:t>
            </a:r>
            <a:r>
              <a:rPr lang="en-US" sz="2600" dirty="0"/>
              <a:t>log (N))</a:t>
            </a:r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Fault tolerant  </a:t>
            </a:r>
            <a:r>
              <a:rPr lang="en-US" sz="2800" dirty="0"/>
              <a:t>-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dirinya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node </a:t>
            </a:r>
            <a:r>
              <a:rPr lang="en-US" sz="2800" dirty="0" err="1"/>
              <a:t>gagal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Decentralized</a:t>
            </a:r>
            <a:r>
              <a:rPr lang="en-US" sz="2800" dirty="0"/>
              <a:t> -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koordinator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(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terdesentralisasi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78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CHORD ROUTING ALGORITHM STRUCTURED P2P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/>
              <a:t>Node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lingkaran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Node </a:t>
            </a:r>
            <a:r>
              <a:rPr lang="en-US" sz="2800" dirty="0" err="1"/>
              <a:t>dan</a:t>
            </a:r>
            <a:r>
              <a:rPr lang="en-US" sz="2800" dirty="0"/>
              <a:t> item data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pengenal</a:t>
            </a:r>
            <a:r>
              <a:rPr lang="en-US" sz="2800" dirty="0"/>
              <a:t> m-bit (</a:t>
            </a:r>
            <a:r>
              <a:rPr lang="en-US" sz="2800" dirty="0" err="1"/>
              <a:t>kunci</a:t>
            </a:r>
            <a:r>
              <a:rPr lang="en-US" sz="2800" dirty="0"/>
              <a:t>) </a:t>
            </a:r>
            <a:r>
              <a:rPr lang="en-US" sz="2800" dirty="0" err="1"/>
              <a:t>dari</a:t>
            </a:r>
            <a:r>
              <a:rPr lang="en-US" sz="2800" dirty="0"/>
              <a:t> namespace 2m</a:t>
            </a:r>
            <a:r>
              <a:rPr lang="en-US" sz="2800" dirty="0" smtClean="0"/>
              <a:t>.</a:t>
            </a:r>
          </a:p>
          <a:p>
            <a:pPr marL="577850" lvl="1" indent="-288925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 smtClean="0"/>
              <a:t>Misalnya</a:t>
            </a:r>
            <a:r>
              <a:rPr lang="en-US" sz="2600" dirty="0"/>
              <a:t>, </a:t>
            </a:r>
            <a:r>
              <a:rPr lang="en-US" sz="2600" dirty="0" err="1"/>
              <a:t>kunci</a:t>
            </a:r>
            <a:r>
              <a:rPr lang="en-US" sz="2600" dirty="0"/>
              <a:t> node </a:t>
            </a:r>
            <a:r>
              <a:rPr lang="en-US" sz="2600" dirty="0" err="1"/>
              <a:t>adalah</a:t>
            </a:r>
            <a:r>
              <a:rPr lang="en-US" sz="2600" dirty="0"/>
              <a:t> hash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IP-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file </a:t>
            </a:r>
            <a:r>
              <a:rPr lang="en-US" sz="2600" dirty="0" err="1"/>
              <a:t>mungkin</a:t>
            </a:r>
            <a:r>
              <a:rPr lang="en-US" sz="2600" dirty="0"/>
              <a:t> hash </a:t>
            </a:r>
            <a:r>
              <a:rPr lang="en-US" sz="2600" dirty="0" err="1"/>
              <a:t>namanya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kontennya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</a:t>
            </a:r>
            <a:r>
              <a:rPr lang="en-US" sz="2600" dirty="0" err="1"/>
              <a:t>unik</a:t>
            </a:r>
            <a:r>
              <a:rPr lang="en-US" sz="2600" dirty="0"/>
              <a:t> </a:t>
            </a:r>
            <a:r>
              <a:rPr lang="en-US" sz="2600" dirty="0" err="1"/>
              <a:t>lainnya</a:t>
            </a:r>
            <a:r>
              <a:rPr lang="en-US" sz="2600" dirty="0" smtClean="0"/>
              <a:t>.</a:t>
            </a:r>
          </a:p>
          <a:p>
            <a:pPr marL="577850" lvl="1" indent="-288925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 smtClean="0"/>
              <a:t>Fungsi</a:t>
            </a:r>
            <a:r>
              <a:rPr lang="en-US" sz="2600" dirty="0" smtClean="0"/>
              <a:t> </a:t>
            </a:r>
            <a:r>
              <a:rPr lang="en-US" sz="2600" dirty="0"/>
              <a:t>hash </a:t>
            </a:r>
            <a:r>
              <a:rPr lang="en-US" sz="2600" dirty="0" err="1"/>
              <a:t>konsisten</a:t>
            </a:r>
            <a:r>
              <a:rPr lang="en-US" sz="2600" dirty="0"/>
              <a:t>; yang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</a:t>
            </a:r>
            <a:r>
              <a:rPr lang="en-US" sz="2600" dirty="0" err="1"/>
              <a:t>didistribusikan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merata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node,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049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INSERTING ITEMS IN THE DHT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Item data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k </a:t>
            </a:r>
            <a:r>
              <a:rPr lang="en-US" sz="2800" dirty="0" err="1"/>
              <a:t>dipetakan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 </a:t>
            </a:r>
            <a:r>
              <a:rPr lang="en-US" sz="2800" dirty="0" err="1"/>
              <a:t>dengan</a:t>
            </a:r>
            <a:r>
              <a:rPr lang="en-US" sz="2800" dirty="0"/>
              <a:t> id </a:t>
            </a:r>
            <a:r>
              <a:rPr lang="en-US" sz="2800" dirty="0" err="1"/>
              <a:t>pengenal</a:t>
            </a:r>
            <a:r>
              <a:rPr lang="en-US" sz="2800" dirty="0"/>
              <a:t> </a:t>
            </a:r>
            <a:r>
              <a:rPr lang="en-US" sz="2800" dirty="0" err="1"/>
              <a:t>terkecil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id ≥ k (mod 2m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smtClean="0"/>
              <a:t>Node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penerus</a:t>
            </a:r>
            <a:r>
              <a:rPr lang="en-US" sz="2800" dirty="0"/>
              <a:t> k,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succ</a:t>
            </a:r>
            <a:r>
              <a:rPr lang="en-US" sz="2800" dirty="0"/>
              <a:t> (k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Aritmatika</a:t>
            </a:r>
            <a:r>
              <a:rPr lang="en-US" sz="2800" dirty="0" smtClean="0"/>
              <a:t> </a:t>
            </a:r>
            <a:r>
              <a:rPr lang="en-US" sz="2800" dirty="0"/>
              <a:t>modular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i="1" dirty="0" err="1" smtClean="0"/>
              <a:t>Lihat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gambar</a:t>
            </a:r>
            <a:r>
              <a:rPr lang="en-US" sz="2800" i="1" dirty="0" smtClean="0"/>
              <a:t> 2-7 di </a:t>
            </a:r>
            <a:r>
              <a:rPr lang="en-US" sz="2800" i="1" dirty="0" err="1" smtClean="0"/>
              <a:t>halaman</a:t>
            </a:r>
            <a:r>
              <a:rPr lang="en-US" sz="2800" i="1" dirty="0" smtClean="0"/>
              <a:t> 45.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6005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PEER-TO-PEER ARCHITECTURES</a:t>
            </a:r>
          </a:p>
        </p:txBody>
      </p:sp>
      <p:pic>
        <p:nvPicPr>
          <p:cNvPr id="5" name="Google Shape;589;p70" descr="02-0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1698290"/>
            <a:ext cx="5069305" cy="491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0;p70"/>
          <p:cNvSpPr txBox="1">
            <a:spLocks/>
          </p:cNvSpPr>
          <p:nvPr/>
        </p:nvSpPr>
        <p:spPr>
          <a:xfrm>
            <a:off x="1659906" y="3429000"/>
            <a:ext cx="4038600" cy="1147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90000"/>
              </a:lnSpc>
              <a:buSzPts val="2400"/>
              <a:buFont typeface="Twentieth Century"/>
              <a:buNone/>
            </a:pPr>
            <a:r>
              <a:rPr lang="en-US" sz="2400" dirty="0" smtClean="0"/>
              <a:t>The mapping of data items onto nodes in Chord for m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SzPts val="2800"/>
              <a:buFont typeface="Wingdings" pitchFamily="2" charset="2"/>
              <a:buChar char="§"/>
            </a:pPr>
            <a:r>
              <a:rPr lang="en-US" sz="2800" b="1" dirty="0"/>
              <a:t>Software Architectures</a:t>
            </a:r>
            <a:r>
              <a:rPr lang="en-US" sz="2800" dirty="0"/>
              <a:t> –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; </a:t>
            </a:r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(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.)</a:t>
            </a:r>
          </a:p>
          <a:p>
            <a:pPr>
              <a:lnSpc>
                <a:spcPct val="90000"/>
              </a:lnSpc>
              <a:spcBef>
                <a:spcPts val="1400"/>
              </a:spcBef>
              <a:buSzPts val="2800"/>
              <a:buFont typeface="Wingdings" pitchFamily="2" charset="2"/>
              <a:buChar char="§"/>
            </a:pPr>
            <a:r>
              <a:rPr lang="en-US" sz="2800" b="1" dirty="0"/>
              <a:t>System Architectures</a:t>
            </a:r>
            <a:r>
              <a:rPr lang="en-US" sz="2800" dirty="0"/>
              <a:t> -  </a:t>
            </a:r>
            <a:r>
              <a:rPr lang="fi-FI" sz="2800" dirty="0"/>
              <a:t>menjelaskan penempatan komponen perangkat lunak pada mesin fisik</a:t>
            </a:r>
            <a:endParaRPr lang="en-US" sz="2800" dirty="0" smtClean="0"/>
          </a:p>
          <a:p>
            <a:pPr marL="625475" lvl="1" indent="-384175">
              <a:lnSpc>
                <a:spcPct val="90000"/>
              </a:lnSpc>
              <a:spcBef>
                <a:spcPts val="400"/>
              </a:spcBef>
              <a:buSzPts val="2400"/>
              <a:buFont typeface="Wingdings" pitchFamily="2" charset="2"/>
              <a:buChar char="q"/>
            </a:pPr>
            <a:r>
              <a:rPr lang="en-US" sz="2800" dirty="0" err="1"/>
              <a:t>Realisasi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u="sng" dirty="0" err="1"/>
              <a:t>terpusat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), </a:t>
            </a:r>
            <a:r>
              <a:rPr lang="en-US" sz="2800" u="sng" dirty="0" err="1"/>
              <a:t>desentralisasi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yang </a:t>
            </a:r>
            <a:r>
              <a:rPr lang="en-US" sz="2800" dirty="0" err="1"/>
              <a:t>kira-kira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),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smtClean="0"/>
              <a:t>hybrid </a:t>
            </a:r>
            <a:r>
              <a:rPr lang="en-US" sz="2800" dirty="0"/>
              <a:t>(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5996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ITEMS IN THE DHT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node </a:t>
            </a:r>
            <a:r>
              <a:rPr lang="en-US" sz="2800" dirty="0" err="1"/>
              <a:t>lainnya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kunci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 </a:t>
            </a:r>
            <a:r>
              <a:rPr lang="en-US" sz="2600" dirty="0" err="1"/>
              <a:t>disimpan</a:t>
            </a:r>
            <a:r>
              <a:rPr lang="en-US" sz="2600" dirty="0"/>
              <a:t> di </a:t>
            </a:r>
            <a:r>
              <a:rPr lang="en-US" sz="2600" dirty="0" err="1"/>
              <a:t>salah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node </a:t>
            </a:r>
            <a:r>
              <a:rPr lang="en-US" sz="2600" dirty="0" err="1"/>
              <a:t>ini</a:t>
            </a:r>
            <a:r>
              <a:rPr lang="en-US" sz="2600" dirty="0"/>
              <a:t>, </a:t>
            </a:r>
            <a:r>
              <a:rPr lang="en-US" sz="2600" dirty="0" err="1"/>
              <a:t>tanyakan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 smtClean="0"/>
              <a:t>langsung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tidak</a:t>
            </a:r>
            <a:r>
              <a:rPr lang="en-US" sz="2600" dirty="0"/>
              <a:t>, </a:t>
            </a:r>
            <a:r>
              <a:rPr lang="en-US" sz="2600" dirty="0" err="1"/>
              <a:t>minta</a:t>
            </a:r>
            <a:r>
              <a:rPr lang="en-US" sz="2600" dirty="0"/>
              <a:t> </a:t>
            </a:r>
            <a:r>
              <a:rPr lang="en-US" sz="2600" dirty="0" err="1"/>
              <a:t>salah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node yang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ketahui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mencari</a:t>
            </a:r>
            <a:r>
              <a:rPr lang="en-US" sz="2600" dirty="0"/>
              <a:t> di </a:t>
            </a:r>
            <a:r>
              <a:rPr lang="en-US" sz="2600" dirty="0" err="1"/>
              <a:t>kumpulan</a:t>
            </a:r>
            <a:r>
              <a:rPr lang="en-US" sz="2600" dirty="0"/>
              <a:t> node yang </a:t>
            </a:r>
            <a:r>
              <a:rPr lang="en-US" sz="2600" dirty="0" err="1"/>
              <a:t>diketahui</a:t>
            </a:r>
            <a:r>
              <a:rPr lang="en-US" sz="26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Permintaan</a:t>
            </a:r>
            <a:r>
              <a:rPr lang="en-US" sz="2600" dirty="0" smtClean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menyebar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overlay </a:t>
            </a:r>
            <a:r>
              <a:rPr lang="en-US" sz="2600" dirty="0" err="1"/>
              <a:t>hingga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 </a:t>
            </a:r>
            <a:r>
              <a:rPr lang="en-US" sz="2600" dirty="0" err="1" smtClean="0"/>
              <a:t>ditemukan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O (log (N))</a:t>
            </a:r>
          </a:p>
        </p:txBody>
      </p:sp>
    </p:spTree>
    <p:extLst>
      <p:ext uri="{BB962C8B-B14F-4D97-AF65-F5344CB8AC3E}">
        <p14:creationId xmlns:p14="http://schemas.microsoft.com/office/powerpoint/2010/main" val="306193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JOINING &amp; LEAVING THE NETWORK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0" indent="-164465">
              <a:lnSpc>
                <a:spcPct val="80000"/>
              </a:lnSpc>
              <a:buSzPts val="2590"/>
              <a:buChar char=" "/>
            </a:pPr>
            <a:r>
              <a:rPr lang="en-US" sz="2800" b="1" dirty="0"/>
              <a:t>Join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pengenal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node, id,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hash </a:t>
            </a:r>
            <a:r>
              <a:rPr lang="en-US" sz="2400" dirty="0" err="1" smtClean="0"/>
              <a:t>terdistribusi</a:t>
            </a:r>
            <a:endParaRPr lang="en-US" sz="2400" dirty="0" smtClean="0"/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succ</a:t>
            </a:r>
            <a:r>
              <a:rPr lang="en-US" sz="2400" dirty="0"/>
              <a:t> (id</a:t>
            </a:r>
            <a:r>
              <a:rPr lang="en-US" sz="2400" dirty="0" smtClean="0"/>
              <a:t>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Hubungi</a:t>
            </a:r>
            <a:r>
              <a:rPr lang="en-US" sz="2400" dirty="0" smtClean="0"/>
              <a:t> </a:t>
            </a:r>
            <a:r>
              <a:rPr lang="en-US" sz="2400" dirty="0" err="1"/>
              <a:t>succ</a:t>
            </a:r>
            <a:r>
              <a:rPr lang="en-US" sz="2400" dirty="0"/>
              <a:t> (id)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pendahulunya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ring</a:t>
            </a:r>
            <a:r>
              <a:rPr lang="en-US" sz="2400" dirty="0" smtClean="0"/>
              <a:t>.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Masumsikan</a:t>
            </a:r>
            <a:r>
              <a:rPr lang="en-US" sz="2400" dirty="0" smtClean="0"/>
              <a:t> item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succ</a:t>
            </a:r>
            <a:r>
              <a:rPr lang="en-US" sz="2400" dirty="0" smtClean="0"/>
              <a:t> (id)</a:t>
            </a:r>
          </a:p>
          <a:p>
            <a:pPr marL="91440" indent="-164465">
              <a:lnSpc>
                <a:spcPct val="80000"/>
              </a:lnSpc>
              <a:spcBef>
                <a:spcPts val="1200"/>
              </a:spcBef>
              <a:buSzPts val="2590"/>
              <a:buFont typeface="Arial" panose="020B0604020202020204" pitchFamily="34" charset="0"/>
              <a:buChar char=" "/>
            </a:pPr>
            <a:r>
              <a:rPr lang="en-US" sz="2800" b="1" dirty="0" smtClean="0"/>
              <a:t>Leave (normally)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 smtClean="0"/>
              <a:t>Notify </a:t>
            </a:r>
            <a:r>
              <a:rPr lang="en-US" sz="2400" dirty="0"/>
              <a:t>predecessor &amp; successor; 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/>
              <a:t>Shift data to </a:t>
            </a:r>
            <a:r>
              <a:rPr lang="en-US" sz="2400" dirty="0" err="1">
                <a:sym typeface="Courier New"/>
              </a:rPr>
              <a:t>succ</a:t>
            </a:r>
            <a:r>
              <a:rPr lang="en-US" sz="2400" dirty="0">
                <a:sym typeface="Courier New"/>
              </a:rPr>
              <a:t>(id)</a:t>
            </a:r>
            <a:endParaRPr lang="en-US" sz="2400" dirty="0"/>
          </a:p>
          <a:p>
            <a:pPr marL="91440" lvl="0" indent="-164465">
              <a:lnSpc>
                <a:spcPct val="80000"/>
              </a:lnSpc>
              <a:spcBef>
                <a:spcPts val="1200"/>
              </a:spcBef>
              <a:buSzPts val="2590"/>
              <a:buChar char=" "/>
            </a:pPr>
            <a:r>
              <a:rPr lang="en-US" sz="2800" b="1" dirty="0"/>
              <a:t>Leave (due to failure)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/>
              <a:t>Periodically, nodes can run “self-healing” algorithms</a:t>
            </a:r>
          </a:p>
          <a:p>
            <a:pPr marL="91440" lvl="0" indent="0">
              <a:lnSpc>
                <a:spcPct val="80000"/>
              </a:lnSpc>
              <a:spcBef>
                <a:spcPts val="1600"/>
              </a:spcBef>
              <a:buSzPts val="2590"/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668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/>
              <a:t>Deterministic: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item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 smtClean="0"/>
              <a:t>ditemukan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 smtClean="0"/>
              <a:t>disimpan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efisienSistem</a:t>
            </a:r>
            <a:r>
              <a:rPr lang="en-US" sz="2800" dirty="0"/>
              <a:t> P2P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DHT </a:t>
            </a:r>
            <a:r>
              <a:rPr lang="en-US" sz="2800" dirty="0" err="1"/>
              <a:t>berskala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baik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BitTorrent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Coral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DHT  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http</a:t>
            </a:r>
            <a:r>
              <a:rPr lang="en-US" sz="2800" dirty="0"/>
              <a:t>: //en.wikipedia.org/wiki/</a:t>
            </a:r>
            <a:r>
              <a:rPr lang="en-US" sz="2800" dirty="0" err="1"/>
              <a:t>Distributed_hash_table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25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UNSTRUCTURED P2P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smtClean="0"/>
              <a:t>P2P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overlay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subset node, "</a:t>
            </a:r>
            <a:r>
              <a:rPr lang="en-US" sz="2800" dirty="0" err="1"/>
              <a:t>tetangga</a:t>
            </a:r>
            <a:r>
              <a:rPr lang="en-US" sz="2800" dirty="0"/>
              <a:t>" </a:t>
            </a:r>
            <a:r>
              <a:rPr lang="en-US" sz="2800" dirty="0" err="1"/>
              <a:t>nya</a:t>
            </a:r>
            <a:r>
              <a:rPr lang="en-US" sz="2800" dirty="0" smtClean="0"/>
              <a:t>.</a:t>
            </a:r>
          </a:p>
          <a:p>
            <a:pPr lvl="1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Neighbours</a:t>
            </a:r>
            <a:r>
              <a:rPr lang="en-US" sz="2600" dirty="0" smtClean="0"/>
              <a:t> </a:t>
            </a:r>
            <a:r>
              <a:rPr lang="en-US" sz="2600" dirty="0" err="1"/>
              <a:t>dipilih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 yang </a:t>
            </a:r>
            <a:r>
              <a:rPr lang="en-US" sz="2600" dirty="0" err="1"/>
              <a:t>berbeda</a:t>
            </a:r>
            <a:r>
              <a:rPr lang="en-US" sz="2600" dirty="0"/>
              <a:t>: node yang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fisik</a:t>
            </a:r>
            <a:r>
              <a:rPr lang="en-US" sz="2600" dirty="0"/>
              <a:t> </a:t>
            </a:r>
            <a:r>
              <a:rPr lang="en-US" sz="2600" dirty="0" err="1"/>
              <a:t>dekat</a:t>
            </a:r>
            <a:r>
              <a:rPr lang="en-US" sz="2600" dirty="0"/>
              <a:t>, node yang </a:t>
            </a:r>
            <a:r>
              <a:rPr lang="en-US" sz="2600" dirty="0" err="1"/>
              <a:t>bergabung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r>
              <a:rPr lang="en-US" sz="2600" dirty="0"/>
              <a:t> yang </a:t>
            </a:r>
            <a:r>
              <a:rPr lang="en-US" sz="2600" dirty="0" err="1"/>
              <a:t>hampir</a:t>
            </a:r>
            <a:r>
              <a:rPr lang="en-US" sz="2600" dirty="0"/>
              <a:t> </a:t>
            </a:r>
            <a:r>
              <a:rPr lang="en-US" sz="2600" dirty="0" err="1"/>
              <a:t>bersamaan</a:t>
            </a:r>
            <a:r>
              <a:rPr lang="en-US" sz="2600" dirty="0"/>
              <a:t>, </a:t>
            </a:r>
            <a:r>
              <a:rPr lang="en-US" sz="2600" dirty="0" err="1"/>
              <a:t>dll</a:t>
            </a:r>
            <a:r>
              <a:rPr lang="en-US" sz="2600" dirty="0"/>
              <a:t>. </a:t>
            </a:r>
            <a:endParaRPr lang="en-US" sz="2600" dirty="0" smtClean="0"/>
          </a:p>
          <a:p>
            <a:pPr>
              <a:spcAft>
                <a:spcPts val="300"/>
              </a:spcAft>
            </a:pPr>
            <a:r>
              <a:rPr lang="en-US" sz="2800" dirty="0" smtClean="0"/>
              <a:t>Item </a:t>
            </a:r>
            <a:r>
              <a:rPr lang="en-US" sz="2800" dirty="0"/>
              <a:t>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 </a:t>
            </a:r>
            <a:r>
              <a:rPr lang="en-US" sz="2800" dirty="0" err="1"/>
              <a:t>dipetakan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node di </a:t>
            </a:r>
            <a:r>
              <a:rPr lang="en-US" sz="2800" dirty="0" err="1"/>
              <a:t>sistem</a:t>
            </a:r>
            <a:r>
              <a:rPr lang="en-US" sz="2800" dirty="0"/>
              <a:t> &amp; </a:t>
            </a:r>
            <a:r>
              <a:rPr lang="en-US" sz="2800" dirty="0" err="1"/>
              <a:t>pencariannya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di Chord.</a:t>
            </a:r>
          </a:p>
        </p:txBody>
      </p:sp>
    </p:spTree>
    <p:extLst>
      <p:ext uri="{BB962C8B-B14F-4D97-AF65-F5344CB8AC3E}">
        <p14:creationId xmlns:p14="http://schemas.microsoft.com/office/powerpoint/2010/main" val="288590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LOCATING A DATA OBJECT BY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 smtClean="0"/>
              <a:t>Kirim</a:t>
            </a:r>
            <a:r>
              <a:rPr lang="en-US" sz="2800" dirty="0" smtClean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neighbors </a:t>
            </a:r>
            <a:r>
              <a:rPr lang="en-US" sz="2800" dirty="0" smtClean="0"/>
              <a:t>yang </a:t>
            </a:r>
            <a:r>
              <a:rPr lang="en-US" sz="2800" dirty="0" err="1"/>
              <a:t>dikenal</a:t>
            </a:r>
            <a:endParaRPr lang="en-US" sz="2800" dirty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  <a:r>
              <a:rPr lang="en-US" sz="2400" dirty="0"/>
              <a:t>neighbors </a:t>
            </a:r>
            <a:r>
              <a:rPr lang="en-US" sz="2600" dirty="0" err="1" smtClean="0"/>
              <a:t>meneruskan</a:t>
            </a:r>
            <a:r>
              <a:rPr lang="en-US" sz="2600" dirty="0" smtClean="0"/>
              <a:t> </a:t>
            </a:r>
            <a:r>
              <a:rPr lang="en-US" sz="2600" dirty="0" err="1"/>
              <a:t>permintaan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400" dirty="0"/>
              <a:t>neighbors </a:t>
            </a:r>
            <a:r>
              <a:rPr lang="en-US" sz="2600" dirty="0" err="1" smtClean="0"/>
              <a:t>mereka</a:t>
            </a:r>
            <a:endParaRPr lang="en-US" sz="2600" dirty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di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berukuran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diskalakan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Penghitung</a:t>
            </a:r>
            <a:r>
              <a:rPr lang="en-US" sz="2800" dirty="0"/>
              <a:t> "Time-to-live"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mengontrol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lompatan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/>
              <a:t>contoh</a:t>
            </a:r>
            <a:r>
              <a:rPr lang="en-US" sz="2800" dirty="0"/>
              <a:t>: Gnutella &amp; </a:t>
            </a:r>
            <a:r>
              <a:rPr lang="en-US" sz="2800" dirty="0" err="1"/>
              <a:t>Freenet</a:t>
            </a:r>
            <a:r>
              <a:rPr lang="en-US" sz="2800" dirty="0"/>
              <a:t> (</a:t>
            </a:r>
            <a:r>
              <a:rPr lang="en-US" sz="2800" dirty="0" err="1"/>
              <a:t>Freenet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caching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30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menjamin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,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terbatas</a:t>
            </a:r>
            <a:r>
              <a:rPr lang="en-US" sz="2800" dirty="0"/>
              <a:t> - </a:t>
            </a:r>
            <a:r>
              <a:rPr lang="en-US" sz="2800" dirty="0" err="1"/>
              <a:t>biasanya</a:t>
            </a:r>
            <a:r>
              <a:rPr lang="en-US" sz="2800" dirty="0"/>
              <a:t> O (log (N</a:t>
            </a:r>
            <a:r>
              <a:rPr lang="en-US" sz="2800" dirty="0" smtClean="0"/>
              <a:t>))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 smtClean="0"/>
              <a:t>.</a:t>
            </a:r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Misalnya</a:t>
            </a:r>
            <a:r>
              <a:rPr lang="en-US" sz="2600" dirty="0"/>
              <a:t>,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meneruskan</a:t>
            </a:r>
            <a:r>
              <a:rPr lang="en-US" sz="2600" dirty="0"/>
              <a:t> </a:t>
            </a:r>
            <a:r>
              <a:rPr lang="en-US" sz="2600" dirty="0" err="1"/>
              <a:t>permintaan</a:t>
            </a:r>
            <a:r>
              <a:rPr lang="en-US" sz="2600" dirty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sejumlah</a:t>
            </a:r>
            <a:r>
              <a:rPr lang="en-US" sz="2600" dirty="0"/>
              <a:t> </a:t>
            </a:r>
            <a:r>
              <a:rPr lang="en-US" sz="2600" dirty="0" err="1"/>
              <a:t>lompatan</a:t>
            </a:r>
            <a:r>
              <a:rPr lang="en-US" sz="2600" dirty="0"/>
              <a:t> </a:t>
            </a:r>
            <a:r>
              <a:rPr lang="en-US" sz="2600" dirty="0" err="1" smtClean="0"/>
              <a:t>tertentu</a:t>
            </a:r>
            <a:endParaRPr lang="en-US" sz="2600" dirty="0" smtClean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Pendekatan</a:t>
            </a:r>
            <a:r>
              <a:rPr lang="en-US" sz="2600" dirty="0" smtClean="0"/>
              <a:t> </a:t>
            </a:r>
            <a:r>
              <a:rPr lang="en-US" sz="2600" dirty="0" err="1"/>
              <a:t>grafik</a:t>
            </a:r>
            <a:r>
              <a:rPr lang="en-US" sz="2600" dirty="0"/>
              <a:t> </a:t>
            </a:r>
            <a:r>
              <a:rPr lang="en-US" sz="2600" dirty="0" err="1"/>
              <a:t>acak</a:t>
            </a:r>
            <a:r>
              <a:rPr lang="en-US" sz="2600" dirty="0"/>
              <a:t>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smtClean="0"/>
              <a:t>loop</a:t>
            </a:r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Grafik</a:t>
            </a:r>
            <a:r>
              <a:rPr lang="en-US" sz="2600" dirty="0" smtClean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terputus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9504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Pertahankan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/>
              <a:t>penemuan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Bertindak</a:t>
            </a:r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node peer </a:t>
            </a:r>
            <a:r>
              <a:rPr lang="en-US" sz="2800" dirty="0" err="1"/>
              <a:t>biasa</a:t>
            </a:r>
            <a:r>
              <a:rPr lang="en-US" sz="2800" dirty="0"/>
              <a:t>, peer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superpeers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Tingkatkan</a:t>
            </a:r>
            <a:r>
              <a:rPr lang="en-US" sz="2800" dirty="0" smtClean="0"/>
              <a:t> </a:t>
            </a:r>
            <a:r>
              <a:rPr lang="en-US" sz="2800" dirty="0" err="1"/>
              <a:t>skalabilitas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mengendalikan</a:t>
            </a:r>
            <a:r>
              <a:rPr lang="en-US" sz="2800" dirty="0"/>
              <a:t> </a:t>
            </a:r>
            <a:r>
              <a:rPr lang="en-US" sz="2800" dirty="0" err="1"/>
              <a:t>banjir</a:t>
            </a:r>
            <a:r>
              <a:rPr lang="en-US" sz="2800" dirty="0"/>
              <a:t>  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Contoh</a:t>
            </a:r>
            <a:r>
              <a:rPr lang="en-US" sz="2800" dirty="0"/>
              <a:t>: Napster</a:t>
            </a:r>
          </a:p>
        </p:txBody>
      </p:sp>
      <p:pic>
        <p:nvPicPr>
          <p:cNvPr id="4" name="Google Shape;633;p77" descr="02-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7362" y="3833611"/>
            <a:ext cx="4084638" cy="2636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062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HYBRID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Gabungkan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-server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P2P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/>
              <a:t>server </a:t>
            </a:r>
            <a:r>
              <a:rPr lang="en-US" sz="2800" dirty="0" err="1"/>
              <a:t>tepi</a:t>
            </a:r>
            <a:r>
              <a:rPr lang="en-US" sz="2800" dirty="0"/>
              <a:t>; </a:t>
            </a:r>
            <a:r>
              <a:rPr lang="en-US" sz="2800" dirty="0" err="1"/>
              <a:t>misalnya</a:t>
            </a:r>
            <a:r>
              <a:rPr lang="en-US" sz="2800" dirty="0"/>
              <a:t> ISP, yang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server edge lain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menghosting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 smtClean="0"/>
              <a:t>bersama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kolaboratif</a:t>
            </a:r>
            <a:r>
              <a:rPr lang="en-US" sz="2800" dirty="0"/>
              <a:t>;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BitTorrent</a:t>
            </a:r>
            <a:r>
              <a:rPr lang="en-US" sz="2800" dirty="0"/>
              <a:t>, yang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pengunduhan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pengunggahan</a:t>
            </a:r>
            <a:r>
              <a:rPr lang="en-US" sz="2800" dirty="0"/>
              <a:t> </a:t>
            </a:r>
            <a:r>
              <a:rPr lang="en-US" sz="2800" dirty="0" err="1"/>
              <a:t>potongan-potongan</a:t>
            </a:r>
            <a:r>
              <a:rPr lang="en-US" sz="2800" dirty="0"/>
              <a:t> file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. </a:t>
            </a:r>
            <a:r>
              <a:rPr lang="en-US" sz="2800" dirty="0" err="1"/>
              <a:t>Pertama</a:t>
            </a:r>
            <a:r>
              <a:rPr lang="en-US" sz="2800" dirty="0"/>
              <a:t>,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C / S,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desentralisasi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216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EDGE-SERVER SYSTEMS</a:t>
            </a:r>
          </a:p>
        </p:txBody>
      </p:sp>
      <p:pic>
        <p:nvPicPr>
          <p:cNvPr id="4" name="Google Shape;648;p79" descr="02-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37263" y="1940718"/>
            <a:ext cx="786214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47;p79"/>
          <p:cNvSpPr txBox="1">
            <a:spLocks/>
          </p:cNvSpPr>
          <p:nvPr/>
        </p:nvSpPr>
        <p:spPr>
          <a:xfrm>
            <a:off x="2192337" y="5044737"/>
            <a:ext cx="8229600" cy="416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r>
              <a:rPr lang="en-US" sz="2000" i="1" dirty="0" smtClean="0"/>
              <a:t>Viewing the Internet as consisting of a collection of edge servers.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106905" y="5460870"/>
            <a:ext cx="1005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8925">
              <a:buFont typeface="Arial" pitchFamily="34" charset="0"/>
              <a:buChar char="•"/>
            </a:pPr>
            <a:r>
              <a:rPr lang="sv-SE" sz="2000" dirty="0"/>
              <a:t>Sistem ini dibangun di jaringan internet dimana server di tempat kan pada edge (tepi) dari jaringan. </a:t>
            </a:r>
            <a:endParaRPr lang="id-ID" sz="2000" dirty="0"/>
          </a:p>
          <a:p>
            <a:pPr marL="288925" lvl="1" indent="-288925">
              <a:buFont typeface="Arial" pitchFamily="34" charset="0"/>
              <a:buChar char="•"/>
            </a:pPr>
            <a:r>
              <a:rPr lang="sv-SE" sz="2000" dirty="0"/>
              <a:t>Tujuan Edge server adalah melayani content (isi), pada saat proses filtering dan fungsi transcoding</a:t>
            </a:r>
          </a:p>
          <a:p>
            <a:pPr marL="288925" indent="-288925">
              <a:buFont typeface="Arial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633478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DISTRIBUTED SYSTEMS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menghubungi</a:t>
            </a:r>
            <a:r>
              <a:rPr lang="en-US" sz="2800" dirty="0"/>
              <a:t> </a:t>
            </a:r>
            <a:r>
              <a:rPr lang="en-US" sz="2800" dirty="0" err="1"/>
              <a:t>direktori</a:t>
            </a:r>
            <a:r>
              <a:rPr lang="en-US" sz="2800" dirty="0"/>
              <a:t> global (server Web)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file torrent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pelacak</a:t>
            </a:r>
            <a:r>
              <a:rPr lang="en-US" sz="2800" dirty="0"/>
              <a:t>; server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node </a:t>
            </a:r>
            <a:r>
              <a:rPr lang="en-US" sz="2800" dirty="0" err="1"/>
              <a:t>aktif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file yang </a:t>
            </a:r>
            <a:r>
              <a:rPr lang="en-US" sz="2800" dirty="0" err="1"/>
              <a:t>diinginkan</a:t>
            </a:r>
            <a:r>
              <a:rPr lang="en-US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pelacak</a:t>
            </a:r>
            <a:r>
              <a:rPr lang="en-US" sz="2800" dirty="0"/>
              <a:t>,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mengunduh</a:t>
            </a:r>
            <a:r>
              <a:rPr lang="en-US" sz="2800" dirty="0"/>
              <a:t> file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situs</a:t>
            </a:r>
            <a:r>
              <a:rPr lang="en-US" sz="2800" dirty="0"/>
              <a:t> di </a:t>
            </a:r>
            <a:r>
              <a:rPr lang="en-US" sz="2800" dirty="0" err="1"/>
              <a:t>jaringan</a:t>
            </a:r>
            <a:r>
              <a:rPr lang="en-US" sz="2800" dirty="0"/>
              <a:t>.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file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4724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ts val="3600"/>
              <a:buNone/>
            </a:pPr>
            <a:r>
              <a:rPr lang="en-US" sz="2800" dirty="0" smtClean="0"/>
              <a:t>Styles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Layered </a:t>
            </a:r>
            <a:r>
              <a:rPr lang="en-US" sz="2800" dirty="0"/>
              <a:t>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Object-base 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Data-Center 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Event-based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9468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COLLABORATIVE DISTRIBUTED SYSTEMS</a:t>
            </a:r>
          </a:p>
        </p:txBody>
      </p:sp>
      <p:pic>
        <p:nvPicPr>
          <p:cNvPr id="4" name="Google Shape;662;p81" descr="02-1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223169" y="2682282"/>
            <a:ext cx="9745662" cy="2890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3;p81"/>
          <p:cNvSpPr txBox="1"/>
          <p:nvPr/>
        </p:nvSpPr>
        <p:spPr>
          <a:xfrm>
            <a:off x="7621587" y="2040932"/>
            <a:ext cx="25701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Tells how to locate the tracker for this file</a:t>
            </a:r>
            <a:endParaRPr dirty="0"/>
          </a:p>
        </p:txBody>
      </p:sp>
      <p:sp>
        <p:nvSpPr>
          <p:cNvPr id="6" name="Google Shape;665;p81"/>
          <p:cNvSpPr txBox="1"/>
          <p:nvPr/>
        </p:nvSpPr>
        <p:spPr>
          <a:xfrm>
            <a:off x="1585745" y="1867552"/>
            <a:ext cx="425291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Trackers know which nodes are active (downloading chunks of a file)</a:t>
            </a:r>
            <a:endParaRPr dirty="0"/>
          </a:p>
        </p:txBody>
      </p:sp>
      <p:cxnSp>
        <p:nvCxnSpPr>
          <p:cNvPr id="7" name="Google Shape;666;p81"/>
          <p:cNvCxnSpPr/>
          <p:nvPr/>
        </p:nvCxnSpPr>
        <p:spPr>
          <a:xfrm flipH="1">
            <a:off x="4914899" y="2452095"/>
            <a:ext cx="2595562" cy="18792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9" name="Google Shape;661;p81"/>
          <p:cNvSpPr txBox="1">
            <a:spLocks/>
          </p:cNvSpPr>
          <p:nvPr/>
        </p:nvSpPr>
        <p:spPr>
          <a:xfrm>
            <a:off x="1524000" y="5695417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152400">
              <a:lnSpc>
                <a:spcPct val="90000"/>
              </a:lnSpc>
              <a:buSzPts val="2400"/>
              <a:buFont typeface="Arial" panose="020B0604020202020204" pitchFamily="34" charset="0"/>
              <a:buChar char=" "/>
            </a:pPr>
            <a:r>
              <a:rPr lang="en-US" sz="2400" smtClean="0"/>
              <a:t>The principal working of BitTorrent [adapted with permission from Pouwelse et al. (2004)].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4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BITTORRENT -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memaksa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/>
              <a:t> file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berpartisipasi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Menyederhanakan</a:t>
            </a:r>
            <a:r>
              <a:rPr lang="en-US" sz="2800" dirty="0" smtClean="0"/>
              <a:t> </a:t>
            </a:r>
            <a:r>
              <a:rPr lang="en-US" sz="2800" dirty="0"/>
              <a:t>proses </a:t>
            </a:r>
            <a:r>
              <a:rPr lang="en-US" sz="2800" dirty="0" err="1"/>
              <a:t>penerbitan</a:t>
            </a:r>
            <a:r>
              <a:rPr lang="en-US" sz="2800" dirty="0"/>
              <a:t> file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mis</a:t>
            </a:r>
            <a:r>
              <a:rPr lang="en-US" sz="2800" dirty="0"/>
              <a:t>. </a:t>
            </a:r>
            <a:r>
              <a:rPr lang="en-US" sz="2800" dirty="0" err="1" smtClean="0"/>
              <a:t>Permainan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mengunduh</a:t>
            </a:r>
            <a:r>
              <a:rPr lang="en-US" sz="2800" dirty="0"/>
              <a:t> file </a:t>
            </a:r>
            <a:r>
              <a:rPr lang="en-US" sz="2800" dirty="0" err="1"/>
              <a:t>Anda</a:t>
            </a:r>
            <a:r>
              <a:rPr lang="en-US" sz="2800" dirty="0"/>
              <a:t>,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gilirannya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server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mengunggah</a:t>
            </a:r>
            <a:r>
              <a:rPr lang="en-US" sz="2800" dirty="0"/>
              <a:t> file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pemohon</a:t>
            </a:r>
            <a:r>
              <a:rPr lang="en-US" sz="2800" dirty="0"/>
              <a:t> lain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Bagikan</a:t>
            </a:r>
            <a:r>
              <a:rPr lang="en-US" sz="2800" dirty="0" smtClean="0"/>
              <a:t> </a:t>
            </a:r>
            <a:r>
              <a:rPr lang="en-US" sz="2800" dirty="0" err="1"/>
              <a:t>beban</a:t>
            </a:r>
            <a:r>
              <a:rPr lang="en-US" sz="2800" dirty="0"/>
              <a:t> -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membanjiri</a:t>
            </a:r>
            <a:r>
              <a:rPr lang="en-US" sz="2800" dirty="0"/>
              <a:t> server </a:t>
            </a:r>
            <a:r>
              <a:rPr lang="en-US" sz="2800" dirty="0" err="1"/>
              <a:t>Anda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3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hlink"/>
                </a:solidFill>
                <a:hlinkClick r:id="rId2"/>
              </a:rPr>
              <a:t>FREENET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Freenet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gratis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menerbitkan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di Internet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takut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sensor.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sepenuhnya</a:t>
            </a:r>
            <a:r>
              <a:rPr lang="en-US" sz="2800" dirty="0"/>
              <a:t> </a:t>
            </a:r>
            <a:r>
              <a:rPr lang="en-US" sz="2800" dirty="0" err="1"/>
              <a:t>terdesentralisasi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penerbit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konsumen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dikenal</a:t>
            </a:r>
            <a:r>
              <a:rPr lang="en-US" sz="2800" dirty="0"/>
              <a:t>.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anonimitas</a:t>
            </a:r>
            <a:r>
              <a:rPr lang="en-US" sz="2800" dirty="0"/>
              <a:t>, </a:t>
            </a: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/>
              <a:t>berbicara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desentralisasi</a:t>
            </a:r>
            <a:r>
              <a:rPr lang="en-US" sz="2800" dirty="0"/>
              <a:t>,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serangan</a:t>
            </a:r>
            <a:r>
              <a:rPr lang="en-US" sz="2800" dirty="0"/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650361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P2P V CLIENT/SERVER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Komputasi</a:t>
            </a:r>
            <a:r>
              <a:rPr lang="en-US" sz="2400" dirty="0"/>
              <a:t> P2P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server </a:t>
            </a:r>
            <a:r>
              <a:rPr lang="en-US" sz="2400" dirty="0" err="1"/>
              <a:t>khusus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sinkron</a:t>
            </a:r>
            <a:r>
              <a:rPr lang="en-US" sz="2400" dirty="0"/>
              <a:t> (</a:t>
            </a:r>
            <a:r>
              <a:rPr lang="en-US" sz="2400" dirty="0" err="1"/>
              <a:t>memblokir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 smtClean="0"/>
              <a:t>.</a:t>
            </a:r>
          </a:p>
          <a:p>
            <a:pPr marL="504825" lvl="1" indent="-263525">
              <a:buClr>
                <a:srgbClr val="1DB8F0"/>
              </a:buClr>
            </a:pP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Penemuan</a:t>
            </a:r>
            <a:r>
              <a:rPr lang="en-US" sz="2400" dirty="0" smtClean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klien</a:t>
            </a:r>
            <a:r>
              <a:rPr lang="en-US" sz="2400" dirty="0"/>
              <a:t>-server </a:t>
            </a:r>
            <a:r>
              <a:rPr lang="en-US" sz="2400" dirty="0" err="1"/>
              <a:t>terpusat</a:t>
            </a:r>
            <a:r>
              <a:rPr lang="en-US" sz="2400" dirty="0"/>
              <a:t> &amp; </a:t>
            </a:r>
            <a:r>
              <a:rPr lang="en-US" sz="2400" dirty="0" err="1"/>
              <a:t>pencarian</a:t>
            </a:r>
            <a:r>
              <a:rPr lang="en-US" sz="2400" dirty="0"/>
              <a:t> /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lambat</a:t>
            </a:r>
            <a:endParaRPr lang="en-US" sz="2400" dirty="0" smtClean="0"/>
          </a:p>
          <a:p>
            <a:r>
              <a:rPr lang="en-US" sz="2400" dirty="0" smtClean="0"/>
              <a:t>P2P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toleran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tahan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</a:t>
            </a:r>
            <a:r>
              <a:rPr lang="en-US" sz="2400" dirty="0" err="1"/>
              <a:t>penolakan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didistribusikan</a:t>
            </a:r>
            <a:r>
              <a:rPr lang="en-US" sz="2400" dirty="0" smtClean="0"/>
              <a:t>.</a:t>
            </a:r>
          </a:p>
          <a:p>
            <a:pPr marL="504825" lvl="1" indent="-263525">
              <a:buClr>
                <a:srgbClr val="1DB8F0"/>
              </a:buClr>
            </a:pPr>
            <a:r>
              <a:rPr lang="en-US" sz="2400" dirty="0" smtClean="0"/>
              <a:t>Host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diandalkan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konsisten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213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Di </a:t>
            </a:r>
            <a:r>
              <a:rPr lang="en-US" sz="2800" dirty="0" err="1"/>
              <a:t>manakah</a:t>
            </a:r>
            <a:r>
              <a:rPr lang="en-US" sz="2800" dirty="0"/>
              <a:t> middleware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 smtClean="0"/>
              <a:t>?</a:t>
            </a:r>
          </a:p>
          <a:p>
            <a:pPr>
              <a:spcAft>
                <a:spcPts val="300"/>
              </a:spcAft>
            </a:pPr>
            <a:r>
              <a:rPr lang="en-US" sz="2800" dirty="0" smtClean="0"/>
              <a:t>Middleware</a:t>
            </a:r>
            <a:r>
              <a:rPr lang="en-US" sz="2800" dirty="0"/>
              <a:t>: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platform </a:t>
            </a:r>
            <a:r>
              <a:rPr lang="en-US" sz="2800" dirty="0" err="1"/>
              <a:t>terdistribusi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Tujuan</a:t>
            </a:r>
            <a:r>
              <a:rPr lang="en-US" sz="2800" dirty="0"/>
              <a:t>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transparansi</a:t>
            </a:r>
            <a:r>
              <a:rPr lang="en-US" sz="2800" dirty="0"/>
              <a:t> </a:t>
            </a:r>
            <a:r>
              <a:rPr lang="en-US" sz="2800" dirty="0" err="1" smtClean="0"/>
              <a:t>distribusi</a:t>
            </a:r>
            <a:endParaRPr lang="en-US" sz="2800" dirty="0" smtClean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program yang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node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jauh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jauh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258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Middleware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endParaRPr lang="en-US" sz="2800" dirty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/>
              <a:t>misalnya</a:t>
            </a:r>
            <a:r>
              <a:rPr lang="en-US" sz="2600" dirty="0"/>
              <a:t>, CORBA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gaya</a:t>
            </a:r>
            <a:r>
              <a:rPr lang="en-US" sz="2600" dirty="0"/>
              <a:t> </a:t>
            </a:r>
            <a:r>
              <a:rPr lang="en-US" sz="2600" dirty="0" err="1"/>
              <a:t>berorientasi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menyebabkan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fleksibel</a:t>
            </a:r>
            <a:r>
              <a:rPr lang="en-US" sz="28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: </a:t>
            </a:r>
            <a:r>
              <a:rPr lang="en-US" sz="2800" dirty="0" err="1"/>
              <a:t>kembangkan</a:t>
            </a:r>
            <a:r>
              <a:rPr lang="en-US" sz="2800" dirty="0"/>
              <a:t> middleware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disesuaikan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468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middleware </a:t>
            </a:r>
            <a:r>
              <a:rPr lang="en-US" sz="2800" dirty="0" err="1"/>
              <a:t>adalah</a:t>
            </a:r>
            <a:r>
              <a:rPr lang="en-US" sz="2800" dirty="0"/>
              <a:t>:</a:t>
            </a:r>
          </a:p>
          <a:p>
            <a:pPr marL="625475" lvl="1" indent="-384175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Interceptor</a:t>
            </a:r>
            <a:endParaRPr lang="en-US" sz="2800" dirty="0"/>
          </a:p>
          <a:p>
            <a:pPr marL="625475" lvl="1" indent="-384175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Adaptif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3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7;p88"/>
          <p:cNvSpPr/>
          <p:nvPr/>
        </p:nvSpPr>
        <p:spPr>
          <a:xfrm>
            <a:off x="0" y="1944711"/>
            <a:ext cx="12192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Question ?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i="0" u="none" strike="noStrike" cap="none" dirty="0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Anything to discuss ?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LAYERED VS OBJECT-BASED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360;p39" descr="02-01"/>
          <p:cNvPicPr preferRelativeResize="0"/>
          <p:nvPr/>
        </p:nvPicPr>
        <p:blipFill rotWithShape="1">
          <a:blip r:embed="rId3">
            <a:alphaModFix/>
          </a:blip>
          <a:srcRect r="50987"/>
          <a:stretch/>
        </p:blipFill>
        <p:spPr>
          <a:xfrm>
            <a:off x="2040453" y="2084832"/>
            <a:ext cx="3903663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1;p39" descr="02-01"/>
          <p:cNvPicPr preferRelativeResize="0"/>
          <p:nvPr/>
        </p:nvPicPr>
        <p:blipFill rotWithShape="1">
          <a:blip r:embed="rId3">
            <a:alphaModFix/>
          </a:blip>
          <a:srcRect l="51216"/>
          <a:stretch/>
        </p:blipFill>
        <p:spPr>
          <a:xfrm>
            <a:off x="6030929" y="2084832"/>
            <a:ext cx="326548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59;p39"/>
          <p:cNvSpPr txBox="1">
            <a:spLocks/>
          </p:cNvSpPr>
          <p:nvPr/>
        </p:nvSpPr>
        <p:spPr>
          <a:xfrm>
            <a:off x="1723622" y="6047233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r>
              <a:rPr lang="en-US" sz="2000" dirty="0" smtClean="0"/>
              <a:t>The (a) layered architectural style &amp; (b) The object-based architectural style.</a:t>
            </a:r>
            <a:endParaRPr lang="en-US" dirty="0" smtClean="0"/>
          </a:p>
          <a:p>
            <a:pPr marL="91440" indent="-91440">
              <a:lnSpc>
                <a:spcPct val="80000"/>
              </a:lnSpc>
              <a:spcBef>
                <a:spcPts val="1400"/>
              </a:spcBef>
              <a:buSzPts val="2000"/>
              <a:buFont typeface="Twentieth Century"/>
              <a:buNone/>
            </a:pPr>
            <a:endParaRPr lang="en-US" sz="2000" dirty="0" smtClean="0"/>
          </a:p>
          <a:p>
            <a:pPr marL="91440" indent="-91440">
              <a:lnSpc>
                <a:spcPct val="80000"/>
              </a:lnSpc>
              <a:spcBef>
                <a:spcPts val="1400"/>
              </a:spcBef>
              <a:buSzPts val="2000"/>
              <a:buFont typeface="Twentieth Century"/>
              <a:buNone/>
            </a:pPr>
            <a:endParaRPr lang="en-US" sz="2000" dirty="0"/>
          </a:p>
        </p:txBody>
      </p:sp>
      <p:sp>
        <p:nvSpPr>
          <p:cNvPr id="7" name="Google Shape;362;p39"/>
          <p:cNvSpPr/>
          <p:nvPr/>
        </p:nvSpPr>
        <p:spPr>
          <a:xfrm>
            <a:off x="4314422" y="4828032"/>
            <a:ext cx="35814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kurang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terstruktur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= object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RPC or RMI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1703844"/>
            <a:ext cx="27191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Komponen-komponen pada Layered architectures diorganisasi dalam bentuk </a:t>
            </a:r>
            <a:r>
              <a:rPr lang="id-ID" dirty="0">
                <a:solidFill>
                  <a:srgbClr val="FF0000"/>
                </a:solidFill>
              </a:rPr>
              <a:t>lapisan-lapisan (layer) fungsi </a:t>
            </a:r>
            <a:r>
              <a:rPr lang="id-ID" dirty="0"/>
              <a:t>dan </a:t>
            </a:r>
            <a:r>
              <a:rPr lang="id-ID" dirty="0">
                <a:solidFill>
                  <a:srgbClr val="FF0000"/>
                </a:solidFill>
              </a:rPr>
              <a:t>service</a:t>
            </a:r>
          </a:p>
          <a:p>
            <a:r>
              <a:rPr lang="id-ID" dirty="0"/>
              <a:t>Contoh: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Operating system (windows, linux)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Network Protocol (OSI, TCP/IP)</a:t>
            </a:r>
          </a:p>
          <a:p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6417" y="1720957"/>
            <a:ext cx="2895584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Object-base architectures menggambarkan setiap objek melakukan koresponden dengan komponen, dan komponen ini terkoneksi melalui mekanisme procedure call. </a:t>
            </a:r>
          </a:p>
          <a:p>
            <a:r>
              <a:rPr lang="id-ID" dirty="0" smtClean="0"/>
              <a:t>Bentuk sistem OA ini digunakan aplikasi perangkat lunak dalam skala besar.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79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DATA-CENTERED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: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pembaruan</a:t>
            </a:r>
            <a:r>
              <a:rPr lang="en-US" sz="2800" dirty="0"/>
              <a:t> data</a:t>
            </a:r>
          </a:p>
          <a:p>
            <a:r>
              <a:rPr lang="en-US" sz="2800" dirty="0"/>
              <a:t>Proses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memodifikasi</a:t>
            </a:r>
            <a:r>
              <a:rPr lang="en-US" sz="2800" dirty="0"/>
              <a:t> data di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repositori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 (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pasif</a:t>
            </a:r>
            <a:r>
              <a:rPr lang="en-US" sz="2800" dirty="0"/>
              <a:t>)</a:t>
            </a:r>
          </a:p>
          <a:p>
            <a:pPr marL="577850" lvl="1" indent="-336550">
              <a:buFont typeface="Courier New" pitchFamily="49" charset="0"/>
              <a:buChar char="o"/>
            </a:pPr>
            <a:r>
              <a:rPr lang="en-US" sz="2600" dirty="0"/>
              <a:t>Traditional data </a:t>
            </a:r>
            <a:r>
              <a:rPr lang="en-US" sz="2600" dirty="0" smtClean="0"/>
              <a:t>base (</a:t>
            </a:r>
            <a:r>
              <a:rPr lang="en-US" sz="2600" dirty="0" err="1" smtClean="0"/>
              <a:t>pasif</a:t>
            </a:r>
            <a:r>
              <a:rPr lang="en-US" sz="2600" dirty="0"/>
              <a:t>): </a:t>
            </a:r>
            <a:r>
              <a:rPr lang="en-US" sz="2600" dirty="0" err="1"/>
              <a:t>menanggapi</a:t>
            </a:r>
            <a:r>
              <a:rPr lang="en-US" sz="2600" dirty="0"/>
              <a:t> </a:t>
            </a:r>
            <a:r>
              <a:rPr lang="en-US" sz="2600" dirty="0" err="1"/>
              <a:t>permintaan</a:t>
            </a:r>
            <a:endParaRPr lang="en-US" sz="2600" dirty="0"/>
          </a:p>
          <a:p>
            <a:pPr marL="577850" lvl="1" indent="-33655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800" dirty="0"/>
              <a:t>Blackboard system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err="1"/>
              <a:t>aktif</a:t>
            </a:r>
            <a:r>
              <a:rPr lang="en-US" sz="2600" dirty="0"/>
              <a:t>): </a:t>
            </a:r>
            <a:r>
              <a:rPr lang="en-US" sz="2600" dirty="0" err="1"/>
              <a:t>klien</a:t>
            </a:r>
            <a:r>
              <a:rPr lang="en-US" sz="2600" dirty="0"/>
              <a:t> </a:t>
            </a:r>
            <a:r>
              <a:rPr lang="en-US" sz="2600" dirty="0" err="1"/>
              <a:t>memecahkan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kolaboratif</a:t>
            </a:r>
            <a:r>
              <a:rPr lang="en-US" sz="2600" dirty="0"/>
              <a:t>;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memperbarui</a:t>
            </a:r>
            <a:r>
              <a:rPr lang="en-US" sz="2600" dirty="0"/>
              <a:t> </a:t>
            </a:r>
            <a:r>
              <a:rPr lang="en-US" sz="2600" dirty="0" err="1"/>
              <a:t>klien</a:t>
            </a:r>
            <a:r>
              <a:rPr lang="en-US" sz="2600" dirty="0"/>
              <a:t> </a:t>
            </a:r>
            <a:r>
              <a:rPr lang="en-US" sz="2600" dirty="0" err="1"/>
              <a:t>ketika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berubah</a:t>
            </a:r>
            <a:r>
              <a:rPr lang="en-US" sz="2600" dirty="0"/>
              <a:t>.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 lain: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web 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385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DATA-CENTERED </a:t>
            </a:r>
            <a:r>
              <a:rPr lang="en-US" dirty="0" smtClean="0"/>
              <a:t>ARCHITECTURES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s_1B1.tmp"/>
          <p:cNvPicPr>
            <a:picLocks/>
          </p:cNvPicPr>
          <p:nvPr/>
        </p:nvPicPr>
        <p:blipFill rotWithShape="1">
          <a:blip r:embed="rId2" cstate="print"/>
          <a:srcRect l="5316" b="16813"/>
          <a:stretch/>
        </p:blipFill>
        <p:spPr>
          <a:xfrm>
            <a:off x="3952528" y="1904313"/>
            <a:ext cx="4640187" cy="2712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6084" y="4520552"/>
            <a:ext cx="975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400" dirty="0"/>
              <a:t>Data center dapat dipandang sebagai </a:t>
            </a:r>
            <a:r>
              <a:rPr lang="id-ID" sz="2400" dirty="0">
                <a:solidFill>
                  <a:srgbClr val="FF0000"/>
                </a:solidFill>
              </a:rPr>
              <a:t>gudang data (data warehouse)</a:t>
            </a:r>
            <a:r>
              <a:rPr lang="id-ID" sz="2400" dirty="0"/>
              <a:t> yang berfungsi sebagai sistem pengelolaan data mulai dari </a:t>
            </a:r>
            <a:r>
              <a:rPr lang="id-ID" sz="2400" dirty="0">
                <a:solidFill>
                  <a:srgbClr val="FF0000"/>
                </a:solidFill>
              </a:rPr>
              <a:t>pengumpulan, pengolahan, penyimpanan </a:t>
            </a:r>
            <a:r>
              <a:rPr lang="id-ID" sz="2400" dirty="0"/>
              <a:t>hingga penemuan kembali data, serta mampu pula memberikan dukungan dalam pengambilan keputusan.</a:t>
            </a:r>
          </a:p>
          <a:p>
            <a:r>
              <a:rPr lang="id-ID" sz="2400" dirty="0"/>
              <a:t>Sebagai contoh </a:t>
            </a:r>
            <a:r>
              <a:rPr lang="id-ID" sz="2400" dirty="0" smtClean="0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shared </a:t>
            </a:r>
            <a:r>
              <a:rPr lang="en-US" sz="2400" dirty="0"/>
              <a:t>distributed file systems or Web-based distributed </a:t>
            </a:r>
            <a:r>
              <a:rPr lang="en-US" sz="2400" dirty="0" smtClean="0"/>
              <a:t>systems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565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376;p41" descr="02-02"/>
          <p:cNvPicPr preferRelativeResize="0"/>
          <p:nvPr/>
        </p:nvPicPr>
        <p:blipFill rotWithShape="1">
          <a:blip r:embed="rId2">
            <a:alphaModFix/>
          </a:blip>
          <a:srcRect r="56032"/>
          <a:stretch/>
        </p:blipFill>
        <p:spPr>
          <a:xfrm>
            <a:off x="3052131" y="1885958"/>
            <a:ext cx="6700837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77;p41"/>
          <p:cNvSpPr txBox="1"/>
          <p:nvPr/>
        </p:nvSpPr>
        <p:spPr>
          <a:xfrm>
            <a:off x="770021" y="4229153"/>
            <a:ext cx="454793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8" lvl="0" indent="-109538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mengeluarkan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terdistribusi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terlihat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Publikasikan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Berlangganan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mendaftarkan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pembaruan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email  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lvl="0" indent="-109538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Pisahkan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pengirim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penerima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asinkron</a:t>
            </a:r>
            <a:endParaRPr dirty="0"/>
          </a:p>
        </p:txBody>
      </p:sp>
      <p:sp>
        <p:nvSpPr>
          <p:cNvPr id="10" name="Google Shape;378;p41"/>
          <p:cNvSpPr txBox="1"/>
          <p:nvPr/>
        </p:nvSpPr>
        <p:spPr>
          <a:xfrm>
            <a:off x="8111826" y="4249206"/>
            <a:ext cx="302941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event-based 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architectural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mendukung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gaya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komunikasi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:</a:t>
            </a:r>
            <a:endParaRPr lang="en-US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168275" lvl="0" indent="-168275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  <a:sym typeface="Arial"/>
              </a:rPr>
              <a:t>Publish-subscribe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Broadcast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Point-to-point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Google Shape;375;p41"/>
          <p:cNvSpPr txBox="1">
            <a:spLocks/>
          </p:cNvSpPr>
          <p:nvPr/>
        </p:nvSpPr>
        <p:spPr>
          <a:xfrm>
            <a:off x="2019837" y="6370637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152400">
              <a:lnSpc>
                <a:spcPct val="90000"/>
              </a:lnSpc>
              <a:buSzPts val="2400"/>
              <a:buFont typeface="Arial" panose="020B0604020202020204" pitchFamily="34" charset="0"/>
              <a:buChar char=" "/>
            </a:pPr>
            <a:r>
              <a:rPr lang="en-US" sz="2400" smtClean="0"/>
              <a:t>The event-based architectural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19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2847</Words>
  <Application>Microsoft Office PowerPoint</Application>
  <PresentationFormat>Custom</PresentationFormat>
  <Paragraphs>307</Paragraphs>
  <Slides>58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1_Custom Design</vt:lpstr>
      <vt:lpstr>Arsitektur  Sistem Terdistribusi</vt:lpstr>
      <vt:lpstr>INTRODUCTION</vt:lpstr>
      <vt:lpstr>ARCHITECTURE</vt:lpstr>
      <vt:lpstr>DEFINITIONS</vt:lpstr>
      <vt:lpstr>ARCHITECTURAL STYLES</vt:lpstr>
      <vt:lpstr>LAYERED VS OBJECT-BASED</vt:lpstr>
      <vt:lpstr>DATA-CENTERED ARCHITECTURES</vt:lpstr>
      <vt:lpstr>DATA-CENTERED ARCHITECTURES (Cont.)</vt:lpstr>
      <vt:lpstr>EVENT-BASED</vt:lpstr>
      <vt:lpstr>ARCHITECTURE TYPE</vt:lpstr>
      <vt:lpstr>CENTRALIZED SYSTEM ARCHITECTURE </vt:lpstr>
      <vt:lpstr>CENTRALIZED SYSTEM ARCHITECTURE</vt:lpstr>
      <vt:lpstr>TRADITIONAL CLIENT-SERVER</vt:lpstr>
      <vt:lpstr>C/S ARCHITECTURES</vt:lpstr>
      <vt:lpstr>TRANSMISSION FAILURES</vt:lpstr>
      <vt:lpstr>IDEMPOTENCY</vt:lpstr>
      <vt:lpstr>LAYERED (SOFTWARE) ARCHITECTURE FOR CLIENT-SERVER SYSTEMS</vt:lpstr>
      <vt:lpstr>EXAMPLES</vt:lpstr>
      <vt:lpstr>APPLICATION LAYERING</vt:lpstr>
      <vt:lpstr>APPLICATION LAYERING (Cont.)</vt:lpstr>
      <vt:lpstr>SYSTEM ARCHITECTURE</vt:lpstr>
      <vt:lpstr>TWO-TIERED C/S ARCHITECTURES</vt:lpstr>
      <vt:lpstr>MULTITIERED ARCHITECTURES</vt:lpstr>
      <vt:lpstr>MULTITIERED ARCHITECTURES (Cont.)</vt:lpstr>
      <vt:lpstr>THREE-TIERED ARCHITECTURES</vt:lpstr>
      <vt:lpstr>MULTITIERED ARCHITECTURES (3 TIER ARCHITECTURE)</vt:lpstr>
      <vt:lpstr>CENTRALIZED Vs DECENTRALIZED ARCHITECTURES</vt:lpstr>
      <vt:lpstr>DISTRIBUTED SYSTEM ARCHITECTURE</vt:lpstr>
      <vt:lpstr>PowerPoint Presentation</vt:lpstr>
      <vt:lpstr>PEER-TO-PEER</vt:lpstr>
      <vt:lpstr>OVERLAY NETWORKS</vt:lpstr>
      <vt:lpstr>PowerPoint Presentation</vt:lpstr>
      <vt:lpstr>OVERLAY NETWORKS</vt:lpstr>
      <vt:lpstr>STRUCTURED P2P ARCHITECTURES</vt:lpstr>
      <vt:lpstr>STRUCTURED P2P ARCHITECTURES</vt:lpstr>
      <vt:lpstr>CHARACTERISTICS OF DHT</vt:lpstr>
      <vt:lpstr>CHORD ROUTING ALGORITHM STRUCTURED P2P</vt:lpstr>
      <vt:lpstr>INSERTING ITEMS IN THE DHT</vt:lpstr>
      <vt:lpstr>STRUCTURED PEER-TO-PEER ARCHITECTURES</vt:lpstr>
      <vt:lpstr>FINDING ITEMS IN THE DHT </vt:lpstr>
      <vt:lpstr>JOINING &amp; LEAVING THE NETWORK </vt:lpstr>
      <vt:lpstr>SUMMARY</vt:lpstr>
      <vt:lpstr>UNSTRUCTURED P2P</vt:lpstr>
      <vt:lpstr>LOCATING A DATA OBJECT BY FLOODING</vt:lpstr>
      <vt:lpstr>COMPARISON</vt:lpstr>
      <vt:lpstr>SUPERPEERS</vt:lpstr>
      <vt:lpstr>HYBRID ARCHITECTURES</vt:lpstr>
      <vt:lpstr>EDGE-SERVER SYSTEMS</vt:lpstr>
      <vt:lpstr>COLLABORATIVE DISTRIBUTED SYSTEMS BITTORRENT</vt:lpstr>
      <vt:lpstr>COLLABORATIVE DISTRIBUTED SYSTEMS</vt:lpstr>
      <vt:lpstr>BITTORRENT - JUSTIFICATION</vt:lpstr>
      <vt:lpstr>FREENET</vt:lpstr>
      <vt:lpstr>P2P V CLIENT/SERVER</vt:lpstr>
      <vt:lpstr>ARCHITECTURE VERSUS MIDDLEWARE</vt:lpstr>
      <vt:lpstr>ARCHITECTURE VERSUS MIDDLEWARE</vt:lpstr>
      <vt:lpstr>ARCHITECTURE VERSUS MIDDLEWARE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Pendahuluan Sistem Terdistribusi</cp:keywords>
  <cp:lastModifiedBy>Windows User</cp:lastModifiedBy>
  <cp:revision>138</cp:revision>
  <dcterms:created xsi:type="dcterms:W3CDTF">2020-07-23T01:18:59Z</dcterms:created>
  <dcterms:modified xsi:type="dcterms:W3CDTF">2021-03-01T20:35:12Z</dcterms:modified>
</cp:coreProperties>
</file>