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7"/>
  </p:notesMasterIdLst>
  <p:sldIdLst>
    <p:sldId id="25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4" r:id="rId18"/>
    <p:sldId id="293" r:id="rId19"/>
    <p:sldId id="295" r:id="rId20"/>
    <p:sldId id="296" r:id="rId21"/>
    <p:sldId id="297" r:id="rId22"/>
    <p:sldId id="298" r:id="rId23"/>
    <p:sldId id="300" r:id="rId24"/>
    <p:sldId id="301" r:id="rId25"/>
    <p:sldId id="302" r:id="rId26"/>
    <p:sldId id="299" r:id="rId27"/>
    <p:sldId id="303" r:id="rId28"/>
    <p:sldId id="304" r:id="rId29"/>
    <p:sldId id="305" r:id="rId30"/>
    <p:sldId id="307" r:id="rId31"/>
    <p:sldId id="308" r:id="rId32"/>
    <p:sldId id="306" r:id="rId33"/>
    <p:sldId id="309" r:id="rId34"/>
    <p:sldId id="310" r:id="rId35"/>
    <p:sldId id="311" r:id="rId36"/>
    <p:sldId id="312" r:id="rId37"/>
    <p:sldId id="314" r:id="rId38"/>
    <p:sldId id="315" r:id="rId39"/>
    <p:sldId id="317" r:id="rId40"/>
    <p:sldId id="316" r:id="rId41"/>
    <p:sldId id="313" r:id="rId42"/>
    <p:sldId id="318" r:id="rId43"/>
    <p:sldId id="319" r:id="rId44"/>
    <p:sldId id="320" r:id="rId45"/>
    <p:sldId id="27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0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7" autoAdjust="0"/>
    <p:restoredTop sz="95336" autoAdjust="0"/>
  </p:normalViewPr>
  <p:slideViewPr>
    <p:cSldViewPr snapToGrid="0">
      <p:cViewPr varScale="1">
        <p:scale>
          <a:sx n="106" d="100"/>
          <a:sy n="106" d="100"/>
        </p:scale>
        <p:origin x="708" y="114"/>
      </p:cViewPr>
      <p:guideLst>
        <p:guide orient="horz" pos="2160"/>
        <p:guide pos="10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3/29/2022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pPr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087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7450" y="3733716"/>
            <a:ext cx="4778189" cy="118995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lang="en-US" sz="1600" b="1" i="0" dirty="0" err="1"/>
              <a:t>Oleh</a:t>
            </a:r>
            <a:r>
              <a:rPr lang="en-US" sz="1600" b="1" i="0" dirty="0"/>
              <a:t> :</a:t>
            </a:r>
            <a:r>
              <a:rPr lang="en-US" sz="1600" i="0" dirty="0"/>
              <a:t/>
            </a:r>
            <a:br>
              <a:rPr lang="en-US" sz="1600" i="0" dirty="0"/>
            </a:br>
            <a:r>
              <a:rPr lang="en-ID" sz="1600" b="1" dirty="0">
                <a:solidFill>
                  <a:srgbClr val="00B0F0"/>
                </a:solidFill>
              </a:rPr>
              <a:t>Tim </a:t>
            </a:r>
            <a:r>
              <a:rPr lang="en-ID" sz="1600" b="1" dirty="0" err="1">
                <a:solidFill>
                  <a:srgbClr val="00B0F0"/>
                </a:solidFill>
              </a:rPr>
              <a:t>Dosen</a:t>
            </a:r>
            <a:r>
              <a:rPr lang="en-ID" sz="1600" b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742" y="1656613"/>
            <a:ext cx="8487176" cy="2019860"/>
          </a:xfrm>
        </p:spPr>
        <p:txBody>
          <a:bodyPr/>
          <a:lstStyle/>
          <a:p>
            <a:pPr algn="ctr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Penamaan</a:t>
            </a:r>
            <a:endParaRPr lang="en-ID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950817" y="665384"/>
            <a:ext cx="266968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b="1" i="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SISTEM TERDISTRIBUSI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1" y="2241551"/>
            <a:ext cx="7238999" cy="428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29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b="1" i="1" dirty="0"/>
              <a:t>Home-based approach</a:t>
            </a:r>
          </a:p>
          <a:p>
            <a:pPr marL="571500" lvl="1" indent="-285750" algn="just">
              <a:buFont typeface="Wingdings" pitchFamily="2" charset="2"/>
              <a:buChar char="§"/>
            </a:pPr>
            <a:r>
              <a:rPr lang="en-US" sz="2400" dirty="0" err="1"/>
              <a:t>Alternatif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lain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mengalami</a:t>
            </a:r>
            <a:r>
              <a:rPr lang="en-US" sz="2400" dirty="0"/>
              <a:t> </a:t>
            </a:r>
            <a:r>
              <a:rPr lang="en-US" sz="2400" dirty="0" err="1"/>
              <a:t>permasalahan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entitas</a:t>
            </a:r>
            <a:r>
              <a:rPr lang="en-US" sz="2400" dirty="0"/>
              <a:t> </a:t>
            </a:r>
            <a:r>
              <a:rPr lang="en-US" sz="2400" dirty="0" err="1"/>
              <a:t>bergerak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skala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pendekatan</a:t>
            </a:r>
            <a:r>
              <a:rPr lang="en-US" sz="2400" dirty="0"/>
              <a:t> home-based,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resolving </a:t>
            </a:r>
            <a:r>
              <a:rPr lang="en-US" sz="2400" dirty="0" err="1"/>
              <a:t>sedemikian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entitas</a:t>
            </a:r>
            <a:r>
              <a:rPr lang="en-US" sz="2400" dirty="0"/>
              <a:t> </a:t>
            </a:r>
            <a:r>
              <a:rPr lang="en-US" sz="2400" dirty="0" err="1"/>
              <a:t>bergerak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entitas</a:t>
            </a:r>
            <a:r>
              <a:rPr lang="en-US" sz="2400" dirty="0"/>
              <a:t> </a:t>
            </a:r>
            <a:r>
              <a:rPr lang="en-US" sz="2400" dirty="0" err="1"/>
              <a:t>agen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tetap</a:t>
            </a:r>
            <a:r>
              <a:rPr lang="en-US" sz="2400" dirty="0"/>
              <a:t> yang </a:t>
            </a:r>
            <a:r>
              <a:rPr lang="en-US" sz="2400" dirty="0" err="1"/>
              <a:t>menjadi</a:t>
            </a:r>
            <a:r>
              <a:rPr lang="en-US" sz="2400" dirty="0"/>
              <a:t> '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rumah</a:t>
            </a:r>
            <a:r>
              <a:rPr lang="en-US" sz="2400" dirty="0"/>
              <a:t>' . </a:t>
            </a:r>
          </a:p>
          <a:p>
            <a:pPr marL="571500" lvl="1" indent="-285750" algn="just">
              <a:buFont typeface="Wingdings" pitchFamily="2" charset="2"/>
              <a:buChar char="§"/>
            </a:pP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entitas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bergerak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lokasi</a:t>
            </a:r>
            <a:r>
              <a:rPr lang="en-US" sz="2400" dirty="0"/>
              <a:t> lain </a:t>
            </a:r>
            <a:r>
              <a:rPr lang="en-US" sz="2400" dirty="0" err="1"/>
              <a:t>entitas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yang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didaftarkan</a:t>
            </a:r>
            <a:r>
              <a:rPr lang="en-US" sz="2400" dirty="0"/>
              <a:t> </a:t>
            </a:r>
            <a:r>
              <a:rPr lang="en-US" sz="2400" dirty="0" err="1"/>
              <a:t>entitas</a:t>
            </a:r>
            <a:r>
              <a:rPr lang="en-US" sz="2400" dirty="0"/>
              <a:t> </a:t>
            </a:r>
            <a:r>
              <a:rPr lang="en-US" sz="2400" dirty="0" err="1"/>
              <a:t>agen</a:t>
            </a:r>
            <a:r>
              <a:rPr lang="en-US" sz="2400" dirty="0"/>
              <a:t> yang </a:t>
            </a:r>
            <a:r>
              <a:rPr lang="en-US" sz="2400" dirty="0" err="1"/>
              <a:t>berada</a:t>
            </a:r>
            <a:r>
              <a:rPr lang="en-US" sz="2400" dirty="0"/>
              <a:t> di '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rumah</a:t>
            </a:r>
            <a:r>
              <a:rPr lang="en-US" sz="2400" dirty="0"/>
              <a:t>'. </a:t>
            </a:r>
          </a:p>
          <a:p>
            <a:pPr marL="571500" lvl="1" indent="-285750" algn="just">
              <a:buFont typeface="Wingdings" pitchFamily="2" charset="2"/>
              <a:buChar char="§"/>
            </a:pP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dikirimkan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entitas</a:t>
            </a:r>
            <a:r>
              <a:rPr lang="en-US" sz="2400" dirty="0"/>
              <a:t> </a:t>
            </a:r>
            <a:r>
              <a:rPr lang="en-US" sz="2400" dirty="0" err="1"/>
              <a:t>bergerak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'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rumah</a:t>
            </a:r>
            <a:r>
              <a:rPr lang="en-US" sz="2400" dirty="0"/>
              <a:t>'. </a:t>
            </a:r>
          </a:p>
        </p:txBody>
      </p:sp>
    </p:spTree>
    <p:extLst>
      <p:ext uri="{BB962C8B-B14F-4D97-AF65-F5344CB8AC3E}">
        <p14:creationId xmlns:p14="http://schemas.microsoft.com/office/powerpoint/2010/main" val="10397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66" y="2169361"/>
            <a:ext cx="8229436" cy="4111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1988" y="6304548"/>
            <a:ext cx="3090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Gambar</a:t>
            </a:r>
            <a:r>
              <a:rPr lang="en-US" sz="2000" b="1" dirty="0"/>
              <a:t> </a:t>
            </a:r>
            <a:r>
              <a:rPr lang="en-US" sz="2000" b="1" dirty="0" smtClean="0"/>
              <a:t>2 </a:t>
            </a:r>
            <a:r>
              <a:rPr lang="en-US" sz="2000" b="1" dirty="0" err="1"/>
              <a:t>Prinsip</a:t>
            </a:r>
            <a:r>
              <a:rPr lang="en-US" sz="2000" b="1" dirty="0"/>
              <a:t> Mobile IP</a:t>
            </a:r>
          </a:p>
        </p:txBody>
      </p:sp>
    </p:spTree>
    <p:extLst>
      <p:ext uri="{BB962C8B-B14F-4D97-AF65-F5344CB8AC3E}">
        <p14:creationId xmlns:p14="http://schemas.microsoft.com/office/powerpoint/2010/main" val="21656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2800" b="1" i="1" dirty="0"/>
              <a:t>Hierarchical search tree</a:t>
            </a:r>
          </a:p>
          <a:p>
            <a:pPr marL="577850" indent="-288925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dibagi-bagi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yang </a:t>
            </a:r>
            <a:r>
              <a:rPr lang="en-US" sz="2400" dirty="0" err="1"/>
              <a:t>dikenal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domain. Domain-domain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berada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domain yang </a:t>
            </a:r>
            <a:r>
              <a:rPr lang="en-US" sz="2400" dirty="0" err="1"/>
              <a:t>berada</a:t>
            </a:r>
            <a:r>
              <a:rPr lang="en-US" sz="2400" dirty="0"/>
              <a:t> di </a:t>
            </a:r>
            <a:r>
              <a:rPr lang="en-US" sz="2400" dirty="0" err="1"/>
              <a:t>tingkat</a:t>
            </a:r>
            <a:r>
              <a:rPr lang="en-US" sz="2400" dirty="0"/>
              <a:t> paling </a:t>
            </a:r>
            <a:r>
              <a:rPr lang="en-US" sz="2400" dirty="0" err="1"/>
              <a:t>atas</a:t>
            </a:r>
            <a:r>
              <a:rPr lang="en-US" sz="2400" dirty="0"/>
              <a:t> yang </a:t>
            </a:r>
            <a:r>
              <a:rPr lang="en-US" sz="2400" dirty="0" err="1"/>
              <a:t>meliputi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(</a:t>
            </a:r>
            <a:r>
              <a:rPr lang="en-US" sz="2400" i="1" dirty="0"/>
              <a:t>top-level domain</a:t>
            </a:r>
            <a:r>
              <a:rPr lang="en-US" sz="2400" dirty="0"/>
              <a:t>).</a:t>
            </a:r>
          </a:p>
          <a:p>
            <a:pPr marL="577850" indent="-288925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dirty="0" err="1"/>
              <a:t>Sebuah</a:t>
            </a:r>
            <a:r>
              <a:rPr lang="en-US" sz="2400" dirty="0"/>
              <a:t> domain yang </a:t>
            </a:r>
            <a:r>
              <a:rPr lang="en-US" sz="2400" dirty="0" err="1"/>
              <a:t>berada</a:t>
            </a:r>
            <a:r>
              <a:rPr lang="en-US" sz="2400" dirty="0"/>
              <a:t> di </a:t>
            </a:r>
            <a:r>
              <a:rPr lang="en-US" sz="2400" dirty="0" err="1"/>
              <a:t>bawah</a:t>
            </a:r>
            <a:r>
              <a:rPr lang="en-US" sz="2400" dirty="0"/>
              <a:t>/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domain lain </a:t>
            </a:r>
            <a:r>
              <a:rPr lang="en-US" sz="2400" dirty="0" err="1"/>
              <a:t>dikenal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i="1" dirty="0"/>
              <a:t>sub-domain</a:t>
            </a:r>
            <a:r>
              <a:rPr lang="en-US" sz="2400" dirty="0"/>
              <a:t>. Domain yang </a:t>
            </a:r>
            <a:r>
              <a:rPr lang="en-US" sz="2400" dirty="0" err="1"/>
              <a:t>berada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paling </a:t>
            </a:r>
            <a:r>
              <a:rPr lang="en-US" sz="2400" dirty="0" err="1"/>
              <a:t>bawah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sub-domain </a:t>
            </a:r>
            <a:r>
              <a:rPr lang="en-US" sz="2400" dirty="0" err="1"/>
              <a:t>lagi</a:t>
            </a:r>
            <a:r>
              <a:rPr lang="en-US" sz="2400" dirty="0"/>
              <a:t> </a:t>
            </a:r>
            <a:r>
              <a:rPr lang="en-US" sz="2400" dirty="0" err="1"/>
              <a:t>dikenal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leaf-domain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57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0379" y="5992596"/>
            <a:ext cx="7194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Gambar</a:t>
            </a:r>
            <a:r>
              <a:rPr lang="en-US" sz="2000" b="1" dirty="0"/>
              <a:t> </a:t>
            </a:r>
            <a:r>
              <a:rPr lang="en-US" sz="2000" b="1" dirty="0" smtClean="0"/>
              <a:t>3 </a:t>
            </a:r>
            <a:r>
              <a:rPr lang="en-US" sz="2000" b="1" dirty="0" err="1" smtClean="0"/>
              <a:t>Hirarki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organisasi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dari</a:t>
            </a:r>
            <a:r>
              <a:rPr lang="en-US" sz="2000" b="1" dirty="0" smtClean="0"/>
              <a:t>  </a:t>
            </a:r>
            <a:r>
              <a:rPr lang="en-US" sz="2000" b="1" dirty="0" err="1" smtClean="0"/>
              <a:t>layanan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lokasi</a:t>
            </a:r>
            <a:r>
              <a:rPr lang="en-US" sz="2000" b="1" dirty="0" smtClean="0"/>
              <a:t> di </a:t>
            </a:r>
            <a:r>
              <a:rPr lang="en-US" sz="2000" b="1" dirty="0" err="1" smtClean="0"/>
              <a:t>dalam</a:t>
            </a:r>
            <a:r>
              <a:rPr lang="en-US" sz="2000" b="1" dirty="0" smtClean="0"/>
              <a:t> domain,  </a:t>
            </a:r>
            <a:r>
              <a:rPr lang="en-US" sz="2000" b="1" dirty="0" err="1" smtClean="0"/>
              <a:t>masing-masing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berasosiasi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dengan</a:t>
            </a:r>
            <a:r>
              <a:rPr lang="en-US" sz="2000" b="1" dirty="0" smtClean="0"/>
              <a:t> node </a:t>
            </a:r>
            <a:r>
              <a:rPr lang="en-US" sz="2000" b="1" dirty="0" err="1" smtClean="0"/>
              <a:t>direktori</a:t>
            </a:r>
            <a:endParaRPr lang="en-US" sz="2000" b="1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14593" t="21542" r="9145" b="21189"/>
          <a:stretch/>
        </p:blipFill>
        <p:spPr bwMode="auto">
          <a:xfrm>
            <a:off x="1473252" y="2241549"/>
            <a:ext cx="8893206" cy="387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311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Structured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Aft>
                <a:spcPts val="300"/>
              </a:spcAft>
            </a:pPr>
            <a:r>
              <a:rPr lang="en-US" sz="2800" dirty="0"/>
              <a:t>Flat name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menamai</a:t>
            </a:r>
            <a:r>
              <a:rPr lang="en-US" sz="2800" dirty="0"/>
              <a:t> </a:t>
            </a:r>
            <a:r>
              <a:rPr lang="en-US" sz="2800" dirty="0" err="1"/>
              <a:t>mesin</a:t>
            </a:r>
            <a:r>
              <a:rPr lang="en-US" sz="2800" dirty="0"/>
              <a:t>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cukup</a:t>
            </a:r>
            <a:r>
              <a:rPr lang="en-US" sz="2800" dirty="0"/>
              <a:t> </a:t>
            </a:r>
            <a:r>
              <a:rPr lang="en-US" sz="2800" dirty="0" err="1"/>
              <a:t>nyaman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r>
              <a:rPr lang="en-US" sz="2800" dirty="0"/>
              <a:t>.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alternatifnya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penamaan</a:t>
            </a:r>
            <a:r>
              <a:rPr lang="en-US" sz="2800" dirty="0"/>
              <a:t>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mendukung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yang </a:t>
            </a:r>
            <a:r>
              <a:rPr lang="en-US" sz="2800" dirty="0" err="1"/>
              <a:t>terstruktur</a:t>
            </a:r>
            <a:r>
              <a:rPr lang="en-US" sz="2800" dirty="0"/>
              <a:t> yang </a:t>
            </a:r>
            <a:r>
              <a:rPr lang="en-US" sz="2800" dirty="0" err="1"/>
              <a:t>dibentuk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yang </a:t>
            </a:r>
            <a:r>
              <a:rPr lang="en-US" sz="2800" dirty="0" err="1"/>
              <a:t>sederhana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dikenali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>
              <a:spcAft>
                <a:spcPts val="300"/>
              </a:spcAft>
            </a:pPr>
            <a:r>
              <a:rPr lang="en-US" sz="2800" dirty="0" err="1" smtClean="0"/>
              <a:t>Penamaan</a:t>
            </a:r>
            <a:r>
              <a:rPr lang="en-US" sz="2800" dirty="0" smtClean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file </a:t>
            </a:r>
            <a:r>
              <a:rPr lang="en-US" sz="2800" dirty="0" err="1"/>
              <a:t>dan</a:t>
            </a:r>
            <a:r>
              <a:rPr lang="en-US" sz="2800" dirty="0"/>
              <a:t> host </a:t>
            </a:r>
            <a:r>
              <a:rPr lang="en-US" sz="2800" dirty="0" err="1"/>
              <a:t>pada</a:t>
            </a:r>
            <a:r>
              <a:rPr lang="en-US" sz="2800" dirty="0"/>
              <a:t> internet </a:t>
            </a:r>
            <a:r>
              <a:rPr lang="en-US" sz="2800" dirty="0" err="1"/>
              <a:t>mengikuti</a:t>
            </a:r>
            <a:r>
              <a:rPr lang="en-US" sz="2800" dirty="0"/>
              <a:t> </a:t>
            </a:r>
            <a:r>
              <a:rPr lang="en-US" sz="2800" dirty="0" err="1"/>
              <a:t>kaidah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 smtClean="0"/>
              <a:t>.</a:t>
            </a:r>
          </a:p>
          <a:p>
            <a:pPr marL="625475" lvl="1" indent="-384175" algn="just">
              <a:spcAft>
                <a:spcPts val="300"/>
              </a:spcAft>
              <a:buFont typeface="+mj-lt"/>
              <a:buAutoNum type="arabicPeriod"/>
            </a:pPr>
            <a:r>
              <a:rPr lang="en-US" sz="2800" b="1" i="1" dirty="0" smtClean="0"/>
              <a:t>Name Spaces</a:t>
            </a:r>
          </a:p>
          <a:p>
            <a:pPr marL="625475" lvl="1" indent="-384175" algn="just">
              <a:spcAft>
                <a:spcPts val="300"/>
              </a:spcAft>
              <a:buFont typeface="+mj-lt"/>
              <a:buAutoNum type="arabicPeriod"/>
            </a:pPr>
            <a:r>
              <a:rPr lang="en-US" sz="2800" b="1" i="1" dirty="0" smtClean="0"/>
              <a:t>Name </a:t>
            </a:r>
            <a:r>
              <a:rPr lang="en-US" sz="2800" b="1" i="1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331334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36550" lvl="1" indent="-336550">
              <a:buFont typeface="+mj-lt"/>
              <a:buAutoNum type="arabicPeriod"/>
            </a:pPr>
            <a:r>
              <a:rPr lang="en-US" sz="2800" b="1" i="1" dirty="0"/>
              <a:t>Name Spaces</a:t>
            </a:r>
          </a:p>
          <a:p>
            <a:pPr lvl="1" indent="-349250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dirty="0" err="1"/>
              <a:t>Nama-nama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diatur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sesuatu</a:t>
            </a:r>
            <a:r>
              <a:rPr lang="en-US" sz="2400" dirty="0"/>
              <a:t> yang </a:t>
            </a:r>
            <a:r>
              <a:rPr lang="en-US" sz="2400" dirty="0" err="1"/>
              <a:t>dikenal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(</a:t>
            </a:r>
            <a:r>
              <a:rPr lang="en-US" sz="2400" i="1" dirty="0"/>
              <a:t>name space</a:t>
            </a:r>
            <a:r>
              <a:rPr lang="en-US" sz="2400" dirty="0"/>
              <a:t>). </a:t>
            </a:r>
            <a:r>
              <a:rPr lang="en-US" sz="2400" i="1" dirty="0"/>
              <a:t>Name space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yang </a:t>
            </a:r>
            <a:r>
              <a:rPr lang="en-US" sz="2400" dirty="0" err="1"/>
              <a:t>terstruktur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direpresentasikan</a:t>
            </a:r>
            <a:r>
              <a:rPr lang="en-US" sz="2400" dirty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graph (</a:t>
            </a:r>
            <a:r>
              <a:rPr lang="en-US" sz="2400" dirty="0" err="1"/>
              <a:t>sebuah</a:t>
            </a:r>
            <a:r>
              <a:rPr lang="en-US" sz="2400" dirty="0"/>
              <a:t> diagram yang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(node)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sisi</a:t>
            </a:r>
            <a:r>
              <a:rPr lang="en-US" sz="2400" dirty="0"/>
              <a:t> (edge</a:t>
            </a:r>
            <a:r>
              <a:rPr lang="en-US" sz="2400" dirty="0" smtClean="0"/>
              <a:t>) yang </a:t>
            </a:r>
            <a:r>
              <a:rPr lang="en-US" sz="2400" dirty="0" err="1"/>
              <a:t>menghubungkan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) yang </a:t>
            </a:r>
            <a:r>
              <a:rPr lang="en-US" sz="2400" dirty="0" err="1"/>
              <a:t>memiliki</a:t>
            </a:r>
            <a:r>
              <a:rPr lang="en-US" sz="2400" dirty="0"/>
              <a:t> label (</a:t>
            </a:r>
            <a:r>
              <a:rPr lang="en-US" sz="2400" dirty="0" err="1"/>
              <a:t>nama</a:t>
            </a:r>
            <a:r>
              <a:rPr lang="en-US" sz="2400" dirty="0"/>
              <a:t>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arah</a:t>
            </a:r>
            <a:r>
              <a:rPr lang="en-US" sz="2400" dirty="0"/>
              <a:t>.</a:t>
            </a:r>
          </a:p>
          <a:p>
            <a:pPr lvl="1" indent="-349250" algn="just">
              <a:buFont typeface="Wingdings" pitchFamily="2" charset="2"/>
              <a:buChar char="§"/>
            </a:pPr>
            <a:r>
              <a:rPr lang="en-US" sz="2400" dirty="0"/>
              <a:t>Ada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macam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graph yang </a:t>
            </a:r>
            <a:r>
              <a:rPr lang="en-US" sz="2400" dirty="0" err="1"/>
              <a:t>merepresentasikan</a:t>
            </a:r>
            <a:r>
              <a:rPr lang="en-US" sz="2400" dirty="0"/>
              <a:t> </a:t>
            </a:r>
            <a:r>
              <a:rPr lang="en-US" sz="2400" i="1" dirty="0"/>
              <a:t>name space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:</a:t>
            </a:r>
          </a:p>
          <a:p>
            <a:pPr marL="1082675" lvl="2" indent="-384175" algn="just">
              <a:buFont typeface="+mj-lt"/>
              <a:buAutoNum type="arabicPeriod"/>
            </a:pPr>
            <a:r>
              <a:rPr lang="en-US" sz="2200" dirty="0" err="1"/>
              <a:t>Simpul</a:t>
            </a:r>
            <a:r>
              <a:rPr lang="en-US" sz="2200" dirty="0"/>
              <a:t> </a:t>
            </a:r>
            <a:r>
              <a:rPr lang="en-US" sz="2200" dirty="0" err="1"/>
              <a:t>daun</a:t>
            </a:r>
            <a:r>
              <a:rPr lang="en-US" sz="2200" dirty="0"/>
              <a:t> yang </a:t>
            </a:r>
            <a:r>
              <a:rPr lang="en-US" sz="2200" dirty="0" err="1"/>
              <a:t>merepresentasikan</a:t>
            </a:r>
            <a:r>
              <a:rPr lang="en-US" sz="2200" dirty="0"/>
              <a:t> </a:t>
            </a:r>
            <a:r>
              <a:rPr lang="en-US" sz="2200" dirty="0" err="1"/>
              <a:t>entitas</a:t>
            </a:r>
            <a:r>
              <a:rPr lang="en-US" sz="2200" dirty="0"/>
              <a:t> yang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induk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simpul</a:t>
            </a:r>
            <a:r>
              <a:rPr lang="en-US" sz="2200" dirty="0"/>
              <a:t> </a:t>
            </a:r>
            <a:r>
              <a:rPr lang="en-US" sz="2200" dirty="0" err="1"/>
              <a:t>lainnya</a:t>
            </a:r>
            <a:r>
              <a:rPr lang="en-US" sz="2200" dirty="0"/>
              <a:t>.</a:t>
            </a:r>
          </a:p>
          <a:p>
            <a:pPr marL="1082675" lvl="2" indent="-384175" algn="just">
              <a:buFont typeface="+mj-lt"/>
              <a:buAutoNum type="arabicPeriod"/>
            </a:pPr>
            <a:r>
              <a:rPr lang="en-US" sz="2200" dirty="0" err="1"/>
              <a:t>Simpul</a:t>
            </a:r>
            <a:r>
              <a:rPr lang="en-US" sz="2200" dirty="0"/>
              <a:t> </a:t>
            </a:r>
            <a:r>
              <a:rPr lang="en-US" sz="2200" dirty="0" err="1"/>
              <a:t>direktori</a:t>
            </a:r>
            <a:r>
              <a:rPr lang="en-US" sz="2200" dirty="0"/>
              <a:t> yang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ujung-ujung</a:t>
            </a:r>
            <a:r>
              <a:rPr lang="en-US" sz="2200" dirty="0"/>
              <a:t> yang </a:t>
            </a:r>
            <a:r>
              <a:rPr lang="en-US" sz="2200" dirty="0" err="1"/>
              <a:t>bernama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menunjuk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simpul</a:t>
            </a:r>
            <a:r>
              <a:rPr lang="en-US" sz="2200" dirty="0"/>
              <a:t> </a:t>
            </a:r>
            <a:r>
              <a:rPr lang="en-US" sz="2200" dirty="0" err="1"/>
              <a:t>daun</a:t>
            </a:r>
            <a:r>
              <a:rPr lang="en-US" sz="2200" dirty="0"/>
              <a:t> lain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338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2240897"/>
            <a:ext cx="9936198" cy="3582387"/>
          </a:xfrm>
        </p:spPr>
        <p:txBody>
          <a:bodyPr>
            <a:noAutofit/>
          </a:bodyPr>
          <a:lstStyle/>
          <a:p>
            <a:pPr marL="409575" indent="-409575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direktori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yang </a:t>
            </a:r>
            <a:r>
              <a:rPr lang="en-US" sz="2400" dirty="0" err="1"/>
              <a:t>disebut</a:t>
            </a:r>
            <a:r>
              <a:rPr lang="en-US" sz="2400" dirty="0"/>
              <a:t> directory </a:t>
            </a:r>
            <a:r>
              <a:rPr lang="en-US" sz="2400" dirty="0" smtClean="0"/>
              <a:t>table.</a:t>
            </a:r>
            <a:endParaRPr lang="en-US" sz="2400" dirty="0"/>
          </a:p>
          <a:p>
            <a:pPr marL="409575" indent="-409575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dirty="0"/>
              <a:t>yang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pasangan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sisi</a:t>
            </a:r>
            <a:r>
              <a:rPr lang="en-US" sz="2400" dirty="0"/>
              <a:t> (edge) yang </a:t>
            </a:r>
            <a:r>
              <a:rPr lang="en-US" sz="2400" dirty="0" err="1"/>
              <a:t>mengarah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luar</a:t>
            </a:r>
            <a:r>
              <a:rPr lang="en-US" sz="2400" dirty="0"/>
              <a:t> </a:t>
            </a:r>
            <a:r>
              <a:rPr lang="en-US" sz="2400" dirty="0" err="1"/>
              <a:t>menuju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identifier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 </a:t>
            </a:r>
            <a:r>
              <a:rPr lang="en-US" sz="2400" dirty="0" err="1"/>
              <a:t>Simpul</a:t>
            </a:r>
            <a:r>
              <a:rPr lang="en-US" sz="2400" dirty="0"/>
              <a:t> yang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induk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induk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root (</a:t>
            </a:r>
            <a:r>
              <a:rPr lang="en-US" sz="2400" dirty="0" err="1"/>
              <a:t>akar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47062" y="3780183"/>
            <a:ext cx="4324350" cy="1863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409575" algn="just"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dirty="0" err="1" smtClean="0"/>
              <a:t>Sebuah</a:t>
            </a:r>
            <a:r>
              <a:rPr lang="en-US" sz="2400" dirty="0" smtClean="0"/>
              <a:t> graph </a:t>
            </a:r>
            <a:r>
              <a:rPr lang="en-US" sz="2400" dirty="0" err="1" smtClean="0"/>
              <a:t>penamaan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root </a:t>
            </a:r>
            <a:r>
              <a:rPr lang="en-US" sz="2400" dirty="0" err="1" smtClean="0"/>
              <a:t>namun</a:t>
            </a:r>
            <a:r>
              <a:rPr lang="en-US" sz="2400" dirty="0" smtClean="0"/>
              <a:t> demi </a:t>
            </a:r>
            <a:r>
              <a:rPr lang="en-US" sz="2400" dirty="0" err="1" smtClean="0"/>
              <a:t>kesederhanaan</a:t>
            </a:r>
            <a:r>
              <a:rPr lang="en-US" sz="2400" dirty="0" smtClean="0"/>
              <a:t> </a:t>
            </a:r>
            <a:r>
              <a:rPr lang="en-US" sz="2400" dirty="0" err="1" smtClean="0"/>
              <a:t>biasanya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graph </a:t>
            </a:r>
            <a:r>
              <a:rPr lang="en-US" sz="2400" dirty="0" err="1" smtClean="0"/>
              <a:t>penamaan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root.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997113" y="6449796"/>
            <a:ext cx="7194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Gambar</a:t>
            </a:r>
            <a:r>
              <a:rPr lang="en-US" sz="2000" b="1" dirty="0"/>
              <a:t> </a:t>
            </a:r>
            <a:r>
              <a:rPr lang="en-US" sz="2000" b="1" dirty="0" smtClean="0"/>
              <a:t>4 </a:t>
            </a:r>
            <a:r>
              <a:rPr lang="en-US" sz="2000" b="1" dirty="0" err="1" smtClean="0"/>
              <a:t>Grafik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penamaan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umum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dengan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satu</a:t>
            </a:r>
            <a:r>
              <a:rPr lang="en-US" sz="2000" b="1" dirty="0" smtClean="0"/>
              <a:t> </a:t>
            </a:r>
            <a:r>
              <a:rPr lang="en-US" sz="2000" b="1" i="1" dirty="0" smtClean="0"/>
              <a:t>root node</a:t>
            </a:r>
            <a:endParaRPr lang="en-US" sz="2000" b="1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91" y="3948801"/>
            <a:ext cx="5597128" cy="252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55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6550" lvl="1" indent="-336550">
              <a:buFont typeface="+mj-lt"/>
              <a:buAutoNum type="arabicPeriod" startAt="2"/>
            </a:pPr>
            <a:r>
              <a:rPr lang="en-US" sz="2800" b="1" i="1" dirty="0"/>
              <a:t>Name </a:t>
            </a:r>
            <a:r>
              <a:rPr lang="en-US" sz="2800" b="1" i="1" dirty="0" smtClean="0"/>
              <a:t>Resolution</a:t>
            </a:r>
            <a:endParaRPr lang="en-US" sz="2800" b="1" i="1" dirty="0"/>
          </a:p>
          <a:p>
            <a:pPr marL="288925" lvl="1" indent="0">
              <a:spcAft>
                <a:spcPts val="300"/>
              </a:spcAft>
              <a:buNone/>
            </a:pPr>
            <a:r>
              <a:rPr lang="en-US" sz="2800" dirty="0"/>
              <a:t>Name resolution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istilah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proses </a:t>
            </a:r>
            <a:r>
              <a:rPr lang="en-US" sz="2800" dirty="0" err="1"/>
              <a:t>pencarian</a:t>
            </a:r>
            <a:r>
              <a:rPr lang="en-US" sz="2800" dirty="0"/>
              <a:t> (Looking up)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mendapatkan</a:t>
            </a:r>
            <a:r>
              <a:rPr lang="en-US" sz="2800" dirty="0"/>
              <a:t> path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. Proses </a:t>
            </a:r>
            <a:r>
              <a:rPr lang="en-US" sz="2800" i="1" dirty="0"/>
              <a:t>name resolution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i="1" dirty="0"/>
              <a:t>identifier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yang </a:t>
            </a:r>
            <a:r>
              <a:rPr lang="en-US" sz="2800" dirty="0" err="1"/>
              <a:t>dilalui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proses </a:t>
            </a:r>
            <a:r>
              <a:rPr lang="en-US" sz="2800" dirty="0" err="1"/>
              <a:t>tersebut</a:t>
            </a:r>
            <a:r>
              <a:rPr lang="en-US" sz="2800" dirty="0" smtClean="0"/>
              <a:t>.</a:t>
            </a:r>
          </a:p>
          <a:p>
            <a:pPr marL="698500" lvl="1" indent="-409575">
              <a:spcAft>
                <a:spcPts val="300"/>
              </a:spcAft>
              <a:buFont typeface="+mj-lt"/>
              <a:buAutoNum type="arabicPeriod"/>
            </a:pPr>
            <a:r>
              <a:rPr lang="en-US" sz="2800" dirty="0" err="1"/>
              <a:t>Mekanisme</a:t>
            </a:r>
            <a:r>
              <a:rPr lang="en-US" sz="2800" dirty="0"/>
              <a:t> </a:t>
            </a:r>
            <a:r>
              <a:rPr lang="en-US" sz="2800" dirty="0" err="1"/>
              <a:t>Penutupan</a:t>
            </a:r>
            <a:r>
              <a:rPr lang="en-US" sz="2800" dirty="0"/>
              <a:t> </a:t>
            </a:r>
            <a:r>
              <a:rPr lang="en-US" sz="2800" i="1" dirty="0"/>
              <a:t>(</a:t>
            </a:r>
            <a:r>
              <a:rPr lang="en-US" sz="2800" i="1" dirty="0" smtClean="0"/>
              <a:t>Closure </a:t>
            </a:r>
            <a:r>
              <a:rPr lang="en-US" sz="2800" i="1" dirty="0"/>
              <a:t>mechanism</a:t>
            </a:r>
            <a:r>
              <a:rPr lang="en-US" sz="2800" b="1" i="1" dirty="0"/>
              <a:t> </a:t>
            </a:r>
            <a:r>
              <a:rPr lang="en-US" sz="2800" i="1" dirty="0" smtClean="0"/>
              <a:t>) </a:t>
            </a:r>
            <a:endParaRPr lang="id-ID" sz="2800" i="1" dirty="0"/>
          </a:p>
          <a:p>
            <a:pPr marL="698500" lvl="1" indent="-409575">
              <a:spcAft>
                <a:spcPts val="300"/>
              </a:spcAft>
              <a:buFont typeface="+mj-lt"/>
              <a:buAutoNum type="arabicPeriod"/>
            </a:pPr>
            <a:r>
              <a:rPr lang="en-US" sz="2800" i="1" dirty="0"/>
              <a:t>Linking </a:t>
            </a:r>
            <a:r>
              <a:rPr lang="en-US" sz="2800" dirty="0" err="1"/>
              <a:t>dan</a:t>
            </a:r>
            <a:r>
              <a:rPr lang="en-US" sz="2800" i="1" dirty="0"/>
              <a:t> Mounting </a:t>
            </a:r>
          </a:p>
          <a:p>
            <a:pPr marL="288925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162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36550" lvl="1" indent="-336550">
              <a:spcAft>
                <a:spcPts val="300"/>
              </a:spcAft>
              <a:buFont typeface="+mj-lt"/>
              <a:buAutoNum type="arabicPeriod"/>
            </a:pPr>
            <a:r>
              <a:rPr lang="en-US" sz="2800" b="1" dirty="0" err="1"/>
              <a:t>Mekanisme</a:t>
            </a:r>
            <a:r>
              <a:rPr lang="en-US" sz="2800" b="1" dirty="0"/>
              <a:t> </a:t>
            </a:r>
            <a:r>
              <a:rPr lang="en-US" sz="2800" b="1" dirty="0" err="1"/>
              <a:t>Penutupan</a:t>
            </a:r>
            <a:r>
              <a:rPr lang="en-US" sz="2800" b="1" dirty="0"/>
              <a:t> (</a:t>
            </a:r>
            <a:r>
              <a:rPr lang="en-US" sz="2800" b="1" i="1" dirty="0"/>
              <a:t>Closure) </a:t>
            </a:r>
            <a:endParaRPr lang="id-ID" sz="2800" b="1" i="1" dirty="0"/>
          </a:p>
          <a:p>
            <a:pPr lvl="1" indent="-349250" algn="just">
              <a:spcAft>
                <a:spcPts val="300"/>
              </a:spcAft>
            </a:pPr>
            <a:r>
              <a:rPr lang="en-US" sz="2400" dirty="0"/>
              <a:t>Proses </a:t>
            </a:r>
            <a:r>
              <a:rPr lang="en-US" sz="2400" i="1" dirty="0"/>
              <a:t>name resolution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pencari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di </a:t>
            </a:r>
            <a:r>
              <a:rPr lang="en-US" sz="2400" dirty="0" err="1"/>
              <a:t>mana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memulai</a:t>
            </a:r>
            <a:r>
              <a:rPr lang="en-US" sz="2400" dirty="0"/>
              <a:t> proses. Hal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dikenal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b="1" i="1" dirty="0"/>
              <a:t>closure mechanism </a:t>
            </a:r>
            <a:r>
              <a:rPr lang="en-US" sz="2400" dirty="0"/>
              <a:t>yang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esensi</a:t>
            </a:r>
            <a:r>
              <a:rPr lang="en-US" sz="2400" dirty="0"/>
              <a:t> </a:t>
            </a:r>
            <a:r>
              <a:rPr lang="en-US" sz="2400" dirty="0" err="1"/>
              <a:t>berurusan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name space di </a:t>
            </a:r>
            <a:r>
              <a:rPr lang="en-US" sz="2400" dirty="0" err="1"/>
              <a:t>mana</a:t>
            </a:r>
            <a:r>
              <a:rPr lang="en-US" sz="2400" dirty="0"/>
              <a:t> proses </a:t>
            </a:r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dimulai</a:t>
            </a:r>
            <a:r>
              <a:rPr lang="en-US" sz="2400" dirty="0"/>
              <a:t>. </a:t>
            </a:r>
          </a:p>
          <a:p>
            <a:pPr lvl="1" indent="-349250" algn="just">
              <a:spcAft>
                <a:spcPts val="300"/>
              </a:spcAft>
            </a:pPr>
            <a:r>
              <a:rPr lang="en-US" sz="2400" i="1" dirty="0"/>
              <a:t>Closure mechanism </a:t>
            </a:r>
            <a:r>
              <a:rPr lang="en-US" sz="2400" dirty="0" err="1"/>
              <a:t>terkadang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tampak</a:t>
            </a:r>
            <a:r>
              <a:rPr lang="en-US" sz="2400" dirty="0"/>
              <a:t> (</a:t>
            </a:r>
            <a:r>
              <a:rPr lang="en-US" sz="2400" i="1" dirty="0"/>
              <a:t>implicit</a:t>
            </a:r>
            <a:r>
              <a:rPr lang="en-US" sz="2400" dirty="0"/>
              <a:t>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berbeda-beda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.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proses </a:t>
            </a:r>
            <a:r>
              <a:rPr lang="en-US" sz="2400" i="1" dirty="0"/>
              <a:t>name resolution </a:t>
            </a:r>
            <a:r>
              <a:rPr lang="en-US" sz="2400" dirty="0" err="1"/>
              <a:t>pada</a:t>
            </a:r>
            <a:r>
              <a:rPr lang="en-US" sz="2400" dirty="0"/>
              <a:t> graph </a:t>
            </a:r>
            <a:r>
              <a:rPr lang="en-US" sz="2400" dirty="0" err="1"/>
              <a:t>penamaan</a:t>
            </a:r>
            <a:r>
              <a:rPr lang="en-US" sz="2400" dirty="0"/>
              <a:t> di file System UNIX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i="1" dirty="0" smtClean="0"/>
              <a:t>node </a:t>
            </a:r>
            <a:r>
              <a:rPr lang="en-US" sz="2400" dirty="0"/>
              <a:t>(</a:t>
            </a:r>
            <a:r>
              <a:rPr lang="en-US" sz="2400" dirty="0" err="1"/>
              <a:t>simpul</a:t>
            </a:r>
            <a:r>
              <a:rPr lang="en-US" sz="2400" dirty="0"/>
              <a:t>)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direktori</a:t>
            </a:r>
            <a:r>
              <a:rPr lang="en-US" sz="2400" dirty="0"/>
              <a:t> </a:t>
            </a:r>
            <a:r>
              <a:rPr lang="en-US" sz="2400" i="1" dirty="0"/>
              <a:t>root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i="1" dirty="0" smtClean="0"/>
              <a:t>node </a:t>
            </a:r>
            <a:r>
              <a:rPr lang="en-US" sz="2400" dirty="0"/>
              <a:t>(</a:t>
            </a:r>
            <a:r>
              <a:rPr lang="en-US" sz="2400" dirty="0" err="1"/>
              <a:t>simpul</a:t>
            </a:r>
            <a:r>
              <a:rPr lang="en-US" sz="2400" dirty="0"/>
              <a:t>) </a:t>
            </a:r>
            <a:r>
              <a:rPr lang="en-US" sz="2400" dirty="0" err="1"/>
              <a:t>pertama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216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Pentingnya</a:t>
            </a:r>
            <a:r>
              <a:rPr lang="en-US" sz="3200" dirty="0"/>
              <a:t> </a:t>
            </a:r>
            <a:r>
              <a:rPr lang="en-US" sz="3200" dirty="0" err="1"/>
              <a:t>Masalah</a:t>
            </a:r>
            <a:r>
              <a:rPr lang="en-US" sz="3200" dirty="0"/>
              <a:t> </a:t>
            </a:r>
            <a:r>
              <a:rPr lang="en-US" sz="3200" dirty="0" err="1"/>
              <a:t>Penamaan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800" dirty="0" err="1"/>
              <a:t>Penamaan</a:t>
            </a:r>
            <a:r>
              <a:rPr lang="en-US" sz="2800" dirty="0"/>
              <a:t> </a:t>
            </a:r>
            <a:r>
              <a:rPr lang="en-US" sz="2800" dirty="0" err="1"/>
              <a:t>berperan</a:t>
            </a:r>
            <a:r>
              <a:rPr lang="en-US" sz="2800" dirty="0"/>
              <a:t> </a:t>
            </a:r>
            <a:r>
              <a:rPr lang="en-US" sz="2800" dirty="0" err="1"/>
              <a:t>penting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</a:t>
            </a:r>
            <a:r>
              <a:rPr lang="en-US" sz="2800" dirty="0" err="1"/>
              <a:t>mengenai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. </a:t>
            </a:r>
          </a:p>
          <a:p>
            <a:pPr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identitas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membedakan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</a:t>
            </a:r>
            <a:r>
              <a:rPr lang="en-US" sz="2800" dirty="0" err="1"/>
              <a:t>lainnya</a:t>
            </a:r>
            <a:r>
              <a:rPr lang="en-US" sz="2800" dirty="0"/>
              <a:t> </a:t>
            </a:r>
            <a:endParaRPr lang="id-ID" sz="2800" dirty="0"/>
          </a:p>
          <a:p>
            <a:pPr>
              <a:spcAft>
                <a:spcPts val="300"/>
              </a:spcAft>
              <a:buFont typeface="Wingdings" pitchFamily="2" charset="2"/>
              <a:buChar char="§"/>
            </a:pPr>
            <a:r>
              <a:rPr lang="fi-FI" sz="2800" dirty="0" smtClean="0"/>
              <a:t>Nama juga </a:t>
            </a:r>
            <a:r>
              <a:rPr lang="fi-FI" sz="2800" dirty="0"/>
              <a:t>dapat menunjukkan lokasi suatu </a:t>
            </a:r>
            <a:r>
              <a:rPr lang="fi-FI" sz="2800" dirty="0" smtClean="0"/>
              <a:t>entitas</a:t>
            </a:r>
            <a:r>
              <a:rPr lang="en-US" sz="2800" dirty="0" smtClean="0"/>
              <a:t>.</a:t>
            </a:r>
          </a:p>
          <a:p>
            <a:pPr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800" dirty="0" err="1"/>
              <a:t>Masalah</a:t>
            </a:r>
            <a:r>
              <a:rPr lang="en-US" sz="2800" dirty="0"/>
              <a:t> yang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diperhatikan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</a:t>
            </a:r>
            <a:r>
              <a:rPr lang="en-US" sz="2800" dirty="0" err="1"/>
              <a:t>penamaan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menunjuk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yang </a:t>
            </a:r>
            <a:r>
              <a:rPr lang="en-US" sz="2800" dirty="0" err="1" smtClean="0"/>
              <a:t>diwakilinya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60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indent="-349250" algn="just">
              <a:spcAft>
                <a:spcPts val="300"/>
              </a:spcAft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file </a:t>
            </a:r>
            <a:r>
              <a:rPr lang="en-US" sz="2400" dirty="0" err="1"/>
              <a:t>bernama</a:t>
            </a:r>
            <a:r>
              <a:rPr lang="en-US" sz="2400" dirty="0"/>
              <a:t> /home/</a:t>
            </a:r>
            <a:r>
              <a:rPr lang="en-US" sz="2400" dirty="0" err="1"/>
              <a:t>steen</a:t>
            </a:r>
            <a:r>
              <a:rPr lang="en-US" sz="2400" dirty="0"/>
              <a:t>/</a:t>
            </a:r>
            <a:r>
              <a:rPr lang="en-US" sz="2400" dirty="0" err="1"/>
              <a:t>mbox</a:t>
            </a:r>
            <a:r>
              <a:rPr lang="en-US" sz="2400" dirty="0"/>
              <a:t>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ditemukan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</a:t>
            </a:r>
            <a:r>
              <a:rPr lang="en-US" sz="2400" dirty="0" err="1"/>
              <a:t>inode</a:t>
            </a:r>
            <a:r>
              <a:rPr lang="en-US" sz="2400" dirty="0"/>
              <a:t> root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memulai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.</a:t>
            </a:r>
          </a:p>
          <a:p>
            <a:pPr lvl="1" indent="-349250" algn="just">
              <a:spcAft>
                <a:spcPts val="300"/>
              </a:spcAft>
            </a:pP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closure mechanism </a:t>
            </a:r>
            <a:r>
              <a:rPr lang="en-US" sz="2400" dirty="0" err="1"/>
              <a:t>ialah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deretan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 “00301231751” </a:t>
            </a:r>
            <a:r>
              <a:rPr lang="en-US" sz="2400" dirty="0" err="1"/>
              <a:t>banyak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kecuali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tambahan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deretan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nomor</a:t>
            </a:r>
            <a:r>
              <a:rPr lang="en-US" sz="2400" dirty="0"/>
              <a:t> </a:t>
            </a:r>
            <a:r>
              <a:rPr lang="en-US" sz="2400" dirty="0" err="1"/>
              <a:t>telepon</a:t>
            </a:r>
            <a:r>
              <a:rPr lang="en-US" sz="2400" dirty="0"/>
              <a:t>. </a:t>
            </a:r>
          </a:p>
          <a:p>
            <a:pPr lvl="1" indent="-349250" algn="just">
              <a:spcAft>
                <a:spcPts val="300"/>
              </a:spcAft>
            </a:pP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memulai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proses name resolution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memanggil</a:t>
            </a:r>
            <a:r>
              <a:rPr lang="en-US" sz="2400" dirty="0"/>
              <a:t> </a:t>
            </a:r>
            <a:r>
              <a:rPr lang="en-US" sz="2400" dirty="0" err="1"/>
              <a:t>nomor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pesawat</a:t>
            </a:r>
            <a:r>
              <a:rPr lang="en-US" sz="2400" dirty="0"/>
              <a:t> </a:t>
            </a:r>
            <a:r>
              <a:rPr lang="en-US" sz="2400" dirty="0" err="1"/>
              <a:t>telepon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telekomunikasi</a:t>
            </a:r>
            <a:r>
              <a:rPr lang="en-US" sz="2400" dirty="0"/>
              <a:t> </a:t>
            </a:r>
            <a:r>
              <a:rPr lang="en-US" sz="2400" dirty="0" err="1"/>
              <a:t>telepon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proses lookup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19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36550" lvl="1" indent="-336550">
              <a:buFont typeface="+mj-lt"/>
              <a:buAutoNum type="arabicPeriod" startAt="2"/>
            </a:pPr>
            <a:r>
              <a:rPr lang="en-US" sz="2800" b="1" i="1" dirty="0"/>
              <a:t>Linking </a:t>
            </a:r>
            <a:r>
              <a:rPr lang="en-US" sz="2800" b="1" i="1" dirty="0" err="1"/>
              <a:t>dan</a:t>
            </a:r>
            <a:r>
              <a:rPr lang="en-US" sz="2800" b="1" i="1" dirty="0"/>
              <a:t> Mounting </a:t>
            </a:r>
          </a:p>
          <a:p>
            <a:pPr marL="336550" lvl="1" indent="0">
              <a:buNone/>
            </a:pPr>
            <a:r>
              <a:rPr lang="en-US" sz="3000" b="1" i="1" u="sng" dirty="0"/>
              <a:t>Link</a:t>
            </a:r>
            <a:endParaRPr lang="en-US" sz="3000" b="1" u="sng" dirty="0"/>
          </a:p>
          <a:p>
            <a:pPr marL="577850" lvl="1" indent="-241300">
              <a:buFont typeface="Wingdings" pitchFamily="2" charset="2"/>
              <a:buChar char="§"/>
            </a:pPr>
            <a:r>
              <a:rPr lang="en-US" sz="2400" dirty="0"/>
              <a:t>Alias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lain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entitas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endParaRPr lang="en-US" sz="2400" dirty="0"/>
          </a:p>
          <a:p>
            <a:pPr marL="577850" lvl="1" indent="-241300">
              <a:buFont typeface="Wingdings" pitchFamily="2" charset="2"/>
              <a:buChar char="§"/>
            </a:pP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mengimplementasikan</a:t>
            </a:r>
            <a:r>
              <a:rPr lang="en-US" sz="2400" dirty="0"/>
              <a:t> alias</a:t>
            </a:r>
          </a:p>
          <a:p>
            <a:pPr marL="914400" lvl="3" indent="-336550"/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i="1" dirty="0"/>
              <a:t>Hard link</a:t>
            </a:r>
            <a:r>
              <a:rPr lang="en-US" sz="2400" dirty="0"/>
              <a:t>: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jalur</a:t>
            </a:r>
            <a:r>
              <a:rPr lang="en-US" sz="2400" dirty="0"/>
              <a:t> </a:t>
            </a:r>
            <a:r>
              <a:rPr lang="en-US" sz="2400" dirty="0" err="1"/>
              <a:t>absolut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merujuk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node yang </a:t>
            </a:r>
            <a:r>
              <a:rPr lang="en-US" sz="2400" dirty="0" err="1"/>
              <a:t>sama</a:t>
            </a:r>
            <a:endParaRPr lang="en-US" sz="2400" dirty="0"/>
          </a:p>
          <a:p>
            <a:pPr marL="1377950" lvl="5" indent="-342900">
              <a:buFont typeface="Courier New" pitchFamily="49" charset="0"/>
              <a:buChar char="o"/>
            </a:pPr>
            <a:r>
              <a:rPr lang="en-US" sz="2400" i="1" dirty="0"/>
              <a:t>Both </a:t>
            </a:r>
            <a:r>
              <a:rPr lang="en-US" sz="2400" dirty="0"/>
              <a:t>/ keys </a:t>
            </a:r>
            <a:r>
              <a:rPr lang="en-US" sz="2400" dirty="0" err="1"/>
              <a:t>dan</a:t>
            </a:r>
            <a:r>
              <a:rPr lang="en-US" sz="2400" dirty="0"/>
              <a:t> / home / </a:t>
            </a:r>
            <a:r>
              <a:rPr lang="en-US" sz="2400" dirty="0" err="1"/>
              <a:t>steen</a:t>
            </a:r>
            <a:r>
              <a:rPr lang="en-US" sz="2400" dirty="0"/>
              <a:t> / keys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i="1" dirty="0"/>
              <a:t>Hard link </a:t>
            </a:r>
            <a:r>
              <a:rPr lang="en-US" sz="2400" i="1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/>
              <a:t>node n5</a:t>
            </a:r>
          </a:p>
          <a:p>
            <a:pPr marL="914400" lvl="3" indent="-336550"/>
            <a:r>
              <a:rPr lang="en-US" sz="2400" i="1" dirty="0"/>
              <a:t>Soft link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i="1" dirty="0"/>
              <a:t>symbolic link</a:t>
            </a:r>
            <a:r>
              <a:rPr lang="en-US" sz="2400" dirty="0"/>
              <a:t>: node yang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path </a:t>
            </a:r>
            <a:r>
              <a:rPr lang="en-US" sz="2400" dirty="0" err="1"/>
              <a:t>absolut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node lain.</a:t>
            </a:r>
          </a:p>
          <a:p>
            <a:pPr marL="288925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15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Symbolic  Link</a:t>
            </a:r>
            <a:endParaRPr lang="en-US" sz="2800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57" y="2814857"/>
            <a:ext cx="7783323" cy="336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74630" y="6013944"/>
            <a:ext cx="7867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Gambar</a:t>
            </a:r>
            <a:r>
              <a:rPr lang="en-US" sz="2000" b="1" dirty="0" smtClean="0"/>
              <a:t> 5. </a:t>
            </a:r>
            <a:r>
              <a:rPr lang="en-US" sz="2000" b="1" dirty="0" err="1" smtClean="0"/>
              <a:t>Konsep</a:t>
            </a:r>
            <a:r>
              <a:rPr lang="en-US" sz="2000" b="1" dirty="0"/>
              <a:t> </a:t>
            </a:r>
            <a:r>
              <a:rPr lang="en-US" sz="2000" b="1" i="1" dirty="0"/>
              <a:t>symbolic link</a:t>
            </a:r>
            <a:r>
              <a:rPr lang="en-US" sz="2000" b="1" dirty="0"/>
              <a:t>  </a:t>
            </a:r>
            <a:r>
              <a:rPr lang="en-US" sz="2000" b="1" dirty="0" err="1"/>
              <a:t>dijelaskan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grafik</a:t>
            </a:r>
            <a:r>
              <a:rPr lang="en-US" sz="2000" b="1" dirty="0"/>
              <a:t> </a:t>
            </a:r>
            <a:r>
              <a:rPr lang="en-US" sz="2000" b="1" dirty="0" err="1"/>
              <a:t>penamaan</a:t>
            </a:r>
            <a:r>
              <a:rPr lang="en-US" sz="2000" b="1" dirty="0"/>
              <a:t>.</a:t>
            </a:r>
          </a:p>
          <a:p>
            <a:pPr algn="ctr"/>
            <a:r>
              <a:rPr lang="en-US" sz="2000" b="1" dirty="0"/>
              <a:t>Node n5 </a:t>
            </a:r>
            <a:r>
              <a:rPr lang="en-US" sz="2000" b="1" dirty="0" err="1"/>
              <a:t>memiliki</a:t>
            </a:r>
            <a:r>
              <a:rPr lang="en-US" sz="2000" b="1" dirty="0"/>
              <a:t> </a:t>
            </a:r>
            <a:r>
              <a:rPr lang="en-US" sz="2000" b="1" dirty="0" err="1"/>
              <a:t>dua</a:t>
            </a:r>
            <a:r>
              <a:rPr lang="en-US" sz="2000" b="1" dirty="0"/>
              <a:t> </a:t>
            </a:r>
            <a:r>
              <a:rPr lang="en-US" sz="2000" b="1" dirty="0" err="1"/>
              <a:t>nama</a:t>
            </a:r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64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36550" lvl="1" indent="0">
              <a:buNone/>
            </a:pPr>
            <a:r>
              <a:rPr lang="en-US" sz="3000" b="1" i="1" u="sng" dirty="0" smtClean="0"/>
              <a:t>Mount</a:t>
            </a:r>
            <a:endParaRPr lang="en-US" sz="3000" b="1" u="sng" dirty="0"/>
          </a:p>
          <a:p>
            <a:pPr marL="577850" lvl="1" indent="-241300">
              <a:spcAft>
                <a:spcPts val="300"/>
              </a:spcAft>
              <a:buFont typeface="Wingdings" pitchFamily="2" charset="2"/>
              <a:buChar char="§"/>
            </a:pPr>
            <a:r>
              <a:rPr lang="en-US" sz="3000" i="1" dirty="0" smtClean="0"/>
              <a:t>Name </a:t>
            </a:r>
            <a:r>
              <a:rPr lang="en-US" sz="3000" i="1" dirty="0"/>
              <a:t>resolution </a:t>
            </a:r>
            <a:r>
              <a:rPr lang="en-US" sz="3000" dirty="0" err="1"/>
              <a:t>dapat</a:t>
            </a:r>
            <a:r>
              <a:rPr lang="en-US" sz="3000" dirty="0"/>
              <a:t> </a:t>
            </a:r>
            <a:r>
              <a:rPr lang="en-US" sz="3000" dirty="0" err="1"/>
              <a:t>digunakan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menggabungkan</a:t>
            </a:r>
            <a:r>
              <a:rPr lang="en-US" sz="3000" dirty="0"/>
              <a:t> </a:t>
            </a:r>
            <a:r>
              <a:rPr lang="en-US" sz="3000" dirty="0" err="1"/>
              <a:t>ruang</a:t>
            </a:r>
            <a:r>
              <a:rPr lang="en-US" sz="3000" dirty="0"/>
              <a:t> </a:t>
            </a:r>
            <a:r>
              <a:rPr lang="en-US" sz="3000" dirty="0" err="1"/>
              <a:t>nama</a:t>
            </a:r>
            <a:r>
              <a:rPr lang="en-US" sz="3000" dirty="0"/>
              <a:t> yang </a:t>
            </a:r>
            <a:r>
              <a:rPr lang="en-US" sz="3000" dirty="0" err="1"/>
              <a:t>berbeda</a:t>
            </a:r>
            <a:r>
              <a:rPr lang="en-US" sz="3000" dirty="0"/>
              <a:t> </a:t>
            </a:r>
            <a:r>
              <a:rPr lang="en-US" sz="3000" dirty="0" err="1"/>
              <a:t>secara</a:t>
            </a:r>
            <a:r>
              <a:rPr lang="en-US" sz="3000" dirty="0"/>
              <a:t> </a:t>
            </a:r>
            <a:r>
              <a:rPr lang="en-US" sz="3000" dirty="0" err="1"/>
              <a:t>transparan</a:t>
            </a:r>
            <a:endParaRPr lang="en-US" sz="3000" dirty="0"/>
          </a:p>
          <a:p>
            <a:pPr marL="920750" lvl="3" indent="-342900">
              <a:spcAft>
                <a:spcPts val="300"/>
              </a:spcAft>
              <a:buFont typeface="Courier New" pitchFamily="49" charset="0"/>
              <a:buChar char="o"/>
            </a:pPr>
            <a:r>
              <a:rPr lang="en-US" sz="3000" dirty="0" err="1" smtClean="0"/>
              <a:t>Dua</a:t>
            </a:r>
            <a:r>
              <a:rPr lang="en-US" sz="3000" dirty="0" smtClean="0"/>
              <a:t> </a:t>
            </a:r>
            <a:r>
              <a:rPr lang="en-US" sz="3000" dirty="0" err="1"/>
              <a:t>pendekatan</a:t>
            </a:r>
            <a:r>
              <a:rPr lang="en-US" sz="3000" dirty="0"/>
              <a:t>: mount di NFS </a:t>
            </a:r>
            <a:r>
              <a:rPr lang="en-US" sz="3000" dirty="0" err="1"/>
              <a:t>dan</a:t>
            </a:r>
            <a:r>
              <a:rPr lang="en-US" sz="3000" dirty="0"/>
              <a:t> GNS </a:t>
            </a:r>
            <a:r>
              <a:rPr lang="en-US" sz="3000" dirty="0" err="1"/>
              <a:t>oleh</a:t>
            </a:r>
            <a:r>
              <a:rPr lang="en-US" sz="3000" dirty="0"/>
              <a:t> DEC</a:t>
            </a:r>
          </a:p>
          <a:p>
            <a:pPr marL="577850" lvl="1" indent="-241300">
              <a:spcAft>
                <a:spcPts val="300"/>
              </a:spcAft>
              <a:buFont typeface="Wingdings" pitchFamily="2" charset="2"/>
              <a:buChar char="§"/>
            </a:pPr>
            <a:r>
              <a:rPr lang="en-US" sz="3000" dirty="0" err="1" smtClean="0"/>
              <a:t>Sistem</a:t>
            </a:r>
            <a:r>
              <a:rPr lang="en-US" sz="3000" dirty="0" smtClean="0"/>
              <a:t> </a:t>
            </a:r>
            <a:r>
              <a:rPr lang="en-US" sz="3000" dirty="0"/>
              <a:t>file yang </a:t>
            </a:r>
            <a:r>
              <a:rPr lang="en-US" sz="3000" dirty="0" err="1"/>
              <a:t>dipasang</a:t>
            </a:r>
            <a:r>
              <a:rPr lang="en-US" sz="3000" dirty="0"/>
              <a:t> di NFS</a:t>
            </a:r>
          </a:p>
          <a:p>
            <a:pPr marL="920750" lvl="3" indent="-342900">
              <a:spcAft>
                <a:spcPts val="300"/>
              </a:spcAft>
              <a:buFont typeface="Courier New" pitchFamily="49" charset="0"/>
              <a:buChar char="o"/>
            </a:pPr>
            <a:r>
              <a:rPr lang="en-US" sz="3000" dirty="0" err="1" smtClean="0"/>
              <a:t>Biarkan</a:t>
            </a:r>
            <a:r>
              <a:rPr lang="en-US" sz="3000" dirty="0" smtClean="0"/>
              <a:t> </a:t>
            </a:r>
            <a:r>
              <a:rPr lang="en-US" sz="3000" dirty="0" err="1"/>
              <a:t>simpul</a:t>
            </a:r>
            <a:r>
              <a:rPr lang="en-US" sz="3000" dirty="0"/>
              <a:t> </a:t>
            </a:r>
            <a:r>
              <a:rPr lang="en-US" sz="3000" dirty="0" err="1"/>
              <a:t>direktori</a:t>
            </a:r>
            <a:r>
              <a:rPr lang="en-US" sz="3000" dirty="0"/>
              <a:t> </a:t>
            </a:r>
            <a:r>
              <a:rPr lang="en-US" sz="3000" dirty="0" err="1"/>
              <a:t>menyimpan</a:t>
            </a:r>
            <a:r>
              <a:rPr lang="en-US" sz="3000" dirty="0"/>
              <a:t> </a:t>
            </a:r>
            <a:r>
              <a:rPr lang="en-US" sz="3000" dirty="0" err="1"/>
              <a:t>pengenal</a:t>
            </a:r>
            <a:r>
              <a:rPr lang="en-US" sz="3000" dirty="0"/>
              <a:t> </a:t>
            </a:r>
            <a:r>
              <a:rPr lang="en-US" sz="3000" dirty="0" err="1"/>
              <a:t>simpul</a:t>
            </a:r>
            <a:r>
              <a:rPr lang="en-US" sz="3000" dirty="0"/>
              <a:t> </a:t>
            </a:r>
            <a:r>
              <a:rPr lang="en-US" sz="3000" dirty="0" err="1"/>
              <a:t>direktori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</a:t>
            </a:r>
            <a:r>
              <a:rPr lang="en-US" sz="3000" dirty="0" err="1"/>
              <a:t>ruang</a:t>
            </a:r>
            <a:r>
              <a:rPr lang="en-US" sz="3000" dirty="0"/>
              <a:t> </a:t>
            </a:r>
            <a:r>
              <a:rPr lang="en-US" sz="3000" dirty="0" err="1"/>
              <a:t>nama</a:t>
            </a:r>
            <a:r>
              <a:rPr lang="en-US" sz="3000" dirty="0"/>
              <a:t> yang </a:t>
            </a:r>
            <a:r>
              <a:rPr lang="en-US" sz="3000" dirty="0" err="1"/>
              <a:t>berbeda</a:t>
            </a:r>
            <a:endParaRPr lang="en-US" sz="3000" dirty="0"/>
          </a:p>
          <a:p>
            <a:pPr marL="920750" lvl="3" indent="-342900">
              <a:spcAft>
                <a:spcPts val="300"/>
              </a:spcAft>
              <a:buFont typeface="Courier New" pitchFamily="49" charset="0"/>
              <a:buChar char="o"/>
            </a:pPr>
            <a:r>
              <a:rPr lang="en-US" sz="3000" b="1" i="1" dirty="0" smtClean="0"/>
              <a:t>Mount </a:t>
            </a:r>
            <a:r>
              <a:rPr lang="en-US" sz="3000" b="1" i="1" dirty="0"/>
              <a:t>point</a:t>
            </a:r>
            <a:r>
              <a:rPr lang="en-US" sz="3000" dirty="0"/>
              <a:t>: </a:t>
            </a:r>
            <a:r>
              <a:rPr lang="en-US" sz="3000" dirty="0" err="1"/>
              <a:t>simpul</a:t>
            </a:r>
            <a:r>
              <a:rPr lang="en-US" sz="3000" dirty="0"/>
              <a:t> </a:t>
            </a:r>
            <a:r>
              <a:rPr lang="en-US" sz="3000" dirty="0" err="1"/>
              <a:t>direktori</a:t>
            </a:r>
            <a:r>
              <a:rPr lang="en-US" sz="3000" dirty="0"/>
              <a:t> yang </a:t>
            </a:r>
            <a:r>
              <a:rPr lang="en-US" sz="3000" dirty="0" err="1"/>
              <a:t>menyimpan</a:t>
            </a:r>
            <a:r>
              <a:rPr lang="en-US" sz="3000" dirty="0"/>
              <a:t> </a:t>
            </a:r>
            <a:r>
              <a:rPr lang="en-US" sz="3000" dirty="0" err="1"/>
              <a:t>pengenal</a:t>
            </a:r>
            <a:r>
              <a:rPr lang="en-US" sz="3000" dirty="0"/>
              <a:t> </a:t>
            </a:r>
            <a:r>
              <a:rPr lang="en-US" sz="3000" dirty="0" err="1"/>
              <a:t>simpul</a:t>
            </a:r>
            <a:endParaRPr lang="en-US" sz="3000" dirty="0"/>
          </a:p>
          <a:p>
            <a:pPr marL="920750" lvl="3" indent="-342900">
              <a:spcAft>
                <a:spcPts val="300"/>
              </a:spcAft>
              <a:buFont typeface="Courier New" pitchFamily="49" charset="0"/>
              <a:buChar char="o"/>
            </a:pPr>
            <a:r>
              <a:rPr lang="en-US" sz="3000" b="1" i="1" dirty="0" smtClean="0"/>
              <a:t>Mounting </a:t>
            </a:r>
            <a:r>
              <a:rPr lang="en-US" sz="3000" b="1" i="1" dirty="0"/>
              <a:t>point</a:t>
            </a:r>
            <a:r>
              <a:rPr lang="en-US" sz="3000" dirty="0"/>
              <a:t>: </a:t>
            </a:r>
            <a:r>
              <a:rPr lang="en-US" sz="3000" dirty="0" err="1"/>
              <a:t>simpul</a:t>
            </a:r>
            <a:r>
              <a:rPr lang="en-US" sz="3000" dirty="0"/>
              <a:t> </a:t>
            </a:r>
            <a:r>
              <a:rPr lang="en-US" sz="3000" dirty="0" err="1"/>
              <a:t>direktori</a:t>
            </a:r>
            <a:r>
              <a:rPr lang="en-US" sz="3000" dirty="0"/>
              <a:t> di </a:t>
            </a:r>
            <a:r>
              <a:rPr lang="en-US" sz="3000" dirty="0" err="1"/>
              <a:t>ruang</a:t>
            </a:r>
            <a:r>
              <a:rPr lang="en-US" sz="3000" dirty="0"/>
              <a:t> </a:t>
            </a:r>
            <a:r>
              <a:rPr lang="en-US" sz="3000" dirty="0" err="1"/>
              <a:t>nama</a:t>
            </a:r>
            <a:r>
              <a:rPr lang="en-US" sz="3000" dirty="0"/>
              <a:t> yang </a:t>
            </a:r>
            <a:r>
              <a:rPr lang="en-US" sz="3000" dirty="0" err="1"/>
              <a:t>berbeda</a:t>
            </a:r>
            <a:r>
              <a:rPr lang="en-US" sz="3000" dirty="0"/>
              <a:t>.</a:t>
            </a:r>
          </a:p>
          <a:p>
            <a:pPr marL="920750" lvl="3" indent="-342900">
              <a:spcAft>
                <a:spcPts val="300"/>
              </a:spcAft>
              <a:buFont typeface="Courier New" pitchFamily="49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40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36550" lvl="1" indent="0">
              <a:buNone/>
            </a:pPr>
            <a:r>
              <a:rPr lang="en-US" sz="3000" b="1" i="1" u="sng" dirty="0" smtClean="0"/>
              <a:t>Mount (Cont.)</a:t>
            </a:r>
            <a:endParaRPr lang="en-US" sz="3000" b="1" u="sng" dirty="0"/>
          </a:p>
          <a:p>
            <a:pPr marL="577850" lvl="1" indent="-241300">
              <a:spcAft>
                <a:spcPts val="300"/>
              </a:spcAft>
              <a:buFont typeface="Wingdings" pitchFamily="2" charset="2"/>
              <a:buChar char="§"/>
            </a:pPr>
            <a:r>
              <a:rPr lang="en-US" sz="3000" i="1" dirty="0" err="1" smtClean="0"/>
              <a:t>Bagaimanapun</a:t>
            </a:r>
            <a:r>
              <a:rPr lang="en-US" sz="3000" i="1" dirty="0"/>
              <a:t>, kami </a:t>
            </a:r>
            <a:r>
              <a:rPr lang="en-US" sz="3000" i="1" dirty="0" err="1"/>
              <a:t>membutuhkan</a:t>
            </a:r>
            <a:r>
              <a:rPr lang="en-US" sz="3000" i="1" dirty="0"/>
              <a:t> </a:t>
            </a:r>
            <a:r>
              <a:rPr lang="en-US" sz="3000" i="1" dirty="0" err="1"/>
              <a:t>setidaknya</a:t>
            </a:r>
            <a:r>
              <a:rPr lang="en-US" sz="3000" i="1" dirty="0"/>
              <a:t> </a:t>
            </a:r>
            <a:r>
              <a:rPr lang="en-US" sz="3000" i="1" dirty="0" err="1"/>
              <a:t>informasi</a:t>
            </a:r>
            <a:r>
              <a:rPr lang="en-US" sz="3000" i="1" dirty="0"/>
              <a:t> </a:t>
            </a:r>
            <a:r>
              <a:rPr lang="en-US" sz="3000" i="1" dirty="0" err="1" smtClean="0"/>
              <a:t>berikut</a:t>
            </a:r>
            <a:endParaRPr lang="en-US" sz="3000" i="1" dirty="0" smtClean="0"/>
          </a:p>
          <a:p>
            <a:pPr marL="1035050" lvl="2" indent="-241300"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/>
              <a:t>protokol</a:t>
            </a:r>
            <a:r>
              <a:rPr lang="en-US" sz="2800" dirty="0"/>
              <a:t> </a:t>
            </a:r>
            <a:r>
              <a:rPr lang="en-US" sz="2800" dirty="0" err="1"/>
              <a:t>akseso</a:t>
            </a:r>
            <a:r>
              <a:rPr lang="en-US" sz="2800" dirty="0"/>
              <a:t> </a:t>
            </a:r>
            <a:endParaRPr lang="en-US" sz="2800" dirty="0" smtClean="0"/>
          </a:p>
          <a:p>
            <a:pPr marL="1035050" lvl="2" indent="-241300"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/>
              <a:t>server (</a:t>
            </a:r>
            <a:r>
              <a:rPr lang="en-US" sz="2800" i="1" dirty="0"/>
              <a:t>foreign</a:t>
            </a:r>
            <a:r>
              <a:rPr lang="en-US" sz="2800" dirty="0"/>
              <a:t>)</a:t>
            </a:r>
            <a:endParaRPr lang="en-US" sz="2800" dirty="0" smtClean="0"/>
          </a:p>
          <a:p>
            <a:pPr marL="1035050" lvl="2" indent="-241300"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/>
              <a:t>titik</a:t>
            </a:r>
            <a:r>
              <a:rPr lang="en-US" sz="2800" dirty="0"/>
              <a:t> </a:t>
            </a:r>
            <a:r>
              <a:rPr lang="en-US" sz="2800" dirty="0" err="1"/>
              <a:t>pemasangan</a:t>
            </a:r>
            <a:r>
              <a:rPr lang="en-US" sz="2800" dirty="0"/>
              <a:t> di </a:t>
            </a:r>
            <a:r>
              <a:rPr lang="en-US" sz="2800" i="1" dirty="0"/>
              <a:t>foreign name space</a:t>
            </a:r>
            <a:endParaRPr lang="en-US" sz="2800" i="1" dirty="0" smtClean="0"/>
          </a:p>
          <a:p>
            <a:pPr marL="1035050" lvl="2" indent="-241300"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800" dirty="0" err="1" smtClean="0"/>
              <a:t>Mewakili</a:t>
            </a:r>
            <a:r>
              <a:rPr lang="en-US" sz="2800" dirty="0" smtClean="0"/>
              <a:t> </a:t>
            </a:r>
            <a:r>
              <a:rPr lang="en-US" sz="2800" dirty="0" err="1"/>
              <a:t>tiga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di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URL yang </a:t>
            </a:r>
            <a:r>
              <a:rPr lang="en-US" sz="2800" dirty="0" err="1"/>
              <a:t>digunakan</a:t>
            </a:r>
            <a:r>
              <a:rPr lang="en-US" sz="2800" dirty="0"/>
              <a:t> di </a:t>
            </a:r>
            <a:r>
              <a:rPr lang="en-US" sz="2800" dirty="0" smtClean="0"/>
              <a:t>NFS</a:t>
            </a:r>
          </a:p>
          <a:p>
            <a:pPr marL="1035050" lvl="2" indent="-241300"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800" dirty="0" err="1" smtClean="0"/>
              <a:t>Mis</a:t>
            </a:r>
            <a:r>
              <a:rPr lang="en-US" sz="2800" dirty="0"/>
              <a:t>., URL yang </a:t>
            </a:r>
            <a:r>
              <a:rPr lang="en-US" sz="2800" dirty="0" err="1"/>
              <a:t>digunakan</a:t>
            </a:r>
            <a:r>
              <a:rPr lang="en-US" sz="2800" dirty="0"/>
              <a:t> di NFS ((Network File System</a:t>
            </a:r>
            <a:r>
              <a:rPr lang="en-US" sz="2800" dirty="0" smtClean="0"/>
              <a:t>)                                            </a:t>
            </a:r>
          </a:p>
          <a:p>
            <a:pPr marL="793750" lvl="2" indent="0">
              <a:spcAft>
                <a:spcPts val="300"/>
              </a:spcAft>
              <a:buNone/>
            </a:pPr>
            <a:r>
              <a:rPr lang="en-US" sz="2800" dirty="0"/>
              <a:t>	 </a:t>
            </a:r>
            <a:r>
              <a:rPr lang="en-US" sz="2800" dirty="0" smtClean="0"/>
              <a:t> </a:t>
            </a:r>
            <a:r>
              <a:rPr lang="en-US" sz="2800" dirty="0" err="1" smtClean="0"/>
              <a:t>nfs</a:t>
            </a:r>
            <a:r>
              <a:rPr lang="en-US" sz="2800" dirty="0"/>
              <a:t>: //</a:t>
            </a:r>
            <a:r>
              <a:rPr lang="en-US" sz="2800" dirty="0" smtClean="0"/>
              <a:t>filts.cs.vu.nl/home/</a:t>
            </a:r>
            <a:r>
              <a:rPr lang="en-US" sz="2800" dirty="0" err="1" smtClean="0"/>
              <a:t>steen</a:t>
            </a:r>
            <a:endParaRPr lang="en-US" sz="2800" dirty="0" smtClean="0"/>
          </a:p>
          <a:p>
            <a:pPr marL="1323975" lvl="3" indent="-288925">
              <a:spcAft>
                <a:spcPts val="300"/>
              </a:spcAft>
              <a:buFont typeface="Courier New" pitchFamily="49" charset="0"/>
              <a:buChar char="o"/>
            </a:pPr>
            <a:r>
              <a:rPr lang="en-US" sz="2600" dirty="0" err="1" smtClean="0"/>
              <a:t>Nfs</a:t>
            </a:r>
            <a:r>
              <a:rPr lang="en-US" sz="2600" dirty="0"/>
              <a:t>: </a:t>
            </a:r>
            <a:r>
              <a:rPr lang="en-US" sz="2600" dirty="0" err="1"/>
              <a:t>protokol</a:t>
            </a:r>
            <a:r>
              <a:rPr lang="en-US" sz="2600" dirty="0"/>
              <a:t> yang </a:t>
            </a:r>
            <a:r>
              <a:rPr lang="en-US" sz="2600" dirty="0" err="1"/>
              <a:t>terdefinisi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baik</a:t>
            </a:r>
            <a:r>
              <a:rPr lang="en-US" sz="2600" dirty="0"/>
              <a:t> di </a:t>
            </a:r>
            <a:r>
              <a:rPr lang="en-US" sz="2600" dirty="0" err="1"/>
              <a:t>seluruh</a:t>
            </a:r>
            <a:r>
              <a:rPr lang="en-US" sz="2600" dirty="0"/>
              <a:t> </a:t>
            </a:r>
            <a:r>
              <a:rPr lang="en-US" sz="2600" dirty="0" err="1" smtClean="0"/>
              <a:t>dunia</a:t>
            </a:r>
            <a:endParaRPr lang="en-US" sz="2600" dirty="0" smtClean="0"/>
          </a:p>
          <a:p>
            <a:pPr marL="1323975" lvl="3" indent="-288925">
              <a:spcAft>
                <a:spcPts val="300"/>
              </a:spcAft>
              <a:buFont typeface="Courier New" pitchFamily="49" charset="0"/>
              <a:buChar char="o"/>
            </a:pPr>
            <a:r>
              <a:rPr lang="en-US" sz="2600" dirty="0" err="1" smtClean="0"/>
              <a:t>Nama</a:t>
            </a:r>
            <a:r>
              <a:rPr lang="en-US" sz="2600" dirty="0" smtClean="0"/>
              <a:t> </a:t>
            </a:r>
            <a:r>
              <a:rPr lang="en-US" sz="2600" dirty="0"/>
              <a:t>server (ilts.cs.vu.nl) </a:t>
            </a:r>
            <a:r>
              <a:rPr lang="en-US" sz="2600" dirty="0" err="1"/>
              <a:t>diselesaikan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 </a:t>
            </a:r>
            <a:r>
              <a:rPr lang="en-US" sz="2600" dirty="0" smtClean="0"/>
              <a:t>DNS</a:t>
            </a:r>
          </a:p>
          <a:p>
            <a:pPr marL="1323975" lvl="3" indent="-288925">
              <a:spcAft>
                <a:spcPts val="300"/>
              </a:spcAft>
              <a:buFont typeface="Courier New" pitchFamily="49" charset="0"/>
              <a:buChar char="o"/>
            </a:pPr>
            <a:r>
              <a:rPr lang="en-US" sz="2600" dirty="0" smtClean="0"/>
              <a:t>/ </a:t>
            </a:r>
            <a:r>
              <a:rPr lang="en-US" sz="2600" dirty="0"/>
              <a:t>home / </a:t>
            </a:r>
            <a:r>
              <a:rPr lang="en-US" sz="2600" dirty="0" err="1"/>
              <a:t>steen</a:t>
            </a:r>
            <a:r>
              <a:rPr lang="en-US" sz="2600" dirty="0"/>
              <a:t> </a:t>
            </a:r>
            <a:r>
              <a:rPr lang="en-US" sz="2600" dirty="0" err="1"/>
              <a:t>diselesaikan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 server </a:t>
            </a:r>
            <a:r>
              <a:rPr lang="en-US" sz="2400" i="1" dirty="0"/>
              <a:t>foreign name </a:t>
            </a:r>
            <a:r>
              <a:rPr lang="en-US" sz="2400" i="1" dirty="0" smtClean="0"/>
              <a:t>space.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64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i="1" dirty="0"/>
              <a:t>Mounting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22" y="2152986"/>
            <a:ext cx="6221763" cy="359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4628" y="5937406"/>
            <a:ext cx="7867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Gambar</a:t>
            </a:r>
            <a:r>
              <a:rPr lang="en-US" sz="2000" b="1" dirty="0" smtClean="0"/>
              <a:t> 6</a:t>
            </a:r>
            <a:r>
              <a:rPr lang="en-US" sz="2000" b="1" dirty="0"/>
              <a:t>. </a:t>
            </a:r>
            <a:r>
              <a:rPr lang="en-US" sz="2000" b="1" dirty="0" err="1"/>
              <a:t>Memasang</a:t>
            </a:r>
            <a:r>
              <a:rPr lang="en-US" sz="2000" b="1" dirty="0"/>
              <a:t> remote name spaces </a:t>
            </a:r>
            <a:r>
              <a:rPr lang="en-US" sz="2000" b="1" dirty="0" err="1"/>
              <a:t>melalui</a:t>
            </a:r>
            <a:r>
              <a:rPr lang="en-US" sz="2000" b="1" dirty="0"/>
              <a:t> </a:t>
            </a:r>
            <a:r>
              <a:rPr lang="en-US" sz="2000" b="1" dirty="0" err="1"/>
              <a:t>protokol</a:t>
            </a:r>
            <a:r>
              <a:rPr lang="en-US" sz="2000" b="1" dirty="0"/>
              <a:t> proses </a:t>
            </a:r>
            <a:r>
              <a:rPr lang="en-US" sz="2000" b="1" dirty="0" err="1"/>
              <a:t>tertentu</a:t>
            </a:r>
            <a:r>
              <a:rPr lang="en-US" sz="2000" b="1" dirty="0"/>
              <a:t> (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hal</a:t>
            </a:r>
            <a:r>
              <a:rPr lang="en-US" sz="2000" b="1" dirty="0"/>
              <a:t> </a:t>
            </a:r>
            <a:r>
              <a:rPr lang="en-US" sz="2000" b="1" dirty="0" err="1"/>
              <a:t>ini</a:t>
            </a:r>
            <a:r>
              <a:rPr lang="en-US" sz="2000" b="1" dirty="0"/>
              <a:t> </a:t>
            </a:r>
            <a:r>
              <a:rPr lang="en-US" sz="2000" b="1" dirty="0" err="1"/>
              <a:t>protokol</a:t>
            </a:r>
            <a:r>
              <a:rPr lang="en-US" sz="2000" b="1" dirty="0"/>
              <a:t> Network File </a:t>
            </a:r>
            <a:r>
              <a:rPr lang="en-US" sz="2000" b="1" dirty="0" smtClean="0"/>
              <a:t>System Sun </a:t>
            </a:r>
            <a:r>
              <a:rPr lang="en-US" sz="2000" b="1" dirty="0"/>
              <a:t>- NFS).</a:t>
            </a:r>
          </a:p>
        </p:txBody>
      </p:sp>
    </p:spTree>
    <p:extLst>
      <p:ext uri="{BB962C8B-B14F-4D97-AF65-F5344CB8AC3E}">
        <p14:creationId xmlns:p14="http://schemas.microsoft.com/office/powerpoint/2010/main" val="29227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Implementation of a Name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spcAft>
                <a:spcPts val="300"/>
              </a:spcAft>
              <a:buSzPct val="100000"/>
              <a:buFont typeface="Wingdings" pitchFamily="2" charset="2"/>
              <a:buChar char="§"/>
            </a:pPr>
            <a:r>
              <a:rPr lang="en-US" sz="2800" dirty="0"/>
              <a:t>Name space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inti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penamaan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 smtClean="0"/>
              <a:t>layanan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i="1" dirty="0" smtClean="0"/>
              <a:t>Name services</a:t>
            </a:r>
            <a:r>
              <a:rPr lang="en-US" sz="2800" dirty="0" smtClean="0"/>
              <a:t>)  </a:t>
            </a:r>
            <a:r>
              <a:rPr lang="en-US" sz="2800" dirty="0"/>
              <a:t>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(</a:t>
            </a:r>
            <a:r>
              <a:rPr lang="en-US" sz="2800" dirty="0" err="1"/>
              <a:t>manusia</a:t>
            </a:r>
            <a:r>
              <a:rPr lang="en-US" sz="2800" dirty="0"/>
              <a:t> </a:t>
            </a: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)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menambah</a:t>
            </a:r>
            <a:r>
              <a:rPr lang="en-US" sz="2800" dirty="0"/>
              <a:t>, </a:t>
            </a:r>
            <a:r>
              <a:rPr lang="en-US" sz="2800" dirty="0" err="1"/>
              <a:t>mengurangi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mencari</a:t>
            </a:r>
            <a:r>
              <a:rPr lang="en-US" sz="2800" dirty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. </a:t>
            </a:r>
          </a:p>
          <a:p>
            <a:pPr algn="just">
              <a:spcAft>
                <a:spcPts val="300"/>
              </a:spcAft>
              <a:buSzPct val="100000"/>
              <a:buFont typeface="Wingdings" pitchFamily="2" charset="2"/>
              <a:buChar char="§"/>
            </a:pP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local area network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disediakan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server (name server) </a:t>
            </a:r>
            <a:r>
              <a:rPr lang="en-US" sz="2800" dirty="0" err="1"/>
              <a:t>saja</a:t>
            </a:r>
            <a:r>
              <a:rPr lang="en-US" sz="2800" dirty="0"/>
              <a:t> </a:t>
            </a:r>
            <a:r>
              <a:rPr lang="en-US" sz="2800" dirty="0" err="1"/>
              <a:t>namun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terdistribusi</a:t>
            </a:r>
            <a:r>
              <a:rPr lang="en-US" sz="2800" dirty="0"/>
              <a:t> </a:t>
            </a:r>
            <a:r>
              <a:rPr lang="en-US" sz="2800" dirty="0" err="1"/>
              <a:t>skala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melibatkan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name server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>
              <a:spcAft>
                <a:spcPts val="300"/>
              </a:spcAft>
              <a:buSzPct val="100000"/>
              <a:buFont typeface="Wingdings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88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i="1" dirty="0"/>
              <a:t>Name Space </a:t>
            </a:r>
            <a:r>
              <a:rPr lang="en-US" sz="2800" b="1" i="1" dirty="0" smtClean="0"/>
              <a:t>Distribution</a:t>
            </a:r>
          </a:p>
          <a:p>
            <a:pPr marL="336550" lvl="1" indent="0" algn="just">
              <a:buNone/>
            </a:pPr>
            <a:r>
              <a:rPr lang="en-US" sz="2600" dirty="0"/>
              <a:t>Name space yang </a:t>
            </a:r>
            <a:r>
              <a:rPr lang="en-US" sz="2600" dirty="0" err="1"/>
              <a:t>digunakan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sistem</a:t>
            </a:r>
            <a:r>
              <a:rPr lang="en-US" sz="2600" dirty="0"/>
              <a:t> </a:t>
            </a:r>
            <a:r>
              <a:rPr lang="en-US" sz="2600" dirty="0" err="1"/>
              <a:t>terdistribusi</a:t>
            </a:r>
            <a:r>
              <a:rPr lang="en-US" sz="2600" dirty="0"/>
              <a:t> </a:t>
            </a:r>
            <a:r>
              <a:rPr lang="en-US" sz="2600" dirty="0" err="1"/>
              <a:t>skala</a:t>
            </a:r>
            <a:r>
              <a:rPr lang="en-US" sz="2600" dirty="0"/>
              <a:t> </a:t>
            </a:r>
            <a:r>
              <a:rPr lang="en-US" sz="2600" dirty="0" err="1"/>
              <a:t>besar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mungkin</a:t>
            </a:r>
            <a:r>
              <a:rPr lang="en-US" sz="2600" dirty="0"/>
              <a:t> </a:t>
            </a:r>
            <a:r>
              <a:rPr lang="en-US" sz="2600" dirty="0" err="1"/>
              <a:t>melibatkan</a:t>
            </a:r>
            <a:r>
              <a:rPr lang="en-US" sz="2600" dirty="0"/>
              <a:t> </a:t>
            </a:r>
            <a:r>
              <a:rPr lang="en-US" sz="2600" dirty="0" err="1"/>
              <a:t>seluruh</a:t>
            </a:r>
            <a:r>
              <a:rPr lang="en-US" sz="2600" dirty="0"/>
              <a:t> </a:t>
            </a:r>
            <a:r>
              <a:rPr lang="en-US" sz="2600" dirty="0" err="1"/>
              <a:t>dunia</a:t>
            </a:r>
            <a:r>
              <a:rPr lang="en-US" sz="2600" dirty="0"/>
              <a:t> (</a:t>
            </a:r>
            <a:r>
              <a:rPr lang="en-US" sz="2600" dirty="0" err="1"/>
              <a:t>contohnya</a:t>
            </a:r>
            <a:r>
              <a:rPr lang="en-US" sz="2600" dirty="0"/>
              <a:t>: internet) </a:t>
            </a:r>
            <a:r>
              <a:rPr lang="en-US" sz="2600" dirty="0" err="1"/>
              <a:t>biasanya</a:t>
            </a:r>
            <a:r>
              <a:rPr lang="en-US" sz="2600" dirty="0"/>
              <a:t> </a:t>
            </a:r>
            <a:r>
              <a:rPr lang="en-US" sz="2600" dirty="0" err="1"/>
              <a:t>disusun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bentuk</a:t>
            </a:r>
            <a:r>
              <a:rPr lang="en-US" sz="2600" dirty="0"/>
              <a:t> </a:t>
            </a:r>
            <a:r>
              <a:rPr lang="en-US" sz="2600" dirty="0" err="1"/>
              <a:t>hierarkis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sebuah</a:t>
            </a:r>
            <a:r>
              <a:rPr lang="en-US" sz="2600" dirty="0"/>
              <a:t> </a:t>
            </a:r>
            <a:r>
              <a:rPr lang="en-US" sz="2600" dirty="0" err="1"/>
              <a:t>simpul</a:t>
            </a:r>
            <a:r>
              <a:rPr lang="en-US" sz="2600" dirty="0"/>
              <a:t> root.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implementasinya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alasan</a:t>
            </a:r>
            <a:r>
              <a:rPr lang="en-US" sz="2600" dirty="0"/>
              <a:t> </a:t>
            </a:r>
            <a:r>
              <a:rPr lang="en-US" sz="2600" dirty="0" err="1"/>
              <a:t>efektivitas</a:t>
            </a:r>
            <a:r>
              <a:rPr lang="en-US" sz="2600" dirty="0"/>
              <a:t> name space </a:t>
            </a:r>
            <a:r>
              <a:rPr lang="en-US" sz="2600" dirty="0" err="1"/>
              <a:t>dibagai</a:t>
            </a:r>
            <a:r>
              <a:rPr lang="en-US" sz="2600" dirty="0"/>
              <a:t> </a:t>
            </a:r>
            <a:r>
              <a:rPr lang="en-US" sz="2600" dirty="0" err="1"/>
              <a:t>menjadi</a:t>
            </a:r>
            <a:r>
              <a:rPr lang="en-US" sz="2600" dirty="0"/>
              <a:t> </a:t>
            </a:r>
            <a:r>
              <a:rPr lang="en-US" sz="2600" dirty="0" err="1"/>
              <a:t>tiga</a:t>
            </a:r>
            <a:r>
              <a:rPr lang="en-US" sz="2600" dirty="0"/>
              <a:t> </a:t>
            </a:r>
            <a:r>
              <a:rPr lang="en-US" sz="2600" dirty="0" err="1"/>
              <a:t>lapisan</a:t>
            </a:r>
            <a:r>
              <a:rPr lang="en-US" sz="2600" dirty="0"/>
              <a:t> </a:t>
            </a:r>
            <a:r>
              <a:rPr lang="en-US" sz="2600" dirty="0" err="1"/>
              <a:t>lojik</a:t>
            </a:r>
            <a:r>
              <a:rPr lang="en-US" sz="2600" dirty="0"/>
              <a:t>, </a:t>
            </a:r>
            <a:r>
              <a:rPr lang="en-US" sz="2600" dirty="0" err="1"/>
              <a:t>yaitu</a:t>
            </a:r>
            <a:r>
              <a:rPr lang="en-US" sz="2600" dirty="0" smtClean="0"/>
              <a:t>:</a:t>
            </a:r>
          </a:p>
          <a:p>
            <a:pPr marL="698500" lvl="1" indent="-409575">
              <a:buFont typeface="+mj-lt"/>
              <a:buAutoNum type="arabicPeriod"/>
            </a:pPr>
            <a:r>
              <a:rPr lang="en-US" sz="2800" dirty="0" err="1" smtClean="0"/>
              <a:t>Lapisan</a:t>
            </a:r>
            <a:r>
              <a:rPr lang="en-US" sz="2800" dirty="0" smtClean="0"/>
              <a:t> global</a:t>
            </a:r>
            <a:endParaRPr lang="en-US" sz="2800" i="1" dirty="0" smtClean="0"/>
          </a:p>
          <a:p>
            <a:pPr marL="698500" lvl="1" indent="-409575">
              <a:buFont typeface="+mj-lt"/>
              <a:buAutoNum type="arabicPeriod"/>
            </a:pPr>
            <a:r>
              <a:rPr lang="en-US" sz="2800" dirty="0" err="1" smtClean="0"/>
              <a:t>Lapisan</a:t>
            </a:r>
            <a:r>
              <a:rPr lang="en-US" sz="2800" dirty="0" smtClean="0"/>
              <a:t> </a:t>
            </a:r>
            <a:r>
              <a:rPr lang="en-US" sz="2800" dirty="0" err="1" smtClean="0"/>
              <a:t>administrasional</a:t>
            </a:r>
            <a:r>
              <a:rPr lang="en-US" sz="2800" dirty="0" smtClean="0"/>
              <a:t> </a:t>
            </a:r>
            <a:endParaRPr lang="id-ID" sz="2800" dirty="0" smtClean="0"/>
          </a:p>
          <a:p>
            <a:pPr marL="698500" lvl="1" indent="-409575">
              <a:buFont typeface="+mj-lt"/>
              <a:buAutoNum type="arabicPeriod"/>
            </a:pPr>
            <a:r>
              <a:rPr lang="en-US" sz="2800" dirty="0" err="1" smtClean="0"/>
              <a:t>Lapisan</a:t>
            </a:r>
            <a:r>
              <a:rPr lang="en-US" sz="2800" dirty="0" smtClean="0"/>
              <a:t> </a:t>
            </a:r>
            <a:r>
              <a:rPr lang="en-US" sz="2800" dirty="0" err="1" smtClean="0"/>
              <a:t>manajerial</a:t>
            </a:r>
            <a:r>
              <a:rPr lang="en-US" sz="2800" dirty="0" smtClean="0"/>
              <a:t> </a:t>
            </a:r>
          </a:p>
          <a:p>
            <a:pPr marL="336550" lvl="1" indent="0" algn="just">
              <a:buNone/>
            </a:pPr>
            <a:endParaRPr lang="en-US" sz="2600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005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98500" lvl="1" indent="-409575">
              <a:buFont typeface="+mj-lt"/>
              <a:buAutoNum type="arabicPeriod"/>
            </a:pPr>
            <a:r>
              <a:rPr lang="en-US" sz="2400" b="1" dirty="0" err="1" smtClean="0"/>
              <a:t>Lapisan</a:t>
            </a:r>
            <a:r>
              <a:rPr lang="en-US" sz="2400" b="1" dirty="0" smtClean="0"/>
              <a:t> Global </a:t>
            </a:r>
            <a:r>
              <a:rPr lang="en-US" sz="2400" dirty="0" smtClean="0">
                <a:solidFill>
                  <a:srgbClr val="0070C0"/>
                </a:solidFill>
              </a:rPr>
              <a:t>yang </a:t>
            </a:r>
            <a:r>
              <a:rPr lang="en-US" sz="2400" dirty="0" err="1">
                <a:solidFill>
                  <a:srgbClr val="0070C0"/>
                </a:solidFill>
              </a:rPr>
              <a:t>terdiri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dari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simpul</a:t>
            </a:r>
            <a:r>
              <a:rPr lang="en-US" sz="2400" dirty="0">
                <a:solidFill>
                  <a:srgbClr val="0070C0"/>
                </a:solidFill>
              </a:rPr>
              <a:t> root </a:t>
            </a:r>
            <a:r>
              <a:rPr lang="en-US" sz="2400" dirty="0" err="1">
                <a:solidFill>
                  <a:srgbClr val="0070C0"/>
                </a:solidFill>
              </a:rPr>
              <a:t>dan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anak-anaknya</a:t>
            </a:r>
            <a:r>
              <a:rPr lang="en-US" sz="2400" dirty="0">
                <a:solidFill>
                  <a:srgbClr val="0070C0"/>
                </a:solidFill>
              </a:rPr>
              <a:t> yang </a:t>
            </a:r>
            <a:r>
              <a:rPr lang="en-US" sz="2400" dirty="0" err="1">
                <a:solidFill>
                  <a:srgbClr val="0070C0"/>
                </a:solidFill>
              </a:rPr>
              <a:t>merepresentasikan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organisasi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atau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sekumpulan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organisasi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isinya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jarang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berubah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endParaRPr lang="en-US" sz="2400" i="1" dirty="0" smtClean="0"/>
          </a:p>
          <a:p>
            <a:pPr marL="698500" lvl="1" indent="-409575">
              <a:buFont typeface="+mj-lt"/>
              <a:buAutoNum type="arabicPeriod"/>
            </a:pPr>
            <a:r>
              <a:rPr lang="en-US" sz="2400" b="1" dirty="0" err="1" smtClean="0"/>
              <a:t>Lapisan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Administrasional</a:t>
            </a:r>
            <a:r>
              <a:rPr lang="en-US" sz="2400" b="1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yang </a:t>
            </a:r>
            <a:r>
              <a:rPr lang="en-US" sz="2400" dirty="0" err="1">
                <a:solidFill>
                  <a:srgbClr val="0070C0"/>
                </a:solidFill>
              </a:rPr>
              <a:t>dibentuk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oleh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sekumpulan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simpul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direktori</a:t>
            </a:r>
            <a:r>
              <a:rPr lang="en-US" sz="2400" dirty="0">
                <a:solidFill>
                  <a:srgbClr val="0070C0"/>
                </a:solidFill>
              </a:rPr>
              <a:t> yang </a:t>
            </a:r>
            <a:r>
              <a:rPr lang="en-US" sz="2400" dirty="0" err="1">
                <a:solidFill>
                  <a:srgbClr val="0070C0"/>
                </a:solidFill>
              </a:rPr>
              <a:t>diatur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dalam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sebuah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organisasi</a:t>
            </a:r>
            <a:r>
              <a:rPr lang="en-US" sz="2400" dirty="0">
                <a:solidFill>
                  <a:srgbClr val="0070C0"/>
                </a:solidFill>
              </a:rPr>
              <a:t> (</a:t>
            </a:r>
            <a:r>
              <a:rPr lang="en-US" sz="2400" dirty="0" err="1">
                <a:solidFill>
                  <a:srgbClr val="0070C0"/>
                </a:solidFill>
              </a:rPr>
              <a:t>berada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dalam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organisasi</a:t>
            </a:r>
            <a:r>
              <a:rPr lang="en-US" sz="2400" dirty="0">
                <a:solidFill>
                  <a:srgbClr val="0070C0"/>
                </a:solidFill>
              </a:rPr>
              <a:t> yang </a:t>
            </a:r>
            <a:r>
              <a:rPr lang="en-US" sz="2400" dirty="0" err="1">
                <a:solidFill>
                  <a:srgbClr val="0070C0"/>
                </a:solidFill>
              </a:rPr>
              <a:t>sama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 err="1">
                <a:solidFill>
                  <a:srgbClr val="0070C0"/>
                </a:solidFill>
              </a:rPr>
              <a:t>seperti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 err="1">
                <a:solidFill>
                  <a:srgbClr val="0070C0"/>
                </a:solidFill>
              </a:rPr>
              <a:t>simpul</a:t>
            </a:r>
            <a:r>
              <a:rPr lang="en-US" sz="2400" dirty="0">
                <a:solidFill>
                  <a:srgbClr val="0070C0"/>
                </a:solidFill>
              </a:rPr>
              <a:t> yang </a:t>
            </a:r>
            <a:r>
              <a:rPr lang="en-US" sz="2400" dirty="0" err="1">
                <a:solidFill>
                  <a:srgbClr val="0070C0"/>
                </a:solidFill>
              </a:rPr>
              <a:t>menggambarkan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sebuah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departemen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dalam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sebuah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organisasi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endParaRPr lang="id-ID" sz="2400" dirty="0" smtClean="0"/>
          </a:p>
          <a:p>
            <a:pPr marL="698500" lvl="1" indent="-409575">
              <a:buFont typeface="+mj-lt"/>
              <a:buAutoNum type="arabicPeriod"/>
            </a:pPr>
            <a:r>
              <a:rPr lang="en-US" sz="2400" dirty="0" err="1" smtClean="0"/>
              <a:t>Lapisan</a:t>
            </a:r>
            <a:r>
              <a:rPr lang="en-US" sz="2400" dirty="0" smtClean="0"/>
              <a:t> </a:t>
            </a:r>
            <a:r>
              <a:rPr lang="en-US" sz="2400" dirty="0" err="1" smtClean="0"/>
              <a:t>Manajerial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merupakan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lapisan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terakhir</a:t>
            </a:r>
            <a:r>
              <a:rPr lang="en-US" sz="2400" dirty="0">
                <a:solidFill>
                  <a:srgbClr val="0070C0"/>
                </a:solidFill>
              </a:rPr>
              <a:t> yang </a:t>
            </a:r>
            <a:r>
              <a:rPr lang="en-US" sz="2400" dirty="0" err="1">
                <a:solidFill>
                  <a:srgbClr val="0070C0"/>
                </a:solidFill>
              </a:rPr>
              <a:t>berisi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simpul-simpul</a:t>
            </a:r>
            <a:r>
              <a:rPr lang="en-US" sz="2400" dirty="0">
                <a:solidFill>
                  <a:srgbClr val="0070C0"/>
                </a:solidFill>
              </a:rPr>
              <a:t> yang </a:t>
            </a:r>
            <a:r>
              <a:rPr lang="en-US" sz="2400" dirty="0" err="1">
                <a:solidFill>
                  <a:srgbClr val="0070C0"/>
                </a:solidFill>
              </a:rPr>
              <a:t>sering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berubah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  <a:r>
              <a:rPr lang="en-US" sz="2400" dirty="0" err="1">
                <a:solidFill>
                  <a:srgbClr val="0070C0"/>
                </a:solidFill>
              </a:rPr>
              <a:t>Biasanya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berisi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simpul-simpul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ini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merepresentasikan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komputer-komputer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dalam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sebuah</a:t>
            </a:r>
            <a:r>
              <a:rPr lang="en-US" sz="2400" dirty="0">
                <a:solidFill>
                  <a:srgbClr val="0070C0"/>
                </a:solidFill>
              </a:rPr>
              <a:t> LAN </a:t>
            </a:r>
            <a:r>
              <a:rPr lang="en-US" sz="2400" dirty="0" err="1">
                <a:solidFill>
                  <a:srgbClr val="0070C0"/>
                </a:solidFill>
              </a:rPr>
              <a:t>atau</a:t>
            </a:r>
            <a:r>
              <a:rPr lang="en-US" sz="2400" dirty="0">
                <a:solidFill>
                  <a:srgbClr val="0070C0"/>
                </a:solidFill>
              </a:rPr>
              <a:t> file-file </a:t>
            </a:r>
            <a:r>
              <a:rPr lang="en-US" sz="2400" dirty="0" err="1">
                <a:solidFill>
                  <a:srgbClr val="0070C0"/>
                </a:solidFill>
              </a:rPr>
              <a:t>biner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pustaka</a:t>
            </a:r>
            <a:r>
              <a:rPr lang="en-US" sz="2400" dirty="0">
                <a:solidFill>
                  <a:srgbClr val="0070C0"/>
                </a:solidFill>
              </a:rPr>
              <a:t> yang </a:t>
            </a:r>
            <a:r>
              <a:rPr lang="en-US" sz="2400" dirty="0" err="1">
                <a:solidFill>
                  <a:srgbClr val="0070C0"/>
                </a:solidFill>
              </a:rPr>
              <a:t>dibagi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pakai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dalam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jaringan</a:t>
            </a:r>
            <a:r>
              <a:rPr lang="en-US" sz="2400" dirty="0" smtClean="0">
                <a:solidFill>
                  <a:srgbClr val="0070C0"/>
                </a:solidFill>
              </a:rPr>
              <a:t>.</a:t>
            </a:r>
            <a:endParaRPr lang="en-US" sz="2400" dirty="0" smtClean="0"/>
          </a:p>
          <a:p>
            <a:pPr marL="336550" lvl="1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883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Name Space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214" y="1415750"/>
            <a:ext cx="6850063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35575" y="6086133"/>
            <a:ext cx="7867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Gambar</a:t>
            </a:r>
            <a:r>
              <a:rPr lang="en-US" sz="2000" b="1" dirty="0" smtClean="0"/>
              <a:t> 7</a:t>
            </a:r>
            <a:r>
              <a:rPr lang="en-US" sz="2000" b="1" dirty="0"/>
              <a:t>. </a:t>
            </a:r>
            <a:r>
              <a:rPr lang="en-US" sz="2000" b="1" dirty="0" err="1"/>
              <a:t>Contoh</a:t>
            </a:r>
            <a:r>
              <a:rPr lang="en-US" sz="2000" b="1" dirty="0"/>
              <a:t> </a:t>
            </a:r>
            <a:r>
              <a:rPr lang="en-US" sz="2000" b="1" dirty="0" err="1"/>
              <a:t>partisi</a:t>
            </a:r>
            <a:r>
              <a:rPr lang="en-US" sz="2000" b="1" dirty="0"/>
              <a:t> DNS name space, </a:t>
            </a:r>
            <a:r>
              <a:rPr lang="en-US" sz="2000" b="1" dirty="0" err="1"/>
              <a:t>termasuk</a:t>
            </a:r>
            <a:r>
              <a:rPr lang="en-US" sz="2000" b="1" dirty="0"/>
              <a:t> file yang </a:t>
            </a:r>
            <a:r>
              <a:rPr lang="en-US" sz="2000" b="1" dirty="0" err="1"/>
              <a:t>dapat</a:t>
            </a:r>
            <a:r>
              <a:rPr lang="en-US" sz="2000" b="1" dirty="0"/>
              <a:t> </a:t>
            </a:r>
            <a:r>
              <a:rPr lang="en-US" sz="2000" b="1" dirty="0" err="1"/>
              <a:t>diakses</a:t>
            </a:r>
            <a:r>
              <a:rPr lang="en-US" sz="2000" b="1" dirty="0"/>
              <a:t> Internet, </a:t>
            </a:r>
            <a:r>
              <a:rPr lang="en-US" sz="2000" b="1" dirty="0" err="1"/>
              <a:t>menjadi</a:t>
            </a:r>
            <a:r>
              <a:rPr lang="en-US" sz="2000" b="1" dirty="0"/>
              <a:t> </a:t>
            </a:r>
            <a:r>
              <a:rPr lang="en-US" sz="2000" b="1" dirty="0" err="1"/>
              <a:t>tiga</a:t>
            </a:r>
            <a:r>
              <a:rPr lang="en-US" sz="2000" b="1" dirty="0"/>
              <a:t> </a:t>
            </a:r>
            <a:r>
              <a:rPr lang="en-US" sz="2000" b="1" dirty="0" err="1"/>
              <a:t>lapisan</a:t>
            </a:r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9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Nama</a:t>
            </a:r>
            <a:r>
              <a:rPr lang="en-US" sz="3200" dirty="0"/>
              <a:t>, </a:t>
            </a:r>
            <a:r>
              <a:rPr lang="en-US" sz="3200" i="1" dirty="0"/>
              <a:t>Identifier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Alamat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tersebar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deretean</a:t>
            </a:r>
            <a:r>
              <a:rPr lang="en-US" sz="2800" dirty="0"/>
              <a:t> </a:t>
            </a:r>
            <a:r>
              <a:rPr lang="en-US" sz="2800" dirty="0" err="1"/>
              <a:t>karakter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mewakili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. </a:t>
            </a:r>
          </a:p>
          <a:p>
            <a:pPr algn="just">
              <a:spcAft>
                <a:spcPts val="300"/>
              </a:spcAft>
              <a:buSzPct val="100000"/>
              <a:buFont typeface="Wingdings" pitchFamily="2" charset="2"/>
              <a:buChar char="§"/>
            </a:pP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memanfaatkan</a:t>
            </a:r>
            <a:r>
              <a:rPr lang="en-US" sz="2800" dirty="0"/>
              <a:t> </a:t>
            </a:r>
            <a:r>
              <a:rPr lang="en-US" sz="2800" dirty="0" err="1"/>
              <a:t>entitas-entitas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tersebar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(</a:t>
            </a:r>
            <a:r>
              <a:rPr lang="en-US" sz="2800" dirty="0" err="1"/>
              <a:t>manusia</a:t>
            </a:r>
            <a:r>
              <a:rPr lang="en-US" sz="2800" dirty="0"/>
              <a:t> </a:t>
            </a:r>
            <a:r>
              <a:rPr lang="en-US" sz="2800" dirty="0" err="1"/>
              <a:t>ataupun</a:t>
            </a:r>
            <a:r>
              <a:rPr lang="en-US" sz="2800" dirty="0"/>
              <a:t> </a:t>
            </a:r>
            <a:r>
              <a:rPr lang="en-US" sz="2800" dirty="0" err="1"/>
              <a:t>mesin</a:t>
            </a:r>
            <a:r>
              <a:rPr lang="en-US" sz="2800" dirty="0"/>
              <a:t>)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mengakses</a:t>
            </a:r>
            <a:r>
              <a:rPr lang="en-US" sz="2800" dirty="0"/>
              <a:t> </a:t>
            </a:r>
            <a:r>
              <a:rPr lang="en-US" sz="2800" dirty="0" err="1"/>
              <a:t>entitas-entitas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sesuatu</a:t>
            </a:r>
            <a:r>
              <a:rPr lang="en-US" sz="2800" dirty="0"/>
              <a:t> yang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b="1" i="1" dirty="0">
                <a:solidFill>
                  <a:srgbClr val="00B0F0"/>
                </a:solidFill>
              </a:rPr>
              <a:t>access point, address, </a:t>
            </a:r>
            <a:r>
              <a:rPr lang="en-US" sz="2800" b="1" i="1" dirty="0" err="1">
                <a:solidFill>
                  <a:srgbClr val="00B0F0"/>
                </a:solidFill>
              </a:rPr>
              <a:t>atau</a:t>
            </a:r>
            <a:r>
              <a:rPr lang="en-US" sz="2800" b="1" i="1" dirty="0">
                <a:solidFill>
                  <a:srgbClr val="00B0F0"/>
                </a:solidFill>
              </a:rPr>
              <a:t> </a:t>
            </a:r>
            <a:r>
              <a:rPr lang="en-US" sz="2800" b="1" i="1" dirty="0" err="1" smtClean="0">
                <a:solidFill>
                  <a:srgbClr val="00B0F0"/>
                </a:solidFill>
              </a:rPr>
              <a:t>alamat</a:t>
            </a:r>
            <a:r>
              <a:rPr lang="en-US" sz="2800" b="1" i="1" dirty="0" smtClean="0">
                <a:solidFill>
                  <a:srgbClr val="00B0F0"/>
                </a:solidFill>
              </a:rPr>
              <a:t>.</a:t>
            </a:r>
          </a:p>
          <a:p>
            <a:pPr algn="just">
              <a:spcAft>
                <a:spcPts val="300"/>
              </a:spcAft>
              <a:buSzPct val="100000"/>
              <a:buFont typeface="Wingdings" pitchFamily="2" charset="2"/>
              <a:buChar char="§"/>
            </a:pP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alamat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halnya</a:t>
            </a:r>
            <a:r>
              <a:rPr lang="en-US" sz="2800" dirty="0"/>
              <a:t> </a:t>
            </a:r>
            <a:r>
              <a:rPr lang="en-US" sz="2800" dirty="0" err="1"/>
              <a:t>seseorang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nomor</a:t>
            </a:r>
            <a:r>
              <a:rPr lang="en-US" sz="2800" dirty="0"/>
              <a:t> </a:t>
            </a:r>
            <a:r>
              <a:rPr lang="en-US" sz="2800" dirty="0" err="1"/>
              <a:t>telepon</a:t>
            </a:r>
            <a:r>
              <a:rPr lang="en-US" sz="2800" dirty="0"/>
              <a:t> </a:t>
            </a:r>
            <a:r>
              <a:rPr lang="en-US" sz="2800" dirty="0" err="1"/>
              <a:t>genggam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2956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6550" indent="-336550">
              <a:buFont typeface="+mj-lt"/>
              <a:buAutoNum type="arabicPeriod" startAt="2"/>
            </a:pPr>
            <a:r>
              <a:rPr lang="en-US" sz="2800" b="1" dirty="0" err="1"/>
              <a:t>Implementasi</a:t>
            </a:r>
            <a:r>
              <a:rPr lang="en-US" sz="2800" b="1" dirty="0"/>
              <a:t> </a:t>
            </a:r>
            <a:r>
              <a:rPr lang="en-US" sz="2800" b="1" i="1" dirty="0"/>
              <a:t>Name Resolution</a:t>
            </a:r>
            <a:endParaRPr lang="en-US" sz="2800" b="1" i="1" dirty="0" smtClean="0"/>
          </a:p>
          <a:p>
            <a:pPr marL="625475" lvl="1" indent="-288925" algn="just"/>
            <a:r>
              <a:rPr lang="en-US" sz="2400" dirty="0" err="1"/>
              <a:t>Distiribusi</a:t>
            </a:r>
            <a:r>
              <a:rPr lang="en-US" sz="2400" dirty="0"/>
              <a:t> name space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server </a:t>
            </a:r>
            <a:r>
              <a:rPr lang="en-US" sz="2400" dirty="0" err="1"/>
              <a:t>berimplikasi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name resolution </a:t>
            </a:r>
            <a:r>
              <a:rPr lang="en-US" sz="2400" dirty="0" err="1"/>
              <a:t>atau</a:t>
            </a:r>
            <a:r>
              <a:rPr lang="en-US" sz="2400" dirty="0"/>
              <a:t> name lookup.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memperjelas</a:t>
            </a:r>
            <a:r>
              <a:rPr lang="en-US" sz="2400" dirty="0"/>
              <a:t> </a:t>
            </a:r>
            <a:r>
              <a:rPr lang="en-US" sz="2400" dirty="0" err="1"/>
              <a:t>uraian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absolute path name </a:t>
            </a:r>
            <a:r>
              <a:rPr lang="en-US" sz="2400" dirty="0" err="1"/>
              <a:t>berikut</a:t>
            </a:r>
            <a:r>
              <a:rPr lang="en-US" sz="2400" dirty="0"/>
              <a:t>: root :</a:t>
            </a:r>
          </a:p>
          <a:p>
            <a:pPr marL="625475" lvl="1" indent="-288925" algn="ctr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&lt;id, ac, </a:t>
            </a:r>
            <a:r>
              <a:rPr lang="en-US" sz="2400" dirty="0" err="1">
                <a:solidFill>
                  <a:srgbClr val="0070C0"/>
                </a:solidFill>
              </a:rPr>
              <a:t>poltek</a:t>
            </a:r>
            <a:r>
              <a:rPr lang="en-US" sz="2400" dirty="0">
                <a:solidFill>
                  <a:srgbClr val="0070C0"/>
                </a:solidFill>
              </a:rPr>
              <a:t>, ftp, pub, index.html&gt;</a:t>
            </a:r>
          </a:p>
          <a:p>
            <a:pPr marL="625475" lvl="1" indent="-288925" algn="just"/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i="1" dirty="0"/>
              <a:t>name resolution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iterative name resolution di </a:t>
            </a:r>
            <a:r>
              <a:rPr lang="en-US" sz="2400" dirty="0" err="1"/>
              <a:t>mana</a:t>
            </a:r>
            <a:r>
              <a:rPr lang="en-US" sz="2400" dirty="0"/>
              <a:t> </a:t>
            </a:r>
            <a:r>
              <a:rPr lang="en-US" sz="2400" dirty="0" err="1"/>
              <a:t>entitas</a:t>
            </a:r>
            <a:r>
              <a:rPr lang="en-US" sz="2400" dirty="0"/>
              <a:t> yang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name resolution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menyerahkan</a:t>
            </a:r>
            <a:r>
              <a:rPr lang="en-US" sz="2400" dirty="0"/>
              <a:t> absolute path name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name resolver </a:t>
            </a:r>
            <a:r>
              <a:rPr lang="en-US" sz="2400" dirty="0" err="1"/>
              <a:t>lokal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44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5475" lvl="1" indent="-288925" algn="just"/>
            <a:r>
              <a:rPr lang="en-US" sz="2400" dirty="0" smtClean="0"/>
              <a:t>Name </a:t>
            </a:r>
            <a:r>
              <a:rPr lang="en-US" sz="2400" dirty="0"/>
              <a:t>resolver </a:t>
            </a:r>
            <a:r>
              <a:rPr lang="en-US" sz="2400" dirty="0" err="1"/>
              <a:t>lokal</a:t>
            </a:r>
            <a:r>
              <a:rPr lang="en-US" sz="2400" dirty="0"/>
              <a:t>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menghubungi</a:t>
            </a:r>
            <a:r>
              <a:rPr lang="en-US" sz="2400" dirty="0"/>
              <a:t> server root yang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resolution </a:t>
            </a:r>
            <a:r>
              <a:rPr lang="en-US" sz="2400" dirty="0" err="1"/>
              <a:t>hingga</a:t>
            </a:r>
            <a:r>
              <a:rPr lang="en-US" sz="2400" dirty="0"/>
              <a:t> label “id” </a:t>
            </a:r>
            <a:r>
              <a:rPr lang="en-US" sz="2400" dirty="0" err="1"/>
              <a:t>saja</a:t>
            </a:r>
            <a:r>
              <a:rPr lang="en-US" sz="2400" dirty="0"/>
              <a:t>. Server root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mengembalikan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name server </a:t>
            </a:r>
            <a:r>
              <a:rPr lang="en-US" sz="2400" dirty="0" err="1"/>
              <a:t>simpul</a:t>
            </a:r>
            <a:r>
              <a:rPr lang="en-US" sz="2400" dirty="0"/>
              <a:t> “id” </a:t>
            </a:r>
            <a:r>
              <a:rPr lang="en-US" sz="2400" dirty="0" err="1"/>
              <a:t>kepada</a:t>
            </a:r>
            <a:r>
              <a:rPr lang="en-US" sz="2400" dirty="0"/>
              <a:t> name resolver </a:t>
            </a:r>
            <a:r>
              <a:rPr lang="en-US" sz="2400" dirty="0" err="1"/>
              <a:t>lokal</a:t>
            </a:r>
            <a:r>
              <a:rPr lang="en-US" sz="2400" dirty="0"/>
              <a:t> yang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menghubungi</a:t>
            </a:r>
            <a:r>
              <a:rPr lang="en-US" sz="2400" dirty="0"/>
              <a:t> name server </a:t>
            </a:r>
            <a:r>
              <a:rPr lang="en-US" sz="2400" dirty="0" err="1"/>
              <a:t>simpul</a:t>
            </a:r>
            <a:r>
              <a:rPr lang="en-US" sz="2400" dirty="0"/>
              <a:t> “id”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name server </a:t>
            </a:r>
            <a:r>
              <a:rPr lang="en-US" sz="2400" dirty="0" err="1"/>
              <a:t>simpul</a:t>
            </a:r>
            <a:r>
              <a:rPr lang="en-US" sz="2400" dirty="0"/>
              <a:t> “ac”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mengirimkan</a:t>
            </a:r>
            <a:r>
              <a:rPr lang="en-US" sz="2400" dirty="0"/>
              <a:t>: </a:t>
            </a:r>
          </a:p>
          <a:p>
            <a:pPr marL="625475" lvl="1" indent="-288925" algn="ctr">
              <a:buNone/>
            </a:pPr>
            <a:r>
              <a:rPr lang="en-US" sz="2400" dirty="0">
                <a:solidFill>
                  <a:srgbClr val="0070C0"/>
                </a:solidFill>
              </a:rPr>
              <a:t>id:&lt;ac, </a:t>
            </a:r>
            <a:r>
              <a:rPr lang="en-US" sz="2400" dirty="0" err="1">
                <a:solidFill>
                  <a:srgbClr val="0070C0"/>
                </a:solidFill>
              </a:rPr>
              <a:t>poltek</a:t>
            </a:r>
            <a:r>
              <a:rPr lang="en-US" sz="2400" dirty="0">
                <a:solidFill>
                  <a:srgbClr val="0070C0"/>
                </a:solidFill>
              </a:rPr>
              <a:t>, ftp, pub, index.html&gt;</a:t>
            </a:r>
          </a:p>
          <a:p>
            <a:pPr marL="625475" lvl="1" indent="-288925" algn="just"/>
            <a:r>
              <a:rPr lang="en-US" sz="2400" dirty="0"/>
              <a:t>Proses resolving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terus</a:t>
            </a:r>
            <a:r>
              <a:rPr lang="en-US" sz="2400" dirty="0"/>
              <a:t> </a:t>
            </a:r>
            <a:r>
              <a:rPr lang="en-US" sz="2400" dirty="0" err="1"/>
              <a:t>berulang</a:t>
            </a:r>
            <a:r>
              <a:rPr lang="en-US" sz="2400" dirty="0"/>
              <a:t> </a:t>
            </a:r>
            <a:r>
              <a:rPr lang="en-US" sz="2400" dirty="0" err="1"/>
              <a:t>hingga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name server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“</a:t>
            </a:r>
            <a:r>
              <a:rPr lang="en-US" sz="2400" dirty="0" err="1"/>
              <a:t>poltek</a:t>
            </a:r>
            <a:r>
              <a:rPr lang="en-US" sz="2400" dirty="0"/>
              <a:t>”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mengembalikan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server FTP.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gilirannya</a:t>
            </a:r>
            <a:r>
              <a:rPr lang="en-US" sz="2400" dirty="0"/>
              <a:t> server FTP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 resolving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sisa</a:t>
            </a:r>
            <a:r>
              <a:rPr lang="en-US" sz="2400" dirty="0"/>
              <a:t> path name, </a:t>
            </a:r>
            <a:r>
              <a:rPr lang="en-US" sz="2400" dirty="0" err="1"/>
              <a:t>yaitu</a:t>
            </a:r>
            <a:r>
              <a:rPr lang="en-US" sz="2400" dirty="0"/>
              <a:t>: pub </a:t>
            </a:r>
            <a:r>
              <a:rPr lang="en-US" sz="2400" dirty="0" err="1"/>
              <a:t>dan</a:t>
            </a:r>
            <a:r>
              <a:rPr lang="en-US" sz="2400" dirty="0"/>
              <a:t> index.html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mentransfer</a:t>
            </a:r>
            <a:r>
              <a:rPr lang="en-US" sz="2400" dirty="0"/>
              <a:t> file yang </a:t>
            </a:r>
            <a:r>
              <a:rPr lang="en-US" sz="2400" dirty="0" err="1"/>
              <a:t>diminta</a:t>
            </a:r>
            <a:r>
              <a:rPr lang="en-US" sz="2400" dirty="0"/>
              <a:t> (index.html). </a:t>
            </a:r>
          </a:p>
        </p:txBody>
      </p:sp>
    </p:spTree>
    <p:extLst>
      <p:ext uri="{BB962C8B-B14F-4D97-AF65-F5344CB8AC3E}">
        <p14:creationId xmlns:p14="http://schemas.microsoft.com/office/powerpoint/2010/main" val="7176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US" i="1" dirty="0"/>
              <a:t>Iterative Name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1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4561" t="28410" r="10302" b="10193"/>
          <a:stretch>
            <a:fillRect/>
          </a:stretch>
        </p:blipFill>
        <p:spPr bwMode="auto">
          <a:xfrm>
            <a:off x="2231830" y="2039559"/>
            <a:ext cx="8542766" cy="404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35575" y="6086133"/>
            <a:ext cx="7867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Gambar</a:t>
            </a:r>
            <a:r>
              <a:rPr lang="en-US" sz="2000" b="1" dirty="0" smtClean="0"/>
              <a:t> 8. </a:t>
            </a:r>
            <a:r>
              <a:rPr lang="en-US" sz="2000" b="1" i="1" dirty="0"/>
              <a:t>Iterative Name Resolution</a:t>
            </a:r>
          </a:p>
        </p:txBody>
      </p:sp>
    </p:spTree>
    <p:extLst>
      <p:ext uri="{BB962C8B-B14F-4D97-AF65-F5344CB8AC3E}">
        <p14:creationId xmlns:p14="http://schemas.microsoft.com/office/powerpoint/2010/main" val="22081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dirty="0"/>
              <a:t>Recursive name </a:t>
            </a:r>
            <a:r>
              <a:rPr lang="en-US" i="1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1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455" y="1894934"/>
            <a:ext cx="8726578" cy="4183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35575" y="6086133"/>
            <a:ext cx="7867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Gambar</a:t>
            </a:r>
            <a:r>
              <a:rPr lang="en-US" sz="2000" b="1" dirty="0" smtClean="0"/>
              <a:t> 9. </a:t>
            </a:r>
            <a:r>
              <a:rPr lang="en-US" sz="2000" i="1" dirty="0"/>
              <a:t>Recursive name resolution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352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2" t="27155" r="7748" b="18966"/>
          <a:stretch/>
        </p:blipFill>
        <p:spPr bwMode="auto">
          <a:xfrm>
            <a:off x="2617077" y="2081048"/>
            <a:ext cx="8229600" cy="394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35575" y="6086133"/>
            <a:ext cx="7867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Gambar</a:t>
            </a:r>
            <a:r>
              <a:rPr lang="en-US" sz="2000" b="1" dirty="0" smtClean="0"/>
              <a:t> 10</a:t>
            </a:r>
            <a:r>
              <a:rPr lang="en-US" sz="2000" b="1" dirty="0"/>
              <a:t>. </a:t>
            </a:r>
            <a:r>
              <a:rPr lang="en-US" sz="2000" b="1" dirty="0" err="1"/>
              <a:t>Resolusi</a:t>
            </a:r>
            <a:r>
              <a:rPr lang="en-US" sz="2000" b="1" dirty="0"/>
              <a:t> </a:t>
            </a:r>
            <a:r>
              <a:rPr lang="en-US" sz="2000" b="1" dirty="0" err="1"/>
              <a:t>nama</a:t>
            </a:r>
            <a:r>
              <a:rPr lang="en-US" sz="2000" b="1" dirty="0"/>
              <a:t> </a:t>
            </a:r>
            <a:r>
              <a:rPr lang="en-US" sz="2000" b="1" dirty="0" err="1"/>
              <a:t>rekursif</a:t>
            </a:r>
            <a:r>
              <a:rPr lang="en-US" sz="2000" b="1" dirty="0"/>
              <a:t> &lt;</a:t>
            </a:r>
            <a:r>
              <a:rPr lang="en-US" sz="2000" b="1" dirty="0" err="1"/>
              <a:t>nl</a:t>
            </a:r>
            <a:r>
              <a:rPr lang="en-US" sz="2000" b="1" dirty="0"/>
              <a:t>, vu, </a:t>
            </a:r>
            <a:r>
              <a:rPr lang="en-US" sz="2000" b="1" dirty="0" err="1"/>
              <a:t>cs</a:t>
            </a:r>
            <a:r>
              <a:rPr lang="en-US" sz="2000" b="1" dirty="0"/>
              <a:t>, ftp&gt;. Server </a:t>
            </a:r>
            <a:r>
              <a:rPr lang="en-US" sz="2000" b="1" dirty="0" err="1"/>
              <a:t>nama</a:t>
            </a:r>
            <a:r>
              <a:rPr lang="en-US" sz="2000" b="1" dirty="0"/>
              <a:t> </a:t>
            </a:r>
            <a:r>
              <a:rPr lang="en-US" sz="2000" b="1" dirty="0" err="1"/>
              <a:t>menyimpan</a:t>
            </a:r>
            <a:r>
              <a:rPr lang="en-US" sz="2000" b="1" dirty="0"/>
              <a:t> cache </a:t>
            </a:r>
            <a:r>
              <a:rPr lang="en-US" sz="2000" b="1" dirty="0" err="1"/>
              <a:t>hasil</a:t>
            </a:r>
            <a:r>
              <a:rPr lang="en-US" sz="2000" b="1" dirty="0"/>
              <a:t> </a:t>
            </a:r>
            <a:r>
              <a:rPr lang="en-US" sz="2000" b="1" dirty="0" err="1"/>
              <a:t>antara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pencarian</a:t>
            </a:r>
            <a:r>
              <a:rPr lang="en-US" sz="2000" b="1" dirty="0"/>
              <a:t> </a:t>
            </a:r>
            <a:r>
              <a:rPr lang="en-US" sz="2000" b="1" dirty="0" err="1"/>
              <a:t>selanjutnya</a:t>
            </a:r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66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Cost in Iterative vs. Recursive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44675"/>
            <a:ext cx="10064204" cy="395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19250" y="5754358"/>
            <a:ext cx="105727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Perbandingan</a:t>
            </a:r>
            <a:r>
              <a:rPr lang="en-US" sz="2000" b="1" dirty="0"/>
              <a:t> </a:t>
            </a:r>
            <a:r>
              <a:rPr lang="en-US" sz="2000" b="1" dirty="0" err="1"/>
              <a:t>antara</a:t>
            </a:r>
            <a:r>
              <a:rPr lang="en-US" sz="2000" b="1" dirty="0"/>
              <a:t> </a:t>
            </a:r>
            <a:r>
              <a:rPr lang="en-US" sz="2000" b="1" dirty="0" err="1"/>
              <a:t>resolusi</a:t>
            </a:r>
            <a:r>
              <a:rPr lang="en-US" sz="2000" b="1" dirty="0"/>
              <a:t> </a:t>
            </a:r>
            <a:r>
              <a:rPr lang="en-US" sz="2000" b="1" dirty="0" err="1"/>
              <a:t>nama</a:t>
            </a:r>
            <a:r>
              <a:rPr lang="en-US" sz="2000" b="1" dirty="0"/>
              <a:t> </a:t>
            </a:r>
            <a:r>
              <a:rPr lang="en-US" sz="2000" b="1" dirty="0" err="1"/>
              <a:t>rekursif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iterative </a:t>
            </a:r>
            <a:r>
              <a:rPr lang="en-US" sz="2000" b="1" dirty="0" err="1" smtClean="0"/>
              <a:t>sehubungan</a:t>
            </a:r>
            <a:r>
              <a:rPr lang="en-US" sz="2000" b="1" dirty="0" smtClean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biaya</a:t>
            </a:r>
            <a:r>
              <a:rPr lang="en-US" sz="2000" b="1" dirty="0"/>
              <a:t> </a:t>
            </a:r>
            <a:r>
              <a:rPr lang="en-US" sz="2000" b="1" dirty="0" err="1"/>
              <a:t>komunikasi</a:t>
            </a:r>
            <a:r>
              <a:rPr lang="en-US" sz="2000" b="1" dirty="0" smtClean="0"/>
              <a:t>. </a:t>
            </a:r>
            <a:r>
              <a:rPr lang="en-US" sz="2000" b="1" dirty="0" err="1" smtClean="0"/>
              <a:t>Teknologi</a:t>
            </a:r>
            <a:r>
              <a:rPr lang="en-US" sz="2000" b="1" dirty="0" smtClean="0"/>
              <a:t> </a:t>
            </a:r>
            <a:r>
              <a:rPr lang="en-US" sz="2000" b="1" dirty="0" err="1"/>
              <a:t>rekursif</a:t>
            </a:r>
            <a:r>
              <a:rPr lang="en-US" sz="2000" b="1" dirty="0"/>
              <a:t> </a:t>
            </a:r>
            <a:r>
              <a:rPr lang="en-US" sz="2000" b="1" dirty="0" err="1"/>
              <a:t>umumnya</a:t>
            </a:r>
            <a:r>
              <a:rPr lang="en-US" sz="2000" b="1" dirty="0"/>
              <a:t> </a:t>
            </a:r>
            <a:r>
              <a:rPr lang="en-US" sz="2000" b="1" dirty="0" err="1"/>
              <a:t>dianggap</a:t>
            </a:r>
            <a:r>
              <a:rPr lang="en-US" sz="2000" b="1" dirty="0"/>
              <a:t> </a:t>
            </a:r>
            <a:r>
              <a:rPr lang="en-US" sz="2000" b="1" dirty="0" err="1"/>
              <a:t>memiliki</a:t>
            </a:r>
            <a:r>
              <a:rPr lang="en-US" sz="2000" b="1" dirty="0"/>
              <a:t> </a:t>
            </a:r>
            <a:r>
              <a:rPr lang="en-US" sz="2000" b="1" dirty="0" err="1"/>
              <a:t>keuntungan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situasi</a:t>
            </a:r>
            <a:r>
              <a:rPr lang="en-US" sz="2000" b="1" dirty="0"/>
              <a:t> </a:t>
            </a:r>
            <a:r>
              <a:rPr lang="en-US" sz="2000" b="1" dirty="0" err="1"/>
              <a:t>ini</a:t>
            </a:r>
            <a:r>
              <a:rPr lang="en-US" sz="2000" b="1" dirty="0"/>
              <a:t> (</a:t>
            </a:r>
            <a:r>
              <a:rPr lang="en-US" sz="2000" b="1" dirty="0" err="1"/>
              <a:t>terutama</a:t>
            </a:r>
            <a:r>
              <a:rPr lang="en-US" sz="2000" b="1" dirty="0"/>
              <a:t> </a:t>
            </a:r>
            <a:r>
              <a:rPr lang="en-US" sz="2000" b="1" dirty="0" err="1"/>
              <a:t>pada</a:t>
            </a:r>
            <a:r>
              <a:rPr lang="en-US" sz="2000" b="1" dirty="0"/>
              <a:t> </a:t>
            </a:r>
            <a:r>
              <a:rPr lang="en-US" sz="2000" b="1" dirty="0" err="1"/>
              <a:t>tautan</a:t>
            </a:r>
            <a:r>
              <a:rPr lang="en-US" sz="2000" b="1" dirty="0"/>
              <a:t> WAN yang </a:t>
            </a:r>
            <a:r>
              <a:rPr lang="en-US" sz="2000" b="1" dirty="0" err="1"/>
              <a:t>lebih</a:t>
            </a:r>
            <a:r>
              <a:rPr lang="en-US" sz="2000" b="1" dirty="0"/>
              <a:t> </a:t>
            </a:r>
            <a:r>
              <a:rPr lang="en-US" sz="2000" b="1" dirty="0" err="1"/>
              <a:t>panjang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lebih</a:t>
            </a:r>
            <a:r>
              <a:rPr lang="en-US" sz="2000" b="1" dirty="0"/>
              <a:t> </a:t>
            </a:r>
            <a:r>
              <a:rPr lang="en-US" sz="2000" b="1" dirty="0" err="1"/>
              <a:t>mahal</a:t>
            </a:r>
            <a:r>
              <a:rPr lang="en-US" sz="2000" b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7870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Attribute </a:t>
            </a:r>
            <a:r>
              <a:rPr lang="en-US" sz="3200" dirty="0"/>
              <a:t>Based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3000" dirty="0" err="1" smtClean="0"/>
              <a:t>Teknik</a:t>
            </a:r>
            <a:r>
              <a:rPr lang="en-US" sz="3000" dirty="0" smtClean="0"/>
              <a:t> </a:t>
            </a:r>
            <a:r>
              <a:rPr lang="en-US" sz="3000" dirty="0" err="1" smtClean="0"/>
              <a:t>ini</a:t>
            </a:r>
            <a:r>
              <a:rPr lang="en-US" sz="3000" dirty="0" smtClean="0"/>
              <a:t> </a:t>
            </a:r>
            <a:r>
              <a:rPr lang="en-US" sz="3000" dirty="0" err="1"/>
              <a:t>sebuah</a:t>
            </a:r>
            <a:r>
              <a:rPr lang="en-US" sz="3000" dirty="0"/>
              <a:t> </a:t>
            </a:r>
            <a:r>
              <a:rPr lang="en-US" sz="3000" dirty="0" err="1"/>
              <a:t>entitas</a:t>
            </a:r>
            <a:r>
              <a:rPr lang="en-US" sz="3000" dirty="0"/>
              <a:t> </a:t>
            </a:r>
            <a:r>
              <a:rPr lang="en-US" sz="3000" dirty="0" err="1"/>
              <a:t>diasosiasikan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dirty="0" err="1"/>
              <a:t>sejumlah</a:t>
            </a:r>
            <a:r>
              <a:rPr lang="en-US" sz="3000" dirty="0"/>
              <a:t> </a:t>
            </a:r>
            <a:r>
              <a:rPr lang="en-US" sz="3000" dirty="0" err="1"/>
              <a:t>atribut</a:t>
            </a:r>
            <a:r>
              <a:rPr lang="en-US" sz="3000" dirty="0"/>
              <a:t> yang </a:t>
            </a:r>
            <a:r>
              <a:rPr lang="en-US" sz="3000" dirty="0" err="1"/>
              <a:t>memiliki</a:t>
            </a:r>
            <a:r>
              <a:rPr lang="en-US" sz="3000" dirty="0"/>
              <a:t> </a:t>
            </a:r>
            <a:r>
              <a:rPr lang="en-US" sz="3000" dirty="0" err="1"/>
              <a:t>nilai</a:t>
            </a:r>
            <a:r>
              <a:rPr lang="en-US" sz="3000" dirty="0"/>
              <a:t> </a:t>
            </a:r>
            <a:r>
              <a:rPr lang="en-US" sz="3000" dirty="0" err="1"/>
              <a:t>tertentu</a:t>
            </a:r>
            <a:r>
              <a:rPr lang="en-US" sz="3000" dirty="0"/>
              <a:t>. </a:t>
            </a:r>
            <a:r>
              <a:rPr lang="en-US" sz="3000" dirty="0" err="1"/>
              <a:t>Pengguna</a:t>
            </a:r>
            <a:r>
              <a:rPr lang="en-US" sz="3000" dirty="0"/>
              <a:t> </a:t>
            </a:r>
            <a:r>
              <a:rPr lang="en-US" sz="3000" dirty="0" err="1"/>
              <a:t>melakukan</a:t>
            </a:r>
            <a:r>
              <a:rPr lang="en-US" sz="3000" dirty="0"/>
              <a:t> </a:t>
            </a:r>
            <a:r>
              <a:rPr lang="en-US" sz="3000" dirty="0" err="1"/>
              <a:t>pencarian</a:t>
            </a:r>
            <a:r>
              <a:rPr lang="en-US" sz="3000" dirty="0"/>
              <a:t> </a:t>
            </a:r>
            <a:r>
              <a:rPr lang="en-US" sz="3000" dirty="0" err="1"/>
              <a:t>berdasarkan</a:t>
            </a:r>
            <a:r>
              <a:rPr lang="en-US" sz="3000" dirty="0"/>
              <a:t> </a:t>
            </a:r>
            <a:r>
              <a:rPr lang="en-US" sz="3000" dirty="0" err="1"/>
              <a:t>kriteria</a:t>
            </a:r>
            <a:r>
              <a:rPr lang="en-US" sz="3000" dirty="0"/>
              <a:t> </a:t>
            </a:r>
            <a:r>
              <a:rPr lang="en-US" sz="3000" dirty="0" err="1"/>
              <a:t>tertentu</a:t>
            </a:r>
            <a:r>
              <a:rPr lang="en-US" sz="3000" dirty="0"/>
              <a:t> </a:t>
            </a:r>
            <a:r>
              <a:rPr lang="en-US" sz="3000" dirty="0" err="1"/>
              <a:t>berupa</a:t>
            </a:r>
            <a:r>
              <a:rPr lang="en-US" sz="3000" dirty="0"/>
              <a:t> </a:t>
            </a:r>
            <a:r>
              <a:rPr lang="en-US" sz="3000" dirty="0" err="1"/>
              <a:t>jenis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nilai</a:t>
            </a:r>
            <a:r>
              <a:rPr lang="en-US" sz="3000" dirty="0"/>
              <a:t> </a:t>
            </a:r>
            <a:r>
              <a:rPr lang="en-US" sz="3000" dirty="0" err="1"/>
              <a:t>atribut</a:t>
            </a:r>
            <a:r>
              <a:rPr lang="en-US" sz="3000" dirty="0"/>
              <a:t> yang </a:t>
            </a:r>
            <a:r>
              <a:rPr lang="en-US" sz="3000" dirty="0" err="1"/>
              <a:t>dimiliki</a:t>
            </a:r>
            <a:r>
              <a:rPr lang="en-US" sz="3000" dirty="0"/>
              <a:t> </a:t>
            </a:r>
            <a:r>
              <a:rPr lang="en-US" sz="3000" dirty="0" err="1"/>
              <a:t>entitas</a:t>
            </a:r>
            <a:r>
              <a:rPr lang="en-US" sz="3000" dirty="0"/>
              <a:t> yang </a:t>
            </a:r>
            <a:r>
              <a:rPr lang="en-US" sz="3000" dirty="0" err="1"/>
              <a:t>dicarinya</a:t>
            </a:r>
            <a:r>
              <a:rPr lang="en-US" sz="3000" dirty="0" smtClean="0"/>
              <a:t>.</a:t>
            </a:r>
          </a:p>
          <a:p>
            <a:pPr marL="568325" lvl="1" indent="-347663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000" dirty="0"/>
              <a:t>Directory </a:t>
            </a:r>
            <a:r>
              <a:rPr lang="en-US" sz="3000" dirty="0" smtClean="0"/>
              <a:t>Service</a:t>
            </a:r>
          </a:p>
          <a:p>
            <a:pPr marL="568325" lvl="1" indent="-347663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000" dirty="0" err="1"/>
              <a:t>Implementasi</a:t>
            </a:r>
            <a:r>
              <a:rPr lang="en-US" sz="3000" dirty="0"/>
              <a:t> </a:t>
            </a:r>
            <a:r>
              <a:rPr lang="en-US" sz="3000" dirty="0" err="1"/>
              <a:t>Hierarkis</a:t>
            </a:r>
            <a:r>
              <a:rPr lang="en-US" sz="3000" dirty="0"/>
              <a:t>: Lightweight Directory Access </a:t>
            </a:r>
            <a:r>
              <a:rPr lang="en-US" sz="3000" dirty="0" smtClean="0"/>
              <a:t>Protocol</a:t>
            </a:r>
          </a:p>
          <a:p>
            <a:pPr marL="568325" lvl="1" indent="-347663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000" dirty="0" err="1"/>
              <a:t>Implementasi</a:t>
            </a:r>
            <a:r>
              <a:rPr lang="en-US" sz="3000" dirty="0"/>
              <a:t> </a:t>
            </a:r>
            <a:r>
              <a:rPr lang="en-US" sz="3000" dirty="0" err="1"/>
              <a:t>Tidak</a:t>
            </a:r>
            <a:r>
              <a:rPr lang="en-US" sz="3000" dirty="0"/>
              <a:t> </a:t>
            </a:r>
            <a:r>
              <a:rPr lang="en-US" sz="3000" dirty="0" err="1"/>
              <a:t>Terpusat</a:t>
            </a:r>
            <a:r>
              <a:rPr lang="en-US" sz="3000" dirty="0"/>
              <a:t> (</a:t>
            </a:r>
            <a:r>
              <a:rPr lang="en-US" sz="3000" dirty="0" err="1"/>
              <a:t>Desentralized</a:t>
            </a:r>
            <a:r>
              <a:rPr lang="en-US" sz="3000" dirty="0" smtClean="0"/>
              <a:t>)</a:t>
            </a:r>
          </a:p>
          <a:p>
            <a:pPr marL="568325" lvl="1" indent="-347663" algn="just">
              <a:buFont typeface="+mj-lt"/>
              <a:buAutoNum type="arabicPeriod"/>
            </a:pPr>
            <a:endParaRPr lang="en-US" sz="2600" dirty="0" smtClean="0"/>
          </a:p>
          <a:p>
            <a:pPr marL="568325" lvl="1" indent="-347663" algn="just">
              <a:buFont typeface="+mj-lt"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4215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27" y="890581"/>
            <a:ext cx="9744637" cy="8092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Attribute </a:t>
            </a:r>
            <a:r>
              <a:rPr lang="en-US" sz="3200" dirty="0"/>
              <a:t>Based </a:t>
            </a:r>
            <a:r>
              <a:rPr lang="en-US" sz="3200" dirty="0" smtClean="0"/>
              <a:t>Naming (Cont.)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6" y="1699832"/>
            <a:ext cx="9744637" cy="4872984"/>
          </a:xfrm>
        </p:spPr>
        <p:txBody>
          <a:bodyPr>
            <a:noAutofit/>
          </a:bodyPr>
          <a:lstStyle/>
          <a:p>
            <a:pPr marL="568325" lvl="1" indent="-347663" algn="just">
              <a:lnSpc>
                <a:spcPct val="110000"/>
              </a:lnSpc>
              <a:buFont typeface="+mj-lt"/>
              <a:buAutoNum type="arabicPeriod"/>
            </a:pPr>
            <a:r>
              <a:rPr lang="en-US" sz="2800" b="1" dirty="0" smtClean="0"/>
              <a:t>Directory Service</a:t>
            </a:r>
          </a:p>
          <a:p>
            <a:pPr marL="757238" lvl="1" indent="-188913" algn="just">
              <a:buSzPct val="100000"/>
              <a:buFont typeface="Wingdings" pitchFamily="2" charset="2"/>
              <a:buChar char="§"/>
            </a:pP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penamaan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atribut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sering</a:t>
            </a:r>
            <a:r>
              <a:rPr lang="en-US" sz="2200" dirty="0"/>
              <a:t> </a:t>
            </a:r>
            <a:r>
              <a:rPr lang="en-US" sz="2200" dirty="0" err="1"/>
              <a:t>dikenal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directory service </a:t>
            </a:r>
            <a:r>
              <a:rPr lang="en-US" sz="2200" dirty="0" err="1"/>
              <a:t>sedangkan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penamaan</a:t>
            </a:r>
            <a:r>
              <a:rPr lang="en-US" sz="2200" dirty="0"/>
              <a:t> </a:t>
            </a:r>
            <a:r>
              <a:rPr lang="en-US" sz="2200" dirty="0" err="1"/>
              <a:t>terstruktur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dikenal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naming System.</a:t>
            </a:r>
          </a:p>
          <a:p>
            <a:pPr marL="757238" lvl="1" indent="-188913" algn="just">
              <a:buSzPct val="100000"/>
              <a:buFont typeface="Wingdings" pitchFamily="2" charset="2"/>
              <a:buChar char="§"/>
            </a:pPr>
            <a:r>
              <a:rPr lang="en-US" sz="2200" dirty="0" err="1"/>
              <a:t>Pada</a:t>
            </a:r>
            <a:r>
              <a:rPr lang="en-US" sz="2200" dirty="0"/>
              <a:t> directory service </a:t>
            </a:r>
            <a:r>
              <a:rPr lang="en-US" sz="2200" dirty="0" err="1"/>
              <a:t>entitas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atribut</a:t>
            </a:r>
            <a:r>
              <a:rPr lang="en-US" sz="2200" dirty="0"/>
              <a:t> 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kriteria</a:t>
            </a:r>
            <a:r>
              <a:rPr lang="en-US" sz="2200" dirty="0"/>
              <a:t> </a:t>
            </a:r>
            <a:r>
              <a:rPr lang="en-US" sz="2200" dirty="0" err="1"/>
              <a:t>pencarian</a:t>
            </a:r>
            <a:r>
              <a:rPr lang="en-US" sz="2200" dirty="0"/>
              <a:t>.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kasus</a:t>
            </a:r>
            <a:r>
              <a:rPr lang="en-US" sz="2200" dirty="0"/>
              <a:t> </a:t>
            </a:r>
            <a:r>
              <a:rPr lang="en-US" sz="2200" dirty="0" err="1"/>
              <a:t>pemilihan</a:t>
            </a:r>
            <a:r>
              <a:rPr lang="en-US" sz="2200" dirty="0"/>
              <a:t> </a:t>
            </a:r>
            <a:r>
              <a:rPr lang="en-US" sz="2200" dirty="0" err="1"/>
              <a:t>atribut-atribut</a:t>
            </a:r>
            <a:r>
              <a:rPr lang="en-US" sz="2200" dirty="0"/>
              <a:t> yang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dilekatkan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entitas</a:t>
            </a:r>
            <a:r>
              <a:rPr lang="en-US" sz="2200" dirty="0"/>
              <a:t> </a:t>
            </a:r>
            <a:r>
              <a:rPr lang="en-US" sz="2200" dirty="0" err="1"/>
              <a:t>relatif</a:t>
            </a:r>
            <a:r>
              <a:rPr lang="en-US" sz="2200" dirty="0"/>
              <a:t> </a:t>
            </a:r>
            <a:r>
              <a:rPr lang="en-US" sz="2200" dirty="0" err="1"/>
              <a:t>sederhana</a:t>
            </a:r>
            <a:r>
              <a:rPr lang="en-US" sz="2200" dirty="0"/>
              <a:t>. </a:t>
            </a:r>
            <a:endParaRPr lang="en-US" sz="2200" dirty="0" smtClean="0"/>
          </a:p>
          <a:p>
            <a:pPr marL="757238" lvl="1" indent="-188913" algn="just">
              <a:buSzPct val="100000"/>
              <a:buFont typeface="Wingdings" pitchFamily="2" charset="2"/>
              <a:buChar char="§"/>
            </a:pPr>
            <a:r>
              <a:rPr lang="en-US" sz="2200" dirty="0" err="1"/>
              <a:t>Contohnya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e-mail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atribut</a:t>
            </a:r>
            <a:r>
              <a:rPr lang="en-US" sz="2200" dirty="0"/>
              <a:t> </a:t>
            </a:r>
            <a:r>
              <a:rPr lang="en-US" sz="2200" dirty="0" err="1"/>
              <a:t>pengirim,penerima</a:t>
            </a:r>
            <a:r>
              <a:rPr lang="en-US" sz="2200" dirty="0"/>
              <a:t>, </a:t>
            </a:r>
            <a:r>
              <a:rPr lang="en-US" sz="2200" dirty="0" err="1"/>
              <a:t>judul</a:t>
            </a:r>
            <a:r>
              <a:rPr lang="en-US" sz="2200" dirty="0"/>
              <a:t>, </a:t>
            </a:r>
            <a:r>
              <a:rPr lang="en-US" sz="2200" dirty="0" err="1"/>
              <a:t>tanggal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sebagainya</a:t>
            </a:r>
            <a:r>
              <a:rPr lang="en-US" sz="2200" dirty="0"/>
              <a:t> yang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kriteria</a:t>
            </a:r>
            <a:r>
              <a:rPr lang="en-US" sz="2200" dirty="0"/>
              <a:t> </a:t>
            </a:r>
            <a:r>
              <a:rPr lang="en-US" sz="2200" dirty="0" err="1"/>
              <a:t>pencarian</a:t>
            </a:r>
            <a:r>
              <a:rPr lang="en-US" sz="2200" dirty="0"/>
              <a:t>. </a:t>
            </a:r>
            <a:r>
              <a:rPr lang="en-US" sz="2200" dirty="0" err="1"/>
              <a:t>Pemilihan</a:t>
            </a:r>
            <a:r>
              <a:rPr lang="en-US" sz="2200" dirty="0"/>
              <a:t> </a:t>
            </a:r>
            <a:r>
              <a:rPr lang="en-US" sz="2200" dirty="0" err="1"/>
              <a:t>atribut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e-mail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rumit</a:t>
            </a:r>
            <a:r>
              <a:rPr lang="en-US" sz="2200" dirty="0"/>
              <a:t> </a:t>
            </a:r>
            <a:r>
              <a:rPr lang="en-US" sz="2200" dirty="0" err="1"/>
              <a:t>ketika</a:t>
            </a:r>
            <a:r>
              <a:rPr lang="en-US" sz="2200" dirty="0"/>
              <a:t> </a:t>
            </a:r>
            <a:r>
              <a:rPr lang="en-US" sz="2200" dirty="0" err="1"/>
              <a:t>fitur</a:t>
            </a:r>
            <a:r>
              <a:rPr lang="en-US" sz="2200" dirty="0"/>
              <a:t> </a:t>
            </a:r>
            <a:r>
              <a:rPr lang="en-US" sz="2200" dirty="0" err="1"/>
              <a:t>penyaringan</a:t>
            </a:r>
            <a:r>
              <a:rPr lang="en-US" sz="2200" dirty="0"/>
              <a:t> (filtering) </a:t>
            </a:r>
            <a:r>
              <a:rPr lang="en-US" sz="2200" dirty="0" err="1"/>
              <a:t>ditambahkan</a:t>
            </a:r>
            <a:r>
              <a:rPr lang="en-US" sz="2200" dirty="0"/>
              <a:t> di </a:t>
            </a:r>
            <a:r>
              <a:rPr lang="en-US" sz="2200" dirty="0" err="1"/>
              <a:t>mana</a:t>
            </a:r>
            <a:r>
              <a:rPr lang="en-US" sz="2200" dirty="0"/>
              <a:t> </a:t>
            </a:r>
            <a:r>
              <a:rPr lang="en-US" sz="2200" dirty="0" err="1"/>
              <a:t>penyaring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memilih</a:t>
            </a:r>
            <a:r>
              <a:rPr lang="en-US" sz="2200" dirty="0"/>
              <a:t> e-mail yang </a:t>
            </a:r>
            <a:r>
              <a:rPr lang="en-US" sz="2200" dirty="0" err="1"/>
              <a:t>boleh</a:t>
            </a:r>
            <a:r>
              <a:rPr lang="en-US" sz="2200" dirty="0"/>
              <a:t> </a:t>
            </a:r>
            <a:r>
              <a:rPr lang="en-US" sz="2200" dirty="0" err="1"/>
              <a:t>masuk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atribut-atribut</a:t>
            </a:r>
            <a:r>
              <a:rPr lang="en-US" sz="2200" dirty="0"/>
              <a:t> yang </a:t>
            </a:r>
            <a:r>
              <a:rPr lang="en-US" sz="2200" dirty="0" err="1"/>
              <a:t>berkenaan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konten</a:t>
            </a:r>
            <a:r>
              <a:rPr lang="en-US" sz="2200" dirty="0"/>
              <a:t> </a:t>
            </a:r>
            <a:r>
              <a:rPr lang="en-US" sz="2200" dirty="0" err="1"/>
              <a:t>seperti</a:t>
            </a:r>
            <a:r>
              <a:rPr lang="en-US" sz="2200" dirty="0"/>
              <a:t>: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bervirus</a:t>
            </a:r>
            <a:r>
              <a:rPr lang="en-US" sz="2200" dirty="0"/>
              <a:t>, </a:t>
            </a:r>
            <a:r>
              <a:rPr lang="en-US" sz="2200" dirty="0" err="1"/>
              <a:t>bukan</a:t>
            </a:r>
            <a:r>
              <a:rPr lang="en-US" sz="2200" dirty="0"/>
              <a:t> spam, </a:t>
            </a:r>
            <a:r>
              <a:rPr lang="en-US" sz="2200" dirty="0" err="1"/>
              <a:t>dan</a:t>
            </a:r>
            <a:r>
              <a:rPr lang="en-US" sz="2200" dirty="0"/>
              <a:t> lain </a:t>
            </a:r>
            <a:r>
              <a:rPr lang="en-US" sz="2200" dirty="0" err="1"/>
              <a:t>sebagainya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07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Attribute </a:t>
            </a:r>
            <a:r>
              <a:rPr lang="en-US" sz="3200" dirty="0"/>
              <a:t>Based </a:t>
            </a:r>
            <a:r>
              <a:rPr lang="en-US" sz="3200" dirty="0" smtClean="0"/>
              <a:t>Naming </a:t>
            </a:r>
            <a:r>
              <a:rPr lang="en-US" sz="32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68325" lvl="1" indent="-34925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n-US" sz="2800" b="1" dirty="0" err="1" smtClean="0"/>
              <a:t>Implementasi</a:t>
            </a:r>
            <a:r>
              <a:rPr lang="en-US" sz="2800" b="1" dirty="0" smtClean="0"/>
              <a:t> </a:t>
            </a:r>
            <a:r>
              <a:rPr lang="en-US" sz="2800" b="1" dirty="0" err="1"/>
              <a:t>Hierarkis</a:t>
            </a:r>
            <a:r>
              <a:rPr lang="en-US" sz="2800" b="1" dirty="0"/>
              <a:t>: Lightweight Directory Access </a:t>
            </a:r>
            <a:r>
              <a:rPr lang="en-US" sz="2800" b="1" dirty="0" smtClean="0"/>
              <a:t>Protocol</a:t>
            </a:r>
          </a:p>
          <a:p>
            <a:pPr marL="757238" lvl="1" indent="-188913" algn="just">
              <a:lnSpc>
                <a:spcPct val="120000"/>
              </a:lnSpc>
              <a:buSzPct val="100000"/>
              <a:buFont typeface="Wingdings" pitchFamily="2" charset="2"/>
              <a:buChar char="§"/>
            </a:pPr>
            <a:r>
              <a:rPr lang="en-US" sz="2400" dirty="0"/>
              <a:t>LDAP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i="1" dirty="0"/>
              <a:t>Lightweight Directory Access Protocol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nyata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implementasi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directory service. Para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Microsoft </a:t>
            </a:r>
            <a:r>
              <a:rPr lang="en-US" sz="2400" dirty="0" err="1"/>
              <a:t>seperti</a:t>
            </a:r>
            <a:r>
              <a:rPr lang="en-US" sz="2400" dirty="0"/>
              <a:t> Microsoft Windows NT, Windows 2000, </a:t>
            </a:r>
            <a:r>
              <a:rPr lang="en-US" sz="2400" dirty="0" err="1"/>
              <a:t>dan</a:t>
            </a:r>
            <a:r>
              <a:rPr lang="en-US" sz="2400" dirty="0"/>
              <a:t> Windows 2003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mengenal</a:t>
            </a:r>
            <a:r>
              <a:rPr lang="en-US" sz="2400" dirty="0"/>
              <a:t> </a:t>
            </a:r>
            <a:r>
              <a:rPr lang="en-US" sz="2400" i="1" dirty="0"/>
              <a:t>Active Directory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implementasi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LDAP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turunan</a:t>
            </a:r>
            <a:r>
              <a:rPr lang="en-US" sz="2400" dirty="0"/>
              <a:t> UNIX </a:t>
            </a:r>
            <a:r>
              <a:rPr lang="en-US" sz="2400" dirty="0" err="1"/>
              <a:t>seperti</a:t>
            </a:r>
            <a:r>
              <a:rPr lang="en-US" sz="2400" dirty="0"/>
              <a:t> Free BSD </a:t>
            </a:r>
            <a:r>
              <a:rPr lang="en-US" sz="2400" dirty="0" err="1"/>
              <a:t>dan</a:t>
            </a:r>
            <a:r>
              <a:rPr lang="en-US" sz="2400" dirty="0"/>
              <a:t> Linux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mengenal</a:t>
            </a:r>
            <a:r>
              <a:rPr lang="en-US" sz="2400" dirty="0"/>
              <a:t> open LDAP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implementasi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LDAP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97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Attribute </a:t>
            </a:r>
            <a:r>
              <a:rPr lang="en-US" sz="3200" dirty="0"/>
              <a:t>Based </a:t>
            </a:r>
            <a:r>
              <a:rPr lang="en-US" sz="3200" dirty="0" smtClean="0"/>
              <a:t>Naming </a:t>
            </a:r>
            <a:r>
              <a:rPr lang="en-US" sz="32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57238" lvl="1" indent="-188913" algn="just">
              <a:lnSpc>
                <a:spcPct val="120000"/>
              </a:lnSpc>
              <a:buSzPct val="100000"/>
              <a:buFont typeface="Wingdings" pitchFamily="2" charset="2"/>
              <a:buChar char="§"/>
            </a:pPr>
            <a:r>
              <a:rPr lang="en-US" sz="2400" dirty="0" err="1" smtClean="0"/>
              <a:t>Sekumpulan</a:t>
            </a:r>
            <a:r>
              <a:rPr lang="en-US" sz="2400" dirty="0" smtClean="0"/>
              <a:t>  </a:t>
            </a:r>
            <a:r>
              <a:rPr lang="en-US" sz="2400" i="1" dirty="0" smtClean="0"/>
              <a:t>directory entries </a:t>
            </a:r>
            <a:r>
              <a:rPr lang="en-US" sz="2400" dirty="0" err="1" smtClean="0"/>
              <a:t>dalam</a:t>
            </a:r>
            <a:r>
              <a:rPr lang="en-US" sz="2400" dirty="0" smtClean="0"/>
              <a:t> LDAP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i="1" dirty="0" smtClean="0"/>
              <a:t>directory information base</a:t>
            </a:r>
            <a:r>
              <a:rPr lang="en-US" sz="2400" dirty="0" smtClean="0"/>
              <a:t> (DIB). </a:t>
            </a:r>
            <a:r>
              <a:rPr lang="en-US" sz="2400" dirty="0" err="1" smtClean="0"/>
              <a:t>Pentingnya</a:t>
            </a:r>
            <a:r>
              <a:rPr lang="en-US" sz="2400" dirty="0" smtClean="0"/>
              <a:t> DIB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record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yang </a:t>
            </a:r>
            <a:r>
              <a:rPr lang="en-US" sz="2400" dirty="0" err="1" smtClean="0"/>
              <a:t>unik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dicari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dikenal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relative distinguished name (RDN).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3437" t="37399" r="16211" b="25202"/>
          <a:stretch>
            <a:fillRect/>
          </a:stretch>
        </p:blipFill>
        <p:spPr bwMode="auto">
          <a:xfrm>
            <a:off x="2442153" y="4021926"/>
            <a:ext cx="6929486" cy="2489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312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  <a:buFont typeface="Wingdings" pitchFamily="2" charset="2"/>
              <a:buChar char="§"/>
            </a:pPr>
            <a:r>
              <a:rPr lang="sv-SE" sz="2800" b="1" i="1" dirty="0" smtClean="0"/>
              <a:t>Identifier </a:t>
            </a:r>
            <a:r>
              <a:rPr lang="sv-SE" sz="2800" b="1" dirty="0"/>
              <a:t>dengan sifat-sifat sebagai berikut: </a:t>
            </a:r>
          </a:p>
          <a:p>
            <a:pPr marL="514350" lvl="1" indent="-285750">
              <a:spcAft>
                <a:spcPts val="300"/>
              </a:spcAft>
              <a:buFont typeface="+mj-lt"/>
              <a:buAutoNum type="arabicPeriod"/>
            </a:pPr>
            <a:r>
              <a:rPr lang="fi-FI" sz="2400" dirty="0" smtClean="0"/>
              <a:t>Mewakili paling </a:t>
            </a:r>
            <a:r>
              <a:rPr lang="fi-FI" sz="2400" dirty="0"/>
              <a:t>banyak satu entitas, </a:t>
            </a:r>
          </a:p>
          <a:p>
            <a:pPr marL="514350" lvl="1" indent="-285750"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/>
              <a:t>entitas</a:t>
            </a:r>
            <a:r>
              <a:rPr lang="en-US" sz="2400" dirty="0"/>
              <a:t> </a:t>
            </a:r>
            <a:r>
              <a:rPr lang="en-US" sz="2400" dirty="0" err="1"/>
              <a:t>diwakili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paling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identifier, </a:t>
            </a:r>
          </a:p>
          <a:p>
            <a:pPr marL="514350" lvl="1" indent="-285750"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/>
              <a:t>identifier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mewakili</a:t>
            </a:r>
            <a:r>
              <a:rPr lang="en-US" sz="2400" dirty="0"/>
              <a:t> </a:t>
            </a:r>
            <a:r>
              <a:rPr lang="en-US" sz="2400" dirty="0" err="1"/>
              <a:t>entitas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(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berubah</a:t>
            </a:r>
            <a:r>
              <a:rPr lang="en-US" sz="2400" dirty="0"/>
              <a:t> </a:t>
            </a:r>
            <a:r>
              <a:rPr lang="en-US" sz="2400" dirty="0" err="1"/>
              <a:t>meurut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0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Attribute </a:t>
            </a:r>
            <a:r>
              <a:rPr lang="en-US" sz="3200" dirty="0"/>
              <a:t>Based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8325" lvl="1" indent="-349250" algn="just">
              <a:lnSpc>
                <a:spcPct val="110000"/>
              </a:lnSpc>
              <a:buFont typeface="+mj-lt"/>
              <a:buAutoNum type="arabicPeriod" startAt="3"/>
            </a:pPr>
            <a:r>
              <a:rPr lang="en-US" sz="2800" b="1" dirty="0" err="1" smtClean="0"/>
              <a:t>Implementasi</a:t>
            </a:r>
            <a:r>
              <a:rPr lang="en-US" sz="2800" b="1" dirty="0" smtClean="0"/>
              <a:t> </a:t>
            </a:r>
            <a:r>
              <a:rPr lang="en-US" sz="2800" b="1" dirty="0" err="1"/>
              <a:t>Tidak</a:t>
            </a:r>
            <a:r>
              <a:rPr lang="en-US" sz="2800" b="1" dirty="0"/>
              <a:t> </a:t>
            </a:r>
            <a:r>
              <a:rPr lang="en-US" sz="2800" b="1" dirty="0" err="1"/>
              <a:t>Terpusat</a:t>
            </a:r>
            <a:r>
              <a:rPr lang="en-US" sz="2800" b="1" dirty="0"/>
              <a:t> (</a:t>
            </a:r>
            <a:r>
              <a:rPr lang="en-US" sz="2800" b="1" dirty="0" err="1"/>
              <a:t>Desentralized</a:t>
            </a:r>
            <a:r>
              <a:rPr lang="en-US" sz="2800" b="1" dirty="0" smtClean="0"/>
              <a:t>)</a:t>
            </a:r>
          </a:p>
          <a:p>
            <a:pPr marL="757238" lvl="1" indent="-188913" algn="just">
              <a:lnSpc>
                <a:spcPct val="120000"/>
              </a:lnSpc>
              <a:buSzPct val="100000"/>
              <a:buFont typeface="Wingdings" pitchFamily="2" charset="2"/>
              <a:buChar char="§"/>
            </a:pPr>
            <a:r>
              <a:rPr lang="en-US" sz="2400" dirty="0" err="1"/>
              <a:t>Kelemahan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implentasi</a:t>
            </a:r>
            <a:r>
              <a:rPr lang="en-US" sz="2400" dirty="0"/>
              <a:t> yang </a:t>
            </a:r>
            <a:r>
              <a:rPr lang="en-US" sz="2400" dirty="0" err="1"/>
              <a:t>hierarkis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terpusat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LDAP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yang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pencarian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atribut-atribut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.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berkembangnya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 peer-to-peer </a:t>
            </a:r>
            <a:r>
              <a:rPr lang="en-US" sz="2400" dirty="0" err="1"/>
              <a:t>dimungkinkan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murah</a:t>
            </a:r>
            <a:r>
              <a:rPr lang="en-US" sz="2400" dirty="0"/>
              <a:t>.</a:t>
            </a:r>
          </a:p>
          <a:p>
            <a:pPr algn="just"/>
            <a:endParaRPr lang="en-US" sz="2000" dirty="0"/>
          </a:p>
          <a:p>
            <a:pPr marL="568325" lvl="1" indent="-347663" algn="just">
              <a:buFont typeface="+mj-lt"/>
              <a:buAutoNum type="arabicPeriod" startAt="3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697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Pemetaan</a:t>
            </a:r>
            <a:r>
              <a:rPr lang="en-US" sz="3200" dirty="0" smtClean="0"/>
              <a:t> </a:t>
            </a:r>
            <a:r>
              <a:rPr lang="en-US" sz="3200" dirty="0" err="1"/>
              <a:t>pada</a:t>
            </a:r>
            <a:r>
              <a:rPr lang="en-US" sz="3200" dirty="0"/>
              <a:t> Distributed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Hash table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data yang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hash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efisien</a:t>
            </a:r>
            <a:r>
              <a:rPr lang="en-US" sz="2400" dirty="0"/>
              <a:t> </a:t>
            </a:r>
            <a:r>
              <a:rPr lang="en-US" sz="2400" dirty="0" err="1"/>
              <a:t>menerjemahkan</a:t>
            </a:r>
            <a:r>
              <a:rPr lang="en-US" sz="2400" dirty="0"/>
              <a:t> </a:t>
            </a:r>
            <a:r>
              <a:rPr lang="en-US" sz="2400" dirty="0" err="1"/>
              <a:t>kunci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(</a:t>
            </a:r>
            <a:r>
              <a:rPr lang="en-US" sz="2400" dirty="0" err="1"/>
              <a:t>nama</a:t>
            </a:r>
            <a:r>
              <a:rPr lang="en-US" sz="2400" dirty="0"/>
              <a:t> orang,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sebagainya</a:t>
            </a:r>
            <a:r>
              <a:rPr lang="en-US" sz="2400" dirty="0"/>
              <a:t>)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yang </a:t>
            </a:r>
            <a:r>
              <a:rPr lang="en-US" sz="2400" dirty="0" err="1"/>
              <a:t>diasosiasikan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(</a:t>
            </a:r>
            <a:r>
              <a:rPr lang="en-US" sz="2400" dirty="0" err="1"/>
              <a:t>nomor</a:t>
            </a:r>
            <a:r>
              <a:rPr lang="en-US" sz="2400" dirty="0"/>
              <a:t> </a:t>
            </a:r>
            <a:r>
              <a:rPr lang="en-US" sz="2400" dirty="0" err="1"/>
              <a:t>telepon</a:t>
            </a:r>
            <a:r>
              <a:rPr lang="en-US" sz="2400" dirty="0"/>
              <a:t>, </a:t>
            </a:r>
            <a:r>
              <a:rPr lang="en-US" sz="2400" dirty="0" err="1"/>
              <a:t>alamat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sebagainya</a:t>
            </a:r>
            <a:r>
              <a:rPr lang="en-US" sz="2400" dirty="0"/>
              <a:t>).</a:t>
            </a:r>
          </a:p>
          <a:p>
            <a:pPr algn="just"/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hash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pasangan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tersebar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disebarkan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simpul-simpul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tersebar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bertanggung</a:t>
            </a:r>
            <a:r>
              <a:rPr lang="en-US" sz="2400" dirty="0"/>
              <a:t> </a:t>
            </a:r>
            <a:r>
              <a:rPr lang="en-US" sz="2400" dirty="0" err="1"/>
              <a:t>jawab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memperbarui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tersebar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penambahan</a:t>
            </a:r>
            <a:r>
              <a:rPr lang="en-US" sz="2400" dirty="0"/>
              <a:t>, </a:t>
            </a:r>
            <a:r>
              <a:rPr lang="en-US" sz="2400" dirty="0" err="1"/>
              <a:t>pengurangan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pengubahan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simpul-simpul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tersebar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terlalu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gangguan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50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/>
              <a:t>Karakteristik</a:t>
            </a:r>
            <a:r>
              <a:rPr lang="en-US" sz="2800" dirty="0"/>
              <a:t> DHT yang </a:t>
            </a:r>
            <a:r>
              <a:rPr lang="en-US" sz="2800" dirty="0" err="1"/>
              <a:t>utama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lain:</a:t>
            </a:r>
          </a:p>
          <a:p>
            <a:pPr marL="623888" indent="-403225" algn="just">
              <a:buFont typeface="+mj-lt"/>
              <a:buAutoNum type="arabicPeriod"/>
            </a:pPr>
            <a:r>
              <a:rPr lang="en-US" sz="2800" dirty="0" err="1"/>
              <a:t>Desentralisasi</a:t>
            </a:r>
            <a:r>
              <a:rPr lang="en-US" sz="2800" dirty="0"/>
              <a:t>: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koordinasi</a:t>
            </a:r>
            <a:r>
              <a:rPr lang="en-US" sz="2800" dirty="0"/>
              <a:t> </a:t>
            </a:r>
            <a:r>
              <a:rPr lang="en-US" sz="2800" dirty="0" err="1"/>
              <a:t>terpusat</a:t>
            </a:r>
            <a:r>
              <a:rPr lang="en-US" sz="2800" dirty="0"/>
              <a:t>,</a:t>
            </a:r>
          </a:p>
          <a:p>
            <a:pPr marL="623888" indent="-403225" algn="just">
              <a:buFont typeface="+mj-lt"/>
              <a:buAutoNum type="arabicPeriod"/>
            </a:pPr>
            <a:r>
              <a:rPr lang="en-US" sz="2800" dirty="0" err="1"/>
              <a:t>Skalabilitas</a:t>
            </a:r>
            <a:r>
              <a:rPr lang="en-US" sz="2800" dirty="0"/>
              <a:t>: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berfungsi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efisien</a:t>
            </a:r>
            <a:r>
              <a:rPr lang="en-US" sz="2800" dirty="0"/>
              <a:t> </a:t>
            </a:r>
            <a:r>
              <a:rPr lang="en-US" sz="2800" dirty="0" err="1"/>
              <a:t>meskipun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anggota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,</a:t>
            </a:r>
          </a:p>
          <a:p>
            <a:pPr marL="623888" indent="-403225" algn="just">
              <a:buFont typeface="+mj-lt"/>
              <a:buAutoNum type="arabicPeriod"/>
            </a:pPr>
            <a:r>
              <a:rPr lang="en-US" sz="2800" i="1" dirty="0"/>
              <a:t>Fault Tolerance </a:t>
            </a:r>
            <a:r>
              <a:rPr lang="en-US" sz="2800" dirty="0"/>
              <a:t>: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diandalkan</a:t>
            </a:r>
            <a:r>
              <a:rPr lang="en-US" sz="2800" dirty="0"/>
              <a:t> </a:t>
            </a:r>
            <a:r>
              <a:rPr lang="en-US" sz="2800" dirty="0" err="1"/>
              <a:t>meskipun</a:t>
            </a:r>
            <a:r>
              <a:rPr lang="en-US" sz="2800" dirty="0"/>
              <a:t> </a:t>
            </a:r>
            <a:r>
              <a:rPr lang="en-US" sz="2800" dirty="0" err="1"/>
              <a:t>simpul-simpul</a:t>
            </a:r>
            <a:r>
              <a:rPr lang="en-US" sz="2800" dirty="0"/>
              <a:t> </a:t>
            </a:r>
            <a:r>
              <a:rPr lang="en-US" sz="2800" dirty="0" err="1"/>
              <a:t>anggota</a:t>
            </a:r>
            <a:r>
              <a:rPr lang="en-US" sz="2800" dirty="0"/>
              <a:t> </a:t>
            </a:r>
            <a:r>
              <a:rPr lang="en-US" sz="2800" dirty="0" err="1"/>
              <a:t>terus</a:t>
            </a:r>
            <a:r>
              <a:rPr lang="en-US" sz="2800" dirty="0"/>
              <a:t> </a:t>
            </a:r>
            <a:r>
              <a:rPr lang="en-US" sz="2800" dirty="0" err="1"/>
              <a:t>mengalami</a:t>
            </a:r>
            <a:r>
              <a:rPr lang="en-US" sz="2800" dirty="0"/>
              <a:t> </a:t>
            </a:r>
            <a:r>
              <a:rPr lang="en-US" sz="2800" dirty="0" err="1"/>
              <a:t>perubahan</a:t>
            </a:r>
            <a:r>
              <a:rPr lang="en-US" sz="2800" dirty="0"/>
              <a:t> </a:t>
            </a: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dirty="0" err="1"/>
              <a:t>kegagalan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2000" dirty="0" err="1"/>
              <a:t>Struktur</a:t>
            </a:r>
            <a:r>
              <a:rPr lang="en-US" sz="2000" dirty="0"/>
              <a:t> DHT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dibagi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komponen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:</a:t>
            </a:r>
          </a:p>
          <a:p>
            <a:pPr marL="504825" indent="-284163" algn="just">
              <a:buSzPct val="100000"/>
              <a:buFont typeface="+mj-lt"/>
              <a:buAutoNum type="arabicPeriod"/>
            </a:pPr>
            <a:r>
              <a:rPr lang="en-US" sz="2000" b="1" dirty="0" err="1"/>
              <a:t>Pembagian</a:t>
            </a:r>
            <a:r>
              <a:rPr lang="en-US" sz="2000" b="1" dirty="0"/>
              <a:t> Key space </a:t>
            </a:r>
            <a:r>
              <a:rPr lang="en-US" sz="2000" dirty="0"/>
              <a:t>: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simpul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rentang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kunci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tumpang</a:t>
            </a:r>
            <a:r>
              <a:rPr lang="en-US" sz="2000" dirty="0"/>
              <a:t> </a:t>
            </a:r>
            <a:r>
              <a:rPr lang="en-US" sz="2000" dirty="0" err="1"/>
              <a:t>tindih</a:t>
            </a:r>
            <a:r>
              <a:rPr lang="en-US" sz="2000" dirty="0"/>
              <a:t>.</a:t>
            </a:r>
          </a:p>
          <a:p>
            <a:pPr marL="504825" indent="-284163" algn="just">
              <a:buSzPct val="100000"/>
              <a:buFont typeface="+mj-lt"/>
              <a:buAutoNum type="arabicPeriod"/>
            </a:pPr>
            <a:r>
              <a:rPr lang="en-US" sz="2000" b="1" dirty="0" err="1"/>
              <a:t>Jaringan</a:t>
            </a:r>
            <a:r>
              <a:rPr lang="en-US" sz="2000" b="1" dirty="0"/>
              <a:t> Overlay </a:t>
            </a:r>
            <a:r>
              <a:rPr lang="en-US" sz="2000" dirty="0"/>
              <a:t>: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lapisan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yang </a:t>
            </a:r>
            <a:r>
              <a:rPr lang="en-US" sz="2000" dirty="0" err="1"/>
              <a:t>mensubtitusi</a:t>
            </a:r>
            <a:r>
              <a:rPr lang="en-US" sz="2000" dirty="0"/>
              <a:t> </a:t>
            </a:r>
            <a:r>
              <a:rPr lang="en-US" sz="2000" dirty="0" err="1"/>
              <a:t>lapisan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membentuk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yang </a:t>
            </a:r>
            <a:r>
              <a:rPr lang="en-US" sz="2000" dirty="0" err="1"/>
              <a:t>menghubungkan</a:t>
            </a:r>
            <a:r>
              <a:rPr lang="en-US" sz="2000" dirty="0"/>
              <a:t> </a:t>
            </a:r>
            <a:r>
              <a:rPr lang="en-US" sz="2000" dirty="0" err="1"/>
              <a:t>simpul-simpul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memungkinkan</a:t>
            </a:r>
            <a:r>
              <a:rPr lang="en-US" sz="2000" dirty="0"/>
              <a:t> </a:t>
            </a:r>
            <a:r>
              <a:rPr lang="en-US" sz="2000" dirty="0" err="1"/>
              <a:t>simpul-simpul</a:t>
            </a:r>
            <a:r>
              <a:rPr lang="en-US" sz="2000" dirty="0"/>
              <a:t> </a:t>
            </a:r>
            <a:r>
              <a:rPr lang="en-US" sz="2000" dirty="0" err="1"/>
              <a:t>menemukan</a:t>
            </a:r>
            <a:r>
              <a:rPr lang="en-US" sz="2000" dirty="0"/>
              <a:t> </a:t>
            </a:r>
            <a:r>
              <a:rPr lang="en-US" sz="2000" dirty="0" err="1"/>
              <a:t>pemilik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kunci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key space-</a:t>
            </a:r>
            <a:r>
              <a:rPr lang="en-US" sz="2000" dirty="0" err="1"/>
              <a:t>nya</a:t>
            </a:r>
            <a:r>
              <a:rPr lang="en-US" sz="2000" dirty="0"/>
              <a:t>. </a:t>
            </a:r>
            <a:r>
              <a:rPr lang="en-US" sz="2000" dirty="0" err="1"/>
              <a:t>Jaringan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yang </a:t>
            </a:r>
            <a:r>
              <a:rPr lang="en-US" sz="2000" dirty="0" err="1"/>
              <a:t>dibentuk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topologi</a:t>
            </a:r>
            <a:r>
              <a:rPr lang="en-US" sz="2000" dirty="0"/>
              <a:t> di </a:t>
            </a:r>
            <a:r>
              <a:rPr lang="en-US" sz="2000" dirty="0" err="1"/>
              <a:t>mana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simpul</a:t>
            </a:r>
            <a:r>
              <a:rPr lang="en-US" sz="2000" dirty="0"/>
              <a:t>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kunci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berdekatan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berhubungan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simpul</a:t>
            </a:r>
            <a:r>
              <a:rPr lang="en-US" sz="2000" dirty="0"/>
              <a:t>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kunci</a:t>
            </a:r>
            <a:r>
              <a:rPr lang="en-US" sz="2000" dirty="0"/>
              <a:t> yang </a:t>
            </a:r>
            <a:r>
              <a:rPr lang="en-US" sz="2000" dirty="0" err="1"/>
              <a:t>dekat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kunci</a:t>
            </a:r>
            <a:r>
              <a:rPr lang="en-US" sz="2000" dirty="0"/>
              <a:t> yang </a:t>
            </a:r>
            <a:r>
              <a:rPr lang="en-US" sz="2000" dirty="0" err="1"/>
              <a:t>dimilikinya</a:t>
            </a:r>
            <a:r>
              <a:rPr lang="en-US" sz="2000" dirty="0"/>
              <a:t>.</a:t>
            </a:r>
          </a:p>
          <a:p>
            <a:pPr marL="504825" indent="-284163" algn="just">
              <a:buSzPct val="100000"/>
              <a:buFont typeface="+mj-lt"/>
              <a:buAutoNum type="arabicPeriod"/>
            </a:pP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overlay :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pesan</a:t>
            </a:r>
            <a:r>
              <a:rPr lang="en-US" sz="2000" dirty="0"/>
              <a:t> </a:t>
            </a:r>
            <a:r>
              <a:rPr lang="en-US" sz="2000" dirty="0" err="1"/>
              <a:t>disampaikan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simpul</a:t>
            </a:r>
            <a:r>
              <a:rPr lang="en-US" sz="2000" dirty="0"/>
              <a:t>, </a:t>
            </a:r>
            <a:r>
              <a:rPr lang="en-US" sz="2000" dirty="0" err="1"/>
              <a:t>sekelompok</a:t>
            </a:r>
            <a:r>
              <a:rPr lang="en-US" sz="2000" dirty="0"/>
              <a:t> </a:t>
            </a:r>
            <a:r>
              <a:rPr lang="en-US" sz="2000" dirty="0" err="1"/>
              <a:t>simpul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simpul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overlay. Salah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caranya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key routing yang </a:t>
            </a:r>
            <a:r>
              <a:rPr lang="en-US" sz="2000" dirty="0" err="1"/>
              <a:t>memanfaatkan</a:t>
            </a:r>
            <a:r>
              <a:rPr lang="en-US" sz="2000" dirty="0"/>
              <a:t> </a:t>
            </a:r>
            <a:r>
              <a:rPr lang="en-US" sz="2000" dirty="0" err="1"/>
              <a:t>kedekatan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simpul-simpul</a:t>
            </a:r>
            <a:r>
              <a:rPr lang="en-US" sz="2000" dirty="0"/>
              <a:t> yang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kedekatan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smtClean="0"/>
              <a:t>key </a:t>
            </a:r>
            <a:r>
              <a:rPr lang="en-US" sz="2000" dirty="0" err="1" smtClean="0"/>
              <a:t>Simpul-simpul</a:t>
            </a:r>
            <a:r>
              <a:rPr lang="en-US" sz="2000" dirty="0" smtClean="0"/>
              <a:t> </a:t>
            </a:r>
            <a:r>
              <a:rPr lang="en-US" sz="2000" dirty="0" err="1"/>
              <a:t>tersebut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37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000" i="1" dirty="0"/>
              <a:t>Distributed hash table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hash yang </a:t>
            </a:r>
            <a:r>
              <a:rPr lang="en-US" sz="2000" dirty="0" err="1"/>
              <a:t>efektif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mirip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seni</a:t>
            </a:r>
            <a:r>
              <a:rPr lang="en-US" sz="2000" dirty="0"/>
              <a:t> </a:t>
            </a:r>
            <a:r>
              <a:rPr lang="en-US" sz="2000" dirty="0" err="1"/>
              <a:t>daripada</a:t>
            </a:r>
            <a:r>
              <a:rPr lang="en-US" sz="2000" dirty="0"/>
              <a:t> </a:t>
            </a:r>
            <a:r>
              <a:rPr lang="en-US" sz="2000" dirty="0" err="1"/>
              <a:t>ilmu</a:t>
            </a:r>
            <a:r>
              <a:rPr lang="en-US" sz="2000" dirty="0"/>
              <a:t> </a:t>
            </a:r>
            <a:r>
              <a:rPr lang="en-US" sz="2000" dirty="0" err="1"/>
              <a:t>pengetahuan</a:t>
            </a:r>
            <a:r>
              <a:rPr lang="en-US" sz="2000" dirty="0"/>
              <a:t>. </a:t>
            </a:r>
            <a:r>
              <a:rPr lang="en-US" sz="2000" dirty="0" err="1"/>
              <a:t>Meskipun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hash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jauh</a:t>
            </a:r>
            <a:r>
              <a:rPr lang="en-US" sz="2000" dirty="0"/>
              <a:t>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hash yang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signifikan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pengulangan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tree </a:t>
            </a:r>
            <a:r>
              <a:rPr lang="en-US" sz="2000" dirty="0" err="1"/>
              <a:t>ataupun</a:t>
            </a:r>
            <a:r>
              <a:rPr lang="en-US" sz="2000" dirty="0"/>
              <a:t> </a:t>
            </a:r>
            <a:r>
              <a:rPr lang="en-US" sz="2000" dirty="0" err="1"/>
              <a:t>daftar</a:t>
            </a:r>
            <a:r>
              <a:rPr lang="en-US" sz="2000" dirty="0"/>
              <a:t> </a:t>
            </a:r>
            <a:r>
              <a:rPr lang="en-US" sz="2000" dirty="0" err="1"/>
              <a:t>terurut</a:t>
            </a:r>
            <a:r>
              <a:rPr lang="en-US" sz="2000" dirty="0"/>
              <a:t> (</a:t>
            </a:r>
            <a:r>
              <a:rPr lang="en-US" sz="2000" i="1" dirty="0"/>
              <a:t>sequential list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78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Naming </a:t>
            </a:r>
            <a:r>
              <a:rPr lang="id-ID" sz="3200" dirty="0" smtClean="0"/>
              <a:t>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spcAft>
                <a:spcPts val="300"/>
              </a:spcAft>
              <a:buSzPct val="100000"/>
              <a:buFont typeface="Wingdings" pitchFamily="2" charset="2"/>
              <a:buChar char="§"/>
            </a:pPr>
            <a:r>
              <a:rPr lang="en-US" sz="2800" dirty="0"/>
              <a:t>Cara </a:t>
            </a:r>
            <a:r>
              <a:rPr lang="en-US" sz="2800" dirty="0" err="1"/>
              <a:t>memasangkan</a:t>
            </a:r>
            <a:r>
              <a:rPr lang="en-US" sz="2800" dirty="0"/>
              <a:t> </a:t>
            </a:r>
            <a:r>
              <a:rPr lang="en-US" sz="2800" dirty="0" err="1"/>
              <a:t>alamat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 identifier 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menemukan</a:t>
            </a:r>
            <a:r>
              <a:rPr lang="en-US" sz="2800" dirty="0"/>
              <a:t> </a:t>
            </a:r>
            <a:r>
              <a:rPr lang="en-US" sz="2800" dirty="0" err="1"/>
              <a:t>alamat</a:t>
            </a:r>
            <a:r>
              <a:rPr lang="en-US" sz="2800" dirty="0"/>
              <a:t> </a:t>
            </a:r>
            <a:r>
              <a:rPr lang="en-US" sz="2800" dirty="0" err="1"/>
              <a:t>pasangan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identifier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sebaliknya</a:t>
            </a:r>
            <a:r>
              <a:rPr lang="en-US" sz="2800" dirty="0" smtClean="0"/>
              <a:t>. </a:t>
            </a:r>
          </a:p>
          <a:p>
            <a:pPr algn="just">
              <a:buSzPct val="100000"/>
              <a:buFont typeface="Wingdings" pitchFamily="2" charset="2"/>
              <a:buChar char="§"/>
            </a:pPr>
            <a:r>
              <a:rPr lang="en-US" sz="2800" dirty="0" smtClean="0"/>
              <a:t>Ada </a:t>
            </a:r>
            <a:r>
              <a:rPr lang="en-US" sz="2800" dirty="0" err="1"/>
              <a:t>tiga</a:t>
            </a:r>
            <a:r>
              <a:rPr lang="en-US" sz="2800" dirty="0"/>
              <a:t> naming system , </a:t>
            </a:r>
            <a:r>
              <a:rPr lang="en-US" sz="2800" dirty="0" err="1"/>
              <a:t>yaitu</a:t>
            </a:r>
            <a:r>
              <a:rPr lang="en-US" sz="2800" dirty="0"/>
              <a:t>: </a:t>
            </a:r>
          </a:p>
          <a:p>
            <a:pPr marL="571500" lvl="1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2800" i="1" dirty="0"/>
              <a:t>Flat Naming</a:t>
            </a:r>
          </a:p>
          <a:p>
            <a:pPr marL="571500" lvl="1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2800" i="1" dirty="0"/>
              <a:t>Structured Naming</a:t>
            </a:r>
          </a:p>
          <a:p>
            <a:pPr marL="571500" lvl="1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en-US" sz="2800" i="1" dirty="0"/>
              <a:t>Attribute-Based Naming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Flat </a:t>
            </a:r>
            <a:r>
              <a:rPr lang="en-US" sz="3200" dirty="0" smtClean="0"/>
              <a:t>Naming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300"/>
              </a:spcAft>
            </a:pPr>
            <a:r>
              <a:rPr lang="en-US" sz="2800" b="1" i="1" dirty="0"/>
              <a:t>Flat Naming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penamaan</a:t>
            </a:r>
            <a:r>
              <a:rPr lang="en-US" sz="2800" dirty="0"/>
              <a:t>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>
              <a:spcAft>
                <a:spcPts val="300"/>
              </a:spcAft>
            </a:pP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b="1" i="1" dirty="0"/>
              <a:t>Flat Naming </a:t>
            </a:r>
            <a:r>
              <a:rPr lang="en-US" sz="2800" dirty="0" err="1"/>
              <a:t>terdiri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sederetan</a:t>
            </a:r>
            <a:r>
              <a:rPr lang="en-US" sz="2800" dirty="0"/>
              <a:t> bit </a:t>
            </a:r>
            <a:r>
              <a:rPr lang="en-US" sz="2800" dirty="0" err="1"/>
              <a:t>karakter</a:t>
            </a:r>
            <a:r>
              <a:rPr lang="en-US" sz="2800" dirty="0"/>
              <a:t>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mengandung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</a:t>
            </a: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menemukan</a:t>
            </a:r>
            <a:r>
              <a:rPr lang="en-US" sz="2800" dirty="0"/>
              <a:t> </a:t>
            </a:r>
            <a:r>
              <a:rPr lang="en-US" sz="2800" dirty="0" err="1"/>
              <a:t>alamat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yang </a:t>
            </a:r>
            <a:r>
              <a:rPr lang="en-US" sz="2800" dirty="0" err="1"/>
              <a:t>diwakili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592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Teknik</a:t>
            </a:r>
            <a:r>
              <a:rPr lang="en-US" sz="3200" dirty="0"/>
              <a:t> Resolving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5250" indent="0" algn="just">
              <a:spcAft>
                <a:spcPts val="300"/>
              </a:spcAft>
              <a:buNone/>
            </a:pPr>
            <a:r>
              <a:rPr lang="en-US" sz="2800" dirty="0"/>
              <a:t>Cara </a:t>
            </a:r>
            <a:r>
              <a:rPr lang="en-US" sz="2800" dirty="0" err="1"/>
              <a:t>penamaan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memang</a:t>
            </a:r>
            <a:r>
              <a:rPr lang="en-US" sz="2800" dirty="0"/>
              <a:t> </a:t>
            </a:r>
            <a:r>
              <a:rPr lang="en-US" sz="2800" dirty="0" err="1"/>
              <a:t>sederhana</a:t>
            </a:r>
            <a:r>
              <a:rPr lang="en-US" sz="2800" dirty="0"/>
              <a:t> </a:t>
            </a: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menimbulkan</a:t>
            </a:r>
            <a:r>
              <a:rPr lang="en-US" sz="2800" dirty="0"/>
              <a:t> </a:t>
            </a:r>
            <a:r>
              <a:rPr lang="en-US" sz="2800" dirty="0" err="1"/>
              <a:t>akibat</a:t>
            </a:r>
            <a:r>
              <a:rPr lang="en-US" sz="2800" dirty="0"/>
              <a:t>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sederhana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menemukan</a:t>
            </a:r>
            <a:r>
              <a:rPr lang="en-US" sz="2800" dirty="0"/>
              <a:t> </a:t>
            </a:r>
            <a:r>
              <a:rPr lang="en-US" sz="2800" dirty="0" err="1"/>
              <a:t>alamat</a:t>
            </a:r>
            <a:r>
              <a:rPr lang="en-US" sz="2800" dirty="0"/>
              <a:t> </a:t>
            </a:r>
            <a:r>
              <a:rPr lang="en-US" sz="2800" dirty="0" err="1"/>
              <a:t>entitas</a:t>
            </a:r>
            <a:r>
              <a:rPr lang="en-US" sz="2800" dirty="0"/>
              <a:t> yang </a:t>
            </a:r>
            <a:r>
              <a:rPr lang="en-US" sz="2800" dirty="0" err="1"/>
              <a:t>diwakilinya</a:t>
            </a:r>
            <a:r>
              <a:rPr lang="en-US" sz="2800" dirty="0"/>
              <a:t>. Ada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solusi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menyelesaikan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menemukan</a:t>
            </a:r>
            <a:r>
              <a:rPr lang="en-US" sz="2800" dirty="0"/>
              <a:t> </a:t>
            </a:r>
            <a:r>
              <a:rPr lang="en-US" sz="2800" dirty="0" err="1"/>
              <a:t>pasangan</a:t>
            </a:r>
            <a:r>
              <a:rPr lang="en-US" sz="2800" dirty="0"/>
              <a:t> </a:t>
            </a:r>
            <a:r>
              <a:rPr lang="en-US" sz="2800" dirty="0" err="1"/>
              <a:t>alamat</a:t>
            </a:r>
            <a:r>
              <a:rPr lang="en-US" sz="2800" dirty="0"/>
              <a:t>/</a:t>
            </a:r>
            <a:r>
              <a:rPr lang="en-US" sz="2800" dirty="0" err="1"/>
              <a:t>menerjemahkan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alamat</a:t>
            </a:r>
            <a:r>
              <a:rPr lang="en-US" sz="2800" dirty="0"/>
              <a:t> (</a:t>
            </a:r>
            <a:r>
              <a:rPr lang="en-US" sz="2800" i="1" dirty="0" smtClean="0"/>
              <a:t>resolving</a:t>
            </a:r>
            <a:r>
              <a:rPr lang="en-US" sz="2800" dirty="0" smtClean="0"/>
              <a:t>)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penamaan</a:t>
            </a:r>
            <a:r>
              <a:rPr lang="en-US" sz="2800" dirty="0"/>
              <a:t> flat naming, </a:t>
            </a:r>
            <a:r>
              <a:rPr lang="en-US" sz="2800" dirty="0" err="1"/>
              <a:t>yaitu</a:t>
            </a:r>
            <a:r>
              <a:rPr lang="en-US" sz="2800" dirty="0"/>
              <a:t>:</a:t>
            </a:r>
          </a:p>
          <a:p>
            <a:pPr marL="355600" indent="-246063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2400" b="1" i="1" dirty="0"/>
              <a:t>Broadcasting </a:t>
            </a:r>
            <a:r>
              <a:rPr lang="en-US" sz="2400" b="1" i="1" dirty="0" err="1"/>
              <a:t>dan</a:t>
            </a:r>
            <a:r>
              <a:rPr lang="en-US" sz="2400" b="1" i="1" dirty="0"/>
              <a:t> multicasting</a:t>
            </a:r>
          </a:p>
          <a:p>
            <a:pPr marL="355600" indent="-246063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2400" b="1" i="1" dirty="0"/>
              <a:t>Forwarding pointer</a:t>
            </a:r>
          </a:p>
          <a:p>
            <a:pPr marL="355600" indent="-246063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2400" b="1" i="1" dirty="0"/>
              <a:t>Home-based approach</a:t>
            </a:r>
          </a:p>
          <a:p>
            <a:pPr marL="355600" indent="-246063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2400" b="1" i="1" dirty="0"/>
              <a:t>Hierarchical search </a:t>
            </a:r>
            <a:r>
              <a:rPr lang="en-US" sz="2400" b="1" i="1" dirty="0" smtClean="0"/>
              <a:t>tree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9822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 sz="2800" b="1" i="1" dirty="0"/>
              <a:t>Broadcasting </a:t>
            </a:r>
            <a:r>
              <a:rPr lang="en-US" sz="2800" b="1" i="1" dirty="0" err="1"/>
              <a:t>dan</a:t>
            </a:r>
            <a:r>
              <a:rPr lang="en-US" sz="2800" b="1" i="1" dirty="0"/>
              <a:t> multicasting</a:t>
            </a:r>
          </a:p>
          <a:p>
            <a:pPr lvl="1" indent="-342900" algn="just">
              <a:spcAft>
                <a:spcPts val="300"/>
              </a:spcAft>
              <a:buSzPct val="125000"/>
              <a:buFont typeface="Wingdings" pitchFamily="2" charset="2"/>
              <a:buChar char="§"/>
            </a:pPr>
            <a:r>
              <a:rPr lang="en-US" sz="2400" dirty="0"/>
              <a:t>Cara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mengirimkan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permintaan</a:t>
            </a:r>
            <a:r>
              <a:rPr lang="en-US" sz="2400" dirty="0"/>
              <a:t> </a:t>
            </a:r>
            <a:r>
              <a:rPr lang="en-US" sz="2400" dirty="0" err="1"/>
              <a:t>pasangan</a:t>
            </a:r>
            <a:r>
              <a:rPr lang="en-US" sz="2400" dirty="0"/>
              <a:t> identifier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sebagian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entitas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menjawab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identifier yang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miliki</a:t>
            </a:r>
            <a:r>
              <a:rPr lang="en-US" sz="2400" dirty="0"/>
              <a:t>. </a:t>
            </a:r>
          </a:p>
          <a:p>
            <a:pPr marL="914400" lvl="2" algn="just">
              <a:spcAft>
                <a:spcPts val="300"/>
              </a:spcAft>
              <a:buSzPct val="125000"/>
            </a:pPr>
            <a:r>
              <a:rPr lang="en-US" sz="2400" b="1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implementasinya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ARP (</a:t>
            </a:r>
            <a:r>
              <a:rPr lang="en-US" sz="2400" i="1" dirty="0"/>
              <a:t>address resolution protocol</a:t>
            </a:r>
            <a:r>
              <a:rPr lang="en-US" sz="2400" dirty="0"/>
              <a:t>)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hardware (MAC Address)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IP.</a:t>
            </a:r>
          </a:p>
          <a:p>
            <a:pPr lvl="1" indent="-342900" algn="just">
              <a:spcAft>
                <a:spcPts val="300"/>
              </a:spcAft>
              <a:buSzPct val="125000"/>
              <a:buFont typeface="Wingdings" pitchFamily="2" charset="2"/>
              <a:buChar char="§"/>
            </a:pPr>
            <a:r>
              <a:rPr lang="en-US" sz="2400" dirty="0"/>
              <a:t>Cara </a:t>
            </a:r>
            <a:r>
              <a:rPr lang="en-US" sz="2400" dirty="0" err="1"/>
              <a:t>lainnya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b="1" i="1" dirty="0"/>
              <a:t>multicasting</a:t>
            </a:r>
            <a:r>
              <a:rPr lang="en-US" sz="2400" b="1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mengirimkan</a:t>
            </a:r>
            <a:r>
              <a:rPr lang="en-US" sz="2400" dirty="0"/>
              <a:t>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entitas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.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866351"/>
            <a:ext cx="5886450" cy="181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694327" y="2393296"/>
            <a:ext cx="9744637" cy="29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451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2800" b="1" i="1" dirty="0"/>
              <a:t>Forwarding pointer</a:t>
            </a:r>
          </a:p>
          <a:p>
            <a:pPr marL="628650" lvl="1" indent="-285750" algn="just">
              <a:buFont typeface="Wingdings" pitchFamily="2" charset="2"/>
              <a:buChar char="§"/>
            </a:pP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kali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entitas</a:t>
            </a:r>
            <a:r>
              <a:rPr lang="en-US" sz="2400" dirty="0"/>
              <a:t> </a:t>
            </a:r>
            <a:r>
              <a:rPr lang="en-US" sz="2400" dirty="0" err="1"/>
              <a:t>berpindah</a:t>
            </a:r>
            <a:r>
              <a:rPr lang="en-US" sz="2400" dirty="0"/>
              <a:t>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entitas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meninggalkan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  <a:r>
              <a:rPr lang="en-US" sz="2400" dirty="0" err="1"/>
              <a:t>barunya</a:t>
            </a:r>
            <a:r>
              <a:rPr lang="en-US" sz="2400" dirty="0"/>
              <a:t> di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  <a:r>
              <a:rPr lang="en-US" sz="2400" dirty="0" err="1"/>
              <a:t>lamanya</a:t>
            </a:r>
            <a:r>
              <a:rPr lang="en-US" sz="2400" dirty="0"/>
              <a:t> </a:t>
            </a:r>
            <a:r>
              <a:rPr lang="en-US" sz="2400" dirty="0" err="1"/>
              <a:t>sedemikian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entitas</a:t>
            </a:r>
            <a:r>
              <a:rPr lang="en-US" sz="2400" dirty="0"/>
              <a:t> lain yang </a:t>
            </a:r>
            <a:r>
              <a:rPr lang="en-US" sz="2400" dirty="0" err="1"/>
              <a:t>mencarinya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menelusuri</a:t>
            </a:r>
            <a:r>
              <a:rPr lang="en-US" sz="2400" dirty="0"/>
              <a:t> </a:t>
            </a:r>
            <a:r>
              <a:rPr lang="en-US" sz="2400" dirty="0" err="1"/>
              <a:t>jejak</a:t>
            </a:r>
            <a:r>
              <a:rPr lang="en-US" sz="2400" dirty="0"/>
              <a:t> </a:t>
            </a:r>
            <a:r>
              <a:rPr lang="en-US" sz="2400" dirty="0" err="1"/>
              <a:t>perpindahan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berkomunikasi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entitas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dikenal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b="1" i="1" dirty="0"/>
              <a:t>pointer</a:t>
            </a:r>
            <a:r>
              <a:rPr lang="en-US" sz="2400" dirty="0"/>
              <a:t>.</a:t>
            </a:r>
          </a:p>
          <a:p>
            <a:pPr marL="628650" lvl="1" indent="-285750" algn="just">
              <a:buFont typeface="Wingdings" pitchFamily="2" charset="2"/>
              <a:buChar char="§"/>
            </a:pPr>
            <a:r>
              <a:rPr lang="en-US" sz="2400" dirty="0" err="1"/>
              <a:t>Permasalahan</a:t>
            </a:r>
            <a:r>
              <a:rPr lang="en-US" sz="2400" dirty="0"/>
              <a:t> </a:t>
            </a:r>
            <a:r>
              <a:rPr lang="en-US" sz="2400" dirty="0" err="1"/>
              <a:t>timbul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entitas</a:t>
            </a:r>
            <a:r>
              <a:rPr lang="en-US" sz="2400" dirty="0"/>
              <a:t> </a:t>
            </a:r>
            <a:r>
              <a:rPr lang="en-US" sz="2400" dirty="0" err="1"/>
              <a:t>bergerak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yang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jauh</a:t>
            </a:r>
            <a:r>
              <a:rPr lang="en-US" sz="2400" dirty="0"/>
              <a:t>. </a:t>
            </a:r>
            <a:r>
              <a:rPr lang="en-US" sz="2400" dirty="0" err="1"/>
              <a:t>Rantai</a:t>
            </a:r>
            <a:r>
              <a:rPr lang="en-US" sz="2400" dirty="0"/>
              <a:t> pointer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panjang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penelusuran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memakan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mengakibatkan</a:t>
            </a:r>
            <a:r>
              <a:rPr lang="en-US" sz="2400" dirty="0"/>
              <a:t> </a:t>
            </a:r>
            <a:r>
              <a:rPr lang="en-US" sz="2400" dirty="0" err="1"/>
              <a:t>penurunan</a:t>
            </a:r>
            <a:r>
              <a:rPr lang="en-US" sz="2400" dirty="0"/>
              <a:t> </a:t>
            </a:r>
            <a:r>
              <a:rPr lang="en-US" sz="2400" dirty="0" err="1"/>
              <a:t>kinerja</a:t>
            </a:r>
            <a:r>
              <a:rPr lang="en-US" sz="2400" dirty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345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2091</TotalTime>
  <Words>2438</Words>
  <Application>Microsoft Office PowerPoint</Application>
  <PresentationFormat>Widescreen</PresentationFormat>
  <Paragraphs>163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Arial Black</vt:lpstr>
      <vt:lpstr>Calibri</vt:lpstr>
      <vt:lpstr>Courier New</vt:lpstr>
      <vt:lpstr>Signika</vt:lpstr>
      <vt:lpstr>Wingdings</vt:lpstr>
      <vt:lpstr>1_Custom Design</vt:lpstr>
      <vt:lpstr>Sistem Penamaan</vt:lpstr>
      <vt:lpstr>Pentingnya Masalah Penamaan </vt:lpstr>
      <vt:lpstr>Nama, Identifier, dan Alamat </vt:lpstr>
      <vt:lpstr>PowerPoint Presentation</vt:lpstr>
      <vt:lpstr>Naming System</vt:lpstr>
      <vt:lpstr>Flat Naming</vt:lpstr>
      <vt:lpstr>Teknik Resolving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Structured Naming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Implementation of a Name Space</vt:lpstr>
      <vt:lpstr>PowerPoint Presentation</vt:lpstr>
      <vt:lpstr>PowerPoint Presentation</vt:lpstr>
      <vt:lpstr>Name Space Distribution</vt:lpstr>
      <vt:lpstr>PowerPoint Presentation</vt:lpstr>
      <vt:lpstr>PowerPoint Presentation</vt:lpstr>
      <vt:lpstr>Iterative Name Resolution</vt:lpstr>
      <vt:lpstr>Recursive name resolution</vt:lpstr>
      <vt:lpstr>PowerPoint Presentation</vt:lpstr>
      <vt:lpstr>Communication Cost in Iterative vs. Recursive Resolution</vt:lpstr>
      <vt:lpstr>Attribute Based Naming</vt:lpstr>
      <vt:lpstr>Attribute Based Naming (Cont.)</vt:lpstr>
      <vt:lpstr>Attribute Based Naming (Cont.)</vt:lpstr>
      <vt:lpstr>Attribute Based Naming (Cont.)</vt:lpstr>
      <vt:lpstr>Attribute Based Naming</vt:lpstr>
      <vt:lpstr>Pemetaan pada Distributed Hash Table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Chaerul Umam</dc:creator>
  <cp:lastModifiedBy>wildan.ghozi</cp:lastModifiedBy>
  <cp:revision>114</cp:revision>
  <dcterms:created xsi:type="dcterms:W3CDTF">2020-07-23T01:18:59Z</dcterms:created>
  <dcterms:modified xsi:type="dcterms:W3CDTF">2022-03-29T09:15:34Z</dcterms:modified>
</cp:coreProperties>
</file>