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9"/>
  </p:notesMasterIdLst>
  <p:sldIdLst>
    <p:sldId id="257" r:id="rId2"/>
    <p:sldId id="281" r:id="rId3"/>
    <p:sldId id="282" r:id="rId4"/>
    <p:sldId id="277" r:id="rId5"/>
    <p:sldId id="280" r:id="rId6"/>
    <p:sldId id="278" r:id="rId7"/>
    <p:sldId id="279"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5326" autoAdjust="0"/>
  </p:normalViewPr>
  <p:slideViewPr>
    <p:cSldViewPr snapToGrid="0">
      <p:cViewPr varScale="1">
        <p:scale>
          <a:sx n="104" d="100"/>
          <a:sy n="104" d="100"/>
        </p:scale>
        <p:origin x="744"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4/4/2022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259221B0-A3AB-4C74-8324-47966F7928FE}" type="slidenum">
              <a:rPr lang="en-ID" smtClean="0"/>
              <a:t>10</a:t>
            </a:fld>
            <a:endParaRPr lang="en-ID"/>
          </a:p>
        </p:txBody>
      </p:sp>
    </p:spTree>
    <p:extLst>
      <p:ext uri="{BB962C8B-B14F-4D97-AF65-F5344CB8AC3E}">
        <p14:creationId xmlns:p14="http://schemas.microsoft.com/office/powerpoint/2010/main" val="403517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C0FC20F-AFC7-44B2-9D9C-E682CAB2AA88}"/>
              </a:ext>
            </a:extLst>
          </p:cNvPr>
          <p:cNvSpPr>
            <a:spLocks noGrp="1"/>
          </p:cNvSpPr>
          <p:nvPr>
            <p:ph type="subTitle" idx="1"/>
          </p:nvPr>
        </p:nvSpPr>
        <p:spPr>
          <a:xfrm>
            <a:off x="3567450" y="3733716"/>
            <a:ext cx="4778189" cy="1189952"/>
          </a:xfrm>
        </p:spPr>
        <p:txBody>
          <a:bodyPr>
            <a:normAutofit/>
          </a:bodyPr>
          <a:lstStyle/>
          <a:p>
            <a:r>
              <a:rPr lang="en-US" sz="1600" b="1" i="0" dirty="0" err="1"/>
              <a:t>Disusun</a:t>
            </a:r>
            <a:r>
              <a:rPr lang="en-US" sz="1600" b="1" i="0" dirty="0"/>
              <a:t> oleh : </a:t>
            </a:r>
          </a:p>
          <a:p>
            <a:r>
              <a:rPr lang="en-US" sz="1600" b="1" i="0" dirty="0"/>
              <a:t>Tim </a:t>
            </a:r>
            <a:r>
              <a:rPr lang="en-US" sz="1600" b="1" i="0" dirty="0" err="1"/>
              <a:t>Dosen</a:t>
            </a:r>
            <a:r>
              <a:rPr lang="en-US" sz="1600" b="1" i="0" dirty="0"/>
              <a:t> </a:t>
            </a:r>
            <a:endParaRPr lang="en-ID" sz="1600" dirty="0"/>
          </a:p>
        </p:txBody>
      </p:sp>
      <p:sp>
        <p:nvSpPr>
          <p:cNvPr id="6" name="Title Placeholder 1">
            <a:extLst>
              <a:ext uri="{FF2B5EF4-FFF2-40B4-BE49-F238E27FC236}">
                <a16:creationId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a:solidFill>
                  <a:schemeClr val="accent2">
                    <a:lumMod val="75000"/>
                  </a:schemeClr>
                </a:solidFill>
                <a:latin typeface="Arial Black" panose="020B0A04020102020204" pitchFamily="34" charset="0"/>
                <a:cs typeface="Arial" panose="020B0604020202020204" pitchFamily="34" charset="0"/>
              </a:rPr>
              <a:t>TEKNIK INFORMATIKA</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C01F5CEC-401E-4E00-A99A-912964B5934F}"/>
              </a:ext>
            </a:extLst>
          </p:cNvPr>
          <p:cNvSpPr>
            <a:spLocks noGrp="1"/>
          </p:cNvSpPr>
          <p:nvPr>
            <p:ph type="ctrTitle"/>
          </p:nvPr>
        </p:nvSpPr>
        <p:spPr>
          <a:xfrm>
            <a:off x="2047742" y="1656613"/>
            <a:ext cx="8487176" cy="2019860"/>
          </a:xfrm>
        </p:spPr>
        <p:txBody>
          <a:bodyPr/>
          <a:lstStyle/>
          <a:p>
            <a:pPr algn="ctr"/>
            <a:r>
              <a:rPr lang="en-US" dirty="0"/>
              <a:t>SINKRONISASI</a:t>
            </a:r>
            <a:endParaRPr lang="en-ID" dirty="0"/>
          </a:p>
        </p:txBody>
      </p:sp>
      <p:sp>
        <p:nvSpPr>
          <p:cNvPr id="10" name="Subtitle 4">
            <a:extLst>
              <a:ext uri="{FF2B5EF4-FFF2-40B4-BE49-F238E27FC236}">
                <a16:creationId xmlns:a16="http://schemas.microsoft.com/office/drawing/2014/main" id="{6255887C-233F-4CCB-8162-74F2F25F242F}"/>
              </a:ext>
            </a:extLst>
          </p:cNvPr>
          <p:cNvSpPr txBox="1">
            <a:spLocks/>
          </p:cNvSpPr>
          <p:nvPr/>
        </p:nvSpPr>
        <p:spPr>
          <a:xfrm>
            <a:off x="8950817" y="665384"/>
            <a:ext cx="2669684"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US" sz="1600" b="1" dirty="0">
                <a:solidFill>
                  <a:schemeClr val="accent5">
                    <a:lumMod val="75000"/>
                  </a:schemeClr>
                </a:solidFill>
              </a:rPr>
              <a:t>SISTEM TERDISTRIBUS</a:t>
            </a:r>
            <a:endParaRPr lang="en-ID" sz="1200" b="1" dirty="0">
              <a:solidFill>
                <a:schemeClr val="accent5">
                  <a:lumMod val="75000"/>
                </a:schemeClr>
              </a:solidFill>
            </a:endParaRPr>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551E-A043-4596-9CA6-44D015AD589A}"/>
              </a:ext>
            </a:extLst>
          </p:cNvPr>
          <p:cNvSpPr>
            <a:spLocks noGrp="1"/>
          </p:cNvSpPr>
          <p:nvPr>
            <p:ph type="title"/>
          </p:nvPr>
        </p:nvSpPr>
        <p:spPr/>
        <p:txBody>
          <a:bodyPr/>
          <a:lstStyle/>
          <a:p>
            <a:r>
              <a:rPr lang="en-US" dirty="0"/>
              <a:t>PENGURUTAN PERISTIWA</a:t>
            </a:r>
            <a:endParaRPr lang="en-ID" dirty="0"/>
          </a:p>
        </p:txBody>
      </p:sp>
      <p:sp>
        <p:nvSpPr>
          <p:cNvPr id="3" name="Content Placeholder 2">
            <a:extLst>
              <a:ext uri="{FF2B5EF4-FFF2-40B4-BE49-F238E27FC236}">
                <a16:creationId xmlns:a16="http://schemas.microsoft.com/office/drawing/2014/main" id="{CC98D68C-D9DB-4142-B677-0067B14A6DCC}"/>
              </a:ext>
            </a:extLst>
          </p:cNvPr>
          <p:cNvSpPr>
            <a:spLocks noGrp="1"/>
          </p:cNvSpPr>
          <p:nvPr>
            <p:ph idx="1"/>
          </p:nvPr>
        </p:nvSpPr>
        <p:spPr/>
        <p:txBody>
          <a:bodyPr>
            <a:normAutofit fontScale="92500" lnSpcReduction="20000"/>
          </a:bodyPr>
          <a:lstStyle/>
          <a:p>
            <a:r>
              <a:rPr lang="id-ID" sz="2400" dirty="0">
                <a:effectLst/>
                <a:latin typeface="Calibri" panose="020F0502020204030204" pitchFamily="34" charset="0"/>
                <a:ea typeface="Calibri" panose="020F0502020204030204" pitchFamily="34" charset="0"/>
                <a:cs typeface="Times New Roman" panose="02020603050405020304" pitchFamily="18" charset="0"/>
              </a:rPr>
              <a:t>Untuk mensinkronkan clock logika Lamport mendefinisikan relasi yang disebut happened- before.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Ekspresi a -&gt; b dibaca ―a terjadi sebelum b‖ dan artinya semua proses sepakat bahwa kejadian pertama adalah a, diikuti sesudahnya kejadian b.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Relasi happen-before dapat diamati langsung dalam dua situasi: Bila a dan b adalah kejadian (event) dalam proses yang sama, dan a terjadi sebelum b, maka a-&gt; b adalah true.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Bila a adalah kejadian dari sebuah pesan yang dikirim oleh sebuah proses,dan b adalah kejadian dimana pesan tersebut diterima oleh proses lain,maka a-&gt; b adalah true juga.</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389694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2188-09D7-40B6-9AA9-42A8CA9828B4}"/>
              </a:ext>
            </a:extLst>
          </p:cNvPr>
          <p:cNvSpPr>
            <a:spLocks noGrp="1"/>
          </p:cNvSpPr>
          <p:nvPr>
            <p:ph type="title"/>
          </p:nvPr>
        </p:nvSpPr>
        <p:spPr/>
        <p:txBody>
          <a:bodyPr/>
          <a:lstStyle/>
          <a:p>
            <a:r>
              <a:rPr lang="en-US" dirty="0"/>
              <a:t>1.2 CLOCK FISIK</a:t>
            </a:r>
            <a:endParaRPr lang="en-ID" dirty="0"/>
          </a:p>
        </p:txBody>
      </p:sp>
      <p:sp>
        <p:nvSpPr>
          <p:cNvPr id="3" name="Content Placeholder 2">
            <a:extLst>
              <a:ext uri="{FF2B5EF4-FFF2-40B4-BE49-F238E27FC236}">
                <a16:creationId xmlns:a16="http://schemas.microsoft.com/office/drawing/2014/main" id="{6ABBB7A9-D49A-4A06-A740-36891A088C96}"/>
              </a:ext>
            </a:extLst>
          </p:cNvPr>
          <p:cNvSpPr>
            <a:spLocks noGrp="1"/>
          </p:cNvSpPr>
          <p:nvPr>
            <p:ph idx="1"/>
          </p:nvPr>
        </p:nvSpPr>
        <p:spPr/>
        <p:txBody>
          <a:bodyPr>
            <a:normAutofit fontScale="92500" lnSpcReduction="10000"/>
          </a:bodyPr>
          <a:lstStyle/>
          <a:p>
            <a:pPr marL="457200">
              <a:lnSpc>
                <a:spcPct val="115000"/>
              </a:lnSpc>
              <a:spcAft>
                <a:spcPts val="10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Pada beberapa sistem, waktu clock aktual menjadi penting</a:t>
            </a:r>
            <a:r>
              <a:rPr lang="en-US" sz="2400" dirty="0">
                <a:effectLst/>
                <a:latin typeface="Calibri" panose="020F0502020204030204" pitchFamily="34" charset="0"/>
                <a:ea typeface="Calibri" panose="020F0502020204030204" pitchFamily="34" charset="0"/>
                <a:cs typeface="Times New Roman" panose="02020603050405020304" pitchFamily="18" charset="0"/>
              </a:rPr>
              <a:t> (mis : </a:t>
            </a:r>
            <a:r>
              <a:rPr lang="id-ID" sz="2400" dirty="0">
                <a:effectLst/>
                <a:latin typeface="Calibri" panose="020F0502020204030204" pitchFamily="34" charset="0"/>
                <a:ea typeface="Calibri" panose="020F0502020204030204" pitchFamily="34" charset="0"/>
                <a:cs typeface="Times New Roman" panose="02020603050405020304" pitchFamily="18" charset="0"/>
              </a:rPr>
              <a:t>real-time system</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r>
              <a:rPr lang="id-ID" sz="2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Untuk sistem ini diperlukan clock fisik eksternal.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Karena alasan efisiensi dan redundansi, clock fisik jamak biasanya digunakan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M</a:t>
            </a:r>
            <a:r>
              <a:rPr lang="id-ID" sz="2400" dirty="0">
                <a:effectLst/>
                <a:latin typeface="Calibri" panose="020F0502020204030204" pitchFamily="34" charset="0"/>
                <a:ea typeface="Calibri" panose="020F0502020204030204" pitchFamily="34" charset="0"/>
                <a:cs typeface="Times New Roman" panose="02020603050405020304" pitchFamily="18" charset="0"/>
              </a:rPr>
              <a:t>engakibatkan ada dua masalah muncul:</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id-ID" sz="1900" dirty="0">
                <a:effectLst/>
                <a:latin typeface="Calibri" panose="020F0502020204030204" pitchFamily="34" charset="0"/>
                <a:ea typeface="Calibri" panose="020F0502020204030204" pitchFamily="34" charset="0"/>
                <a:cs typeface="Times New Roman" panose="02020603050405020304" pitchFamily="18" charset="0"/>
              </a:rPr>
              <a:t>Bagaimana mensinkronkan eksternal clock tersebut dengan clock</a:t>
            </a:r>
            <a:r>
              <a:rPr lang="en-ID" sz="1900" dirty="0">
                <a:latin typeface="Calibri" panose="020F0502020204030204" pitchFamily="34" charset="0"/>
                <a:ea typeface="Calibri" panose="020F0502020204030204" pitchFamily="34" charset="0"/>
                <a:cs typeface="Times New Roman" panose="02020603050405020304" pitchFamily="18" charset="0"/>
              </a:rPr>
              <a:t> </a:t>
            </a:r>
            <a:r>
              <a:rPr lang="id-ID" sz="1900" dirty="0">
                <a:effectLst/>
                <a:latin typeface="Calibri" panose="020F0502020204030204" pitchFamily="34" charset="0"/>
                <a:ea typeface="Calibri" panose="020F0502020204030204" pitchFamily="34" charset="0"/>
                <a:cs typeface="Times New Roman" panose="02020603050405020304" pitchFamily="18" charset="0"/>
              </a:rPr>
              <a:t>sebenarnya  </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id-ID" sz="1900" dirty="0">
                <a:effectLst/>
                <a:latin typeface="Calibri" panose="020F0502020204030204" pitchFamily="34" charset="0"/>
                <a:ea typeface="Calibri" panose="020F0502020204030204" pitchFamily="34" charset="0"/>
                <a:cs typeface="Times New Roman" panose="02020603050405020304" pitchFamily="18" charset="0"/>
              </a:rPr>
              <a:t>Bagaimana mensinkronkan antar clock yang ada.</a:t>
            </a:r>
            <a:endParaRPr lang="en-ID"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30518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323B-4756-4B59-97FB-03558A03A184}"/>
              </a:ext>
            </a:extLst>
          </p:cNvPr>
          <p:cNvSpPr>
            <a:spLocks noGrp="1"/>
          </p:cNvSpPr>
          <p:nvPr>
            <p:ph type="title"/>
          </p:nvPr>
        </p:nvSpPr>
        <p:spPr/>
        <p:txBody>
          <a:bodyPr/>
          <a:lstStyle/>
          <a:p>
            <a:r>
              <a:rPr lang="en-US" dirty="0"/>
              <a:t>1.3 ALGORITMA SINKRONISASI CLOCK</a:t>
            </a:r>
            <a:endParaRPr lang="en-ID" dirty="0"/>
          </a:p>
        </p:txBody>
      </p:sp>
      <p:sp>
        <p:nvSpPr>
          <p:cNvPr id="3" name="Content Placeholder 2">
            <a:extLst>
              <a:ext uri="{FF2B5EF4-FFF2-40B4-BE49-F238E27FC236}">
                <a16:creationId xmlns:a16="http://schemas.microsoft.com/office/drawing/2014/main" id="{49ADBB49-C553-4FCE-8B4E-6FC499A490C1}"/>
              </a:ext>
            </a:extLst>
          </p:cNvPr>
          <p:cNvSpPr>
            <a:spLocks noGrp="1"/>
          </p:cNvSpPr>
          <p:nvPr>
            <p:ph idx="1"/>
          </p:nvPr>
        </p:nvSpPr>
        <p:spPr/>
        <p:txBody>
          <a:bodyPr>
            <a:normAutofit/>
          </a:bodyPr>
          <a:lstStyle/>
          <a:p>
            <a:r>
              <a:rPr lang="id-ID" sz="2800" dirty="0">
                <a:effectLst/>
                <a:latin typeface="Calibri" panose="020F0502020204030204" pitchFamily="34" charset="0"/>
                <a:ea typeface="Calibri" panose="020F0502020204030204" pitchFamily="34" charset="0"/>
                <a:cs typeface="Times New Roman" panose="02020603050405020304" pitchFamily="18" charset="0"/>
              </a:rPr>
              <a:t>Clock hardware hanya berupa nilai di dalam register, seperti nilai 32 bit, yang kelak di roll-over.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800" dirty="0">
                <a:effectLst/>
                <a:latin typeface="Calibri" panose="020F0502020204030204" pitchFamily="34" charset="0"/>
                <a:ea typeface="Calibri" panose="020F0502020204030204" pitchFamily="34" charset="0"/>
                <a:cs typeface="Times New Roman" panose="02020603050405020304" pitchFamily="18" charset="0"/>
              </a:rPr>
              <a:t>Penanganan dilakukan dengan mengubah konstanta yang ditambahkan untuk memperoleh clock software yang biasanya berkisar di orde mikrodetik atau milidetik dari tanggal yang disepakati.</a:t>
            </a:r>
            <a:endParaRPr lang="en-ID" sz="2800" dirty="0"/>
          </a:p>
        </p:txBody>
      </p:sp>
    </p:spTree>
    <p:extLst>
      <p:ext uri="{BB962C8B-B14F-4D97-AF65-F5344CB8AC3E}">
        <p14:creationId xmlns:p14="http://schemas.microsoft.com/office/powerpoint/2010/main" val="279968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7B0D-6003-4DEB-B726-199DC860E02D}"/>
              </a:ext>
            </a:extLst>
          </p:cNvPr>
          <p:cNvSpPr>
            <a:spLocks noGrp="1"/>
          </p:cNvSpPr>
          <p:nvPr>
            <p:ph type="title"/>
          </p:nvPr>
        </p:nvSpPr>
        <p:spPr/>
        <p:txBody>
          <a:bodyPr/>
          <a:lstStyle/>
          <a:p>
            <a:r>
              <a:rPr lang="en-US" dirty="0"/>
              <a:t>1.3.1 </a:t>
            </a:r>
            <a:r>
              <a:rPr lang="en-US" dirty="0" err="1"/>
              <a:t>Algoritma</a:t>
            </a:r>
            <a:r>
              <a:rPr lang="en-US" dirty="0"/>
              <a:t> Christian</a:t>
            </a:r>
            <a:endParaRPr lang="en-ID" dirty="0"/>
          </a:p>
        </p:txBody>
      </p:sp>
      <p:sp>
        <p:nvSpPr>
          <p:cNvPr id="3" name="Content Placeholder 2">
            <a:extLst>
              <a:ext uri="{FF2B5EF4-FFF2-40B4-BE49-F238E27FC236}">
                <a16:creationId xmlns:a16="http://schemas.microsoft.com/office/drawing/2014/main" id="{524FC738-9820-43F1-BDEC-C5743F97AE24}"/>
              </a:ext>
            </a:extLst>
          </p:cNvPr>
          <p:cNvSpPr>
            <a:spLocks noGrp="1"/>
          </p:cNvSpPr>
          <p:nvPr>
            <p:ph idx="1"/>
          </p:nvPr>
        </p:nvSpPr>
        <p:spPr>
          <a:xfrm>
            <a:off x="1541928" y="2240897"/>
            <a:ext cx="9744637" cy="3752497"/>
          </a:xfrm>
        </p:spPr>
        <p:txBody>
          <a:bodyPr>
            <a:noAutofit/>
          </a:bodyPr>
          <a:lstStyle/>
          <a:p>
            <a:r>
              <a:rPr lang="id-ID" sz="2000" dirty="0">
                <a:effectLst/>
                <a:latin typeface="Calibri" panose="020F0502020204030204" pitchFamily="34" charset="0"/>
                <a:ea typeface="Calibri" panose="020F0502020204030204" pitchFamily="34" charset="0"/>
                <a:cs typeface="Times New Roman" panose="02020603050405020304" pitchFamily="18" charset="0"/>
              </a:rPr>
              <a:t>Secara periodik, setiap mesin mengirim pesan ke time server menanyakan waktu terkini, Cutc.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000" dirty="0">
                <a:effectLst/>
                <a:latin typeface="Calibri" panose="020F0502020204030204" pitchFamily="34" charset="0"/>
                <a:ea typeface="Calibri" panose="020F0502020204030204" pitchFamily="34" charset="0"/>
                <a:cs typeface="Times New Roman" panose="02020603050405020304" pitchFamily="18" charset="0"/>
              </a:rPr>
              <a:t>Ada 2 masalah dalam algo ini, masalah major dan minor.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000" dirty="0">
                <a:effectLst/>
                <a:latin typeface="Calibri" panose="020F0502020204030204" pitchFamily="34" charset="0"/>
                <a:ea typeface="Calibri" panose="020F0502020204030204" pitchFamily="34" charset="0"/>
                <a:cs typeface="Times New Roman" panose="02020603050405020304" pitchFamily="18" charset="0"/>
              </a:rPr>
              <a:t>Masalah majornya adalah waktu penanya tidak boleh dimundurkan dan untuk mengatasinya adalah dengan memperlambat </a:t>
            </a:r>
            <a:r>
              <a:rPr lang="id-ID" sz="2000" dirty="0" smtClean="0">
                <a:effectLst/>
                <a:latin typeface="Calibri" panose="020F0502020204030204" pitchFamily="34" charset="0"/>
                <a:ea typeface="Calibri" panose="020F0502020204030204" pitchFamily="34" charset="0"/>
                <a:cs typeface="Times New Roman" panose="02020603050405020304" pitchFamily="18" charset="0"/>
              </a:rPr>
              <a:t>clock </a:t>
            </a:r>
            <a:r>
              <a:rPr lang="id-ID" sz="2000" dirty="0">
                <a:effectLst/>
                <a:latin typeface="Calibri" panose="020F0502020204030204" pitchFamily="34" charset="0"/>
                <a:ea typeface="Calibri" panose="020F0502020204030204" pitchFamily="34" charset="0"/>
                <a:cs typeface="Times New Roman" panose="02020603050405020304" pitchFamily="18" charset="0"/>
              </a:rPr>
              <a:t>tick.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000" dirty="0">
                <a:effectLst/>
                <a:latin typeface="Calibri" panose="020F0502020204030204" pitchFamily="34" charset="0"/>
                <a:ea typeface="Calibri" panose="020F0502020204030204" pitchFamily="34" charset="0"/>
                <a:cs typeface="Times New Roman" panose="02020603050405020304" pitchFamily="18" charset="0"/>
              </a:rPr>
              <a:t>Masalah minor adalah waktu tunda dari balasan server,yang besarnya variatif tergantung beban jaringan.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000" dirty="0">
                <a:effectLst/>
                <a:latin typeface="Calibri" panose="020F0502020204030204" pitchFamily="34" charset="0"/>
                <a:ea typeface="Calibri" panose="020F0502020204030204" pitchFamily="34" charset="0"/>
                <a:cs typeface="Times New Roman" panose="02020603050405020304" pitchFamily="18" charset="0"/>
              </a:rPr>
              <a:t>Diatasi dengan menghitung interval waktu pengiriman dan penerimaan pesan </a:t>
            </a:r>
            <a:r>
              <a:rPr lang="id-ID" sz="2000" dirty="0" smtClean="0">
                <a:effectLst/>
                <a:latin typeface="Calibri" panose="020F0502020204030204" pitchFamily="34" charset="0"/>
                <a:ea typeface="Calibri" panose="020F0502020204030204" pitchFamily="34" charset="0"/>
                <a:cs typeface="Times New Roman" panose="02020603050405020304" pitchFamily="18" charset="0"/>
              </a:rPr>
              <a:t>T0 </a:t>
            </a:r>
            <a:r>
              <a:rPr lang="id-ID" sz="2000" dirty="0">
                <a:effectLst/>
                <a:latin typeface="Calibri" panose="020F0502020204030204" pitchFamily="34" charset="0"/>
                <a:ea typeface="Calibri" panose="020F0502020204030204" pitchFamily="34" charset="0"/>
                <a:cs typeface="Times New Roman" panose="02020603050405020304" pitchFamily="18" charset="0"/>
              </a:rPr>
              <a:t>sd T1 dan waktu penangan interupsi I, sehingga bisa dihitung lama propagasi pesan dalam satu arah(T1-T0-I)/2.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000" dirty="0">
                <a:effectLst/>
                <a:latin typeface="Calibri" panose="020F0502020204030204" pitchFamily="34" charset="0"/>
                <a:ea typeface="Calibri" panose="020F0502020204030204" pitchFamily="34" charset="0"/>
                <a:cs typeface="Times New Roman" panose="02020603050405020304" pitchFamily="18" charset="0"/>
              </a:rPr>
              <a:t>Nilai ini dijadikan koreksi terhadap nilai waktu yang diperoleh.</a:t>
            </a:r>
            <a:endParaRPr lang="en-ID" sz="2000" dirty="0"/>
          </a:p>
        </p:txBody>
      </p:sp>
    </p:spTree>
    <p:extLst>
      <p:ext uri="{BB962C8B-B14F-4D97-AF65-F5344CB8AC3E}">
        <p14:creationId xmlns:p14="http://schemas.microsoft.com/office/powerpoint/2010/main" val="577706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40F-37A3-4CD1-9FA1-8A122DC5E2CC}"/>
              </a:ext>
            </a:extLst>
          </p:cNvPr>
          <p:cNvSpPr>
            <a:spLocks noGrp="1"/>
          </p:cNvSpPr>
          <p:nvPr>
            <p:ph type="title"/>
          </p:nvPr>
        </p:nvSpPr>
        <p:spPr/>
        <p:txBody>
          <a:bodyPr/>
          <a:lstStyle/>
          <a:p>
            <a:r>
              <a:rPr lang="en-US" dirty="0"/>
              <a:t>1.3.2 </a:t>
            </a:r>
            <a:r>
              <a:rPr lang="en-US" dirty="0" err="1"/>
              <a:t>Algoritma</a:t>
            </a:r>
            <a:r>
              <a:rPr lang="en-US" dirty="0"/>
              <a:t> Berkeley</a:t>
            </a:r>
            <a:endParaRPr lang="en-ID" dirty="0"/>
          </a:p>
        </p:txBody>
      </p:sp>
      <p:sp>
        <p:nvSpPr>
          <p:cNvPr id="3" name="Content Placeholder 2">
            <a:extLst>
              <a:ext uri="{FF2B5EF4-FFF2-40B4-BE49-F238E27FC236}">
                <a16:creationId xmlns:a16="http://schemas.microsoft.com/office/drawing/2014/main" id="{63C44166-1A82-4D57-85BF-4DF7474AEE2E}"/>
              </a:ext>
            </a:extLst>
          </p:cNvPr>
          <p:cNvSpPr>
            <a:spLocks noGrp="1"/>
          </p:cNvSpPr>
          <p:nvPr>
            <p:ph idx="1"/>
          </p:nvPr>
        </p:nvSpPr>
        <p:spPr/>
        <p:txBody>
          <a:bodyPr>
            <a:noAutofit/>
          </a:bodyPr>
          <a:lstStyle/>
          <a:p>
            <a:pPr marL="685800">
              <a:lnSpc>
                <a:spcPct val="115000"/>
              </a:lnSpc>
            </a:pPr>
            <a:r>
              <a:rPr lang="id-ID" sz="2400" dirty="0">
                <a:effectLst/>
                <a:latin typeface="Calibri" panose="020F0502020204030204" pitchFamily="34" charset="0"/>
                <a:ea typeface="Calibri" panose="020F0502020204030204" pitchFamily="34" charset="0"/>
                <a:cs typeface="Times New Roman" panose="02020603050405020304" pitchFamily="18" charset="0"/>
              </a:rPr>
              <a:t>Algoritma Berkeley digunakan untuk mensinkronkan clock relatif terhadap clock lainnya, dan bukan terhadap master clock tertentu.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id-ID" sz="2400" dirty="0">
                <a:effectLst/>
                <a:latin typeface="Calibri" panose="020F0502020204030204" pitchFamily="34" charset="0"/>
                <a:ea typeface="Calibri" panose="020F0502020204030204" pitchFamily="34" charset="0"/>
                <a:cs typeface="Times New Roman" panose="02020603050405020304" pitchFamily="18" charset="0"/>
              </a:rPr>
              <a:t>Daemon di server time melakukan polling ke semua client, yang akan dijawab oleh setiap clock.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id-ID" sz="2400" dirty="0">
                <a:effectLst/>
                <a:latin typeface="Calibri" panose="020F0502020204030204" pitchFamily="34" charset="0"/>
                <a:ea typeface="Calibri" panose="020F0502020204030204" pitchFamily="34" charset="0"/>
                <a:cs typeface="Times New Roman" panose="02020603050405020304" pitchFamily="18" charset="0"/>
              </a:rPr>
              <a:t>Kemudian time daemon akan mengirim penyesuaiannya.  </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Forward dapat dilakukan dengan meloncat</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id-ID" sz="2400" dirty="0">
                <a:effectLst/>
                <a:latin typeface="Calibri" panose="020F0502020204030204" pitchFamily="34" charset="0"/>
                <a:ea typeface="Calibri" panose="020F0502020204030204" pitchFamily="34" charset="0"/>
                <a:cs typeface="Times New Roman" panose="02020603050405020304" pitchFamily="18" charset="0"/>
              </a:rPr>
              <a:t>Backward perlu perlambatan yang bertahap</a:t>
            </a:r>
            <a:endParaRPr lang="en-ID" sz="2400" dirty="0"/>
          </a:p>
        </p:txBody>
      </p:sp>
    </p:spTree>
    <p:extLst>
      <p:ext uri="{BB962C8B-B14F-4D97-AF65-F5344CB8AC3E}">
        <p14:creationId xmlns:p14="http://schemas.microsoft.com/office/powerpoint/2010/main" val="1474648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4BC2-40E5-4FB7-A525-8197033A51DC}"/>
              </a:ext>
            </a:extLst>
          </p:cNvPr>
          <p:cNvSpPr>
            <a:spLocks noGrp="1"/>
          </p:cNvSpPr>
          <p:nvPr>
            <p:ph type="title"/>
          </p:nvPr>
        </p:nvSpPr>
        <p:spPr/>
        <p:txBody>
          <a:bodyPr/>
          <a:lstStyle/>
          <a:p>
            <a:r>
              <a:rPr lang="en-US" dirty="0"/>
              <a:t>1.3.3 </a:t>
            </a:r>
            <a:r>
              <a:rPr lang="en-US" dirty="0" err="1"/>
              <a:t>Algoritma</a:t>
            </a:r>
            <a:r>
              <a:rPr lang="en-US" dirty="0"/>
              <a:t> Rata </a:t>
            </a:r>
            <a:r>
              <a:rPr lang="en-US" dirty="0" err="1"/>
              <a:t>Rata</a:t>
            </a:r>
            <a:endParaRPr lang="en-ID" dirty="0"/>
          </a:p>
        </p:txBody>
      </p:sp>
      <p:sp>
        <p:nvSpPr>
          <p:cNvPr id="3" name="Content Placeholder 2">
            <a:extLst>
              <a:ext uri="{FF2B5EF4-FFF2-40B4-BE49-F238E27FC236}">
                <a16:creationId xmlns:a16="http://schemas.microsoft.com/office/drawing/2014/main" id="{9AA8FF2C-1474-40ED-B4D0-19591D6505E3}"/>
              </a:ext>
            </a:extLst>
          </p:cNvPr>
          <p:cNvSpPr>
            <a:spLocks noGrp="1"/>
          </p:cNvSpPr>
          <p:nvPr>
            <p:ph idx="1"/>
          </p:nvPr>
        </p:nvSpPr>
        <p:spPr/>
        <p:txBody>
          <a:bodyPr>
            <a:normAutofit fontScale="62500" lnSpcReduction="20000"/>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M</a:t>
            </a:r>
            <a:r>
              <a:rPr lang="id-ID" sz="3200" dirty="0">
                <a:effectLst/>
                <a:latin typeface="Calibri" panose="020F0502020204030204" pitchFamily="34" charset="0"/>
                <a:ea typeface="Calibri" panose="020F0502020204030204" pitchFamily="34" charset="0"/>
                <a:cs typeface="Times New Roman" panose="02020603050405020304" pitchFamily="18" charset="0"/>
              </a:rPr>
              <a:t>etode ini mensinkronkan clock dengan cara desentralisasi.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id-ID" sz="3200" dirty="0">
                <a:effectLst/>
                <a:latin typeface="Calibri" panose="020F0502020204030204" pitchFamily="34" charset="0"/>
                <a:ea typeface="Calibri" panose="020F0502020204030204" pitchFamily="34" charset="0"/>
                <a:cs typeface="Times New Roman" panose="02020603050405020304" pitchFamily="18" charset="0"/>
              </a:rPr>
              <a:t>Cara kerjanya dengan membagi waktu ke dalam interval resinkronisasi yang lebarnya tetap.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id-ID" sz="3200" dirty="0">
                <a:effectLst/>
                <a:latin typeface="Calibri" panose="020F0502020204030204" pitchFamily="34" charset="0"/>
                <a:ea typeface="Calibri" panose="020F0502020204030204" pitchFamily="34" charset="0"/>
                <a:cs typeface="Times New Roman" panose="02020603050405020304" pitchFamily="18" charset="0"/>
              </a:rPr>
              <a:t>Interval ke I dimulai pada T0 + iR dan berjalan sampai T0+(I+1)R, dimana T0 adalah kesepakatan lalu dan R adalah parameter sistem.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id-ID" sz="3200" dirty="0">
                <a:effectLst/>
                <a:latin typeface="Calibri" panose="020F0502020204030204" pitchFamily="34" charset="0"/>
                <a:ea typeface="Calibri" panose="020F0502020204030204" pitchFamily="34" charset="0"/>
                <a:cs typeface="Times New Roman" panose="02020603050405020304" pitchFamily="18" charset="0"/>
              </a:rPr>
              <a:t>Pada setiap awal interval, setiap mesin mengumumkan waktu terkininya.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id-ID" sz="3200" dirty="0">
                <a:effectLst/>
                <a:latin typeface="Calibri" panose="020F0502020204030204" pitchFamily="34" charset="0"/>
                <a:ea typeface="Calibri" panose="020F0502020204030204" pitchFamily="34" charset="0"/>
                <a:cs typeface="Times New Roman" panose="02020603050405020304" pitchFamily="18" charset="0"/>
              </a:rPr>
              <a:t>Sesudah mesin mengumumkan waktunya, timer lokal diaktifkan untuk mengumpulkan semua pengumuman yang diterima dalam interval S.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id-ID" sz="3200" dirty="0">
                <a:effectLst/>
                <a:latin typeface="Calibri" panose="020F0502020204030204" pitchFamily="34" charset="0"/>
                <a:ea typeface="Calibri" panose="020F0502020204030204" pitchFamily="34" charset="0"/>
                <a:cs typeface="Times New Roman" panose="02020603050405020304" pitchFamily="18" charset="0"/>
              </a:rPr>
              <a:t>Setelah semua pengumuman diterima,wantu yang baru dapat dihitung dengan algoritma yang ada.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id-ID" sz="3200" dirty="0">
                <a:effectLst/>
                <a:latin typeface="Calibri" panose="020F0502020204030204" pitchFamily="34" charset="0"/>
                <a:ea typeface="Calibri" panose="020F0502020204030204" pitchFamily="34" charset="0"/>
                <a:cs typeface="Times New Roman" panose="02020603050405020304" pitchFamily="18" charset="0"/>
              </a:rPr>
              <a:t>Algo</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ritma</a:t>
            </a:r>
            <a:r>
              <a:rPr lang="id-ID" sz="3200" dirty="0">
                <a:effectLst/>
                <a:latin typeface="Calibri" panose="020F0502020204030204" pitchFamily="34" charset="0"/>
                <a:ea typeface="Calibri" panose="020F0502020204030204" pitchFamily="34" charset="0"/>
                <a:cs typeface="Times New Roman" panose="02020603050405020304" pitchFamily="18" charset="0"/>
              </a:rPr>
              <a:t> paling sederhana adalah merata-ratakan nilai yang diperoleh dari semua mesin.</a:t>
            </a:r>
            <a:endParaRPr lang="en-ID"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263900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06BC-B561-412A-B03A-8CCCD2AC66A9}"/>
              </a:ext>
            </a:extLst>
          </p:cNvPr>
          <p:cNvSpPr>
            <a:spLocks noGrp="1"/>
          </p:cNvSpPr>
          <p:nvPr>
            <p:ph type="title"/>
          </p:nvPr>
        </p:nvSpPr>
        <p:spPr/>
        <p:txBody>
          <a:bodyPr/>
          <a:lstStyle/>
          <a:p>
            <a:r>
              <a:rPr lang="en-US" dirty="0"/>
              <a:t>1.3.4 </a:t>
            </a:r>
            <a:r>
              <a:rPr lang="en-US" dirty="0" err="1"/>
              <a:t>Sumber</a:t>
            </a:r>
            <a:r>
              <a:rPr lang="en-US" dirty="0"/>
              <a:t> Clock </a:t>
            </a:r>
            <a:r>
              <a:rPr lang="en-US" dirty="0" err="1"/>
              <a:t>Eksternal</a:t>
            </a:r>
            <a:r>
              <a:rPr lang="en-US" dirty="0"/>
              <a:t> </a:t>
            </a:r>
            <a:r>
              <a:rPr lang="en-US" dirty="0" err="1"/>
              <a:t>Jamak</a:t>
            </a:r>
            <a:endParaRPr lang="en-ID" dirty="0"/>
          </a:p>
        </p:txBody>
      </p:sp>
      <p:sp>
        <p:nvSpPr>
          <p:cNvPr id="3" name="Content Placeholder 2">
            <a:extLst>
              <a:ext uri="{FF2B5EF4-FFF2-40B4-BE49-F238E27FC236}">
                <a16:creationId xmlns:a16="http://schemas.microsoft.com/office/drawing/2014/main" id="{33971A78-9A63-4D7D-9871-0BF57FF748C9}"/>
              </a:ext>
            </a:extLst>
          </p:cNvPr>
          <p:cNvSpPr>
            <a:spLocks noGrp="1"/>
          </p:cNvSpPr>
          <p:nvPr>
            <p:ph idx="1"/>
          </p:nvPr>
        </p:nvSpPr>
        <p:spPr/>
        <p:txBody>
          <a:bodyPr>
            <a:normAutofit fontScale="70000" lnSpcReduction="20000"/>
          </a:bodyPr>
          <a:lstStyle/>
          <a:p>
            <a:pPr marL="685800">
              <a:lnSpc>
                <a:spcPct val="115000"/>
              </a:lnSpc>
            </a:pPr>
            <a:r>
              <a:rPr lang="id-ID" sz="2600" dirty="0">
                <a:effectLst/>
                <a:latin typeface="Calibri" panose="020F0502020204030204" pitchFamily="34" charset="0"/>
                <a:ea typeface="Calibri" panose="020F0502020204030204" pitchFamily="34" charset="0"/>
                <a:cs typeface="Times New Roman" panose="02020603050405020304" pitchFamily="18" charset="0"/>
              </a:rPr>
              <a:t>Algoritma ini menjadi dasar untuk protokol NTP (Network Time Protocol).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id-ID" sz="2600" dirty="0">
                <a:effectLst/>
                <a:latin typeface="Calibri" panose="020F0502020204030204" pitchFamily="34" charset="0"/>
                <a:ea typeface="Calibri" panose="020F0502020204030204" pitchFamily="34" charset="0"/>
                <a:cs typeface="Times New Roman" panose="02020603050405020304" pitchFamily="18" charset="0"/>
              </a:rPr>
              <a:t>Interval waktu dapat ditentukan dengan menggunakan algoritma Cristian dengan waktu tunda perambatan yang diketahui.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id-ID" sz="2600" dirty="0">
                <a:effectLst/>
                <a:latin typeface="Calibri" panose="020F0502020204030204" pitchFamily="34" charset="0"/>
                <a:ea typeface="Calibri" panose="020F0502020204030204" pitchFamily="34" charset="0"/>
                <a:cs typeface="Times New Roman" panose="02020603050405020304" pitchFamily="18" charset="0"/>
              </a:rPr>
              <a:t>Standar waktu yang diterima bersumber pada satu set jam atom-jam atom.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id-ID" sz="2600" dirty="0">
                <a:effectLst/>
                <a:latin typeface="Calibri" panose="020F0502020204030204" pitchFamily="34" charset="0"/>
                <a:ea typeface="Calibri" panose="020F0502020204030204" pitchFamily="34" charset="0"/>
                <a:cs typeface="Times New Roman" panose="02020603050405020304" pitchFamily="18" charset="0"/>
              </a:rPr>
              <a:t>Bila perambatan sinyal radio tidak dipengaruhi oleh kondisi atmosfir, maka pemancaran sinyal waktu dan penerimaan sinyal tersebut dengan akurat dapat terjadi.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id-ID" sz="2600" dirty="0">
                <a:effectLst/>
                <a:latin typeface="Calibri" panose="020F0502020204030204" pitchFamily="34" charset="0"/>
                <a:ea typeface="Calibri" panose="020F0502020204030204" pitchFamily="34" charset="0"/>
                <a:cs typeface="Times New Roman" panose="02020603050405020304" pitchFamily="18" charset="0"/>
              </a:rPr>
              <a:t>Keakurasian terbaik yang dapat dicapai melalui satelit GEOS atau GPS berkisar 1.1 milidetik.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id-ID" sz="2600" dirty="0">
                <a:effectLst/>
                <a:latin typeface="Calibri" panose="020F0502020204030204" pitchFamily="34" charset="0"/>
                <a:ea typeface="Calibri" panose="020F0502020204030204" pitchFamily="34" charset="0"/>
                <a:cs typeface="Times New Roman" panose="02020603050405020304" pitchFamily="18" charset="0"/>
              </a:rPr>
              <a:t>Untuk aplikasi tertentu, didefinisikan kebenaran (correctness) sebagai dalam toleransi ∆ misal dalam 5 milidetik UTC.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15000"/>
              </a:lnSpc>
            </a:pPr>
            <a:r>
              <a:rPr lang="id-ID" sz="2600" dirty="0">
                <a:effectLst/>
                <a:latin typeface="Calibri" panose="020F0502020204030204" pitchFamily="34" charset="0"/>
                <a:ea typeface="Calibri" panose="020F0502020204030204" pitchFamily="34" charset="0"/>
                <a:cs typeface="Times New Roman" panose="02020603050405020304" pitchFamily="18" charset="0"/>
              </a:rPr>
              <a:t>Definisi lain yang kadang-kadang digunakan adalah t` &gt; t =&gt; C(t`) &gt; C(t).</a:t>
            </a:r>
            <a:endParaRPr lang="en-ID"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2399872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EF91-B9D2-4CF9-A33A-A03BC1B6564C}"/>
              </a:ext>
            </a:extLst>
          </p:cNvPr>
          <p:cNvSpPr>
            <a:spLocks noGrp="1"/>
          </p:cNvSpPr>
          <p:nvPr>
            <p:ph type="title"/>
          </p:nvPr>
        </p:nvSpPr>
        <p:spPr/>
        <p:txBody>
          <a:bodyPr/>
          <a:lstStyle/>
          <a:p>
            <a:r>
              <a:rPr lang="en-US" dirty="0"/>
              <a:t>1.4 PENGGUNAAN CLOCK SINKRON</a:t>
            </a:r>
            <a:endParaRPr lang="en-ID" dirty="0"/>
          </a:p>
        </p:txBody>
      </p:sp>
      <p:sp>
        <p:nvSpPr>
          <p:cNvPr id="3" name="Content Placeholder 2">
            <a:extLst>
              <a:ext uri="{FF2B5EF4-FFF2-40B4-BE49-F238E27FC236}">
                <a16:creationId xmlns:a16="http://schemas.microsoft.com/office/drawing/2014/main" id="{15EDB64F-EBC6-49C2-8FE6-23B66E6D1C14}"/>
              </a:ext>
            </a:extLst>
          </p:cNvPr>
          <p:cNvSpPr>
            <a:spLocks noGrp="1"/>
          </p:cNvSpPr>
          <p:nvPr>
            <p:ph idx="1"/>
          </p:nvPr>
        </p:nvSpPr>
        <p:spPr/>
        <p:txBody>
          <a:bodyPr>
            <a:normAutofit/>
          </a:bodyPr>
          <a:lstStyle/>
          <a:p>
            <a:r>
              <a:rPr lang="id-ID" sz="2400" dirty="0">
                <a:effectLst/>
                <a:latin typeface="Calibri" panose="020F0502020204030204" pitchFamily="34" charset="0"/>
                <a:ea typeface="Calibri" panose="020F0502020204030204" pitchFamily="34" charset="0"/>
                <a:cs typeface="Times New Roman" panose="02020603050405020304" pitchFamily="18" charset="0"/>
              </a:rPr>
              <a:t>Pelaksanaan sinkronisasi clock dalam skala luas terjadi baru-baru ini saja, yang salah satu teknologi enabling-nya adalah internet.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err="1">
                <a:latin typeface="Calibri" panose="020F0502020204030204" pitchFamily="34" charset="0"/>
                <a:ea typeface="Calibri" panose="020F0502020204030204" pitchFamily="34" charset="0"/>
                <a:cs typeface="Times New Roman" panose="02020603050405020304" pitchFamily="18" charset="0"/>
              </a:rPr>
              <a:t>Sangat</a:t>
            </a:r>
            <a:r>
              <a:rPr lang="id-ID" sz="2400" dirty="0">
                <a:effectLst/>
                <a:latin typeface="Calibri" panose="020F0502020204030204" pitchFamily="34" charset="0"/>
                <a:ea typeface="Calibri" panose="020F0502020204030204" pitchFamily="34" charset="0"/>
                <a:cs typeface="Times New Roman" panose="02020603050405020304" pitchFamily="18" charset="0"/>
              </a:rPr>
              <a:t> mungkin mensinkronkan jutaan clock dalam orde milidetik dengan UTC.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Berbagai algoritma baru yang menggunakan clock sinkron mulai bermunculan</a:t>
            </a:r>
            <a:endParaRPr lang="en-ID" sz="2400" dirty="0"/>
          </a:p>
        </p:txBody>
      </p:sp>
    </p:spTree>
    <p:extLst>
      <p:ext uri="{BB962C8B-B14F-4D97-AF65-F5344CB8AC3E}">
        <p14:creationId xmlns:p14="http://schemas.microsoft.com/office/powerpoint/2010/main" val="123420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69BC-0493-4C9D-A9D0-2F46C30ECB94}"/>
              </a:ext>
            </a:extLst>
          </p:cNvPr>
          <p:cNvSpPr>
            <a:spLocks noGrp="1"/>
          </p:cNvSpPr>
          <p:nvPr>
            <p:ph type="title"/>
          </p:nvPr>
        </p:nvSpPr>
        <p:spPr/>
        <p:txBody>
          <a:bodyPr>
            <a:normAutofit/>
          </a:bodyPr>
          <a:lstStyle/>
          <a:p>
            <a:r>
              <a:rPr lang="en-US" dirty="0">
                <a:latin typeface="Signika" panose="02010003020600000004"/>
              </a:rPr>
              <a:t>1.4.1 </a:t>
            </a:r>
            <a:r>
              <a:rPr lang="id-ID" dirty="0">
                <a:effectLst/>
                <a:latin typeface="Signika" panose="02010003020600000004"/>
                <a:ea typeface="Calibri" panose="020F0502020204030204" pitchFamily="34" charset="0"/>
                <a:cs typeface="Times New Roman" panose="02020603050405020304" pitchFamily="18" charset="0"/>
              </a:rPr>
              <a:t>At-Most-Once Message Delivery </a:t>
            </a:r>
            <a:endParaRPr lang="en-ID" dirty="0">
              <a:latin typeface="Signika" panose="02010003020600000004"/>
            </a:endParaRPr>
          </a:p>
        </p:txBody>
      </p:sp>
      <p:sp>
        <p:nvSpPr>
          <p:cNvPr id="3" name="Content Placeholder 2">
            <a:extLst>
              <a:ext uri="{FF2B5EF4-FFF2-40B4-BE49-F238E27FC236}">
                <a16:creationId xmlns:a16="http://schemas.microsoft.com/office/drawing/2014/main" id="{6A0077DD-BF9D-4E97-A656-EE92EA38AD2D}"/>
              </a:ext>
            </a:extLst>
          </p:cNvPr>
          <p:cNvSpPr>
            <a:spLocks noGrp="1"/>
          </p:cNvSpPr>
          <p:nvPr>
            <p:ph idx="1"/>
          </p:nvPr>
        </p:nvSpPr>
        <p:spPr/>
        <p:txBody>
          <a:bodyPr>
            <a:normAutofit lnSpcReduction="10000"/>
          </a:bodyPr>
          <a:lstStyle/>
          <a:p>
            <a:r>
              <a:rPr lang="id-ID" sz="2400" dirty="0">
                <a:effectLst/>
                <a:latin typeface="Calibri" panose="020F0502020204030204" pitchFamily="34" charset="0"/>
                <a:ea typeface="Calibri" panose="020F0502020204030204" pitchFamily="34" charset="0"/>
                <a:cs typeface="Times New Roman" panose="02020603050405020304" pitchFamily="18" charset="0"/>
              </a:rPr>
              <a:t>Setiap pesan membawa pengenal koneksi dan timestamp.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Untuk setiap koneksi, server menyimpan timestamp terbaru ke dalam tabel.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Bila ada pesan masuk dengan timestamp yang lebih lama daripada timestamp yang disimpan, maka pesan tersebut akan ditolak dan dianggap sebagai duplikat.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Server menyimpan variabel global yang memungkinkannya untuk menghapus timestamp lama.</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2965298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276B-4191-4EFB-A813-D212081B209D}"/>
              </a:ext>
            </a:extLst>
          </p:cNvPr>
          <p:cNvSpPr>
            <a:spLocks noGrp="1"/>
          </p:cNvSpPr>
          <p:nvPr>
            <p:ph type="title"/>
          </p:nvPr>
        </p:nvSpPr>
        <p:spPr/>
        <p:txBody>
          <a:bodyPr/>
          <a:lstStyle/>
          <a:p>
            <a:r>
              <a:rPr lang="en-US" dirty="0"/>
              <a:t>1.4.2 </a:t>
            </a:r>
            <a:r>
              <a:rPr lang="en-US" dirty="0" err="1"/>
              <a:t>Konsistensi</a:t>
            </a:r>
            <a:r>
              <a:rPr lang="en-US" dirty="0"/>
              <a:t> Cache </a:t>
            </a:r>
            <a:r>
              <a:rPr lang="en-US" dirty="0" err="1"/>
              <a:t>Berbasis</a:t>
            </a:r>
            <a:r>
              <a:rPr lang="en-US" dirty="0"/>
              <a:t> Clock</a:t>
            </a:r>
            <a:endParaRPr lang="en-ID" dirty="0"/>
          </a:p>
        </p:txBody>
      </p:sp>
      <p:sp>
        <p:nvSpPr>
          <p:cNvPr id="3" name="Content Placeholder 2">
            <a:extLst>
              <a:ext uri="{FF2B5EF4-FFF2-40B4-BE49-F238E27FC236}">
                <a16:creationId xmlns:a16="http://schemas.microsoft.com/office/drawing/2014/main" id="{175A5A2B-AEC1-4691-B2CD-312E08DD63EC}"/>
              </a:ext>
            </a:extLst>
          </p:cNvPr>
          <p:cNvSpPr>
            <a:spLocks noGrp="1"/>
          </p:cNvSpPr>
          <p:nvPr>
            <p:ph idx="1"/>
          </p:nvPr>
        </p:nvSpPr>
        <p:spPr/>
        <p:txBody>
          <a:bodyPr>
            <a:normAutofit fontScale="92500" lnSpcReduction="10000"/>
          </a:bodyPr>
          <a:lstStyle/>
          <a:p>
            <a:r>
              <a:rPr lang="id-ID" sz="2400" dirty="0">
                <a:effectLst/>
                <a:latin typeface="Calibri" panose="020F0502020204030204" pitchFamily="34" charset="0"/>
                <a:ea typeface="Calibri" panose="020F0502020204030204" pitchFamily="34" charset="0"/>
                <a:cs typeface="Times New Roman" panose="02020603050405020304" pitchFamily="18" charset="0"/>
              </a:rPr>
              <a:t>Konsistensi cache dalam file System tersebar menjadi perhatian karena setiap client menginginkan cache file di lokal komputer.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Bila dua komputer memodifikasi file secara bersamaan, berpotensi menyebabkan inkonsistensi.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Ide dasarnya bila client menginginkan sebuah file, lease akan diberikan untukmenentukan berapa lama copy tersebut valid.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Bila lease sudah hampir habis berlakunya, client dapat meminta untuk memperbaharuinya.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Bila lease habis berlakunya, cache dari copy tersebut tidak akan digunakan.</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61288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587E-8E89-4CD3-B9CA-5C49BB81743A}"/>
              </a:ext>
            </a:extLst>
          </p:cNvPr>
          <p:cNvSpPr>
            <a:spLocks noGrp="1"/>
          </p:cNvSpPr>
          <p:nvPr>
            <p:ph type="title"/>
          </p:nvPr>
        </p:nvSpPr>
        <p:spPr/>
        <p:txBody>
          <a:bodyPr/>
          <a:lstStyle/>
          <a:p>
            <a:r>
              <a:rPr lang="en-US" dirty="0" err="1"/>
              <a:t>Capaian</a:t>
            </a:r>
            <a:r>
              <a:rPr lang="en-US" dirty="0"/>
              <a:t> </a:t>
            </a:r>
            <a:r>
              <a:rPr lang="en-US" dirty="0" err="1"/>
              <a:t>Pembelajaran</a:t>
            </a:r>
            <a:endParaRPr lang="en-ID" dirty="0"/>
          </a:p>
        </p:txBody>
      </p:sp>
      <p:sp>
        <p:nvSpPr>
          <p:cNvPr id="3" name="Content Placeholder 2">
            <a:extLst>
              <a:ext uri="{FF2B5EF4-FFF2-40B4-BE49-F238E27FC236}">
                <a16:creationId xmlns:a16="http://schemas.microsoft.com/office/drawing/2014/main" id="{C710CB09-80F3-4DD9-9A8E-89C786DFAA2B}"/>
              </a:ext>
            </a:extLst>
          </p:cNvPr>
          <p:cNvSpPr>
            <a:spLocks noGrp="1"/>
          </p:cNvSpPr>
          <p:nvPr>
            <p:ph idx="1"/>
          </p:nvPr>
        </p:nvSpPr>
        <p:spPr/>
        <p:txBody>
          <a:bodyPr>
            <a:normAutofit/>
          </a:bodyPr>
          <a:lstStyle/>
          <a:p>
            <a:r>
              <a:rPr lang="en-ID" sz="2400" dirty="0" err="1"/>
              <a:t>Mahasiswa</a:t>
            </a:r>
            <a:r>
              <a:rPr lang="en-ID" sz="2400" dirty="0"/>
              <a:t> </a:t>
            </a:r>
            <a:r>
              <a:rPr lang="en-ID" sz="2400" dirty="0" err="1"/>
              <a:t>mampu</a:t>
            </a:r>
            <a:r>
              <a:rPr lang="en-ID" sz="2400" dirty="0"/>
              <a:t> </a:t>
            </a:r>
            <a:r>
              <a:rPr lang="en-ID" sz="2400" dirty="0" err="1"/>
              <a:t>memahami</a:t>
            </a:r>
            <a:r>
              <a:rPr lang="en-ID" sz="2400" dirty="0"/>
              <a:t> </a:t>
            </a:r>
            <a:r>
              <a:rPr lang="en-ID" sz="2400" dirty="0" err="1"/>
              <a:t>apa</a:t>
            </a:r>
            <a:r>
              <a:rPr lang="en-ID" sz="2400" dirty="0"/>
              <a:t> </a:t>
            </a:r>
            <a:r>
              <a:rPr lang="en-ID" sz="2400" dirty="0" err="1"/>
              <a:t>itu</a:t>
            </a:r>
            <a:r>
              <a:rPr lang="en-ID" sz="2400" dirty="0"/>
              <a:t> </a:t>
            </a:r>
            <a:r>
              <a:rPr lang="en-ID" sz="2400" dirty="0" err="1"/>
              <a:t>sinkronisasi</a:t>
            </a:r>
            <a:r>
              <a:rPr lang="en-ID" sz="2400" dirty="0"/>
              <a:t> dan </a:t>
            </a:r>
            <a:r>
              <a:rPr lang="en-ID" sz="2400" dirty="0" err="1"/>
              <a:t>pentingnya</a:t>
            </a:r>
            <a:r>
              <a:rPr lang="en-ID" sz="2400" dirty="0"/>
              <a:t> </a:t>
            </a:r>
            <a:r>
              <a:rPr lang="en-ID" sz="2400" dirty="0" err="1"/>
              <a:t>sinkronisasi</a:t>
            </a:r>
            <a:r>
              <a:rPr lang="en-ID" sz="2400" dirty="0"/>
              <a:t> pada </a:t>
            </a:r>
            <a:r>
              <a:rPr lang="en-ID" sz="2400" dirty="0" err="1"/>
              <a:t>sistem</a:t>
            </a:r>
            <a:r>
              <a:rPr lang="en-ID" sz="2400" dirty="0"/>
              <a:t> </a:t>
            </a:r>
            <a:r>
              <a:rPr lang="en-ID" sz="2400" dirty="0" err="1"/>
              <a:t>tersebar</a:t>
            </a:r>
            <a:r>
              <a:rPr lang="en-ID" sz="2400" dirty="0"/>
              <a:t>. </a:t>
            </a:r>
          </a:p>
          <a:p>
            <a:r>
              <a:rPr lang="en-ID" sz="2400" dirty="0" err="1"/>
              <a:t>Mahasiswa</a:t>
            </a:r>
            <a:r>
              <a:rPr lang="en-ID" sz="2400" dirty="0"/>
              <a:t> juga </a:t>
            </a:r>
            <a:r>
              <a:rPr lang="en-ID" sz="2400" dirty="0" err="1"/>
              <a:t>mengetahui</a:t>
            </a:r>
            <a:r>
              <a:rPr lang="en-ID" sz="2400" dirty="0"/>
              <a:t> </a:t>
            </a:r>
            <a:r>
              <a:rPr lang="en-ID" sz="2400" dirty="0" err="1"/>
              <a:t>secara</a:t>
            </a:r>
            <a:r>
              <a:rPr lang="en-ID" sz="2400" dirty="0"/>
              <a:t> </a:t>
            </a:r>
            <a:r>
              <a:rPr lang="en-ID" sz="2400" dirty="0" err="1"/>
              <a:t>singkat</a:t>
            </a:r>
            <a:r>
              <a:rPr lang="en-ID" sz="2400" dirty="0"/>
              <a:t> </a:t>
            </a:r>
            <a:r>
              <a:rPr lang="en-ID" sz="2400" dirty="0" err="1"/>
              <a:t>teknik-teknik</a:t>
            </a:r>
            <a:r>
              <a:rPr lang="en-ID" sz="2400" dirty="0"/>
              <a:t> </a:t>
            </a:r>
            <a:r>
              <a:rPr lang="en-ID" sz="2400" dirty="0" err="1"/>
              <a:t>sinkronisasi</a:t>
            </a:r>
            <a:r>
              <a:rPr lang="en-ID" sz="2400" dirty="0"/>
              <a:t> </a:t>
            </a:r>
            <a:r>
              <a:rPr lang="en-ID" sz="2400" dirty="0" err="1"/>
              <a:t>disertai</a:t>
            </a:r>
            <a:r>
              <a:rPr lang="en-ID" sz="2400" dirty="0"/>
              <a:t> </a:t>
            </a:r>
            <a:r>
              <a:rPr lang="en-ID" sz="2400" dirty="0" err="1"/>
              <a:t>kondisi-kondisi</a:t>
            </a:r>
            <a:r>
              <a:rPr lang="en-ID" sz="2400" dirty="0"/>
              <a:t> </a:t>
            </a:r>
            <a:r>
              <a:rPr lang="en-ID" sz="2400" dirty="0" err="1"/>
              <a:t>untuk</a:t>
            </a:r>
            <a:r>
              <a:rPr lang="en-ID" sz="2400" dirty="0"/>
              <a:t> </a:t>
            </a:r>
            <a:r>
              <a:rPr lang="en-ID" sz="2400" dirty="0" err="1"/>
              <a:t>menerapkan</a:t>
            </a:r>
            <a:r>
              <a:rPr lang="en-ID" sz="2400" dirty="0"/>
              <a:t> </a:t>
            </a:r>
            <a:r>
              <a:rPr lang="en-ID" sz="2400" dirty="0" err="1"/>
              <a:t>teknikteknik</a:t>
            </a:r>
            <a:r>
              <a:rPr lang="en-ID" sz="2400" dirty="0"/>
              <a:t> </a:t>
            </a:r>
            <a:r>
              <a:rPr lang="en-ID" sz="2400" dirty="0" err="1"/>
              <a:t>tersebut</a:t>
            </a:r>
            <a:r>
              <a:rPr lang="en-ID" sz="2400" dirty="0"/>
              <a:t>.</a:t>
            </a:r>
          </a:p>
        </p:txBody>
      </p:sp>
    </p:spTree>
    <p:extLst>
      <p:ext uri="{BB962C8B-B14F-4D97-AF65-F5344CB8AC3E}">
        <p14:creationId xmlns:p14="http://schemas.microsoft.com/office/powerpoint/2010/main" val="412742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BADA-38F7-4AF2-9792-C8882D0B18B8}"/>
              </a:ext>
            </a:extLst>
          </p:cNvPr>
          <p:cNvSpPr>
            <a:spLocks noGrp="1"/>
          </p:cNvSpPr>
          <p:nvPr>
            <p:ph type="title"/>
          </p:nvPr>
        </p:nvSpPr>
        <p:spPr/>
        <p:txBody>
          <a:bodyPr/>
          <a:lstStyle/>
          <a:p>
            <a:r>
              <a:rPr lang="en-US" dirty="0"/>
              <a:t>2. MUTUAL EXCLUSION</a:t>
            </a:r>
            <a:endParaRPr lang="en-ID" dirty="0"/>
          </a:p>
        </p:txBody>
      </p:sp>
      <p:sp>
        <p:nvSpPr>
          <p:cNvPr id="3" name="Content Placeholder 2">
            <a:extLst>
              <a:ext uri="{FF2B5EF4-FFF2-40B4-BE49-F238E27FC236}">
                <a16:creationId xmlns:a16="http://schemas.microsoft.com/office/drawing/2014/main" id="{612BD491-2B94-4E8F-845F-1F282F0A3790}"/>
              </a:ext>
            </a:extLst>
          </p:cNvPr>
          <p:cNvSpPr>
            <a:spLocks noGrp="1"/>
          </p:cNvSpPr>
          <p:nvPr>
            <p:ph idx="1"/>
          </p:nvPr>
        </p:nvSpPr>
        <p:spPr/>
        <p:txBody>
          <a:bodyPr/>
          <a:lstStyle/>
          <a:p>
            <a:r>
              <a:rPr lang="id-ID" sz="2000" dirty="0">
                <a:effectLst/>
                <a:ea typeface="Calibri" panose="020F0502020204030204" pitchFamily="34" charset="0"/>
                <a:cs typeface="Times New Roman" panose="02020603050405020304" pitchFamily="18" charset="0"/>
              </a:rPr>
              <a:t>Sistem yang melibatkan banyak proses hampir selalu diprogram menggunakan daerah kritis (critical region).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Bila sebuah proses akan membaca atau meng-update struktur shared data tertentu, proses tersebut akan masuk ke daerah kritis untuk mencapai mutual exclusion dan memastikan tidak ada proses lain yang menggunakan struktur data tersebut</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secara</a:t>
            </a:r>
            <a:r>
              <a:rPr lang="id-ID" sz="2000" dirty="0">
                <a:effectLst/>
                <a:ea typeface="Calibri" panose="020F0502020204030204" pitchFamily="34" charset="0"/>
                <a:cs typeface="Times New Roman" panose="02020603050405020304" pitchFamily="18" charset="0"/>
              </a:rPr>
              <a:t> bersamaan.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Ada beberapa pendekatan yang digunakan dalam sistem tersebar untuk implementasi daerah kritis dan mutual exclusion. </a:t>
            </a:r>
            <a:endParaRPr lang="en-ID" sz="2000" dirty="0">
              <a:effectLst/>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777894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7129-A3CD-45FF-8A98-071AF9E9ABF1}"/>
              </a:ext>
            </a:extLst>
          </p:cNvPr>
          <p:cNvSpPr>
            <a:spLocks noGrp="1"/>
          </p:cNvSpPr>
          <p:nvPr>
            <p:ph type="title"/>
          </p:nvPr>
        </p:nvSpPr>
        <p:spPr/>
        <p:txBody>
          <a:bodyPr/>
          <a:lstStyle/>
          <a:p>
            <a:r>
              <a:rPr lang="en-US" dirty="0"/>
              <a:t>ALGORITMA TERPUSAT</a:t>
            </a:r>
            <a:endParaRPr lang="en-ID" dirty="0"/>
          </a:p>
        </p:txBody>
      </p:sp>
      <p:sp>
        <p:nvSpPr>
          <p:cNvPr id="3" name="Content Placeholder 2">
            <a:extLst>
              <a:ext uri="{FF2B5EF4-FFF2-40B4-BE49-F238E27FC236}">
                <a16:creationId xmlns:a16="http://schemas.microsoft.com/office/drawing/2014/main" id="{B8C4E385-DC1F-4AB0-987B-BE70AC79444F}"/>
              </a:ext>
            </a:extLst>
          </p:cNvPr>
          <p:cNvSpPr>
            <a:spLocks noGrp="1"/>
          </p:cNvSpPr>
          <p:nvPr>
            <p:ph idx="1"/>
          </p:nvPr>
        </p:nvSpPr>
        <p:spPr/>
        <p:txBody>
          <a:bodyPr>
            <a:noAutofit/>
          </a:bodyPr>
          <a:lstStyle/>
          <a:p>
            <a:r>
              <a:rPr lang="en-US" sz="2400" dirty="0">
                <a:effectLst/>
                <a:ea typeface="Calibri" panose="020F0502020204030204" pitchFamily="34" charset="0"/>
                <a:cs typeface="Times New Roman" panose="02020603050405020304" pitchFamily="18" charset="0"/>
              </a:rPr>
              <a:t>K</a:t>
            </a:r>
            <a:r>
              <a:rPr lang="id-ID" sz="2400" dirty="0">
                <a:effectLst/>
                <a:ea typeface="Calibri" panose="020F0502020204030204" pitchFamily="34" charset="0"/>
                <a:cs typeface="Times New Roman" panose="02020603050405020304" pitchFamily="18" charset="0"/>
              </a:rPr>
              <a:t>ondisi mutual exclusion (mutex) ditangani oleh sebuah proses yang dipilih sebagai koordinator untuk mengatur entry ke critical region. </a:t>
            </a:r>
            <a:endParaRPr lang="en-US" sz="2400" dirty="0">
              <a:effectLst/>
              <a:ea typeface="Calibri" panose="020F0502020204030204" pitchFamily="34" charset="0"/>
              <a:cs typeface="Times New Roman" panose="02020603050405020304" pitchFamily="18" charset="0"/>
            </a:endParaRPr>
          </a:p>
          <a:p>
            <a:r>
              <a:rPr lang="id-ID" sz="2400" dirty="0">
                <a:effectLst/>
                <a:ea typeface="Calibri" panose="020F0502020204030204" pitchFamily="34" charset="0"/>
                <a:cs typeface="Times New Roman" panose="02020603050405020304" pitchFamily="18" charset="0"/>
              </a:rPr>
              <a:t>Setiap proses yang ingin meminta mutex mengirim pesan request ke koordinator. </a:t>
            </a:r>
            <a:endParaRPr lang="en-US" sz="2400" dirty="0">
              <a:effectLst/>
              <a:ea typeface="Calibri" panose="020F0502020204030204" pitchFamily="34" charset="0"/>
              <a:cs typeface="Times New Roman" panose="02020603050405020304" pitchFamily="18" charset="0"/>
            </a:endParaRPr>
          </a:p>
          <a:p>
            <a:r>
              <a:rPr lang="id-ID" sz="2400" dirty="0">
                <a:effectLst/>
                <a:ea typeface="Calibri" panose="020F0502020204030204" pitchFamily="34" charset="0"/>
                <a:cs typeface="Times New Roman" panose="02020603050405020304" pitchFamily="18" charset="0"/>
              </a:rPr>
              <a:t>Bila proses tersebut menerima pesan reply dari koordinator maka proses tersebut diijinkan masuk ke daerah kritis. </a:t>
            </a:r>
            <a:endParaRPr lang="en-US" sz="2400" dirty="0">
              <a:effectLst/>
              <a:ea typeface="Calibri" panose="020F0502020204030204" pitchFamily="34" charset="0"/>
              <a:cs typeface="Times New Roman" panose="02020603050405020304" pitchFamily="18" charset="0"/>
            </a:endParaRPr>
          </a:p>
          <a:p>
            <a:r>
              <a:rPr lang="id-ID" sz="2400" dirty="0">
                <a:effectLst/>
                <a:ea typeface="Calibri" panose="020F0502020204030204" pitchFamily="34" charset="0"/>
                <a:cs typeface="Times New Roman" panose="02020603050405020304" pitchFamily="18" charset="0"/>
              </a:rPr>
              <a:t>Sesudah keluar dari daerah kritis, proses mengirim pesan release ke koordinator dan melanjutkan eksekusinya.</a:t>
            </a:r>
            <a:endParaRPr lang="en-ID" sz="2400" dirty="0"/>
          </a:p>
        </p:txBody>
      </p:sp>
    </p:spTree>
    <p:extLst>
      <p:ext uri="{BB962C8B-B14F-4D97-AF65-F5344CB8AC3E}">
        <p14:creationId xmlns:p14="http://schemas.microsoft.com/office/powerpoint/2010/main" val="132692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0857-88FD-45D9-8EFC-AB9C5C82BB0D}"/>
              </a:ext>
            </a:extLst>
          </p:cNvPr>
          <p:cNvSpPr>
            <a:spLocks noGrp="1"/>
          </p:cNvSpPr>
          <p:nvPr>
            <p:ph type="title"/>
          </p:nvPr>
        </p:nvSpPr>
        <p:spPr/>
        <p:txBody>
          <a:bodyPr/>
          <a:lstStyle/>
          <a:p>
            <a:r>
              <a:rPr lang="en-US" dirty="0"/>
              <a:t>ALGORITMA TERSEBAR</a:t>
            </a:r>
            <a:endParaRPr lang="en-ID" dirty="0"/>
          </a:p>
        </p:txBody>
      </p:sp>
      <p:sp>
        <p:nvSpPr>
          <p:cNvPr id="3" name="Content Placeholder 2">
            <a:extLst>
              <a:ext uri="{FF2B5EF4-FFF2-40B4-BE49-F238E27FC236}">
                <a16:creationId xmlns:a16="http://schemas.microsoft.com/office/drawing/2014/main" id="{5B800B05-51B4-4834-85D5-745C94202721}"/>
              </a:ext>
            </a:extLst>
          </p:cNvPr>
          <p:cNvSpPr>
            <a:spLocks noGrp="1"/>
          </p:cNvSpPr>
          <p:nvPr>
            <p:ph idx="1"/>
          </p:nvPr>
        </p:nvSpPr>
        <p:spPr/>
        <p:txBody>
          <a:bodyPr>
            <a:normAutofit lnSpcReduction="10000"/>
          </a:bodyPr>
          <a:lstStyle/>
          <a:p>
            <a:r>
              <a:rPr lang="en-US" sz="1800" dirty="0">
                <a:effectLst/>
                <a:ea typeface="Calibri" panose="020F0502020204030204" pitchFamily="34" charset="0"/>
                <a:cs typeface="Times New Roman" panose="02020603050405020304" pitchFamily="18" charset="0"/>
              </a:rPr>
              <a:t>B</a:t>
            </a:r>
            <a:r>
              <a:rPr lang="id-ID" sz="1800" dirty="0">
                <a:effectLst/>
                <a:ea typeface="Calibri" panose="020F0502020204030204" pitchFamily="34" charset="0"/>
                <a:cs typeface="Times New Roman" panose="02020603050405020304" pitchFamily="18" charset="0"/>
              </a:rPr>
              <a:t>ekerja dengan membuat sebuah proses yang ingin memasuki daerah kritis , terlebih dulu membuat pesan yang berisi nama daerah kritis yang ingin dimasuki, nomor proses dan waktu terkininya. </a:t>
            </a:r>
            <a:endParaRPr lang="en-US" sz="1800" dirty="0">
              <a:effectLst/>
              <a:ea typeface="Calibri" panose="020F0502020204030204" pitchFamily="34" charset="0"/>
              <a:cs typeface="Times New Roman" panose="02020603050405020304" pitchFamily="18" charset="0"/>
            </a:endParaRPr>
          </a:p>
          <a:p>
            <a:r>
              <a:rPr lang="id-ID" sz="1800" dirty="0">
                <a:effectLst/>
                <a:ea typeface="Calibri" panose="020F0502020204030204" pitchFamily="34" charset="0"/>
                <a:cs typeface="Times New Roman" panose="02020603050405020304" pitchFamily="18" charset="0"/>
              </a:rPr>
              <a:t>Bila sebuah proses menerima pesan request dari proses yang lain, respon yang diberikan tergantung dari state proses terhadap nama daerah kritis yang dalam pesan tersebut. </a:t>
            </a:r>
            <a:endParaRPr lang="en-US" sz="1800" dirty="0">
              <a:effectLst/>
              <a:ea typeface="Calibri" panose="020F0502020204030204" pitchFamily="34" charset="0"/>
              <a:cs typeface="Times New Roman" panose="02020603050405020304" pitchFamily="18" charset="0"/>
            </a:endParaRPr>
          </a:p>
          <a:p>
            <a:r>
              <a:rPr lang="id-ID" sz="1800" dirty="0">
                <a:effectLst/>
                <a:ea typeface="Calibri" panose="020F0502020204030204" pitchFamily="34" charset="0"/>
                <a:cs typeface="Times New Roman" panose="02020603050405020304" pitchFamily="18" charset="0"/>
              </a:rPr>
              <a:t>Bila penerima tidak berada dalam daerah kritis dan tidak ingin masuk, maka pesan Ok dikirim balik. </a:t>
            </a:r>
            <a:endParaRPr lang="en-US" sz="1800" dirty="0">
              <a:effectLst/>
              <a:ea typeface="Calibri" panose="020F0502020204030204" pitchFamily="34" charset="0"/>
              <a:cs typeface="Times New Roman" panose="02020603050405020304" pitchFamily="18" charset="0"/>
            </a:endParaRPr>
          </a:p>
          <a:p>
            <a:r>
              <a:rPr lang="id-ID" sz="1800" dirty="0">
                <a:effectLst/>
                <a:ea typeface="Calibri" panose="020F0502020204030204" pitchFamily="34" charset="0"/>
                <a:cs typeface="Times New Roman" panose="02020603050405020304" pitchFamily="18" charset="0"/>
              </a:rPr>
              <a:t>Bila penerima sudah berada di dalam daerah kritis, maka tidak ada pesan yang dikirim. </a:t>
            </a:r>
            <a:endParaRPr lang="en-US" sz="1800" dirty="0">
              <a:effectLst/>
              <a:ea typeface="Calibri" panose="020F0502020204030204" pitchFamily="34" charset="0"/>
              <a:cs typeface="Times New Roman" panose="02020603050405020304" pitchFamily="18" charset="0"/>
            </a:endParaRPr>
          </a:p>
          <a:p>
            <a:r>
              <a:rPr lang="id-ID" sz="1800" dirty="0">
                <a:effectLst/>
                <a:ea typeface="Calibri" panose="020F0502020204030204" pitchFamily="34" charset="0"/>
                <a:cs typeface="Times New Roman" panose="02020603050405020304" pitchFamily="18" charset="0"/>
              </a:rPr>
              <a:t>Bila penerima ingin masuk ke daerah kritis tapi belum masuk, maka proses ini akan membandingkan catatan waktu dari pesan masuk dengan pesan yang dikirimkan. </a:t>
            </a:r>
            <a:endParaRPr lang="en-US" sz="1800" dirty="0">
              <a:effectLst/>
              <a:ea typeface="Calibri" panose="020F0502020204030204" pitchFamily="34" charset="0"/>
              <a:cs typeface="Times New Roman" panose="02020603050405020304" pitchFamily="18" charset="0"/>
            </a:endParaRPr>
          </a:p>
          <a:p>
            <a:pPr lvl="1"/>
            <a:r>
              <a:rPr lang="id-ID" dirty="0">
                <a:effectLst/>
                <a:ea typeface="Calibri" panose="020F0502020204030204" pitchFamily="34" charset="0"/>
                <a:cs typeface="Times New Roman" panose="02020603050405020304" pitchFamily="18" charset="0"/>
              </a:rPr>
              <a:t>Bila pesan masuk memiliki catatan lebih lama, penerima akan membalas dengan pesan OK. </a:t>
            </a:r>
            <a:endParaRPr lang="en-US" dirty="0">
              <a:effectLst/>
              <a:ea typeface="Calibri" panose="020F0502020204030204" pitchFamily="34" charset="0"/>
              <a:cs typeface="Times New Roman" panose="02020603050405020304" pitchFamily="18" charset="0"/>
            </a:endParaRPr>
          </a:p>
          <a:p>
            <a:pPr lvl="1"/>
            <a:r>
              <a:rPr lang="id-ID" dirty="0">
                <a:effectLst/>
                <a:ea typeface="Calibri" panose="020F0502020204030204" pitchFamily="34" charset="0"/>
                <a:cs typeface="Times New Roman" panose="02020603050405020304" pitchFamily="18" charset="0"/>
              </a:rPr>
              <a:t>Sebaliknya bila pesannya sendiri memiliki catatan waktu yang lebih lama maka penerima akan meletakkan pesan masuk ke antrian dan tidak membalas apapun.</a:t>
            </a:r>
            <a:endParaRPr lang="en-ID" dirty="0"/>
          </a:p>
        </p:txBody>
      </p:sp>
    </p:spTree>
    <p:extLst>
      <p:ext uri="{BB962C8B-B14F-4D97-AF65-F5344CB8AC3E}">
        <p14:creationId xmlns:p14="http://schemas.microsoft.com/office/powerpoint/2010/main" val="4123560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E138-8E7C-4EC5-A960-81261B78C82B}"/>
              </a:ext>
            </a:extLst>
          </p:cNvPr>
          <p:cNvSpPr>
            <a:spLocks noGrp="1"/>
          </p:cNvSpPr>
          <p:nvPr>
            <p:ph type="title"/>
          </p:nvPr>
        </p:nvSpPr>
        <p:spPr/>
        <p:txBody>
          <a:bodyPr/>
          <a:lstStyle/>
          <a:p>
            <a:r>
              <a:rPr lang="en-US" dirty="0"/>
              <a:t>ALGORITMA TOKEN RING</a:t>
            </a:r>
            <a:endParaRPr lang="en-ID" dirty="0"/>
          </a:p>
        </p:txBody>
      </p:sp>
      <p:sp>
        <p:nvSpPr>
          <p:cNvPr id="3" name="Content Placeholder 2">
            <a:extLst>
              <a:ext uri="{FF2B5EF4-FFF2-40B4-BE49-F238E27FC236}">
                <a16:creationId xmlns:a16="http://schemas.microsoft.com/office/drawing/2014/main" id="{20077CFE-6854-4F34-B589-F8BB4B846E5E}"/>
              </a:ext>
            </a:extLst>
          </p:cNvPr>
          <p:cNvSpPr>
            <a:spLocks noGrp="1"/>
          </p:cNvSpPr>
          <p:nvPr>
            <p:ph idx="1"/>
          </p:nvPr>
        </p:nvSpPr>
        <p:spPr/>
        <p:txBody>
          <a:bodyPr>
            <a:noAutofit/>
          </a:bodyPr>
          <a:lstStyle/>
          <a:p>
            <a:r>
              <a:rPr lang="en-US" sz="2000" dirty="0">
                <a:effectLst/>
                <a:ea typeface="Calibri" panose="020F0502020204030204" pitchFamily="34" charset="0"/>
                <a:cs typeface="Times New Roman" panose="02020603050405020304" pitchFamily="18" charset="0"/>
              </a:rPr>
              <a:t>R</a:t>
            </a:r>
            <a:r>
              <a:rPr lang="id-ID" sz="2000" dirty="0">
                <a:effectLst/>
                <a:ea typeface="Calibri" panose="020F0502020204030204" pitchFamily="34" charset="0"/>
                <a:cs typeface="Times New Roman" panose="02020603050405020304" pitchFamily="18" charset="0"/>
              </a:rPr>
              <a:t>ing logika disusun dengan setiap proses ditetapkan posisinya di dalam ring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Posisi ring dialokasikan dengan menggunakan urutan nomor alamat jaringan atau dengan cara lain. </a:t>
            </a:r>
            <a:endParaRPr lang="en-US" sz="2000" dirty="0">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Pada saat ring diinisialisasi, proses 0 diberi token yang nantinya disirkulasikan di dalam jaringan ring.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Token ini berpindah dari proses k ke proses k+1.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Bila sebuah proses mendapat token dari tetangganya, maka proses ini akan masuk ke daerah kritis bila sebelumnya memang ingin masuk ke daerah kritis, lalu menjalankan semua pekerjaannya dan meninggalkan daerah kritis saat selesai.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Tidak diijinkan masuk ke daerah kritis kedua dengan token yang sama. </a:t>
            </a:r>
            <a:endParaRPr lang="en-ID" sz="2000" dirty="0"/>
          </a:p>
        </p:txBody>
      </p:sp>
    </p:spTree>
    <p:extLst>
      <p:ext uri="{BB962C8B-B14F-4D97-AF65-F5344CB8AC3E}">
        <p14:creationId xmlns:p14="http://schemas.microsoft.com/office/powerpoint/2010/main" val="3579819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750F-07BA-4152-BDE0-C6DD83454C55}"/>
              </a:ext>
            </a:extLst>
          </p:cNvPr>
          <p:cNvSpPr>
            <a:spLocks noGrp="1"/>
          </p:cNvSpPr>
          <p:nvPr>
            <p:ph type="title"/>
          </p:nvPr>
        </p:nvSpPr>
        <p:spPr/>
        <p:txBody>
          <a:bodyPr/>
          <a:lstStyle/>
          <a:p>
            <a:r>
              <a:rPr lang="en-US" dirty="0"/>
              <a:t>3. ALGORITMA PEMILIHAN</a:t>
            </a:r>
            <a:endParaRPr lang="en-ID" dirty="0"/>
          </a:p>
        </p:txBody>
      </p:sp>
      <p:sp>
        <p:nvSpPr>
          <p:cNvPr id="3" name="Content Placeholder 2">
            <a:extLst>
              <a:ext uri="{FF2B5EF4-FFF2-40B4-BE49-F238E27FC236}">
                <a16:creationId xmlns:a16="http://schemas.microsoft.com/office/drawing/2014/main" id="{16753701-2ED8-4B67-B01D-862180EECBAF}"/>
              </a:ext>
            </a:extLst>
          </p:cNvPr>
          <p:cNvSpPr>
            <a:spLocks noGrp="1"/>
          </p:cNvSpPr>
          <p:nvPr>
            <p:ph idx="1"/>
          </p:nvPr>
        </p:nvSpPr>
        <p:spPr/>
        <p:txBody>
          <a:bodyPr>
            <a:normAutofit lnSpcReduction="10000"/>
          </a:bodyPr>
          <a:lstStyle/>
          <a:p>
            <a:r>
              <a:rPr lang="id-ID" sz="2000" dirty="0">
                <a:effectLst/>
                <a:ea typeface="Calibri" panose="020F0502020204030204" pitchFamily="34" charset="0"/>
                <a:cs typeface="Times New Roman" panose="02020603050405020304" pitchFamily="18" charset="0"/>
              </a:rPr>
              <a:t>Banyak algoritma tersebar membutuhkan sebuah proses yang berfungsi sebagai koordinator, inisiator, sekuenser, atau pelaksana fungsi khusus lain.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Beberapa contoh seperti koordinator pada algoritma mutual exclusion terpusat.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Bila koordinator tersebut mengalami kegagalan karena hostnya down, sistem harus dapat melanjutkan eksekusi hanya dengan memulai lagi sebuah copy proses koordinator baru di host yang lain.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Algoritma yang menentukan dimana copy koordinator baru tersebut harus dimulai lagi disebut algoritma pemilihan. </a:t>
            </a:r>
            <a:endParaRPr lang="en-US" sz="2000" dirty="0">
              <a:effectLst/>
              <a:ea typeface="Calibri" panose="020F0502020204030204" pitchFamily="34" charset="0"/>
              <a:cs typeface="Times New Roman" panose="02020603050405020304" pitchFamily="18" charset="0"/>
            </a:endParaRPr>
          </a:p>
          <a:p>
            <a:r>
              <a:rPr lang="id-ID" sz="2000" dirty="0">
                <a:effectLst/>
                <a:ea typeface="Calibri" panose="020F0502020204030204" pitchFamily="34" charset="0"/>
                <a:cs typeface="Times New Roman" panose="02020603050405020304" pitchFamily="18" charset="0"/>
              </a:rPr>
              <a:t>Ada dua algoritma pemilihan yang akan dibahas untuk dua jenis konfigurasi sistem tersebar. </a:t>
            </a:r>
            <a:endParaRPr lang="en-ID" sz="2000" dirty="0">
              <a:effectLst/>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578073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059B-4994-4CD5-80D5-6D464D77090F}"/>
              </a:ext>
            </a:extLst>
          </p:cNvPr>
          <p:cNvSpPr>
            <a:spLocks noGrp="1"/>
          </p:cNvSpPr>
          <p:nvPr>
            <p:ph type="title"/>
          </p:nvPr>
        </p:nvSpPr>
        <p:spPr/>
        <p:txBody>
          <a:bodyPr/>
          <a:lstStyle/>
          <a:p>
            <a:r>
              <a:rPr lang="en-US" dirty="0"/>
              <a:t>ALGORITMA BULLY</a:t>
            </a:r>
            <a:endParaRPr lang="en-ID" dirty="0"/>
          </a:p>
        </p:txBody>
      </p:sp>
      <p:sp>
        <p:nvSpPr>
          <p:cNvPr id="3" name="Content Placeholder 2">
            <a:extLst>
              <a:ext uri="{FF2B5EF4-FFF2-40B4-BE49-F238E27FC236}">
                <a16:creationId xmlns:a16="http://schemas.microsoft.com/office/drawing/2014/main" id="{49B6DD2C-8168-4022-9AFF-D119D25C9F53}"/>
              </a:ext>
            </a:extLst>
          </p:cNvPr>
          <p:cNvSpPr>
            <a:spLocks noGrp="1"/>
          </p:cNvSpPr>
          <p:nvPr>
            <p:ph idx="1"/>
          </p:nvPr>
        </p:nvSpPr>
        <p:spPr/>
        <p:txBody>
          <a:bodyPr/>
          <a:lstStyle/>
          <a:p>
            <a:r>
              <a:rPr lang="id-ID" sz="2400" dirty="0">
                <a:effectLst/>
                <a:ea typeface="Calibri" panose="020F0502020204030204" pitchFamily="34" charset="0"/>
                <a:cs typeface="Times New Roman" panose="02020603050405020304" pitchFamily="18" charset="0"/>
              </a:rPr>
              <a:t>Bila sebuah proses mendapatkan koordinator tidak lagi menanggapi request yang dikirim, maka proses pemilihan akan diinisiasi. </a:t>
            </a:r>
            <a:endParaRPr lang="en-US" sz="2400" dirty="0">
              <a:effectLst/>
              <a:ea typeface="Calibri" panose="020F0502020204030204" pitchFamily="34" charset="0"/>
              <a:cs typeface="Times New Roman" panose="02020603050405020304" pitchFamily="18" charset="0"/>
            </a:endParaRPr>
          </a:p>
          <a:p>
            <a:r>
              <a:rPr lang="id-ID" sz="2400" dirty="0">
                <a:effectLst/>
                <a:ea typeface="Calibri" panose="020F0502020204030204" pitchFamily="34" charset="0"/>
                <a:cs typeface="Times New Roman" panose="02020603050405020304" pitchFamily="18" charset="0"/>
              </a:rPr>
              <a:t>Proses P mengadakan pemilihan sebagai berikut: </a:t>
            </a:r>
            <a:endParaRPr lang="en-US" sz="2400" dirty="0">
              <a:effectLst/>
              <a:ea typeface="Calibri" panose="020F0502020204030204" pitchFamily="34" charset="0"/>
              <a:cs typeface="Times New Roman" panose="02020603050405020304" pitchFamily="18" charset="0"/>
            </a:endParaRPr>
          </a:p>
          <a:p>
            <a:pPr lvl="1"/>
            <a:r>
              <a:rPr lang="id-ID" sz="2000" dirty="0">
                <a:effectLst/>
                <a:ea typeface="Calibri" panose="020F0502020204030204" pitchFamily="34" charset="0"/>
                <a:cs typeface="Times New Roman" panose="02020603050405020304" pitchFamily="18" charset="0"/>
              </a:rPr>
              <a:t>P mengirim pesan ELECTION ke semua proses dengan nomor proses yang lebih besar. </a:t>
            </a:r>
            <a:endParaRPr lang="en-US" sz="2000" dirty="0">
              <a:effectLst/>
              <a:ea typeface="Calibri" panose="020F0502020204030204" pitchFamily="34" charset="0"/>
              <a:cs typeface="Times New Roman" panose="02020603050405020304" pitchFamily="18" charset="0"/>
            </a:endParaRPr>
          </a:p>
          <a:p>
            <a:pPr lvl="1"/>
            <a:r>
              <a:rPr lang="id-ID" sz="2000" dirty="0">
                <a:effectLst/>
                <a:ea typeface="Calibri" panose="020F0502020204030204" pitchFamily="34" charset="0"/>
                <a:cs typeface="Times New Roman" panose="02020603050405020304" pitchFamily="18" charset="0"/>
              </a:rPr>
              <a:t>Bila tidak ada tanggapan, proses P memenangkan pemilihan ini dan menjadi koordinator. </a:t>
            </a:r>
            <a:endParaRPr lang="en-US" sz="2000" dirty="0">
              <a:effectLst/>
              <a:ea typeface="Calibri" panose="020F0502020204030204" pitchFamily="34" charset="0"/>
              <a:cs typeface="Times New Roman" panose="02020603050405020304" pitchFamily="18" charset="0"/>
            </a:endParaRPr>
          </a:p>
          <a:p>
            <a:pPr lvl="1"/>
            <a:r>
              <a:rPr lang="id-ID" sz="2000" dirty="0">
                <a:effectLst/>
                <a:ea typeface="Calibri" panose="020F0502020204030204" pitchFamily="34" charset="0"/>
                <a:cs typeface="Times New Roman" panose="02020603050405020304" pitchFamily="18" charset="0"/>
              </a:rPr>
              <a:t>Namun bila salah satu proses dengan nomor yang lebih tinggi menjawab, proses tersebutlah yang akan mengambil alih proses pemilihan. </a:t>
            </a:r>
            <a:endParaRPr lang="en-ID" sz="2000" dirty="0"/>
          </a:p>
        </p:txBody>
      </p:sp>
    </p:spTree>
    <p:extLst>
      <p:ext uri="{BB962C8B-B14F-4D97-AF65-F5344CB8AC3E}">
        <p14:creationId xmlns:p14="http://schemas.microsoft.com/office/powerpoint/2010/main" val="2068340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3600E-007E-4A34-9DFD-5C144F064213}"/>
              </a:ext>
            </a:extLst>
          </p:cNvPr>
          <p:cNvSpPr>
            <a:spLocks noGrp="1"/>
          </p:cNvSpPr>
          <p:nvPr>
            <p:ph type="title"/>
          </p:nvPr>
        </p:nvSpPr>
        <p:spPr/>
        <p:txBody>
          <a:bodyPr/>
          <a:lstStyle/>
          <a:p>
            <a:r>
              <a:rPr lang="en-US" dirty="0"/>
              <a:t>ALGORITMA RING</a:t>
            </a:r>
            <a:endParaRPr lang="en-ID" dirty="0"/>
          </a:p>
        </p:txBody>
      </p:sp>
      <p:sp>
        <p:nvSpPr>
          <p:cNvPr id="3" name="Content Placeholder 2">
            <a:extLst>
              <a:ext uri="{FF2B5EF4-FFF2-40B4-BE49-F238E27FC236}">
                <a16:creationId xmlns:a16="http://schemas.microsoft.com/office/drawing/2014/main" id="{5149FA33-5F5E-4660-849B-8C084240302A}"/>
              </a:ext>
            </a:extLst>
          </p:cNvPr>
          <p:cNvSpPr>
            <a:spLocks noGrp="1"/>
          </p:cNvSpPr>
          <p:nvPr>
            <p:ph idx="1"/>
          </p:nvPr>
        </p:nvSpPr>
        <p:spPr/>
        <p:txBody>
          <a:bodyPr/>
          <a:lstStyle/>
          <a:p>
            <a:r>
              <a:rPr lang="id-ID" sz="2400" dirty="0">
                <a:effectLst/>
                <a:ea typeface="Calibri" panose="020F0502020204030204" pitchFamily="34" charset="0"/>
                <a:cs typeface="Times New Roman" panose="02020603050405020304" pitchFamily="18" charset="0"/>
              </a:rPr>
              <a:t>Algoritma ini berbasis ring tanpa token, dengan persyaratan bahwa setiap proses harus sudah berurutan baik secara logika ataupun fisik. </a:t>
            </a:r>
            <a:endParaRPr lang="en-US" sz="2400" dirty="0">
              <a:effectLst/>
              <a:ea typeface="Calibri" panose="020F0502020204030204" pitchFamily="34" charset="0"/>
              <a:cs typeface="Times New Roman" panose="02020603050405020304" pitchFamily="18" charset="0"/>
            </a:endParaRPr>
          </a:p>
          <a:p>
            <a:r>
              <a:rPr lang="id-ID" sz="2400" dirty="0">
                <a:effectLst/>
                <a:ea typeface="Calibri" panose="020F0502020204030204" pitchFamily="34" charset="0"/>
                <a:cs typeface="Times New Roman" panose="02020603050405020304" pitchFamily="18" charset="0"/>
              </a:rPr>
              <a:t>Bila sebuah proses mendapatkan koordinatornya tidak berfungsi, maka pesan ELECTION yang berisi nomor prosesnya dikirim ke proses berikut yang lebih tinggi nomornya.</a:t>
            </a:r>
            <a:endParaRPr lang="en-ID" sz="2400" dirty="0">
              <a:effectLst/>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337181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2F2CD6-2C01-4AC9-9130-69C04E3E50F9}"/>
              </a:ext>
            </a:extLst>
          </p:cNvPr>
          <p:cNvSpPr>
            <a:spLocks noGrp="1"/>
          </p:cNvSpPr>
          <p:nvPr>
            <p:ph type="title"/>
          </p:nvPr>
        </p:nvSpPr>
        <p:spPr>
          <a:xfrm>
            <a:off x="4076553" y="2396649"/>
            <a:ext cx="4823010" cy="1438761"/>
          </a:xfrm>
        </p:spPr>
        <p:txBody>
          <a:bodyPr>
            <a:normAutofit/>
          </a:bodyPr>
          <a:lstStyle/>
          <a:p>
            <a:r>
              <a:rPr lang="en-US" sz="8000" b="1" dirty="0"/>
              <a:t>THANKS</a:t>
            </a:r>
            <a:endParaRPr lang="en-ID" sz="8000" b="1" dirty="0"/>
          </a:p>
        </p:txBody>
      </p:sp>
      <p:sp>
        <p:nvSpPr>
          <p:cNvPr id="7" name="Text Placeholder 6">
            <a:extLst>
              <a:ext uri="{FF2B5EF4-FFF2-40B4-BE49-F238E27FC236}">
                <a16:creationId xmlns:a16="http://schemas.microsoft.com/office/drawing/2014/main" id="{1AF7990F-2737-4CCA-ADFB-79165273C8E2}"/>
              </a:ext>
            </a:extLst>
          </p:cNvPr>
          <p:cNvSpPr>
            <a:spLocks noGrp="1"/>
          </p:cNvSpPr>
          <p:nvPr>
            <p:ph type="body" idx="1"/>
          </p:nvPr>
        </p:nvSpPr>
        <p:spPr>
          <a:xfrm>
            <a:off x="4228953" y="3742841"/>
            <a:ext cx="4310155" cy="1031408"/>
          </a:xfrm>
        </p:spPr>
        <p:txBody>
          <a:bodyPr/>
          <a:lstStyle/>
          <a:p>
            <a:r>
              <a:rPr lang="en-US" dirty="0"/>
              <a:t>ANY QUESTIONS?</a:t>
            </a:r>
            <a:endParaRPr lang="en-ID" dirty="0"/>
          </a:p>
        </p:txBody>
      </p:sp>
      <p:pic>
        <p:nvPicPr>
          <p:cNvPr id="3" name="Picture 2">
            <a:extLst>
              <a:ext uri="{FF2B5EF4-FFF2-40B4-BE49-F238E27FC236}">
                <a16:creationId xmlns:a16="http://schemas.microsoft.com/office/drawing/2014/main" id="{25EEB012-EE7B-4786-A65B-FDDC0C5766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p14="http://schemas.microsoft.com/office/powerpoint/2010/main" val="182632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0CA2-0BAB-4EEA-9F0C-BF5F64BB04A4}"/>
              </a:ext>
            </a:extLst>
          </p:cNvPr>
          <p:cNvSpPr>
            <a:spLocks noGrp="1"/>
          </p:cNvSpPr>
          <p:nvPr>
            <p:ph type="title"/>
          </p:nvPr>
        </p:nvSpPr>
        <p:spPr/>
        <p:txBody>
          <a:bodyPr/>
          <a:lstStyle/>
          <a:p>
            <a:r>
              <a:rPr lang="en-US" dirty="0"/>
              <a:t>OUTLINE</a:t>
            </a:r>
            <a:endParaRPr lang="en-ID" dirty="0"/>
          </a:p>
        </p:txBody>
      </p:sp>
      <p:sp>
        <p:nvSpPr>
          <p:cNvPr id="3" name="Content Placeholder 2">
            <a:extLst>
              <a:ext uri="{FF2B5EF4-FFF2-40B4-BE49-F238E27FC236}">
                <a16:creationId xmlns:a16="http://schemas.microsoft.com/office/drawing/2014/main" id="{76747133-A779-4479-BF3E-7224877B5260}"/>
              </a:ext>
            </a:extLst>
          </p:cNvPr>
          <p:cNvSpPr>
            <a:spLocks noGrp="1"/>
          </p:cNvSpPr>
          <p:nvPr>
            <p:ph idx="1"/>
          </p:nvPr>
        </p:nvSpPr>
        <p:spPr/>
        <p:txBody>
          <a:bodyPr>
            <a:normAutofit fontScale="92500" lnSpcReduction="10000"/>
          </a:bodyPr>
          <a:lstStyle/>
          <a:p>
            <a:r>
              <a:rPr lang="en-ID" dirty="0" err="1"/>
              <a:t>Sinkronisasi</a:t>
            </a:r>
            <a:r>
              <a:rPr lang="en-ID" dirty="0"/>
              <a:t> Clock </a:t>
            </a:r>
          </a:p>
          <a:p>
            <a:pPr lvl="1"/>
            <a:r>
              <a:rPr lang="en-ID" dirty="0"/>
              <a:t>Clock </a:t>
            </a:r>
            <a:r>
              <a:rPr lang="en-ID" dirty="0" err="1"/>
              <a:t>logika</a:t>
            </a:r>
            <a:r>
              <a:rPr lang="en-ID" dirty="0"/>
              <a:t> </a:t>
            </a:r>
          </a:p>
          <a:p>
            <a:pPr lvl="1"/>
            <a:r>
              <a:rPr lang="en-ID" dirty="0"/>
              <a:t>Clock </a:t>
            </a:r>
            <a:r>
              <a:rPr lang="en-ID" dirty="0" err="1"/>
              <a:t>fisik</a:t>
            </a:r>
            <a:r>
              <a:rPr lang="en-ID" dirty="0"/>
              <a:t> </a:t>
            </a:r>
          </a:p>
          <a:p>
            <a:pPr lvl="1"/>
            <a:r>
              <a:rPr lang="en-ID" dirty="0" err="1"/>
              <a:t>Algoritma</a:t>
            </a:r>
            <a:r>
              <a:rPr lang="en-ID" dirty="0"/>
              <a:t> </a:t>
            </a:r>
            <a:r>
              <a:rPr lang="en-ID" dirty="0" err="1"/>
              <a:t>Sinkronisasi</a:t>
            </a:r>
            <a:r>
              <a:rPr lang="en-ID" dirty="0"/>
              <a:t> Clock </a:t>
            </a:r>
          </a:p>
          <a:p>
            <a:pPr lvl="1"/>
            <a:r>
              <a:rPr lang="en-ID" dirty="0" err="1"/>
              <a:t>Penggunaan</a:t>
            </a:r>
            <a:r>
              <a:rPr lang="en-ID" dirty="0"/>
              <a:t> Clock </a:t>
            </a:r>
            <a:r>
              <a:rPr lang="en-ID" dirty="0" err="1"/>
              <a:t>Sinkron</a:t>
            </a:r>
            <a:r>
              <a:rPr lang="en-ID" dirty="0"/>
              <a:t> </a:t>
            </a:r>
          </a:p>
          <a:p>
            <a:r>
              <a:rPr lang="en-ID" dirty="0"/>
              <a:t>Mutual Exclusion </a:t>
            </a:r>
          </a:p>
          <a:p>
            <a:pPr lvl="1"/>
            <a:r>
              <a:rPr lang="en-ID" dirty="0" err="1"/>
              <a:t>Algoritma</a:t>
            </a:r>
            <a:r>
              <a:rPr lang="en-ID" dirty="0"/>
              <a:t> </a:t>
            </a:r>
            <a:r>
              <a:rPr lang="en-ID" dirty="0" err="1"/>
              <a:t>Terpusat</a:t>
            </a:r>
            <a:r>
              <a:rPr lang="en-ID" dirty="0"/>
              <a:t> </a:t>
            </a:r>
          </a:p>
          <a:p>
            <a:pPr lvl="1"/>
            <a:r>
              <a:rPr lang="en-ID" dirty="0" err="1"/>
              <a:t>Algoritma</a:t>
            </a:r>
            <a:r>
              <a:rPr lang="en-ID" dirty="0"/>
              <a:t> </a:t>
            </a:r>
            <a:r>
              <a:rPr lang="en-ID" dirty="0" err="1"/>
              <a:t>Tersebar</a:t>
            </a:r>
            <a:r>
              <a:rPr lang="en-ID" dirty="0"/>
              <a:t> </a:t>
            </a:r>
          </a:p>
          <a:p>
            <a:pPr lvl="1"/>
            <a:r>
              <a:rPr lang="en-ID" dirty="0" err="1"/>
              <a:t>Algoritma</a:t>
            </a:r>
            <a:r>
              <a:rPr lang="en-ID" dirty="0"/>
              <a:t> Token Ring </a:t>
            </a:r>
          </a:p>
          <a:p>
            <a:pPr lvl="1"/>
            <a:r>
              <a:rPr lang="en-ID" dirty="0" err="1"/>
              <a:t>Perbandingan</a:t>
            </a:r>
            <a:r>
              <a:rPr lang="en-ID" dirty="0"/>
              <a:t> </a:t>
            </a:r>
            <a:r>
              <a:rPr lang="en-ID" dirty="0" err="1"/>
              <a:t>Tiga</a:t>
            </a:r>
            <a:r>
              <a:rPr lang="en-ID" dirty="0"/>
              <a:t> </a:t>
            </a:r>
            <a:r>
              <a:rPr lang="en-ID" dirty="0" err="1"/>
              <a:t>Algoritma</a:t>
            </a:r>
            <a:r>
              <a:rPr lang="en-ID" dirty="0"/>
              <a:t> </a:t>
            </a:r>
          </a:p>
          <a:p>
            <a:r>
              <a:rPr lang="en-ID" dirty="0" err="1"/>
              <a:t>Algoritma</a:t>
            </a:r>
            <a:r>
              <a:rPr lang="en-ID" dirty="0"/>
              <a:t> </a:t>
            </a:r>
            <a:r>
              <a:rPr lang="en-ID" dirty="0" err="1"/>
              <a:t>Pemilihan</a:t>
            </a:r>
            <a:r>
              <a:rPr lang="en-ID" dirty="0"/>
              <a:t> </a:t>
            </a:r>
          </a:p>
          <a:p>
            <a:pPr lvl="1"/>
            <a:r>
              <a:rPr lang="en-ID" dirty="0" err="1"/>
              <a:t>Algoritma</a:t>
            </a:r>
            <a:r>
              <a:rPr lang="en-ID" dirty="0"/>
              <a:t> Bully </a:t>
            </a:r>
          </a:p>
          <a:p>
            <a:pPr lvl="1"/>
            <a:r>
              <a:rPr lang="en-ID" dirty="0" err="1"/>
              <a:t>Algoritma</a:t>
            </a:r>
            <a:r>
              <a:rPr lang="en-ID" dirty="0"/>
              <a:t> Ring</a:t>
            </a:r>
          </a:p>
        </p:txBody>
      </p:sp>
    </p:spTree>
    <p:extLst>
      <p:ext uri="{BB962C8B-B14F-4D97-AF65-F5344CB8AC3E}">
        <p14:creationId xmlns:p14="http://schemas.microsoft.com/office/powerpoint/2010/main" val="33823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ignika" panose="02010003020600000004"/>
              </a:rPr>
              <a:t>SINKRONISASI</a:t>
            </a:r>
          </a:p>
        </p:txBody>
      </p:sp>
      <p:sp>
        <p:nvSpPr>
          <p:cNvPr id="3" name="Content Placeholder 2"/>
          <p:cNvSpPr>
            <a:spLocks noGrp="1"/>
          </p:cNvSpPr>
          <p:nvPr>
            <p:ph idx="1"/>
          </p:nvPr>
        </p:nvSpPr>
        <p:spPr/>
        <p:txBody>
          <a:bodyPr>
            <a:noAutofit/>
          </a:bodyPr>
          <a:lstStyle/>
          <a:p>
            <a:r>
              <a:rPr lang="en-ID" sz="2400" b="0" i="0" dirty="0" err="1">
                <a:solidFill>
                  <a:srgbClr val="444444"/>
                </a:solidFill>
                <a:effectLst/>
              </a:rPr>
              <a:t>Sinkronisasi</a:t>
            </a:r>
            <a:r>
              <a:rPr lang="en-ID" sz="2400" b="0" i="0" dirty="0">
                <a:solidFill>
                  <a:srgbClr val="444444"/>
                </a:solidFill>
                <a:effectLst/>
              </a:rPr>
              <a:t> </a:t>
            </a:r>
            <a:r>
              <a:rPr lang="en-ID" sz="2400" b="0" i="0" dirty="0" err="1">
                <a:solidFill>
                  <a:srgbClr val="444444"/>
                </a:solidFill>
                <a:effectLst/>
              </a:rPr>
              <a:t>adalah</a:t>
            </a:r>
            <a:r>
              <a:rPr lang="en-ID" sz="2400" b="0" i="0" dirty="0">
                <a:solidFill>
                  <a:srgbClr val="444444"/>
                </a:solidFill>
                <a:effectLst/>
              </a:rPr>
              <a:t> proses </a:t>
            </a:r>
            <a:r>
              <a:rPr lang="en-ID" sz="2400" b="0" i="0" dirty="0" err="1">
                <a:solidFill>
                  <a:srgbClr val="444444"/>
                </a:solidFill>
                <a:effectLst/>
              </a:rPr>
              <a:t>pengaturan</a:t>
            </a:r>
            <a:r>
              <a:rPr lang="en-ID" sz="2400" b="0" i="0" dirty="0">
                <a:solidFill>
                  <a:srgbClr val="444444"/>
                </a:solidFill>
                <a:effectLst/>
              </a:rPr>
              <a:t> </a:t>
            </a:r>
            <a:r>
              <a:rPr lang="en-ID" sz="2400" b="0" i="0" dirty="0" err="1">
                <a:solidFill>
                  <a:srgbClr val="444444"/>
                </a:solidFill>
                <a:effectLst/>
              </a:rPr>
              <a:t>jalannya</a:t>
            </a:r>
            <a:r>
              <a:rPr lang="en-ID" sz="2400" b="0" i="0" dirty="0">
                <a:solidFill>
                  <a:srgbClr val="444444"/>
                </a:solidFill>
                <a:effectLst/>
              </a:rPr>
              <a:t> </a:t>
            </a:r>
            <a:r>
              <a:rPr lang="en-ID" sz="2400" b="0" i="0" dirty="0" err="1">
                <a:solidFill>
                  <a:srgbClr val="444444"/>
                </a:solidFill>
                <a:effectLst/>
              </a:rPr>
              <a:t>beberapa</a:t>
            </a:r>
            <a:r>
              <a:rPr lang="en-ID" sz="2400" b="0" i="0" dirty="0">
                <a:solidFill>
                  <a:srgbClr val="444444"/>
                </a:solidFill>
                <a:effectLst/>
              </a:rPr>
              <a:t> proses pada </a:t>
            </a:r>
            <a:r>
              <a:rPr lang="en-ID" sz="2400" b="0" i="0" dirty="0" err="1">
                <a:solidFill>
                  <a:srgbClr val="444444"/>
                </a:solidFill>
                <a:effectLst/>
              </a:rPr>
              <a:t>saat</a:t>
            </a:r>
            <a:r>
              <a:rPr lang="en-ID" sz="2400" b="0" i="0" dirty="0">
                <a:solidFill>
                  <a:srgbClr val="444444"/>
                </a:solidFill>
                <a:effectLst/>
              </a:rPr>
              <a:t> yang </a:t>
            </a:r>
            <a:r>
              <a:rPr lang="en-ID" sz="2400" b="0" i="0" dirty="0" err="1">
                <a:solidFill>
                  <a:srgbClr val="444444"/>
                </a:solidFill>
                <a:effectLst/>
              </a:rPr>
              <a:t>bersamaan</a:t>
            </a:r>
            <a:r>
              <a:rPr lang="en-ID" sz="2400" b="0" i="0" dirty="0">
                <a:solidFill>
                  <a:srgbClr val="444444"/>
                </a:solidFill>
                <a:effectLst/>
              </a:rPr>
              <a:t>. </a:t>
            </a:r>
          </a:p>
          <a:p>
            <a:r>
              <a:rPr lang="en-ID" sz="2400" b="0" i="0" dirty="0" err="1">
                <a:solidFill>
                  <a:srgbClr val="444444"/>
                </a:solidFill>
                <a:effectLst/>
              </a:rPr>
              <a:t>Tujuan</a:t>
            </a:r>
            <a:r>
              <a:rPr lang="en-ID" sz="2400" b="0" i="0" dirty="0">
                <a:solidFill>
                  <a:srgbClr val="444444"/>
                </a:solidFill>
                <a:effectLst/>
              </a:rPr>
              <a:t> </a:t>
            </a:r>
            <a:r>
              <a:rPr lang="en-ID" sz="2400" b="0" i="0" dirty="0" err="1">
                <a:solidFill>
                  <a:srgbClr val="444444"/>
                </a:solidFill>
                <a:effectLst/>
              </a:rPr>
              <a:t>utama</a:t>
            </a:r>
            <a:r>
              <a:rPr lang="en-ID" sz="2400" b="0" i="0" dirty="0">
                <a:solidFill>
                  <a:srgbClr val="444444"/>
                </a:solidFill>
                <a:effectLst/>
              </a:rPr>
              <a:t> </a:t>
            </a:r>
            <a:r>
              <a:rPr lang="en-ID" sz="2400" b="0" i="0" dirty="0" err="1">
                <a:solidFill>
                  <a:srgbClr val="444444"/>
                </a:solidFill>
                <a:effectLst/>
              </a:rPr>
              <a:t>sinkronisasi</a:t>
            </a:r>
            <a:r>
              <a:rPr lang="en-ID" sz="2400" b="0" i="0" dirty="0">
                <a:solidFill>
                  <a:srgbClr val="444444"/>
                </a:solidFill>
                <a:effectLst/>
              </a:rPr>
              <a:t> </a:t>
            </a:r>
            <a:r>
              <a:rPr lang="en-ID" sz="2400" b="0" i="0" dirty="0" err="1">
                <a:solidFill>
                  <a:srgbClr val="444444"/>
                </a:solidFill>
                <a:effectLst/>
              </a:rPr>
              <a:t>adalah</a:t>
            </a:r>
            <a:r>
              <a:rPr lang="en-ID" sz="2400" b="0" i="0" dirty="0">
                <a:solidFill>
                  <a:srgbClr val="444444"/>
                </a:solidFill>
                <a:effectLst/>
              </a:rPr>
              <a:t> </a:t>
            </a:r>
            <a:r>
              <a:rPr lang="en-ID" sz="2400" b="0" i="0" dirty="0" err="1">
                <a:solidFill>
                  <a:srgbClr val="444444"/>
                </a:solidFill>
                <a:effectLst/>
              </a:rPr>
              <a:t>menghindari</a:t>
            </a:r>
            <a:r>
              <a:rPr lang="en-ID" sz="2400" b="0" i="0" dirty="0">
                <a:solidFill>
                  <a:srgbClr val="444444"/>
                </a:solidFill>
                <a:effectLst/>
              </a:rPr>
              <a:t> </a:t>
            </a:r>
            <a:r>
              <a:rPr lang="en-ID" sz="2400" b="0" i="0" dirty="0" err="1">
                <a:solidFill>
                  <a:srgbClr val="444444"/>
                </a:solidFill>
                <a:effectLst/>
              </a:rPr>
              <a:t>terjadinya</a:t>
            </a:r>
            <a:r>
              <a:rPr lang="en-ID" sz="2400" b="0" i="0" dirty="0">
                <a:solidFill>
                  <a:srgbClr val="444444"/>
                </a:solidFill>
                <a:effectLst/>
              </a:rPr>
              <a:t> </a:t>
            </a:r>
            <a:r>
              <a:rPr lang="en-ID" sz="2400" b="0" i="0" dirty="0" err="1">
                <a:solidFill>
                  <a:srgbClr val="444444"/>
                </a:solidFill>
                <a:effectLst/>
              </a:rPr>
              <a:t>inkonsitensi</a:t>
            </a:r>
            <a:r>
              <a:rPr lang="en-ID" sz="2400" b="0" i="0" dirty="0">
                <a:solidFill>
                  <a:srgbClr val="444444"/>
                </a:solidFill>
                <a:effectLst/>
              </a:rPr>
              <a:t> data </a:t>
            </a:r>
            <a:r>
              <a:rPr lang="en-ID" sz="2400" b="0" i="0" dirty="0" err="1">
                <a:solidFill>
                  <a:srgbClr val="444444"/>
                </a:solidFill>
                <a:effectLst/>
              </a:rPr>
              <a:t>karena</a:t>
            </a:r>
            <a:r>
              <a:rPr lang="en-ID" sz="2400" b="0" i="0" dirty="0">
                <a:solidFill>
                  <a:srgbClr val="444444"/>
                </a:solidFill>
                <a:effectLst/>
              </a:rPr>
              <a:t> </a:t>
            </a:r>
            <a:r>
              <a:rPr lang="en-ID" sz="2400" b="0" i="0" dirty="0" err="1">
                <a:solidFill>
                  <a:srgbClr val="444444"/>
                </a:solidFill>
                <a:effectLst/>
              </a:rPr>
              <a:t>pengaksesan</a:t>
            </a:r>
            <a:r>
              <a:rPr lang="en-ID" sz="2400" b="0" i="0" dirty="0">
                <a:solidFill>
                  <a:srgbClr val="444444"/>
                </a:solidFill>
                <a:effectLst/>
              </a:rPr>
              <a:t> oleh </a:t>
            </a:r>
            <a:r>
              <a:rPr lang="en-ID" sz="2400" b="0" i="0" dirty="0" err="1">
                <a:solidFill>
                  <a:srgbClr val="444444"/>
                </a:solidFill>
                <a:effectLst/>
              </a:rPr>
              <a:t>beberapa</a:t>
            </a:r>
            <a:r>
              <a:rPr lang="en-ID" sz="2400" b="0" i="0" dirty="0">
                <a:solidFill>
                  <a:srgbClr val="444444"/>
                </a:solidFill>
                <a:effectLst/>
              </a:rPr>
              <a:t> proses yang </a:t>
            </a:r>
            <a:r>
              <a:rPr lang="en-ID" sz="2400" b="0" i="0" dirty="0" err="1">
                <a:solidFill>
                  <a:srgbClr val="444444"/>
                </a:solidFill>
                <a:effectLst/>
              </a:rPr>
              <a:t>berbeda</a:t>
            </a:r>
            <a:r>
              <a:rPr lang="en-ID" sz="2400" b="0" i="0" dirty="0">
                <a:solidFill>
                  <a:srgbClr val="444444"/>
                </a:solidFill>
                <a:effectLst/>
              </a:rPr>
              <a:t> (mutual exclusion) </a:t>
            </a:r>
            <a:r>
              <a:rPr lang="en-ID" sz="2400" b="0" i="0" dirty="0" err="1">
                <a:solidFill>
                  <a:srgbClr val="444444"/>
                </a:solidFill>
                <a:effectLst/>
              </a:rPr>
              <a:t>serta</a:t>
            </a:r>
            <a:r>
              <a:rPr lang="en-ID" sz="2400" b="0" i="0" dirty="0">
                <a:solidFill>
                  <a:srgbClr val="444444"/>
                </a:solidFill>
                <a:effectLst/>
              </a:rPr>
              <a:t> </a:t>
            </a:r>
            <a:r>
              <a:rPr lang="en-ID" sz="2400" b="0" i="0" dirty="0" err="1">
                <a:solidFill>
                  <a:srgbClr val="444444"/>
                </a:solidFill>
                <a:effectLst/>
              </a:rPr>
              <a:t>untuk</a:t>
            </a:r>
            <a:r>
              <a:rPr lang="en-ID" sz="2400" b="0" i="0" dirty="0">
                <a:solidFill>
                  <a:srgbClr val="444444"/>
                </a:solidFill>
                <a:effectLst/>
              </a:rPr>
              <a:t> </a:t>
            </a:r>
            <a:r>
              <a:rPr lang="en-ID" sz="2400" b="0" i="0" dirty="0" err="1">
                <a:solidFill>
                  <a:srgbClr val="444444"/>
                </a:solidFill>
                <a:effectLst/>
              </a:rPr>
              <a:t>mengatur</a:t>
            </a:r>
            <a:r>
              <a:rPr lang="en-ID" sz="2400" b="0" i="0" dirty="0">
                <a:solidFill>
                  <a:srgbClr val="444444"/>
                </a:solidFill>
                <a:effectLst/>
              </a:rPr>
              <a:t> </a:t>
            </a:r>
            <a:r>
              <a:rPr lang="en-ID" sz="2400" b="0" i="0" dirty="0" err="1">
                <a:solidFill>
                  <a:srgbClr val="444444"/>
                </a:solidFill>
                <a:effectLst/>
              </a:rPr>
              <a:t>urutan</a:t>
            </a:r>
            <a:r>
              <a:rPr lang="en-ID" sz="2400" b="0" i="0" dirty="0">
                <a:solidFill>
                  <a:srgbClr val="444444"/>
                </a:solidFill>
                <a:effectLst/>
              </a:rPr>
              <a:t> </a:t>
            </a:r>
            <a:r>
              <a:rPr lang="en-ID" sz="2400" b="0" i="0" dirty="0" err="1">
                <a:solidFill>
                  <a:srgbClr val="444444"/>
                </a:solidFill>
                <a:effectLst/>
              </a:rPr>
              <a:t>jalannya</a:t>
            </a:r>
            <a:r>
              <a:rPr lang="en-ID" sz="2400" b="0" i="0" dirty="0">
                <a:solidFill>
                  <a:srgbClr val="444444"/>
                </a:solidFill>
                <a:effectLst/>
              </a:rPr>
              <a:t> proses-proses </a:t>
            </a:r>
            <a:r>
              <a:rPr lang="en-ID" sz="2400" b="0" i="0" dirty="0" err="1">
                <a:solidFill>
                  <a:srgbClr val="444444"/>
                </a:solidFill>
                <a:effectLst/>
              </a:rPr>
              <a:t>sehingga</a:t>
            </a:r>
            <a:r>
              <a:rPr lang="en-ID" sz="2400" b="0" i="0" dirty="0">
                <a:solidFill>
                  <a:srgbClr val="444444"/>
                </a:solidFill>
                <a:effectLst/>
              </a:rPr>
              <a:t> </a:t>
            </a:r>
            <a:r>
              <a:rPr lang="en-ID" sz="2400" b="0" i="0" dirty="0" err="1">
                <a:solidFill>
                  <a:srgbClr val="444444"/>
                </a:solidFill>
                <a:effectLst/>
              </a:rPr>
              <a:t>dapat</a:t>
            </a:r>
            <a:r>
              <a:rPr lang="en-ID" sz="2400" b="0" i="0" dirty="0">
                <a:solidFill>
                  <a:srgbClr val="444444"/>
                </a:solidFill>
                <a:effectLst/>
              </a:rPr>
              <a:t> </a:t>
            </a:r>
            <a:r>
              <a:rPr lang="en-ID" sz="2400" b="0" i="0" dirty="0" err="1">
                <a:solidFill>
                  <a:srgbClr val="444444"/>
                </a:solidFill>
                <a:effectLst/>
              </a:rPr>
              <a:t>berjalan</a:t>
            </a:r>
            <a:r>
              <a:rPr lang="en-ID" sz="2400" b="0" i="0" dirty="0">
                <a:solidFill>
                  <a:srgbClr val="444444"/>
                </a:solidFill>
                <a:effectLst/>
              </a:rPr>
              <a:t> </a:t>
            </a:r>
            <a:r>
              <a:rPr lang="en-ID" sz="2400" b="0" i="0" dirty="0" err="1">
                <a:solidFill>
                  <a:srgbClr val="444444"/>
                </a:solidFill>
                <a:effectLst/>
              </a:rPr>
              <a:t>dengan</a:t>
            </a:r>
            <a:r>
              <a:rPr lang="en-ID" sz="2400" b="0" i="0" dirty="0">
                <a:solidFill>
                  <a:srgbClr val="444444"/>
                </a:solidFill>
                <a:effectLst/>
              </a:rPr>
              <a:t> </a:t>
            </a:r>
            <a:r>
              <a:rPr lang="en-ID" sz="2400" b="0" i="0" dirty="0" err="1">
                <a:solidFill>
                  <a:srgbClr val="444444"/>
                </a:solidFill>
                <a:effectLst/>
              </a:rPr>
              <a:t>lancar</a:t>
            </a:r>
            <a:r>
              <a:rPr lang="en-ID" sz="2400" b="0" i="0" dirty="0">
                <a:solidFill>
                  <a:srgbClr val="444444"/>
                </a:solidFill>
                <a:effectLst/>
              </a:rPr>
              <a:t> dan </a:t>
            </a:r>
            <a:r>
              <a:rPr lang="en-ID" sz="2400" b="0" i="0" dirty="0" err="1">
                <a:solidFill>
                  <a:srgbClr val="444444"/>
                </a:solidFill>
                <a:effectLst/>
              </a:rPr>
              <a:t>terhindar</a:t>
            </a:r>
            <a:r>
              <a:rPr lang="en-ID" sz="2400" b="0" i="0" dirty="0">
                <a:solidFill>
                  <a:srgbClr val="444444"/>
                </a:solidFill>
                <a:effectLst/>
              </a:rPr>
              <a:t> </a:t>
            </a:r>
            <a:r>
              <a:rPr lang="en-ID" sz="2400" b="0" i="0" dirty="0" err="1">
                <a:solidFill>
                  <a:srgbClr val="444444"/>
                </a:solidFill>
                <a:effectLst/>
              </a:rPr>
              <a:t>dari</a:t>
            </a:r>
            <a:r>
              <a:rPr lang="en-ID" sz="2400" b="0" i="0" dirty="0">
                <a:solidFill>
                  <a:srgbClr val="444444"/>
                </a:solidFill>
                <a:effectLst/>
              </a:rPr>
              <a:t> deadlock dan starvation. </a:t>
            </a:r>
          </a:p>
          <a:p>
            <a:r>
              <a:rPr lang="en-ID" sz="2400" b="0" i="0" dirty="0" err="1">
                <a:solidFill>
                  <a:srgbClr val="444444"/>
                </a:solidFill>
                <a:effectLst/>
              </a:rPr>
              <a:t>Penyelesaian</a:t>
            </a:r>
            <a:r>
              <a:rPr lang="en-ID" sz="2400" b="0" i="0" dirty="0">
                <a:solidFill>
                  <a:srgbClr val="444444"/>
                </a:solidFill>
                <a:effectLst/>
              </a:rPr>
              <a:t> </a:t>
            </a:r>
            <a:r>
              <a:rPr lang="en-ID" sz="2400" b="0" i="0" dirty="0" err="1">
                <a:solidFill>
                  <a:srgbClr val="444444"/>
                </a:solidFill>
                <a:effectLst/>
              </a:rPr>
              <a:t>terhadap</a:t>
            </a:r>
            <a:r>
              <a:rPr lang="en-ID" sz="2400" b="0" i="0" dirty="0">
                <a:solidFill>
                  <a:srgbClr val="444444"/>
                </a:solidFill>
                <a:effectLst/>
              </a:rPr>
              <a:t> </a:t>
            </a:r>
            <a:r>
              <a:rPr lang="en-ID" sz="2400" b="0" i="0" dirty="0" err="1">
                <a:solidFill>
                  <a:srgbClr val="444444"/>
                </a:solidFill>
                <a:effectLst/>
              </a:rPr>
              <a:t>masalah</a:t>
            </a:r>
            <a:r>
              <a:rPr lang="en-ID" sz="2400" b="0" i="0" dirty="0">
                <a:solidFill>
                  <a:srgbClr val="444444"/>
                </a:solidFill>
                <a:effectLst/>
              </a:rPr>
              <a:t> </a:t>
            </a:r>
            <a:r>
              <a:rPr lang="en-ID" sz="2400" b="0" i="0" dirty="0" err="1">
                <a:solidFill>
                  <a:srgbClr val="444444"/>
                </a:solidFill>
                <a:effectLst/>
              </a:rPr>
              <a:t>ini</a:t>
            </a:r>
            <a:r>
              <a:rPr lang="en-ID" sz="2400" b="0" i="0" dirty="0">
                <a:solidFill>
                  <a:srgbClr val="444444"/>
                </a:solidFill>
                <a:effectLst/>
              </a:rPr>
              <a:t> </a:t>
            </a:r>
            <a:r>
              <a:rPr lang="en-ID" sz="2400" b="0" i="0" dirty="0" err="1">
                <a:solidFill>
                  <a:srgbClr val="444444"/>
                </a:solidFill>
                <a:effectLst/>
              </a:rPr>
              <a:t>sangat</a:t>
            </a:r>
            <a:r>
              <a:rPr lang="en-ID" sz="2400" b="0" i="0" dirty="0">
                <a:solidFill>
                  <a:srgbClr val="444444"/>
                </a:solidFill>
                <a:effectLst/>
              </a:rPr>
              <a:t> </a:t>
            </a:r>
            <a:r>
              <a:rPr lang="en-ID" sz="2400" b="0" i="0" dirty="0" err="1">
                <a:solidFill>
                  <a:srgbClr val="444444"/>
                </a:solidFill>
                <a:effectLst/>
              </a:rPr>
              <a:t>penting</a:t>
            </a:r>
            <a:r>
              <a:rPr lang="en-ID" sz="2400" b="0" i="0" dirty="0">
                <a:solidFill>
                  <a:srgbClr val="444444"/>
                </a:solidFill>
                <a:effectLst/>
              </a:rPr>
              <a:t> </a:t>
            </a:r>
            <a:r>
              <a:rPr lang="en-ID" sz="2400" b="0" i="0" dirty="0" err="1">
                <a:solidFill>
                  <a:srgbClr val="444444"/>
                </a:solidFill>
                <a:effectLst/>
              </a:rPr>
              <a:t>karena</a:t>
            </a:r>
            <a:r>
              <a:rPr lang="en-ID" sz="2400" b="0" i="0" dirty="0">
                <a:solidFill>
                  <a:srgbClr val="444444"/>
                </a:solidFill>
                <a:effectLst/>
              </a:rPr>
              <a:t> </a:t>
            </a:r>
            <a:r>
              <a:rPr lang="en-ID" sz="2400" b="0" i="0" dirty="0" err="1">
                <a:solidFill>
                  <a:srgbClr val="444444"/>
                </a:solidFill>
                <a:effectLst/>
              </a:rPr>
              <a:t>perkembangan</a:t>
            </a:r>
            <a:r>
              <a:rPr lang="en-ID" sz="2400" b="0" i="0" dirty="0">
                <a:solidFill>
                  <a:srgbClr val="444444"/>
                </a:solidFill>
                <a:effectLst/>
              </a:rPr>
              <a:t> </a:t>
            </a:r>
            <a:r>
              <a:rPr lang="en-ID" sz="2400" b="0" i="0" dirty="0" err="1">
                <a:solidFill>
                  <a:srgbClr val="444444"/>
                </a:solidFill>
                <a:effectLst/>
              </a:rPr>
              <a:t>teknologi</a:t>
            </a:r>
            <a:r>
              <a:rPr lang="en-ID" sz="2400" b="0" i="0" dirty="0">
                <a:solidFill>
                  <a:srgbClr val="444444"/>
                </a:solidFill>
                <a:effectLst/>
              </a:rPr>
              <a:t> </a:t>
            </a:r>
            <a:r>
              <a:rPr lang="en-ID" sz="2400" b="0" i="0" dirty="0" err="1">
                <a:solidFill>
                  <a:srgbClr val="444444"/>
                </a:solidFill>
                <a:effectLst/>
              </a:rPr>
              <a:t>sistem</a:t>
            </a:r>
            <a:r>
              <a:rPr lang="en-ID" sz="2400" b="0" i="0" dirty="0">
                <a:solidFill>
                  <a:srgbClr val="444444"/>
                </a:solidFill>
                <a:effectLst/>
              </a:rPr>
              <a:t> </a:t>
            </a:r>
            <a:r>
              <a:rPr lang="en-ID" sz="2400" b="0" i="0" dirty="0" err="1">
                <a:solidFill>
                  <a:srgbClr val="444444"/>
                </a:solidFill>
                <a:effectLst/>
              </a:rPr>
              <a:t>komputer</a:t>
            </a:r>
            <a:r>
              <a:rPr lang="en-ID" sz="2400" b="0" i="0" dirty="0">
                <a:solidFill>
                  <a:srgbClr val="444444"/>
                </a:solidFill>
                <a:effectLst/>
              </a:rPr>
              <a:t> </a:t>
            </a:r>
            <a:r>
              <a:rPr lang="en-ID" sz="2400" b="0" i="0" dirty="0" err="1">
                <a:solidFill>
                  <a:srgbClr val="444444"/>
                </a:solidFill>
                <a:effectLst/>
              </a:rPr>
              <a:t>menuju</a:t>
            </a:r>
            <a:r>
              <a:rPr lang="en-ID" sz="2400" b="0" i="0" dirty="0">
                <a:solidFill>
                  <a:srgbClr val="444444"/>
                </a:solidFill>
                <a:effectLst/>
              </a:rPr>
              <a:t> </a:t>
            </a:r>
            <a:r>
              <a:rPr lang="en-ID" sz="2400" b="0" i="0" dirty="0" err="1">
                <a:solidFill>
                  <a:srgbClr val="444444"/>
                </a:solidFill>
                <a:effectLst/>
              </a:rPr>
              <a:t>ke</a:t>
            </a:r>
            <a:r>
              <a:rPr lang="en-ID" sz="2400" b="0" i="0" dirty="0">
                <a:solidFill>
                  <a:srgbClr val="444444"/>
                </a:solidFill>
                <a:effectLst/>
              </a:rPr>
              <a:t> </a:t>
            </a:r>
            <a:r>
              <a:rPr lang="en-ID" sz="2400" b="0" i="0" dirty="0" err="1">
                <a:solidFill>
                  <a:srgbClr val="444444"/>
                </a:solidFill>
                <a:effectLst/>
              </a:rPr>
              <a:t>sistem</a:t>
            </a:r>
            <a:r>
              <a:rPr lang="en-ID" sz="2400" b="0" i="0" dirty="0">
                <a:solidFill>
                  <a:srgbClr val="444444"/>
                </a:solidFill>
                <a:effectLst/>
              </a:rPr>
              <a:t> multiprocessing, </a:t>
            </a:r>
            <a:r>
              <a:rPr lang="en-ID" sz="2400" b="0" i="0" dirty="0" err="1">
                <a:solidFill>
                  <a:srgbClr val="444444"/>
                </a:solidFill>
                <a:effectLst/>
              </a:rPr>
              <a:t>terdistribusi</a:t>
            </a:r>
            <a:r>
              <a:rPr lang="en-ID" sz="2400" b="0" i="0" dirty="0">
                <a:solidFill>
                  <a:srgbClr val="444444"/>
                </a:solidFill>
                <a:effectLst/>
              </a:rPr>
              <a:t> dan </a:t>
            </a:r>
            <a:r>
              <a:rPr lang="en-ID" sz="2400" b="0" i="0" dirty="0" err="1">
                <a:solidFill>
                  <a:srgbClr val="444444"/>
                </a:solidFill>
                <a:effectLst/>
              </a:rPr>
              <a:t>paralel</a:t>
            </a:r>
            <a:r>
              <a:rPr lang="en-ID" sz="2400" b="0" i="0" dirty="0">
                <a:solidFill>
                  <a:srgbClr val="444444"/>
                </a:solidFill>
                <a:effectLst/>
              </a:rPr>
              <a:t> yang </a:t>
            </a:r>
            <a:r>
              <a:rPr lang="en-ID" sz="2400" b="0" i="0" dirty="0" err="1">
                <a:solidFill>
                  <a:srgbClr val="444444"/>
                </a:solidFill>
                <a:effectLst/>
              </a:rPr>
              <a:t>mengharuskan</a:t>
            </a:r>
            <a:r>
              <a:rPr lang="en-ID" sz="2400" b="0" i="0" dirty="0">
                <a:solidFill>
                  <a:srgbClr val="444444"/>
                </a:solidFill>
                <a:effectLst/>
              </a:rPr>
              <a:t> </a:t>
            </a:r>
            <a:r>
              <a:rPr lang="en-ID" sz="2400" b="0" i="0" dirty="0" err="1">
                <a:solidFill>
                  <a:srgbClr val="444444"/>
                </a:solidFill>
                <a:effectLst/>
              </a:rPr>
              <a:t>adanya</a:t>
            </a:r>
            <a:r>
              <a:rPr lang="en-ID" sz="2400" b="0" i="0" dirty="0">
                <a:solidFill>
                  <a:srgbClr val="444444"/>
                </a:solidFill>
                <a:effectLst/>
              </a:rPr>
              <a:t> proses-proses </a:t>
            </a:r>
            <a:r>
              <a:rPr lang="en-ID" sz="2400" b="0" i="0" dirty="0" err="1">
                <a:solidFill>
                  <a:srgbClr val="444444"/>
                </a:solidFill>
                <a:effectLst/>
              </a:rPr>
              <a:t>kongkuren</a:t>
            </a:r>
            <a:r>
              <a:rPr lang="en-ID" sz="2400" b="0" i="0" dirty="0">
                <a:solidFill>
                  <a:srgbClr val="444444"/>
                </a:solidFill>
                <a:effectLst/>
              </a:rPr>
              <a:t>.</a:t>
            </a:r>
            <a:endParaRPr lang="en-US" sz="2400" dirty="0"/>
          </a:p>
        </p:txBody>
      </p:sp>
    </p:spTree>
    <p:extLst>
      <p:ext uri="{BB962C8B-B14F-4D97-AF65-F5344CB8AC3E}">
        <p14:creationId xmlns:p14="http://schemas.microsoft.com/office/powerpoint/2010/main" val="297415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FE4A-EA5B-4C0C-87B8-D28876360617}"/>
              </a:ext>
            </a:extLst>
          </p:cNvPr>
          <p:cNvSpPr>
            <a:spLocks noGrp="1"/>
          </p:cNvSpPr>
          <p:nvPr>
            <p:ph type="title"/>
          </p:nvPr>
        </p:nvSpPr>
        <p:spPr/>
        <p:txBody>
          <a:bodyPr/>
          <a:lstStyle/>
          <a:p>
            <a:r>
              <a:rPr lang="en-US" dirty="0">
                <a:latin typeface="Signika" panose="02010003020600000004"/>
              </a:rPr>
              <a:t>1. SINKRONISASI CLOCK</a:t>
            </a:r>
            <a:endParaRPr lang="en-ID" dirty="0">
              <a:latin typeface="Signika" panose="02010003020600000004"/>
            </a:endParaRPr>
          </a:p>
        </p:txBody>
      </p:sp>
      <p:sp>
        <p:nvSpPr>
          <p:cNvPr id="3" name="Content Placeholder 2">
            <a:extLst>
              <a:ext uri="{FF2B5EF4-FFF2-40B4-BE49-F238E27FC236}">
                <a16:creationId xmlns:a16="http://schemas.microsoft.com/office/drawing/2014/main" id="{8671DFC5-4597-4E06-9B06-7BDB7CC41344}"/>
              </a:ext>
            </a:extLst>
          </p:cNvPr>
          <p:cNvSpPr>
            <a:spLocks noGrp="1"/>
          </p:cNvSpPr>
          <p:nvPr>
            <p:ph idx="1"/>
          </p:nvPr>
        </p:nvSpPr>
        <p:spPr/>
        <p:txBody>
          <a:bodyPr>
            <a:normAutofit/>
          </a:bodyPr>
          <a:lstStyle/>
          <a:p>
            <a:pPr marL="228600">
              <a:lnSpc>
                <a:spcPct val="115000"/>
              </a:lnSpc>
              <a:spcAft>
                <a:spcPts val="10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Sikronisasi diperlukan baik di sistem tunggal atau sistem tersebar dengan alasan yang sama.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15000"/>
              </a:lnSpc>
              <a:spcAft>
                <a:spcPts val="1000"/>
              </a:spcAft>
            </a:pPr>
            <a:r>
              <a:rPr lang="id-ID" sz="2400" dirty="0">
                <a:effectLst/>
                <a:latin typeface="Calibri" panose="020F0502020204030204" pitchFamily="34" charset="0"/>
                <a:ea typeface="Calibri" panose="020F0502020204030204" pitchFamily="34" charset="0"/>
                <a:cs typeface="Times New Roman" panose="02020603050405020304" pitchFamily="18" charset="0"/>
              </a:rPr>
              <a:t>Sikronisasi merupakan bagian penting untuk kerjasama dalam :  </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id-ID" sz="2200" dirty="0">
                <a:effectLst/>
                <a:latin typeface="Calibri" panose="020F0502020204030204" pitchFamily="34" charset="0"/>
                <a:ea typeface="Calibri" panose="020F0502020204030204" pitchFamily="34" charset="0"/>
                <a:cs typeface="Times New Roman" panose="02020603050405020304" pitchFamily="18" charset="0"/>
              </a:rPr>
              <a:t>Pemakaian sumberdaya berbagi (Sharing resources)</a:t>
            </a:r>
            <a:endParaRPr lang="en-ID" sz="22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pPr>
            <a:r>
              <a:rPr lang="id-ID" sz="2200" dirty="0">
                <a:effectLst/>
                <a:latin typeface="Calibri" panose="020F0502020204030204" pitchFamily="34" charset="0"/>
                <a:ea typeface="Calibri" panose="020F0502020204030204" pitchFamily="34" charset="0"/>
                <a:cs typeface="Times New Roman" panose="02020603050405020304" pitchFamily="18" charset="0"/>
              </a:rPr>
              <a:t>Pengurutan kejadian</a:t>
            </a:r>
            <a:endParaRPr lang="en-ID" sz="22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1000"/>
              </a:spcAft>
            </a:pPr>
            <a:r>
              <a:rPr lang="id-ID" sz="2200" dirty="0">
                <a:effectLst/>
                <a:latin typeface="Calibri" panose="020F0502020204030204" pitchFamily="34" charset="0"/>
                <a:ea typeface="Calibri" panose="020F0502020204030204" pitchFamily="34" charset="0"/>
                <a:cs typeface="Times New Roman" panose="02020603050405020304" pitchFamily="18" charset="0"/>
              </a:rPr>
              <a:t> Kesepakatan clock tersebar</a:t>
            </a:r>
            <a:endParaRPr lang="en-ID"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55761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C54A-8E1F-4758-AC97-C2A51C5F6E85}"/>
              </a:ext>
            </a:extLst>
          </p:cNvPr>
          <p:cNvSpPr>
            <a:spLocks noGrp="1"/>
          </p:cNvSpPr>
          <p:nvPr>
            <p:ph type="title"/>
          </p:nvPr>
        </p:nvSpPr>
        <p:spPr/>
        <p:txBody>
          <a:bodyPr/>
          <a:lstStyle/>
          <a:p>
            <a:r>
              <a:rPr lang="en-US" dirty="0">
                <a:latin typeface="Signika" panose="02010003020600000004"/>
              </a:rPr>
              <a:t>SINKRONISASI CLOCK</a:t>
            </a:r>
            <a:endParaRPr lang="en-ID" dirty="0">
              <a:latin typeface="Signika" panose="02010003020600000004"/>
            </a:endParaRPr>
          </a:p>
        </p:txBody>
      </p:sp>
      <p:sp>
        <p:nvSpPr>
          <p:cNvPr id="3" name="Content Placeholder 2">
            <a:extLst>
              <a:ext uri="{FF2B5EF4-FFF2-40B4-BE49-F238E27FC236}">
                <a16:creationId xmlns:a16="http://schemas.microsoft.com/office/drawing/2014/main" id="{208FF8DD-85BC-473E-AF16-EB0B5848EED7}"/>
              </a:ext>
            </a:extLst>
          </p:cNvPr>
          <p:cNvSpPr>
            <a:spLocks noGrp="1"/>
          </p:cNvSpPr>
          <p:nvPr>
            <p:ph idx="1"/>
          </p:nvPr>
        </p:nvSpPr>
        <p:spPr/>
        <p:txBody>
          <a:bodyPr/>
          <a:lstStyle/>
          <a:p>
            <a:pPr marL="0" indent="0">
              <a:lnSpc>
                <a:spcPct val="115000"/>
              </a:lnSpc>
              <a:spcAft>
                <a:spcPts val="1000"/>
              </a:spcAft>
              <a:buNone/>
            </a:pPr>
            <a:r>
              <a:rPr lang="id-ID" sz="2400" dirty="0">
                <a:effectLst/>
                <a:latin typeface="Calibri" panose="020F0502020204030204" pitchFamily="34" charset="0"/>
                <a:ea typeface="Calibri" panose="020F0502020204030204" pitchFamily="34" charset="0"/>
                <a:cs typeface="Times New Roman" panose="02020603050405020304" pitchFamily="18" charset="0"/>
              </a:rPr>
              <a:t>Algoritma untuk sinkronisasi dalam sistem tersebar memiliki beberapa sifat: </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id-ID" sz="2000" dirty="0">
                <a:effectLst/>
                <a:latin typeface="Calibri" panose="020F0502020204030204" pitchFamily="34" charset="0"/>
                <a:ea typeface="Calibri" panose="020F0502020204030204" pitchFamily="34" charset="0"/>
                <a:cs typeface="Times New Roman" panose="02020603050405020304" pitchFamily="18" charset="0"/>
              </a:rPr>
              <a:t>Informasi yang relevan tersebar di beberapa </a:t>
            </a:r>
            <a:r>
              <a:rPr lang="id-ID" sz="2000" dirty="0" smtClean="0">
                <a:effectLst/>
                <a:latin typeface="Calibri" panose="020F0502020204030204" pitchFamily="34" charset="0"/>
                <a:ea typeface="Calibri" panose="020F0502020204030204" pitchFamily="34" charset="0"/>
                <a:cs typeface="Times New Roman" panose="02020603050405020304" pitchFamily="18" charset="0"/>
              </a:rPr>
              <a:t>komputer.</a:t>
            </a: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id-ID" sz="2000" dirty="0">
                <a:effectLst/>
                <a:latin typeface="Calibri" panose="020F0502020204030204" pitchFamily="34" charset="0"/>
                <a:ea typeface="Calibri" panose="020F0502020204030204" pitchFamily="34" charset="0"/>
                <a:cs typeface="Times New Roman" panose="02020603050405020304" pitchFamily="18" charset="0"/>
              </a:rPr>
              <a:t>Keputusan pembuatan proses hanya berdasarkan informasi </a:t>
            </a:r>
            <a:r>
              <a:rPr lang="id-ID" sz="2000" dirty="0" smtClean="0">
                <a:effectLst/>
                <a:latin typeface="Calibri" panose="020F0502020204030204" pitchFamily="34" charset="0"/>
                <a:ea typeface="Calibri" panose="020F0502020204030204" pitchFamily="34" charset="0"/>
                <a:cs typeface="Times New Roman" panose="02020603050405020304" pitchFamily="18" charset="0"/>
              </a:rPr>
              <a:t>local.</a:t>
            </a: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id-ID" sz="2000" dirty="0">
                <a:effectLst/>
                <a:latin typeface="Calibri" panose="020F0502020204030204" pitchFamily="34" charset="0"/>
                <a:ea typeface="Calibri" panose="020F0502020204030204" pitchFamily="34" charset="0"/>
                <a:cs typeface="Times New Roman" panose="02020603050405020304" pitchFamily="18" charset="0"/>
              </a:rPr>
              <a:t>Peristiwa kegagalan dengan penyebab tunggal di dalam sistem </a:t>
            </a:r>
            <a:r>
              <a:rPr lang="id-ID" sz="2000" dirty="0" smtClean="0">
                <a:effectLst/>
                <a:latin typeface="Calibri" panose="020F0502020204030204" pitchFamily="34" charset="0"/>
                <a:ea typeface="Calibri" panose="020F0502020204030204" pitchFamily="34" charset="0"/>
                <a:cs typeface="Times New Roman" panose="02020603050405020304" pitchFamily="18" charset="0"/>
              </a:rPr>
              <a:t>harus</a:t>
            </a:r>
            <a:r>
              <a:rPr lang="id-ID" sz="2000" dirty="0">
                <a:latin typeface="Calibri" panose="020F0502020204030204" pitchFamily="34" charset="0"/>
                <a:ea typeface="Calibri" panose="020F0502020204030204" pitchFamily="34" charset="0"/>
                <a:cs typeface="Times New Roman" panose="02020603050405020304" pitchFamily="18" charset="0"/>
              </a:rPr>
              <a:t> </a:t>
            </a:r>
            <a:r>
              <a:rPr lang="id-ID" sz="2000" dirty="0" smtClean="0">
                <a:effectLst/>
                <a:latin typeface="Calibri" panose="020F0502020204030204" pitchFamily="34" charset="0"/>
                <a:ea typeface="Calibri" panose="020F0502020204030204" pitchFamily="34" charset="0"/>
                <a:cs typeface="Times New Roman" panose="02020603050405020304" pitchFamily="18" charset="0"/>
              </a:rPr>
              <a:t>dihindarkan.</a:t>
            </a:r>
          </a:p>
          <a:p>
            <a:pPr marL="342900" lvl="0" indent="-342900">
              <a:lnSpc>
                <a:spcPct val="115000"/>
              </a:lnSpc>
              <a:buFont typeface="Symbol" panose="05050102010706020507" pitchFamily="18" charset="2"/>
              <a:buChar char=""/>
            </a:pPr>
            <a:r>
              <a:rPr lang="id-ID" sz="2000" dirty="0" smtClean="0">
                <a:effectLst/>
                <a:latin typeface="Calibri" panose="020F0502020204030204" pitchFamily="34" charset="0"/>
                <a:ea typeface="Calibri" panose="020F0502020204030204" pitchFamily="34" charset="0"/>
                <a:cs typeface="Times New Roman" panose="02020603050405020304" pitchFamily="18" charset="0"/>
              </a:rPr>
              <a:t>Tidak </a:t>
            </a:r>
            <a:r>
              <a:rPr lang="id-ID" sz="2000" dirty="0">
                <a:effectLst/>
                <a:latin typeface="Calibri" panose="020F0502020204030204" pitchFamily="34" charset="0"/>
                <a:ea typeface="Calibri" panose="020F0502020204030204" pitchFamily="34" charset="0"/>
                <a:cs typeface="Times New Roman" panose="02020603050405020304" pitchFamily="18" charset="0"/>
              </a:rPr>
              <a:t>tersedianya clock atau sumber waktu global yang akurat.</a:t>
            </a: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id-ID" sz="2000" dirty="0">
                <a:effectLst/>
                <a:latin typeface="Calibri" panose="020F0502020204030204" pitchFamily="34" charset="0"/>
                <a:ea typeface="Calibri" panose="020F0502020204030204" pitchFamily="34" charset="0"/>
                <a:cs typeface="Times New Roman" panose="02020603050405020304" pitchFamily="18" charset="0"/>
              </a:rPr>
              <a:t>Sistem tersebar sebenarnya adalah proses-proses yang berkolaborasi atau bekerjasama.</a:t>
            </a:r>
            <a:endParaRPr lang="en-ID"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379807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6D02-0B6D-4CA3-AA69-DA5C9F795683}"/>
              </a:ext>
            </a:extLst>
          </p:cNvPr>
          <p:cNvSpPr>
            <a:spLocks noGrp="1"/>
          </p:cNvSpPr>
          <p:nvPr>
            <p:ph type="title"/>
          </p:nvPr>
        </p:nvSpPr>
        <p:spPr/>
        <p:txBody>
          <a:bodyPr>
            <a:normAutofit/>
          </a:bodyPr>
          <a:lstStyle/>
          <a:p>
            <a:r>
              <a:rPr lang="en-US" dirty="0">
                <a:effectLst/>
                <a:latin typeface="Signika" panose="02010003020600000004"/>
                <a:ea typeface="Calibri" panose="020F0502020204030204" pitchFamily="34" charset="0"/>
                <a:cs typeface="Times New Roman" panose="02020603050405020304" pitchFamily="18" charset="0"/>
              </a:rPr>
              <a:t>SINKRONISASI STRAIGHT FORWARD</a:t>
            </a:r>
            <a:endParaRPr lang="en-ID" dirty="0">
              <a:latin typeface="Signika" panose="02010003020600000004"/>
            </a:endParaRPr>
          </a:p>
        </p:txBody>
      </p:sp>
      <p:sp>
        <p:nvSpPr>
          <p:cNvPr id="3" name="Content Placeholder 2">
            <a:extLst>
              <a:ext uri="{FF2B5EF4-FFF2-40B4-BE49-F238E27FC236}">
                <a16:creationId xmlns:a16="http://schemas.microsoft.com/office/drawing/2014/main" id="{E59FCB9F-A030-4BC5-B613-CB410633CFE6}"/>
              </a:ext>
            </a:extLst>
          </p:cNvPr>
          <p:cNvSpPr>
            <a:spLocks noGrp="1"/>
          </p:cNvSpPr>
          <p:nvPr>
            <p:ph idx="1"/>
          </p:nvPr>
        </p:nvSpPr>
        <p:spPr/>
        <p:txBody>
          <a:bodyPr/>
          <a:lstStyle/>
          <a:p>
            <a:r>
              <a:rPr lang="id-ID" sz="2400" dirty="0">
                <a:effectLst/>
                <a:latin typeface="Calibri" panose="020F0502020204030204" pitchFamily="34" charset="0"/>
                <a:ea typeface="Calibri" panose="020F0502020204030204" pitchFamily="34" charset="0"/>
                <a:cs typeface="Times New Roman" panose="02020603050405020304" pitchFamily="18" charset="0"/>
              </a:rPr>
              <a:t>Cara yang paling mudah untuk menentukan waktu adalah dengan bertanya langsung ke server waktu (UTC)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Karena waktu merupakan dasar dari cara orang berpikir, dan akibat tidak adanya sinkronisasi clock juga sangat dramatis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Mungkinkah mensinkronkan semua clock yang ada dalam sistem tersebar?</a:t>
            </a:r>
            <a:endParaRPr lang="en-ID"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163547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621C-2378-4F49-AC36-20D70555CA06}"/>
              </a:ext>
            </a:extLst>
          </p:cNvPr>
          <p:cNvSpPr>
            <a:spLocks noGrp="1"/>
          </p:cNvSpPr>
          <p:nvPr>
            <p:ph type="title"/>
          </p:nvPr>
        </p:nvSpPr>
        <p:spPr/>
        <p:txBody>
          <a:bodyPr/>
          <a:lstStyle/>
          <a:p>
            <a:r>
              <a:rPr lang="en-US" dirty="0"/>
              <a:t>1.1 CLOCK LOGIKA</a:t>
            </a:r>
            <a:endParaRPr lang="en-ID" dirty="0"/>
          </a:p>
        </p:txBody>
      </p:sp>
      <p:sp>
        <p:nvSpPr>
          <p:cNvPr id="3" name="Content Placeholder 2">
            <a:extLst>
              <a:ext uri="{FF2B5EF4-FFF2-40B4-BE49-F238E27FC236}">
                <a16:creationId xmlns:a16="http://schemas.microsoft.com/office/drawing/2014/main" id="{92AB84D8-B734-4598-8F04-22407EAE1E9C}"/>
              </a:ext>
            </a:extLst>
          </p:cNvPr>
          <p:cNvSpPr>
            <a:spLocks noGrp="1"/>
          </p:cNvSpPr>
          <p:nvPr>
            <p:ph idx="1"/>
          </p:nvPr>
        </p:nvSpPr>
        <p:spPr>
          <a:xfrm>
            <a:off x="1541928" y="2240897"/>
            <a:ext cx="9744637" cy="3634802"/>
          </a:xfrm>
        </p:spPr>
        <p:txBody>
          <a:bodyPr>
            <a:no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S</a:t>
            </a:r>
            <a:r>
              <a:rPr lang="id-ID" sz="2400" dirty="0">
                <a:effectLst/>
                <a:latin typeface="Calibri" panose="020F0502020204030204" pitchFamily="34" charset="0"/>
                <a:ea typeface="Calibri" panose="020F0502020204030204" pitchFamily="34" charset="0"/>
                <a:cs typeface="Times New Roman" panose="02020603050405020304" pitchFamily="18" charset="0"/>
              </a:rPr>
              <a:t>emua komputer memiliki rangkaian pencatat waktu.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K</a:t>
            </a:r>
            <a:r>
              <a:rPr lang="id-ID" sz="2400" dirty="0">
                <a:effectLst/>
                <a:latin typeface="Calibri" panose="020F0502020204030204" pitchFamily="34" charset="0"/>
                <a:ea typeface="Calibri" panose="020F0502020204030204" pitchFamily="34" charset="0"/>
                <a:cs typeface="Times New Roman" panose="02020603050405020304" pitchFamily="18" charset="0"/>
              </a:rPr>
              <a:t>ata yang lebih tepat adalah timer untuk merujuk komponen dari rangkaian tersebut.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Timer menggunakan kristal kuarsa sebagai sumber frekuensinya. Walaupun frekuensi osilator pada osilator kristal biasanya stabil, tetap saja tidak mungkin menjamin bahwa semua kristal yang bekerja diberbagai komputer memiliki frekuensi yang persis sama.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Selalu ada sedikit perbedaan yang terjadi dan mengakibatkan perbedaan waktu pula yang disebut clock skew.</a:t>
            </a:r>
            <a:endParaRPr lang="en-ID" sz="2400" dirty="0"/>
          </a:p>
        </p:txBody>
      </p:sp>
    </p:spTree>
    <p:extLst>
      <p:ext uri="{BB962C8B-B14F-4D97-AF65-F5344CB8AC3E}">
        <p14:creationId xmlns:p14="http://schemas.microsoft.com/office/powerpoint/2010/main" val="14164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D4A4-8C2B-40A9-BFEF-65D78EE8B624}"/>
              </a:ext>
            </a:extLst>
          </p:cNvPr>
          <p:cNvSpPr>
            <a:spLocks noGrp="1"/>
          </p:cNvSpPr>
          <p:nvPr>
            <p:ph type="title"/>
          </p:nvPr>
        </p:nvSpPr>
        <p:spPr/>
        <p:txBody>
          <a:bodyPr/>
          <a:lstStyle/>
          <a:p>
            <a:r>
              <a:rPr lang="en-US" dirty="0"/>
              <a:t>ALGORITMA LAMPORT</a:t>
            </a:r>
            <a:endParaRPr lang="en-ID" dirty="0"/>
          </a:p>
        </p:txBody>
      </p:sp>
      <p:sp>
        <p:nvSpPr>
          <p:cNvPr id="3" name="Content Placeholder 2">
            <a:extLst>
              <a:ext uri="{FF2B5EF4-FFF2-40B4-BE49-F238E27FC236}">
                <a16:creationId xmlns:a16="http://schemas.microsoft.com/office/drawing/2014/main" id="{965FF08B-D46E-4A66-AC28-EB4DBA95C97A}"/>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S</a:t>
            </a:r>
            <a:r>
              <a:rPr lang="id-ID" sz="2400" dirty="0">
                <a:effectLst/>
                <a:latin typeface="Calibri" panose="020F0502020204030204" pitchFamily="34" charset="0"/>
                <a:ea typeface="Calibri" panose="020F0502020204030204" pitchFamily="34" charset="0"/>
                <a:cs typeface="Times New Roman" panose="02020603050405020304" pitchFamily="18" charset="0"/>
              </a:rPr>
              <a:t>ikronisasi clock tidak harus dilakukan dengan nilai mutlak clocknya,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Y</a:t>
            </a:r>
            <a:r>
              <a:rPr lang="id-ID" sz="2400" dirty="0">
                <a:effectLst/>
                <a:latin typeface="Calibri" panose="020F0502020204030204" pitchFamily="34" charset="0"/>
                <a:ea typeface="Calibri" panose="020F0502020204030204" pitchFamily="34" charset="0"/>
                <a:cs typeface="Times New Roman" panose="02020603050405020304" pitchFamily="18" charset="0"/>
              </a:rPr>
              <a:t>ang diperlukan dalam sikronisasi proses-proses adalah urutan proses tersebut.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Y</a:t>
            </a:r>
            <a:r>
              <a:rPr lang="id-ID" sz="2400" dirty="0">
                <a:effectLst/>
                <a:latin typeface="Calibri" panose="020F0502020204030204" pitchFamily="34" charset="0"/>
                <a:ea typeface="Calibri" panose="020F0502020204030204" pitchFamily="34" charset="0"/>
                <a:cs typeface="Times New Roman" panose="02020603050405020304" pitchFamily="18" charset="0"/>
              </a:rPr>
              <a:t>ang dipentingkan adalah konsistensi internal clock, bukan apakah clock tersebut harus sama persis dengan waktu real.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id-ID" sz="2400" dirty="0">
                <a:effectLst/>
                <a:latin typeface="Calibri" panose="020F0502020204030204" pitchFamily="34" charset="0"/>
                <a:ea typeface="Calibri" panose="020F0502020204030204" pitchFamily="34" charset="0"/>
                <a:cs typeface="Times New Roman" panose="02020603050405020304" pitchFamily="18" charset="0"/>
              </a:rPr>
              <a:t>Clock jenis ini biasanya disebut clock logika.</a:t>
            </a:r>
            <a:endParaRPr lang="en-ID" sz="2400" dirty="0"/>
          </a:p>
        </p:txBody>
      </p:sp>
    </p:spTree>
    <p:extLst>
      <p:ext uri="{BB962C8B-B14F-4D97-AF65-F5344CB8AC3E}">
        <p14:creationId xmlns:p14="http://schemas.microsoft.com/office/powerpoint/2010/main" val="1125953812"/>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3136</TotalTime>
  <Words>1817</Words>
  <Application>Microsoft Office PowerPoint</Application>
  <PresentationFormat>Widescreen</PresentationFormat>
  <Paragraphs>155</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Calibri</vt:lpstr>
      <vt:lpstr>Signika</vt:lpstr>
      <vt:lpstr>Symbol</vt:lpstr>
      <vt:lpstr>Times New Roman</vt:lpstr>
      <vt:lpstr>1_Custom Design</vt:lpstr>
      <vt:lpstr>SINKRONISASI</vt:lpstr>
      <vt:lpstr>Capaian Pembelajaran</vt:lpstr>
      <vt:lpstr>OUTLINE</vt:lpstr>
      <vt:lpstr>SINKRONISASI</vt:lpstr>
      <vt:lpstr>1. SINKRONISASI CLOCK</vt:lpstr>
      <vt:lpstr>SINKRONISASI CLOCK</vt:lpstr>
      <vt:lpstr>SINKRONISASI STRAIGHT FORWARD</vt:lpstr>
      <vt:lpstr>1.1 CLOCK LOGIKA</vt:lpstr>
      <vt:lpstr>ALGORITMA LAMPORT</vt:lpstr>
      <vt:lpstr>PENGURUTAN PERISTIWA</vt:lpstr>
      <vt:lpstr>1.2 CLOCK FISIK</vt:lpstr>
      <vt:lpstr>1.3 ALGORITMA SINKRONISASI CLOCK</vt:lpstr>
      <vt:lpstr>1.3.1 Algoritma Christian</vt:lpstr>
      <vt:lpstr>1.3.2 Algoritma Berkeley</vt:lpstr>
      <vt:lpstr>1.3.3 Algoritma Rata Rata</vt:lpstr>
      <vt:lpstr>1.3.4 Sumber Clock Eksternal Jamak</vt:lpstr>
      <vt:lpstr>1.4 PENGGUNAAN CLOCK SINKRON</vt:lpstr>
      <vt:lpstr>1.4.1 At-Most-Once Message Delivery </vt:lpstr>
      <vt:lpstr>1.4.2 Konsistensi Cache Berbasis Clock</vt:lpstr>
      <vt:lpstr>2. MUTUAL EXCLUSION</vt:lpstr>
      <vt:lpstr>ALGORITMA TERPUSAT</vt:lpstr>
      <vt:lpstr>ALGORITMA TERSEBAR</vt:lpstr>
      <vt:lpstr>ALGORITMA TOKEN RING</vt:lpstr>
      <vt:lpstr>3. ALGORITMA PEMILIHAN</vt:lpstr>
      <vt:lpstr>ALGORITMA BULLY</vt:lpstr>
      <vt:lpstr>ALGORITMA RING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Chaerul Umam</dc:creator>
  <cp:lastModifiedBy>wildan.ghozi</cp:lastModifiedBy>
  <cp:revision>84</cp:revision>
  <dcterms:created xsi:type="dcterms:W3CDTF">2020-07-23T01:18:59Z</dcterms:created>
  <dcterms:modified xsi:type="dcterms:W3CDTF">2022-04-05T09:20:07Z</dcterms:modified>
</cp:coreProperties>
</file>