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57"/>
  </p:notesMasterIdLst>
  <p:sldIdLst>
    <p:sldId id="257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275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5326" autoAdjust="0"/>
  </p:normalViewPr>
  <p:slideViewPr>
    <p:cSldViewPr snapToGrid="0">
      <p:cViewPr varScale="1">
        <p:scale>
          <a:sx n="66" d="100"/>
          <a:sy n="66" d="100"/>
        </p:scale>
        <p:origin x="81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14/03/2021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7742" y="1656613"/>
            <a:ext cx="8487176" cy="2019860"/>
          </a:xfrm>
        </p:spPr>
        <p:txBody>
          <a:bodyPr/>
          <a:lstStyle/>
          <a:p>
            <a:pPr algn="ctr"/>
            <a:r>
              <a:rPr lang="en-US" dirty="0" err="1"/>
              <a:t>Konsistensi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Replikasi</a:t>
            </a:r>
            <a:endParaRPr lang="en-ID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8950817" y="665384"/>
            <a:ext cx="266968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SISTEM TERDISTRIBUSI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0C0FC20F-AFC7-44B2-9D9C-E682CAB2AA88}"/>
              </a:ext>
            </a:extLst>
          </p:cNvPr>
          <p:cNvSpPr txBox="1">
            <a:spLocks/>
          </p:cNvSpPr>
          <p:nvPr/>
        </p:nvSpPr>
        <p:spPr>
          <a:xfrm>
            <a:off x="3902234" y="3941534"/>
            <a:ext cx="4778189" cy="1189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lang="en-US" sz="1800" b="1" i="0" dirty="0" err="1" smtClean="0"/>
              <a:t>Oleh</a:t>
            </a:r>
            <a:r>
              <a:rPr lang="en-US" sz="1800" b="1" i="0" dirty="0" smtClean="0"/>
              <a:t> :</a:t>
            </a:r>
            <a:r>
              <a:rPr lang="en-US" sz="1800" i="0" dirty="0" smtClean="0"/>
              <a:t/>
            </a:r>
            <a:br>
              <a:rPr lang="en-US" sz="1800" i="0" dirty="0" smtClean="0"/>
            </a:br>
            <a:r>
              <a:rPr lang="en-ID" sz="1800" b="1" dirty="0" smtClean="0">
                <a:solidFill>
                  <a:srgbClr val="00B0F0"/>
                </a:solidFill>
              </a:rPr>
              <a:t>Tim </a:t>
            </a:r>
            <a:r>
              <a:rPr lang="en-ID" sz="1800" b="1" dirty="0" err="1" smtClean="0">
                <a:solidFill>
                  <a:srgbClr val="00B0F0"/>
                </a:solidFill>
              </a:rPr>
              <a:t>Dosen</a:t>
            </a:r>
            <a:r>
              <a:rPr lang="en-ID" sz="1800" b="1" dirty="0" smtClean="0">
                <a:solidFill>
                  <a:srgbClr val="00B0F0"/>
                </a:solidFill>
              </a:rPr>
              <a:t> </a:t>
            </a:r>
            <a:endParaRPr lang="en-ID" sz="1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Replikasi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dirty="0"/>
              <a:t>Data centric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1800" dirty="0" err="1"/>
              <a:t>Fokus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data di </a:t>
            </a: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replika</a:t>
            </a:r>
            <a:endParaRPr lang="en-US" sz="1800" dirty="0"/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1800" dirty="0" err="1"/>
              <a:t>Usahakan</a:t>
            </a:r>
            <a:r>
              <a:rPr lang="en-US" sz="1800" dirty="0"/>
              <a:t> agar data </a:t>
            </a:r>
            <a:r>
              <a:rPr lang="en-US" sz="1800" dirty="0" err="1"/>
              <a:t>konsisten</a:t>
            </a:r>
            <a:r>
              <a:rPr lang="en-US" sz="1800" dirty="0"/>
              <a:t> di </a:t>
            </a:r>
            <a:r>
              <a:rPr lang="en-US" sz="1800" dirty="0" err="1"/>
              <a:t>seluruh</a:t>
            </a:r>
            <a:r>
              <a:rPr lang="en-US" sz="1800" dirty="0"/>
              <a:t> </a:t>
            </a:r>
            <a:r>
              <a:rPr lang="en-US" sz="1800" dirty="0" err="1"/>
              <a:t>replika</a:t>
            </a:r>
            <a:endParaRPr lang="en-US" sz="1800" dirty="0"/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dirty="0"/>
              <a:t>Client centric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1800" dirty="0" err="1"/>
              <a:t>Fokus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klien</a:t>
            </a:r>
            <a:r>
              <a:rPr lang="en-US" sz="1800" dirty="0"/>
              <a:t> </a:t>
            </a:r>
            <a:r>
              <a:rPr lang="en-US" sz="1800" dirty="0" err="1"/>
              <a:t>tunggal</a:t>
            </a:r>
            <a:endParaRPr lang="en-US" sz="1800" dirty="0"/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menjaga</a:t>
            </a:r>
            <a:r>
              <a:rPr lang="en-US" sz="1800" dirty="0"/>
              <a:t> </a:t>
            </a:r>
            <a:r>
              <a:rPr lang="en-US" sz="1800" dirty="0" err="1"/>
              <a:t>konsistensi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klien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terpisah</a:t>
            </a:r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2915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Pendekatan umum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dirty="0" err="1"/>
              <a:t>Perbarui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item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replika</a:t>
            </a:r>
            <a:r>
              <a:rPr lang="en-US" sz="2000" dirty="0"/>
              <a:t> </a:t>
            </a:r>
            <a:r>
              <a:rPr lang="en-US" sz="2000" dirty="0" err="1"/>
              <a:t>lokal</a:t>
            </a:r>
            <a:endParaRPr lang="en-US" sz="2000" dirty="0"/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1800" dirty="0" err="1"/>
              <a:t>secara</a:t>
            </a:r>
            <a:r>
              <a:rPr lang="en-US" sz="1800" dirty="0"/>
              <a:t> atomic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1800" dirty="0"/>
              <a:t>Time-stamp, </a:t>
            </a:r>
            <a:r>
              <a:rPr lang="en-US" sz="1800" dirty="0" err="1"/>
              <a:t>contoh</a:t>
            </a:r>
            <a:r>
              <a:rPr lang="en-US" sz="1800" dirty="0"/>
              <a:t>:  logical clock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dirty="0" err="1"/>
              <a:t>Replika</a:t>
            </a:r>
            <a:r>
              <a:rPr lang="en-US" sz="2000" dirty="0"/>
              <a:t> </a:t>
            </a:r>
            <a:r>
              <a:rPr lang="en-US" sz="2000" dirty="0" err="1"/>
              <a:t>memperbanyak</a:t>
            </a:r>
            <a:r>
              <a:rPr lang="en-US" sz="2000" dirty="0"/>
              <a:t> </a:t>
            </a:r>
            <a:r>
              <a:rPr lang="en-US" sz="2000" dirty="0" err="1"/>
              <a:t>pembaruan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replika</a:t>
            </a:r>
            <a:r>
              <a:rPr lang="en-US" sz="2000" dirty="0"/>
              <a:t> </a:t>
            </a:r>
            <a:r>
              <a:rPr lang="en-US" sz="2000" dirty="0" err="1"/>
              <a:t>lainnya</a:t>
            </a:r>
            <a:endParaRPr lang="en-US" sz="2000" dirty="0"/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berkala</a:t>
            </a:r>
            <a:r>
              <a:rPr lang="en-US" sz="1800" dirty="0"/>
              <a:t> 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dirty="0" err="1"/>
              <a:t>Menerima</a:t>
            </a:r>
            <a:r>
              <a:rPr lang="en-US" sz="2000" dirty="0"/>
              <a:t> </a:t>
            </a:r>
            <a:r>
              <a:rPr lang="en-US" sz="2000" dirty="0" err="1"/>
              <a:t>pembaruan</a:t>
            </a:r>
            <a:r>
              <a:rPr lang="en-US" sz="2000" dirty="0"/>
              <a:t> </a:t>
            </a:r>
            <a:r>
              <a:rPr lang="en-US" sz="2000" dirty="0" err="1"/>
              <a:t>penggabungan</a:t>
            </a:r>
            <a:r>
              <a:rPr lang="en-US" sz="2000" dirty="0"/>
              <a:t> </a:t>
            </a:r>
            <a:r>
              <a:rPr lang="en-US" sz="2000" dirty="0" err="1"/>
              <a:t>replika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salinannya</a:t>
            </a:r>
            <a:r>
              <a:rPr lang="en-US" sz="2000" dirty="0"/>
              <a:t> </a:t>
            </a:r>
            <a:r>
              <a:rPr lang="en-US" sz="2000" dirty="0" err="1"/>
              <a:t>sendiri</a:t>
            </a:r>
            <a:endParaRPr lang="en-US" sz="2000" dirty="0"/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1800" dirty="0" err="1"/>
              <a:t>Pembaruan</a:t>
            </a:r>
            <a:r>
              <a:rPr lang="en-US" sz="1800" dirty="0"/>
              <a:t> yang </a:t>
            </a:r>
            <a:r>
              <a:rPr lang="en-US" sz="1800" dirty="0" err="1"/>
              <a:t>bertentangan</a:t>
            </a:r>
            <a:r>
              <a:rPr lang="en-US" sz="1800" dirty="0"/>
              <a:t> </a:t>
            </a:r>
            <a:r>
              <a:rPr lang="en-US" sz="1800" dirty="0" err="1"/>
              <a:t>diselesaikan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sewenang-wenang</a:t>
            </a:r>
            <a:r>
              <a:rPr lang="en-US" sz="1800" dirty="0"/>
              <a:t> </a:t>
            </a:r>
            <a:r>
              <a:rPr lang="en-US" sz="1800" dirty="0" err="1"/>
              <a:t>hingga</a:t>
            </a:r>
            <a:r>
              <a:rPr lang="en-US" sz="1800" dirty="0"/>
              <a:t> </a:t>
            </a:r>
            <a:r>
              <a:rPr lang="en-US" sz="1800" dirty="0" err="1"/>
              <a:t>batas</a:t>
            </a:r>
            <a:r>
              <a:rPr lang="en-US" sz="1800" dirty="0"/>
              <a:t> </a:t>
            </a:r>
            <a:r>
              <a:rPr lang="en-US" sz="1800" dirty="0" err="1"/>
              <a:t>waktu</a:t>
            </a:r>
            <a:r>
              <a:rPr lang="en-US" sz="1800" dirty="0"/>
              <a:t> </a:t>
            </a:r>
            <a:r>
              <a:rPr lang="en-US" sz="1800" dirty="0" err="1"/>
              <a:t>terbaru</a:t>
            </a:r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2575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16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27250" y="2240897"/>
            <a:ext cx="6515100" cy="3590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6190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The truth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17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08728" y="2492606"/>
            <a:ext cx="6019800" cy="3438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7794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dirty="0"/>
              <a:t>Why replicate? 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1800" dirty="0"/>
              <a:t>Reliability</a:t>
            </a:r>
          </a:p>
          <a:p>
            <a:pPr marL="1371600" lvl="2" indent="-317500">
              <a:lnSpc>
                <a:spcPct val="150000"/>
              </a:lnSpc>
              <a:buSzPts val="1400"/>
              <a:buChar char="■"/>
            </a:pPr>
            <a:r>
              <a:rPr lang="en-US" sz="1600" dirty="0"/>
              <a:t>Avoid single points of failure 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1800" dirty="0"/>
              <a:t>Performance</a:t>
            </a:r>
          </a:p>
          <a:p>
            <a:pPr marL="1371600" lvl="2" indent="-317500">
              <a:lnSpc>
                <a:spcPct val="150000"/>
              </a:lnSpc>
              <a:buSzPts val="1400"/>
              <a:buChar char="■"/>
            </a:pPr>
            <a:r>
              <a:rPr lang="en-US" sz="1600" dirty="0"/>
              <a:t>Scalability in numbers and geographic area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dirty="0"/>
              <a:t>Why not replicate?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1800" dirty="0"/>
              <a:t>Replication transparency</a:t>
            </a:r>
          </a:p>
          <a:p>
            <a:pPr marL="1371600" lvl="2" indent="-317500">
              <a:lnSpc>
                <a:spcPct val="150000"/>
              </a:lnSpc>
              <a:buSzPts val="1400"/>
              <a:buChar char="■"/>
            </a:pPr>
            <a:r>
              <a:rPr lang="en-US" sz="1600" dirty="0"/>
              <a:t>Consistency issues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1800" dirty="0"/>
              <a:t>Updates are costly</a:t>
            </a:r>
          </a:p>
          <a:p>
            <a:pPr marL="1371600" lvl="2" indent="-317500">
              <a:lnSpc>
                <a:spcPct val="150000"/>
              </a:lnSpc>
              <a:buSzPts val="1400"/>
              <a:buChar char="■"/>
            </a:pPr>
            <a:r>
              <a:rPr lang="en-US" sz="1600" dirty="0"/>
              <a:t>Availability may suffer if not careful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811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oogle Shape;18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09157" y="2240897"/>
            <a:ext cx="586740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1926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Control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19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73789" y="2052917"/>
            <a:ext cx="5962650" cy="3600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8090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Arsitektur Replikasi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oogle Shape;205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03599" y="2240897"/>
            <a:ext cx="6067425" cy="3343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4539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Services provided for process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213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83314" y="2240897"/>
            <a:ext cx="5448300" cy="354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3179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Replication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 indent="-336550">
              <a:lnSpc>
                <a:spcPct val="150000"/>
              </a:lnSpc>
              <a:buSzPts val="1700"/>
              <a:buChar char="●"/>
            </a:pPr>
            <a:r>
              <a:rPr lang="en-US" b="1" dirty="0"/>
              <a:t>Front End</a:t>
            </a:r>
            <a:r>
              <a:rPr lang="en-US" dirty="0"/>
              <a:t>: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komunikasi</a:t>
            </a:r>
            <a:endParaRPr lang="en-US" dirty="0"/>
          </a:p>
          <a:p>
            <a:pPr marL="914400" lvl="1" indent="-311150">
              <a:lnSpc>
                <a:spcPct val="150000"/>
              </a:lnSpc>
              <a:buSzPts val="1300"/>
              <a:buChar char="○"/>
            </a:pPr>
            <a:r>
              <a:rPr lang="en-US" sz="1400" dirty="0" err="1"/>
              <a:t>Permintaan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diajukan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satu</a:t>
            </a:r>
            <a:r>
              <a:rPr lang="en-US" sz="1400" dirty="0"/>
              <a:t> RM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beberapa</a:t>
            </a:r>
            <a:r>
              <a:rPr lang="en-US" sz="1400" dirty="0"/>
              <a:t> RM</a:t>
            </a:r>
          </a:p>
          <a:p>
            <a:pPr marL="457200" lvl="0" indent="-336550">
              <a:lnSpc>
                <a:spcPct val="150000"/>
              </a:lnSpc>
              <a:buSzPts val="1700"/>
              <a:buChar char="●"/>
            </a:pPr>
            <a:r>
              <a:rPr lang="en-US" b="1" dirty="0" err="1"/>
              <a:t>Koordinasi</a:t>
            </a:r>
            <a:r>
              <a:rPr lang="en-US" dirty="0"/>
              <a:t>: RM </a:t>
            </a:r>
            <a:r>
              <a:rPr lang="en-US" dirty="0" err="1"/>
              <a:t>memutuskan</a:t>
            </a:r>
            <a:endParaRPr lang="en-US" dirty="0"/>
          </a:p>
          <a:p>
            <a:pPr marL="914400" lvl="1" indent="-311150">
              <a:lnSpc>
                <a:spcPct val="150000"/>
              </a:lnSpc>
              <a:buSzPts val="1300"/>
              <a:buChar char="○"/>
            </a:pPr>
            <a:r>
              <a:rPr lang="en-US" sz="1400" dirty="0" err="1"/>
              <a:t>apakah</a:t>
            </a:r>
            <a:r>
              <a:rPr lang="en-US" sz="1400" dirty="0"/>
              <a:t> </a:t>
            </a:r>
            <a:r>
              <a:rPr lang="en-US" sz="1400" dirty="0" err="1"/>
              <a:t>permintaan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diterapkan</a:t>
            </a:r>
            <a:endParaRPr lang="en-US" sz="1400" dirty="0"/>
          </a:p>
          <a:p>
            <a:pPr marL="914400" lvl="1" indent="-311150">
              <a:lnSpc>
                <a:spcPct val="150000"/>
              </a:lnSpc>
              <a:buSzPts val="1300"/>
              <a:buChar char="○"/>
            </a:pPr>
            <a:r>
              <a:rPr lang="en-US" sz="1400" dirty="0" err="1"/>
              <a:t>urutan</a:t>
            </a:r>
            <a:r>
              <a:rPr lang="en-US" sz="1400" dirty="0"/>
              <a:t> </a:t>
            </a:r>
            <a:r>
              <a:rPr lang="en-US" sz="1400" dirty="0" err="1"/>
              <a:t>permintaan</a:t>
            </a:r>
            <a:endParaRPr lang="en-US" sz="1400" dirty="0"/>
          </a:p>
          <a:p>
            <a:pPr marL="457200" lvl="0" indent="-336550">
              <a:lnSpc>
                <a:spcPct val="150000"/>
              </a:lnSpc>
              <a:buSzPts val="1700"/>
              <a:buChar char="●"/>
            </a:pPr>
            <a:r>
              <a:rPr lang="en-US" b="1" dirty="0" err="1"/>
              <a:t>Eksekusi</a:t>
            </a:r>
            <a:r>
              <a:rPr lang="en-US" dirty="0"/>
              <a:t>: RM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sementara</a:t>
            </a:r>
            <a:r>
              <a:rPr lang="en-US" dirty="0"/>
              <a:t>.</a:t>
            </a:r>
          </a:p>
          <a:p>
            <a:pPr marL="457200" lvl="0" indent="-336550">
              <a:lnSpc>
                <a:spcPct val="150000"/>
              </a:lnSpc>
              <a:buSzPts val="1700"/>
              <a:buChar char="●"/>
            </a:pPr>
            <a:r>
              <a:rPr lang="en-US" b="1" dirty="0" err="1"/>
              <a:t>Perjanjian</a:t>
            </a:r>
            <a:r>
              <a:rPr lang="en-US" dirty="0"/>
              <a:t>: </a:t>
            </a:r>
            <a:r>
              <a:rPr lang="en-US" dirty="0" err="1"/>
              <a:t>Upaya</a:t>
            </a:r>
            <a:r>
              <a:rPr lang="en-US" dirty="0"/>
              <a:t> RM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konsensus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.</a:t>
            </a:r>
          </a:p>
          <a:p>
            <a:pPr marL="457200" lvl="0" indent="-336550">
              <a:lnSpc>
                <a:spcPct val="150000"/>
              </a:lnSpc>
              <a:buSzPts val="1700"/>
              <a:buChar char="●"/>
            </a:pPr>
            <a:r>
              <a:rPr lang="en-US" b="1" dirty="0" err="1"/>
              <a:t>Respon</a:t>
            </a:r>
            <a:endParaRPr lang="en-US" b="1" dirty="0"/>
          </a:p>
          <a:p>
            <a:pPr marL="914400" lvl="1" indent="-311150">
              <a:lnSpc>
                <a:spcPct val="150000"/>
              </a:lnSpc>
              <a:buSzPts val="1300"/>
              <a:buChar char="○"/>
            </a:pP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RM </a:t>
            </a:r>
            <a:r>
              <a:rPr lang="en-US" sz="1400" dirty="0" err="1"/>
              <a:t>merespons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ujung</a:t>
            </a:r>
            <a:r>
              <a:rPr lang="en-US" sz="1400" dirty="0"/>
              <a:t> </a:t>
            </a:r>
            <a:r>
              <a:rPr lang="en-US" sz="1400" dirty="0" err="1"/>
              <a:t>depan</a:t>
            </a:r>
            <a:r>
              <a:rPr lang="en-US" sz="14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4403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Bagaimana</a:t>
            </a:r>
            <a:r>
              <a:rPr lang="en-US" sz="2400" dirty="0"/>
              <a:t> agar </a:t>
            </a:r>
            <a:r>
              <a:rPr lang="en-US" sz="2400" dirty="0" err="1"/>
              <a:t>sistem</a:t>
            </a:r>
            <a:r>
              <a:rPr lang="en-US" sz="2400" dirty="0"/>
              <a:t> reliable?</a:t>
            </a:r>
          </a:p>
          <a:p>
            <a:r>
              <a:rPr lang="en-US" sz="2400" dirty="0" err="1"/>
              <a:t>Bagaimana</a:t>
            </a:r>
            <a:r>
              <a:rPr lang="en-US" sz="2400" dirty="0"/>
              <a:t> agar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performance yang </a:t>
            </a:r>
            <a:r>
              <a:rPr lang="en-US" sz="2400" dirty="0" err="1"/>
              <a:t>baik</a:t>
            </a:r>
            <a:r>
              <a:rPr lang="en-US" sz="2400" dirty="0"/>
              <a:t>?</a:t>
            </a:r>
          </a:p>
          <a:p>
            <a:r>
              <a:rPr lang="en-US" sz="2400" dirty="0" err="1"/>
              <a:t>Bagaimana</a:t>
            </a:r>
            <a:r>
              <a:rPr lang="en-US" sz="2400" dirty="0"/>
              <a:t> agar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diakses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mudah</a:t>
            </a:r>
            <a:r>
              <a:rPr lang="en-US" sz="2400" dirty="0"/>
              <a:t> </a:t>
            </a:r>
            <a:r>
              <a:rPr lang="en-US" sz="2400" dirty="0" err="1"/>
              <a:t>kapan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 smtClean="0"/>
              <a:t>?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b="1" dirty="0" err="1"/>
              <a:t>Solusi</a:t>
            </a:r>
            <a:r>
              <a:rPr lang="en-US" sz="2400" b="1" dirty="0"/>
              <a:t>?</a:t>
            </a:r>
          </a:p>
          <a:p>
            <a:r>
              <a:rPr lang="en-US" sz="2400" b="1" dirty="0"/>
              <a:t>– REPLICATION</a:t>
            </a:r>
          </a:p>
        </p:txBody>
      </p:sp>
    </p:spTree>
    <p:extLst>
      <p:ext uri="{BB962C8B-B14F-4D97-AF65-F5344CB8AC3E}">
        <p14:creationId xmlns:p14="http://schemas.microsoft.com/office/powerpoint/2010/main" val="2974153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Passive Replication</a:t>
            </a:r>
            <a:endParaRPr lang="en-US" dirty="0"/>
          </a:p>
        </p:txBody>
      </p:sp>
      <p:pic>
        <p:nvPicPr>
          <p:cNvPr id="4" name="Google Shape;228;p32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66851" y="2517321"/>
            <a:ext cx="5130543" cy="2976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8128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Passive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dirty="0" err="1"/>
              <a:t>Jika</a:t>
            </a:r>
            <a:r>
              <a:rPr lang="en-US" sz="2000" dirty="0"/>
              <a:t> server </a:t>
            </a:r>
            <a:r>
              <a:rPr lang="en-US" sz="2000" dirty="0" err="1"/>
              <a:t>utama</a:t>
            </a:r>
            <a:r>
              <a:rPr lang="en-US" sz="2000" dirty="0"/>
              <a:t> </a:t>
            </a:r>
            <a:r>
              <a:rPr lang="en-US" sz="2000" dirty="0" err="1"/>
              <a:t>sedang</a:t>
            </a:r>
            <a:r>
              <a:rPr lang="en-US" sz="2000" dirty="0"/>
              <a:t> down, </a:t>
            </a:r>
            <a:r>
              <a:rPr lang="en-US" sz="2000" dirty="0" err="1"/>
              <a:t>pilih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server backup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yang </a:t>
            </a:r>
            <a:r>
              <a:rPr lang="en-US" sz="2000" dirty="0" err="1"/>
              <a:t>utama</a:t>
            </a:r>
            <a:endParaRPr lang="en-US" sz="2000" dirty="0"/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dirty="0" err="1"/>
              <a:t>Kerugian</a:t>
            </a:r>
            <a:r>
              <a:rPr lang="en-US" sz="2000" dirty="0"/>
              <a:t>: overhead </a:t>
            </a:r>
            <a:r>
              <a:rPr lang="en-US" sz="2000" dirty="0" err="1"/>
              <a:t>besar</a:t>
            </a:r>
            <a:r>
              <a:rPr lang="en-US" sz="2000" dirty="0"/>
              <a:t> (server </a:t>
            </a:r>
            <a:r>
              <a:rPr lang="en-US" sz="2000" dirty="0" err="1"/>
              <a:t>utama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menunggu</a:t>
            </a:r>
            <a:r>
              <a:rPr lang="en-US" sz="2000" dirty="0"/>
              <a:t> </a:t>
            </a:r>
            <a:r>
              <a:rPr lang="en-US" sz="2000" dirty="0" err="1"/>
              <a:t>sampai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data </a:t>
            </a:r>
            <a:r>
              <a:rPr lang="en-US" sz="2000" dirty="0" err="1"/>
              <a:t>disebarkan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backup)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dirty="0"/>
              <a:t>Varian: FE </a:t>
            </a:r>
            <a:r>
              <a:rPr lang="en-US" sz="2000" dirty="0" err="1"/>
              <a:t>mengirim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permintaan</a:t>
            </a:r>
            <a:r>
              <a:rPr lang="en-US" sz="2000" dirty="0"/>
              <a:t> </a:t>
            </a:r>
            <a:r>
              <a:rPr lang="en-US" sz="2000" dirty="0" err="1"/>
              <a:t>baca</a:t>
            </a:r>
            <a:r>
              <a:rPr lang="en-US" sz="2000" dirty="0"/>
              <a:t> </a:t>
            </a:r>
            <a:r>
              <a:rPr lang="en-US" sz="2000" dirty="0" err="1"/>
              <a:t>langsung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backup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dirty="0" err="1"/>
              <a:t>Contoh</a:t>
            </a:r>
            <a:r>
              <a:rPr lang="en-US" sz="2000" dirty="0"/>
              <a:t>: Sun Network Information System (NIS)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4253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Active Replication</a:t>
            </a:r>
            <a:endParaRPr lang="en-US" dirty="0"/>
          </a:p>
        </p:txBody>
      </p:sp>
      <p:pic>
        <p:nvPicPr>
          <p:cNvPr id="4" name="Google Shape;243;p34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8204" y="2241550"/>
            <a:ext cx="5772179" cy="2976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779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Active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dirty="0" err="1"/>
              <a:t>Permintaan</a:t>
            </a:r>
            <a:endParaRPr lang="en-US" sz="2000" dirty="0"/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1800" dirty="0"/>
              <a:t>FE </a:t>
            </a:r>
            <a:r>
              <a:rPr lang="en-US" sz="1800" dirty="0" err="1"/>
              <a:t>mengirim</a:t>
            </a:r>
            <a:r>
              <a:rPr lang="en-US" sz="1800" dirty="0"/>
              <a:t> </a:t>
            </a:r>
            <a:r>
              <a:rPr lang="en-US" sz="1800" dirty="0" err="1"/>
              <a:t>permintaan</a:t>
            </a:r>
            <a:r>
              <a:rPr lang="en-US" sz="1800" dirty="0"/>
              <a:t> multicast </a:t>
            </a:r>
            <a:r>
              <a:rPr lang="en-US" sz="1800" dirty="0" err="1"/>
              <a:t>ke</a:t>
            </a:r>
            <a:r>
              <a:rPr lang="en-US" sz="1800" dirty="0"/>
              <a:t> RM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1800" dirty="0"/>
              <a:t>Baca </a:t>
            </a:r>
            <a:r>
              <a:rPr lang="en-US" sz="1800" dirty="0" err="1"/>
              <a:t>akses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RM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1800" dirty="0" err="1"/>
              <a:t>Permintaan</a:t>
            </a:r>
            <a:r>
              <a:rPr lang="en-US" sz="1800" dirty="0"/>
              <a:t> </a:t>
            </a:r>
            <a:r>
              <a:rPr lang="en-US" sz="1800" dirty="0" err="1"/>
              <a:t>menulis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semua</a:t>
            </a:r>
            <a:r>
              <a:rPr lang="en-US" sz="1800" dirty="0"/>
              <a:t> RM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urutan</a:t>
            </a:r>
            <a:r>
              <a:rPr lang="en-US" sz="1800" dirty="0"/>
              <a:t> </a:t>
            </a:r>
            <a:r>
              <a:rPr lang="en-US" sz="1800" dirty="0" err="1"/>
              <a:t>berurutan</a:t>
            </a:r>
            <a:endParaRPr lang="en-US" sz="1800" dirty="0"/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dirty="0" err="1"/>
              <a:t>Koordinasi</a:t>
            </a:r>
            <a:endParaRPr lang="en-US" sz="2000" dirty="0"/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komunikasi</a:t>
            </a:r>
            <a:r>
              <a:rPr lang="en-US" sz="1800" dirty="0"/>
              <a:t> </a:t>
            </a:r>
            <a:r>
              <a:rPr lang="en-US" sz="1800" dirty="0" err="1"/>
              <a:t>grup</a:t>
            </a:r>
            <a:r>
              <a:rPr lang="en-US" sz="1800" dirty="0"/>
              <a:t> </a:t>
            </a:r>
            <a:r>
              <a:rPr lang="en-US" sz="1800" dirty="0" err="1"/>
              <a:t>mengirim</a:t>
            </a:r>
            <a:r>
              <a:rPr lang="en-US" sz="1800" dirty="0"/>
              <a:t> </a:t>
            </a:r>
            <a:r>
              <a:rPr lang="en-US" sz="1800" dirty="0" err="1"/>
              <a:t>permintaan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RM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6066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Physical &amp; Logical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dirty="0"/>
              <a:t>Ada </a:t>
            </a:r>
            <a:r>
              <a:rPr lang="en-US" sz="2000" dirty="0" err="1"/>
              <a:t>salinan</a:t>
            </a:r>
            <a:r>
              <a:rPr lang="en-US" sz="2000" dirty="0"/>
              <a:t> </a:t>
            </a:r>
            <a:r>
              <a:rPr lang="en-US" sz="2000" dirty="0" err="1"/>
              <a:t>fisik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 </a:t>
            </a:r>
            <a:r>
              <a:rPr lang="en-US" sz="2000" dirty="0" err="1"/>
              <a:t>logis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.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dirty="0" err="1"/>
              <a:t>Operasi</a:t>
            </a:r>
            <a:r>
              <a:rPr lang="en-US" sz="2000" dirty="0"/>
              <a:t> </a:t>
            </a:r>
            <a:r>
              <a:rPr lang="en-US" sz="2000" dirty="0" err="1"/>
              <a:t>ditentukan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 </a:t>
            </a:r>
            <a:r>
              <a:rPr lang="en-US" sz="2000" dirty="0" err="1"/>
              <a:t>logis</a:t>
            </a:r>
            <a:r>
              <a:rPr lang="en-US" sz="2000" dirty="0"/>
              <a:t>,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diterjemahkan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beroperasi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 </a:t>
            </a:r>
            <a:r>
              <a:rPr lang="en-US" sz="2000" dirty="0" err="1"/>
              <a:t>fisik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pic>
        <p:nvPicPr>
          <p:cNvPr id="4" name="Google Shape;258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26750" y="3364189"/>
            <a:ext cx="2781300" cy="243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7623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Transactions on replicated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oogle Shape;266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74975" y="2443165"/>
            <a:ext cx="603885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5866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Available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oogle Shape;274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66257" y="2414290"/>
            <a:ext cx="6418525" cy="2991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7236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Object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oogle Shape;282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46615" y="2240897"/>
            <a:ext cx="6324600" cy="319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1507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Object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290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54338" y="2052917"/>
            <a:ext cx="6486525" cy="3714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72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Operasi pada penyimpanan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b="1" dirty="0"/>
              <a:t>Read</a:t>
            </a:r>
            <a:r>
              <a:rPr lang="en-US" sz="2000" dirty="0"/>
              <a:t>. </a:t>
            </a:r>
            <a:r>
              <a:rPr lang="en-US" sz="2000" dirty="0" err="1"/>
              <a:t>Ri</a:t>
            </a:r>
            <a:r>
              <a:rPr lang="en-US" sz="2000" dirty="0"/>
              <a:t> (x) b -&gt; </a:t>
            </a:r>
            <a:r>
              <a:rPr lang="en-US" sz="2000" dirty="0" err="1"/>
              <a:t>Klien</a:t>
            </a:r>
            <a:r>
              <a:rPr lang="en-US" sz="2000" dirty="0"/>
              <a:t> </a:t>
            </a:r>
            <a:r>
              <a:rPr lang="en-US" sz="2000" dirty="0" err="1"/>
              <a:t>saya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pembacaan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data item x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mengembalikan</a:t>
            </a:r>
            <a:r>
              <a:rPr lang="en-US" sz="2000" dirty="0"/>
              <a:t> b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b="1" dirty="0"/>
              <a:t>Write</a:t>
            </a:r>
            <a:r>
              <a:rPr lang="en-US" sz="2000" dirty="0"/>
              <a:t>. Wi (x) a -&gt; </a:t>
            </a:r>
            <a:r>
              <a:rPr lang="en-US" sz="2000" dirty="0" err="1"/>
              <a:t>Klien</a:t>
            </a:r>
            <a:r>
              <a:rPr lang="en-US" sz="2000" dirty="0"/>
              <a:t> </a:t>
            </a:r>
            <a:r>
              <a:rPr lang="en-US" sz="2000" dirty="0" err="1"/>
              <a:t>saya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tulis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data item x </a:t>
            </a:r>
            <a:r>
              <a:rPr lang="en-US" sz="2000" dirty="0" err="1"/>
              <a:t>mengaturnya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a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dirty="0" err="1"/>
              <a:t>Operasi</a:t>
            </a:r>
            <a:r>
              <a:rPr lang="en-US" sz="2000" dirty="0"/>
              <a:t> </a:t>
            </a:r>
            <a:r>
              <a:rPr lang="en-US" sz="2000" dirty="0" err="1"/>
              <a:t>tergantung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: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1800" dirty="0" err="1"/>
              <a:t>Waktu</a:t>
            </a:r>
            <a:r>
              <a:rPr lang="en-US" sz="1800" dirty="0"/>
              <a:t> </a:t>
            </a:r>
            <a:r>
              <a:rPr lang="en-US" sz="1800" dirty="0" err="1"/>
              <a:t>masalah</a:t>
            </a:r>
            <a:r>
              <a:rPr lang="en-US" sz="1800" dirty="0"/>
              <a:t> (</a:t>
            </a:r>
            <a:r>
              <a:rPr lang="en-US" sz="1800" dirty="0" err="1"/>
              <a:t>ketika</a:t>
            </a:r>
            <a:r>
              <a:rPr lang="en-US" sz="1800" dirty="0"/>
              <a:t> </a:t>
            </a:r>
            <a:r>
              <a:rPr lang="en-US" sz="1800" dirty="0" err="1"/>
              <a:t>permintaan</a:t>
            </a:r>
            <a:r>
              <a:rPr lang="en-US" sz="1800" dirty="0"/>
              <a:t> </a:t>
            </a:r>
            <a:r>
              <a:rPr lang="en-US" sz="1800" dirty="0" err="1"/>
              <a:t>dikirim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klien</a:t>
            </a:r>
            <a:r>
              <a:rPr lang="en-US" sz="1800" dirty="0"/>
              <a:t>)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1800" dirty="0" err="1"/>
              <a:t>Waktu</a:t>
            </a:r>
            <a:r>
              <a:rPr lang="en-US" sz="1800" dirty="0"/>
              <a:t> </a:t>
            </a:r>
            <a:r>
              <a:rPr lang="en-US" sz="1800" dirty="0" err="1"/>
              <a:t>eksekusi</a:t>
            </a:r>
            <a:r>
              <a:rPr lang="en-US" sz="1800" dirty="0"/>
              <a:t> (</a:t>
            </a:r>
            <a:r>
              <a:rPr lang="en-US" sz="1800" dirty="0" err="1"/>
              <a:t>ketika</a:t>
            </a:r>
            <a:r>
              <a:rPr lang="en-US" sz="1800" dirty="0"/>
              <a:t> </a:t>
            </a:r>
            <a:r>
              <a:rPr lang="en-US" sz="1800" dirty="0" err="1"/>
              <a:t>permintaan</a:t>
            </a:r>
            <a:r>
              <a:rPr lang="en-US" sz="1800" dirty="0"/>
              <a:t> </a:t>
            </a:r>
            <a:r>
              <a:rPr lang="en-US" sz="1800" dirty="0" err="1"/>
              <a:t>dieksekusi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a </a:t>
            </a:r>
            <a:r>
              <a:rPr lang="en-US" sz="1800" dirty="0" err="1"/>
              <a:t>replika</a:t>
            </a:r>
            <a:r>
              <a:rPr lang="en-US" sz="1800" dirty="0"/>
              <a:t>)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1800" dirty="0" err="1"/>
              <a:t>Waktu</a:t>
            </a:r>
            <a:r>
              <a:rPr lang="en-US" sz="1800" dirty="0"/>
              <a:t> </a:t>
            </a:r>
            <a:r>
              <a:rPr lang="en-US" sz="1800" dirty="0" err="1"/>
              <a:t>penyelesaian</a:t>
            </a:r>
            <a:r>
              <a:rPr lang="en-US" sz="1800" dirty="0"/>
              <a:t> (</a:t>
            </a:r>
            <a:r>
              <a:rPr lang="en-US" sz="1800" dirty="0" err="1"/>
              <a:t>ketika</a:t>
            </a:r>
            <a:r>
              <a:rPr lang="en-US" sz="1800" dirty="0"/>
              <a:t> </a:t>
            </a:r>
            <a:r>
              <a:rPr lang="en-US" sz="1800" dirty="0" err="1"/>
              <a:t>balasan</a:t>
            </a:r>
            <a:r>
              <a:rPr lang="en-US" sz="1800" dirty="0"/>
              <a:t> </a:t>
            </a:r>
            <a:r>
              <a:rPr lang="en-US" sz="1800" dirty="0" err="1"/>
              <a:t>diterima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klien</a:t>
            </a:r>
            <a:r>
              <a:rPr lang="en-US" sz="1800" dirty="0"/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162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Process sharing information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memastikan</a:t>
            </a:r>
            <a:r>
              <a:rPr lang="en-US" sz="2000" dirty="0"/>
              <a:t> </a:t>
            </a:r>
            <a:r>
              <a:rPr lang="en-US" sz="2000" dirty="0" err="1"/>
              <a:t>konsistensi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redundant resource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komponen</a:t>
            </a:r>
            <a:r>
              <a:rPr lang="en-US" sz="2000" dirty="0"/>
              <a:t> software/hardware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meningkatkan</a:t>
            </a:r>
            <a:r>
              <a:rPr lang="en-US" sz="2000" dirty="0"/>
              <a:t> reliability, fault-tolerance, or accessibility</a:t>
            </a:r>
          </a:p>
          <a:p>
            <a:r>
              <a:rPr lang="en-US" sz="2000" dirty="0" err="1"/>
              <a:t>Buat</a:t>
            </a:r>
            <a:r>
              <a:rPr lang="en-US" sz="2000" dirty="0"/>
              <a:t> </a:t>
            </a:r>
            <a:r>
              <a:rPr lang="en-US" sz="2000" dirty="0" err="1"/>
              <a:t>salinan</a:t>
            </a:r>
            <a:r>
              <a:rPr lang="en-US" sz="2000" dirty="0"/>
              <a:t> </a:t>
            </a:r>
            <a:r>
              <a:rPr lang="en-US" sz="2000" dirty="0" err="1"/>
              <a:t>layanan</a:t>
            </a:r>
            <a:r>
              <a:rPr lang="en-US" sz="2000" dirty="0"/>
              <a:t>/service di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mesin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81831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inkonsistensi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dirty="0"/>
              <a:t>Data: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1800" dirty="0" err="1"/>
              <a:t>Berapa</a:t>
            </a:r>
            <a:r>
              <a:rPr lang="en-US" sz="1800" dirty="0"/>
              <a:t> </a:t>
            </a:r>
            <a:r>
              <a:rPr lang="en-US" sz="1800" dirty="0" err="1"/>
              <a:t>umur</a:t>
            </a:r>
            <a:r>
              <a:rPr lang="en-US" sz="1800" dirty="0"/>
              <a:t> data?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1800" dirty="0" err="1"/>
              <a:t>Berapa</a:t>
            </a:r>
            <a:r>
              <a:rPr lang="en-US" sz="1800" dirty="0"/>
              <a:t> </a:t>
            </a:r>
            <a:r>
              <a:rPr lang="en-US" sz="1800" dirty="0" err="1"/>
              <a:t>umur</a:t>
            </a:r>
            <a:r>
              <a:rPr lang="en-US" sz="1800" dirty="0"/>
              <a:t> data yang </a:t>
            </a:r>
            <a:r>
              <a:rPr lang="en-US" sz="1800" dirty="0" err="1"/>
              <a:t>diizinkan</a:t>
            </a:r>
            <a:r>
              <a:rPr lang="en-US" sz="1800" dirty="0"/>
              <a:t>?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1800" dirty="0" err="1"/>
              <a:t>Waktu</a:t>
            </a:r>
            <a:r>
              <a:rPr lang="en-US" sz="1800" dirty="0"/>
              <a:t> </a:t>
            </a:r>
            <a:r>
              <a:rPr lang="en-US" sz="1800" dirty="0" err="1"/>
              <a:t>dimodifikasi</a:t>
            </a:r>
            <a:endParaRPr lang="en-US" sz="1800" dirty="0"/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1800" dirty="0" err="1"/>
              <a:t>Versi</a:t>
            </a:r>
            <a:endParaRPr lang="en-US" sz="1800" dirty="0"/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dirty="0" err="1"/>
              <a:t>Perintah</a:t>
            </a:r>
            <a:r>
              <a:rPr lang="en-US" sz="2000" dirty="0"/>
              <a:t> </a:t>
            </a:r>
            <a:r>
              <a:rPr lang="en-US" sz="2000" dirty="0" err="1"/>
              <a:t>operasi</a:t>
            </a:r>
            <a:r>
              <a:rPr lang="en-US" sz="2000" dirty="0"/>
              <a:t>: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1800" dirty="0" err="1"/>
              <a:t>Apakah</a:t>
            </a:r>
            <a:r>
              <a:rPr lang="en-US" sz="1800" dirty="0"/>
              <a:t> </a:t>
            </a:r>
            <a:r>
              <a:rPr lang="en-US" sz="1800" dirty="0" err="1"/>
              <a:t>operasi</a:t>
            </a:r>
            <a:r>
              <a:rPr lang="en-US" sz="1800" dirty="0"/>
              <a:t>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urutan</a:t>
            </a:r>
            <a:r>
              <a:rPr lang="en-US" sz="1800" dirty="0"/>
              <a:t> yang </a:t>
            </a:r>
            <a:r>
              <a:rPr lang="en-US" sz="1800" dirty="0" err="1"/>
              <a:t>benar</a:t>
            </a:r>
            <a:r>
              <a:rPr lang="en-US" sz="1800" dirty="0"/>
              <a:t>?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1800" dirty="0" err="1"/>
              <a:t>Pemesanan</a:t>
            </a:r>
            <a:r>
              <a:rPr lang="en-US" sz="1800" dirty="0"/>
              <a:t> </a:t>
            </a:r>
            <a:r>
              <a:rPr lang="en-US" sz="1800" dirty="0" err="1"/>
              <a:t>apa</a:t>
            </a:r>
            <a:r>
              <a:rPr lang="en-US" sz="1800" dirty="0"/>
              <a:t> yang </a:t>
            </a:r>
            <a:r>
              <a:rPr lang="en-US" sz="1800" dirty="0" err="1"/>
              <a:t>diizinkan</a:t>
            </a:r>
            <a:r>
              <a:rPr lang="en-US" sz="1800" dirty="0"/>
              <a:t>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53886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Konsistensi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400" dirty="0" err="1"/>
              <a:t>Klien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memodifikasi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daya</a:t>
            </a:r>
            <a:r>
              <a:rPr lang="en-US" sz="2400" dirty="0"/>
              <a:t> di </a:t>
            </a:r>
            <a:r>
              <a:rPr lang="en-US" sz="2400" dirty="0" err="1"/>
              <a:t>salah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replika</a:t>
            </a:r>
            <a:r>
              <a:rPr lang="en-US" sz="2400" dirty="0"/>
              <a:t>.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2000" dirty="0" err="1"/>
              <a:t>Apa</a:t>
            </a:r>
            <a:r>
              <a:rPr lang="en-US" sz="2000" dirty="0"/>
              <a:t> yang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klien</a:t>
            </a:r>
            <a:r>
              <a:rPr lang="en-US" sz="2000" dirty="0"/>
              <a:t> lain </a:t>
            </a:r>
            <a:r>
              <a:rPr lang="en-US" sz="2000" dirty="0" err="1"/>
              <a:t>meminta</a:t>
            </a:r>
            <a:r>
              <a:rPr lang="en-US" sz="2000" dirty="0"/>
              <a:t> </a:t>
            </a:r>
            <a:r>
              <a:rPr lang="en-US" sz="2000" dirty="0" err="1"/>
              <a:t>sumber</a:t>
            </a:r>
            <a:r>
              <a:rPr lang="en-US" sz="2000" dirty="0"/>
              <a:t> </a:t>
            </a:r>
            <a:r>
              <a:rPr lang="en-US" sz="2000" dirty="0" err="1"/>
              <a:t>daya</a:t>
            </a:r>
            <a:r>
              <a:rPr lang="en-US" sz="2000" dirty="0"/>
              <a:t> </a:t>
            </a:r>
            <a:r>
              <a:rPr lang="en-US" sz="2000" dirty="0" err="1"/>
              <a:t>sebelum</a:t>
            </a:r>
            <a:r>
              <a:rPr lang="en-US" sz="2000" dirty="0"/>
              <a:t> </a:t>
            </a:r>
            <a:r>
              <a:rPr lang="en-US" sz="2000" dirty="0" err="1"/>
              <a:t>replika</a:t>
            </a:r>
            <a:r>
              <a:rPr lang="en-US" sz="2000" dirty="0"/>
              <a:t> </a:t>
            </a:r>
            <a:r>
              <a:rPr lang="en-US" sz="2000" dirty="0" err="1"/>
              <a:t>diinformasikan</a:t>
            </a:r>
            <a:r>
              <a:rPr lang="en-US" sz="2000" dirty="0"/>
              <a:t> </a:t>
            </a:r>
            <a:r>
              <a:rPr lang="en-US" sz="2000" dirty="0" err="1"/>
              <a:t>modifikasi</a:t>
            </a:r>
            <a:r>
              <a:rPr lang="en-US" sz="2000" dirty="0"/>
              <a:t> lain,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cache </a:t>
            </a:r>
            <a:r>
              <a:rPr lang="en-US" sz="2000" dirty="0" err="1"/>
              <a:t>konsistensi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file </a:t>
            </a:r>
            <a:r>
              <a:rPr lang="en-US" sz="2000" dirty="0" err="1"/>
              <a:t>terdistribusi</a:t>
            </a:r>
            <a:r>
              <a:rPr lang="en-US" sz="2000" dirty="0"/>
              <a:t>?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400" dirty="0" err="1"/>
              <a:t>Jawaban</a:t>
            </a:r>
            <a:r>
              <a:rPr lang="en-US" sz="2400" dirty="0"/>
              <a:t> </a:t>
            </a:r>
            <a:r>
              <a:rPr lang="en-US" sz="2400" dirty="0" err="1"/>
              <a:t>tergantung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...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0126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Konsistensi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dirty="0" err="1"/>
              <a:t>Penyimpanan</a:t>
            </a:r>
            <a:r>
              <a:rPr lang="en-US" sz="2000" dirty="0"/>
              <a:t> data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terdistribusi</a:t>
            </a:r>
            <a:r>
              <a:rPr lang="en-US" sz="2000" dirty="0"/>
              <a:t>: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1800" dirty="0" err="1"/>
              <a:t>Urutan</a:t>
            </a:r>
            <a:r>
              <a:rPr lang="en-US" sz="1800" dirty="0"/>
              <a:t> program </a:t>
            </a:r>
            <a:r>
              <a:rPr lang="en-US" sz="1800" dirty="0" err="1"/>
              <a:t>dipertahankan</a:t>
            </a:r>
            <a:endParaRPr lang="en-US" sz="1800" dirty="0"/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dirty="0" err="1"/>
              <a:t>Pembaruan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konkurensi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mengakibatkan</a:t>
            </a:r>
            <a:r>
              <a:rPr lang="en-US" sz="2000" dirty="0"/>
              <a:t> </a:t>
            </a:r>
            <a:r>
              <a:rPr lang="en-US" sz="2000" dirty="0" err="1"/>
              <a:t>operasi</a:t>
            </a:r>
            <a:r>
              <a:rPr lang="en-US" sz="2000" dirty="0"/>
              <a:t> yang </a:t>
            </a:r>
            <a:r>
              <a:rPr lang="en-US" sz="2000" dirty="0" err="1"/>
              <a:t>saling</a:t>
            </a:r>
            <a:r>
              <a:rPr lang="en-US" sz="2000" dirty="0"/>
              <a:t> </a:t>
            </a:r>
            <a:r>
              <a:rPr lang="en-US" sz="2000" dirty="0" err="1"/>
              <a:t>bertentangan</a:t>
            </a:r>
            <a:endParaRPr lang="en-US" sz="2000" dirty="0"/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dirty="0" err="1"/>
              <a:t>Operasi</a:t>
            </a:r>
            <a:r>
              <a:rPr lang="en-US" sz="2000" dirty="0"/>
              <a:t> </a:t>
            </a:r>
            <a:r>
              <a:rPr lang="en-US" sz="2000" dirty="0" err="1"/>
              <a:t>Konflik</a:t>
            </a:r>
            <a:r>
              <a:rPr lang="en-US" sz="2000" dirty="0"/>
              <a:t>: 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1800" dirty="0" err="1"/>
              <a:t>Konflik</a:t>
            </a:r>
            <a:r>
              <a:rPr lang="en-US" sz="1800" dirty="0"/>
              <a:t> </a:t>
            </a:r>
            <a:r>
              <a:rPr lang="en-US" sz="1800" dirty="0" err="1"/>
              <a:t>baca-tulis</a:t>
            </a:r>
            <a:r>
              <a:rPr lang="en-US" sz="1800" dirty="0"/>
              <a:t> (</a:t>
            </a:r>
            <a:r>
              <a:rPr lang="en-US" sz="1800" dirty="0" err="1"/>
              <a:t>hanya</a:t>
            </a:r>
            <a:r>
              <a:rPr lang="en-US" sz="1800" dirty="0"/>
              <a:t> 1 </a:t>
            </a:r>
            <a:r>
              <a:rPr lang="en-US" sz="1800" dirty="0" err="1"/>
              <a:t>tulis</a:t>
            </a:r>
            <a:r>
              <a:rPr lang="en-US" sz="1800" dirty="0"/>
              <a:t>) 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1800" dirty="0" err="1"/>
              <a:t>Konflik</a:t>
            </a:r>
            <a:r>
              <a:rPr lang="en-US" sz="1800" dirty="0"/>
              <a:t> </a:t>
            </a:r>
            <a:r>
              <a:rPr lang="en-US" sz="1800" dirty="0" err="1"/>
              <a:t>tulis-tulis</a:t>
            </a:r>
            <a:r>
              <a:rPr lang="en-US" sz="1800" dirty="0"/>
              <a:t> (multiple concurrent write)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dirty="0" err="1"/>
              <a:t>Konsistensi</a:t>
            </a:r>
            <a:r>
              <a:rPr lang="en-US" sz="2000" dirty="0"/>
              <a:t>: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1800" dirty="0" err="1"/>
              <a:t>Urutan</a:t>
            </a:r>
            <a:r>
              <a:rPr lang="en-US" sz="1800" dirty="0"/>
              <a:t> </a:t>
            </a:r>
            <a:r>
              <a:rPr lang="en-US" sz="1800" dirty="0" err="1"/>
              <a:t>operasi</a:t>
            </a:r>
            <a:r>
              <a:rPr lang="en-US" sz="1800" dirty="0"/>
              <a:t> yang </a:t>
            </a:r>
            <a:r>
              <a:rPr lang="en-US" sz="1800" dirty="0" err="1"/>
              <a:t>saling</a:t>
            </a:r>
            <a:r>
              <a:rPr lang="en-US" sz="1800" dirty="0"/>
              <a:t> </a:t>
            </a:r>
            <a:r>
              <a:rPr lang="en-US" sz="1800" dirty="0" err="1"/>
              <a:t>bertentangan</a:t>
            </a:r>
            <a:r>
              <a:rPr lang="en-US" sz="1800" dirty="0"/>
              <a:t> yang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mempengaruhi</a:t>
            </a:r>
            <a:r>
              <a:rPr lang="en-US" sz="1800" dirty="0"/>
              <a:t> </a:t>
            </a:r>
            <a:r>
              <a:rPr lang="en-US" sz="1800" dirty="0" err="1"/>
              <a:t>konsistensi</a:t>
            </a:r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9676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Koherensi vs Konsistensi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400" dirty="0" err="1"/>
              <a:t>Koherensi</a:t>
            </a:r>
            <a:r>
              <a:rPr lang="en-US" sz="2400" dirty="0"/>
              <a:t> Data: </a:t>
            </a:r>
            <a:r>
              <a:rPr lang="en-US" sz="2400" dirty="0" err="1"/>
              <a:t>pemesanan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item data </a:t>
            </a:r>
            <a:r>
              <a:rPr lang="en-US" sz="2400" dirty="0" err="1"/>
              <a:t>tunggal</a:t>
            </a:r>
            <a:endParaRPr lang="en-US" sz="2400" dirty="0"/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2000" dirty="0" err="1"/>
              <a:t>mis</a:t>
            </a:r>
            <a:r>
              <a:rPr lang="en-US" sz="2000" dirty="0"/>
              <a:t>. </a:t>
            </a:r>
            <a:r>
              <a:rPr lang="en-US" sz="2000" dirty="0" err="1"/>
              <a:t>pembacaan</a:t>
            </a:r>
            <a:r>
              <a:rPr lang="en-US" sz="2000" dirty="0"/>
              <a:t> x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mengembalikan</a:t>
            </a:r>
            <a:r>
              <a:rPr lang="en-US" sz="2000" dirty="0"/>
              <a:t> yang </a:t>
            </a:r>
            <a:r>
              <a:rPr lang="en-US" sz="2000" dirty="0" err="1"/>
              <a:t>terbaru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tertulis</a:t>
            </a:r>
            <a:endParaRPr lang="en-US" sz="2000" dirty="0"/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400" dirty="0" err="1"/>
              <a:t>Konsistensi</a:t>
            </a:r>
            <a:r>
              <a:rPr lang="en-US" sz="2400" dirty="0"/>
              <a:t> Data: </a:t>
            </a:r>
            <a:r>
              <a:rPr lang="en-US" sz="2400" dirty="0" err="1"/>
              <a:t>pemesanan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seluruh</a:t>
            </a:r>
            <a:r>
              <a:rPr lang="en-US" sz="2400" dirty="0"/>
              <a:t> </a:t>
            </a:r>
            <a:r>
              <a:rPr lang="en-US" sz="2400" dirty="0" err="1"/>
              <a:t>penyimpanan</a:t>
            </a:r>
            <a:r>
              <a:rPr lang="en-US" sz="2400" dirty="0"/>
              <a:t> data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2000" dirty="0" err="1"/>
              <a:t>termasuk</a:t>
            </a:r>
            <a:r>
              <a:rPr lang="en-US" sz="2000" dirty="0"/>
              <a:t> </a:t>
            </a:r>
            <a:r>
              <a:rPr lang="en-US" sz="2000" dirty="0" err="1"/>
              <a:t>pemesanan</a:t>
            </a:r>
            <a:r>
              <a:rPr lang="en-US" sz="2000" dirty="0"/>
              <a:t> </a:t>
            </a:r>
            <a:r>
              <a:rPr lang="en-US" sz="2000" dirty="0" err="1"/>
              <a:t>operasi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data lain </a:t>
            </a:r>
            <a:r>
              <a:rPr lang="en-US" sz="2000" dirty="0" err="1"/>
              <a:t>barang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44866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Model Konsistensi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1600" dirty="0"/>
              <a:t>Data centric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dirty="0" err="1"/>
              <a:t>Konsistensi</a:t>
            </a:r>
            <a:r>
              <a:rPr lang="en-US" dirty="0"/>
              <a:t> yang </a:t>
            </a:r>
            <a:r>
              <a:rPr lang="en-US" dirty="0" err="1"/>
              <a:t>ketat</a:t>
            </a:r>
            <a:endParaRPr lang="en-US" dirty="0"/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dirty="0" err="1"/>
              <a:t>Konsistensi</a:t>
            </a:r>
            <a:r>
              <a:rPr lang="en-US" dirty="0"/>
              <a:t> </a:t>
            </a:r>
            <a:r>
              <a:rPr lang="en-US" dirty="0" err="1"/>
              <a:t>berurutan</a:t>
            </a:r>
            <a:endParaRPr lang="en-US" dirty="0"/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dirty="0" err="1"/>
              <a:t>Rilis</a:t>
            </a:r>
            <a:r>
              <a:rPr lang="en-US" dirty="0"/>
              <a:t> </a:t>
            </a:r>
            <a:r>
              <a:rPr lang="en-US" dirty="0" err="1"/>
              <a:t>konsistensi</a:t>
            </a:r>
            <a:endParaRPr lang="en-US" dirty="0"/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dirty="0" err="1"/>
              <a:t>Konsistensi</a:t>
            </a:r>
            <a:r>
              <a:rPr lang="en-US" dirty="0"/>
              <a:t> </a:t>
            </a:r>
            <a:r>
              <a:rPr lang="en-US" dirty="0" err="1"/>
              <a:t>rilis</a:t>
            </a:r>
            <a:r>
              <a:rPr lang="en-US" dirty="0"/>
              <a:t> </a:t>
            </a:r>
            <a:r>
              <a:rPr lang="en-US" dirty="0" err="1"/>
              <a:t>malas</a:t>
            </a:r>
            <a:endParaRPr lang="en-US" dirty="0"/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1600" dirty="0"/>
              <a:t>Client centric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dirty="0" err="1"/>
              <a:t>Berbunyi</a:t>
            </a:r>
            <a:r>
              <a:rPr lang="en-US" dirty="0"/>
              <a:t> </a:t>
            </a:r>
            <a:r>
              <a:rPr lang="en-US" dirty="0" err="1"/>
              <a:t>monoton</a:t>
            </a:r>
            <a:endParaRPr lang="en-US" dirty="0"/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monoton</a:t>
            </a:r>
            <a:endParaRPr lang="en-US" dirty="0"/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dirty="0"/>
              <a:t>Baca </a:t>
            </a:r>
            <a:r>
              <a:rPr lang="en-US" dirty="0" err="1"/>
              <a:t>tulisan</a:t>
            </a:r>
            <a:r>
              <a:rPr lang="en-US" dirty="0"/>
              <a:t> </a:t>
            </a:r>
            <a:r>
              <a:rPr lang="en-US" dirty="0" err="1"/>
              <a:t>Anda</a:t>
            </a:r>
            <a:endParaRPr lang="en-US" dirty="0"/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dirty="0" err="1"/>
              <a:t>Tulis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baca</a:t>
            </a:r>
            <a:endParaRPr lang="en-US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22789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Model konsistensi data sentris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4455886"/>
            <a:ext cx="9744637" cy="761574"/>
          </a:xfrm>
        </p:spPr>
        <p:txBody>
          <a:bodyPr>
            <a:normAutofit/>
          </a:bodyPr>
          <a:lstStyle/>
          <a:p>
            <a:pPr lvl="0"/>
            <a:r>
              <a:rPr lang="en-US" sz="2000" dirty="0" err="1"/>
              <a:t>organisasi</a:t>
            </a:r>
            <a:r>
              <a:rPr lang="en-US" sz="2000" dirty="0"/>
              <a:t> </a:t>
            </a:r>
            <a:r>
              <a:rPr lang="en-US" sz="2000" dirty="0" err="1"/>
              <a:t>umum</a:t>
            </a:r>
            <a:r>
              <a:rPr lang="en-US" sz="2000" dirty="0"/>
              <a:t> </a:t>
            </a:r>
            <a:r>
              <a:rPr lang="en-US" sz="2000" dirty="0" err="1"/>
              <a:t>penyimpanan</a:t>
            </a:r>
            <a:r>
              <a:rPr lang="en-US" sz="2000" dirty="0"/>
              <a:t> data </a:t>
            </a:r>
            <a:r>
              <a:rPr lang="en-US" sz="2000" dirty="0" err="1"/>
              <a:t>logis</a:t>
            </a:r>
            <a:r>
              <a:rPr lang="en-US" sz="2000" dirty="0"/>
              <a:t>, </a:t>
            </a:r>
            <a:r>
              <a:rPr lang="en-US" sz="2000" dirty="0" err="1"/>
              <a:t>didistribusikan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fisik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direplikasi</a:t>
            </a:r>
            <a:r>
              <a:rPr lang="en-US" sz="2000" dirty="0"/>
              <a:t> di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mesin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4" name="Google Shape;340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38547" y="1957911"/>
            <a:ext cx="5602349" cy="2497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5279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Data sentris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dirty="0" err="1"/>
              <a:t>Kontrak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proses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penyimpanan</a:t>
            </a:r>
            <a:r>
              <a:rPr lang="en-US" sz="2000" dirty="0"/>
              <a:t> data. </a:t>
            </a:r>
            <a:r>
              <a:rPr lang="en-US" sz="2000" dirty="0" err="1"/>
              <a:t>Jika</a:t>
            </a:r>
            <a:r>
              <a:rPr lang="en-US" sz="2000" dirty="0"/>
              <a:t> proses </a:t>
            </a:r>
            <a:r>
              <a:rPr lang="en-US" sz="2000" dirty="0" err="1"/>
              <a:t>mematuhi</a:t>
            </a:r>
            <a:r>
              <a:rPr lang="en-US" sz="2000" dirty="0"/>
              <a:t> </a:t>
            </a:r>
            <a:r>
              <a:rPr lang="en-US" sz="2000" dirty="0" err="1"/>
              <a:t>aturan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, </a:t>
            </a:r>
            <a:r>
              <a:rPr lang="en-US" sz="2000" dirty="0" err="1"/>
              <a:t>penyimpanan</a:t>
            </a:r>
            <a:r>
              <a:rPr lang="en-US" sz="2000" dirty="0"/>
              <a:t> data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bekerja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benar</a:t>
            </a:r>
            <a:endParaRPr lang="en-US" sz="2000" dirty="0"/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dirty="0" err="1"/>
              <a:t>Biasanya</a:t>
            </a:r>
            <a:r>
              <a:rPr lang="en-US" sz="2000" dirty="0"/>
              <a:t> orang </a:t>
            </a:r>
            <a:r>
              <a:rPr lang="en-US" sz="2000" dirty="0" err="1"/>
              <a:t>ingin</a:t>
            </a:r>
            <a:r>
              <a:rPr lang="en-US" sz="2000" dirty="0"/>
              <a:t>: “</a:t>
            </a:r>
            <a:r>
              <a:rPr lang="en-US" sz="2000" dirty="0" err="1"/>
              <a:t>baca</a:t>
            </a:r>
            <a:r>
              <a:rPr lang="en-US" sz="2000" dirty="0"/>
              <a:t> </a:t>
            </a:r>
            <a:r>
              <a:rPr lang="en-US" sz="2000" dirty="0" err="1"/>
              <a:t>mengembalikan</a:t>
            </a:r>
            <a:r>
              <a:rPr lang="en-US" sz="2000" dirty="0"/>
              <a:t> </a:t>
            </a:r>
            <a:r>
              <a:rPr lang="en-US" sz="2000" dirty="0" err="1"/>
              <a:t>hasilnya</a:t>
            </a:r>
            <a:r>
              <a:rPr lang="en-US" sz="2000" dirty="0"/>
              <a:t> </a:t>
            </a:r>
            <a:r>
              <a:rPr lang="en-US" sz="2000" dirty="0" err="1"/>
              <a:t>menulis</a:t>
            </a:r>
            <a:r>
              <a:rPr lang="en-US" sz="2000" dirty="0"/>
              <a:t> paling </a:t>
            </a:r>
            <a:r>
              <a:rPr lang="en-US" sz="2000" dirty="0" err="1"/>
              <a:t>baru</a:t>
            </a:r>
            <a:r>
              <a:rPr lang="en-US" sz="2000" dirty="0"/>
              <a:t> ”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dirty="0" err="1"/>
              <a:t>Namun</a:t>
            </a:r>
            <a:r>
              <a:rPr lang="en-US" sz="2000" dirty="0"/>
              <a:t>: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jam global! </a:t>
            </a:r>
            <a:r>
              <a:rPr lang="en-US" sz="2000" dirty="0" err="1"/>
              <a:t>Apa</a:t>
            </a:r>
            <a:r>
              <a:rPr lang="en-US" sz="2000" dirty="0"/>
              <a:t> yang </a:t>
            </a:r>
            <a:r>
              <a:rPr lang="en-US" sz="2000" dirty="0" err="1"/>
              <a:t>terbaru</a:t>
            </a:r>
            <a:r>
              <a:rPr lang="en-US" sz="2000" dirty="0"/>
              <a:t>? (</a:t>
            </a:r>
            <a:r>
              <a:rPr lang="en-US" sz="2000" dirty="0" err="1"/>
              <a:t>terakhir</a:t>
            </a:r>
            <a:r>
              <a:rPr lang="en-US" sz="2000" dirty="0"/>
              <a:t>) </a:t>
            </a:r>
            <a:r>
              <a:rPr lang="en-US" sz="2000" dirty="0" err="1"/>
              <a:t>tulis</a:t>
            </a:r>
            <a:r>
              <a:rPr lang="en-US" sz="2000" dirty="0"/>
              <a:t>?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dirty="0" err="1"/>
              <a:t>Konflik</a:t>
            </a:r>
            <a:r>
              <a:rPr lang="en-US" sz="2000" dirty="0"/>
              <a:t>: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operasi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interval yang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aktif</a:t>
            </a:r>
            <a:r>
              <a:rPr lang="en-US" sz="2000" dirty="0"/>
              <a:t> item data yang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setidaknya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tulisan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99975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Simbol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dirty="0"/>
              <a:t>W (x) a, </a:t>
            </a:r>
            <a:r>
              <a:rPr lang="en-US" sz="2000" dirty="0" err="1"/>
              <a:t>maksud</a:t>
            </a:r>
            <a:r>
              <a:rPr lang="en-US" sz="2000" dirty="0"/>
              <a:t> </a:t>
            </a:r>
            <a:r>
              <a:rPr lang="en-US" sz="2000" dirty="0" err="1"/>
              <a:t>klien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</a:t>
            </a:r>
            <a:r>
              <a:rPr lang="en-US" sz="2000" dirty="0" err="1"/>
              <a:t>menulis</a:t>
            </a:r>
            <a:r>
              <a:rPr lang="en-US" sz="2000" dirty="0"/>
              <a:t> </a:t>
            </a:r>
            <a:r>
              <a:rPr lang="en-US" sz="2000" dirty="0" err="1"/>
              <a:t>sesuatu</a:t>
            </a:r>
            <a:r>
              <a:rPr lang="en-US" sz="2000" dirty="0"/>
              <a:t> </a:t>
            </a:r>
            <a:r>
              <a:rPr lang="en-US" sz="2000" dirty="0" err="1"/>
              <a:t>bernilai</a:t>
            </a:r>
            <a:r>
              <a:rPr lang="en-US" sz="2000" dirty="0"/>
              <a:t> a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1800" dirty="0" err="1"/>
              <a:t>Mis</a:t>
            </a:r>
            <a:r>
              <a:rPr lang="en-US" sz="1800" dirty="0"/>
              <a:t>: x = a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dirty="0" err="1"/>
              <a:t>Tanda</a:t>
            </a:r>
            <a:r>
              <a:rPr lang="en-US" sz="2000" dirty="0"/>
              <a:t> </a:t>
            </a:r>
            <a:r>
              <a:rPr lang="en-US" sz="2000" dirty="0" err="1"/>
              <a:t>panah</a:t>
            </a:r>
            <a:r>
              <a:rPr lang="en-US" sz="2000" dirty="0"/>
              <a:t> </a:t>
            </a:r>
            <a:r>
              <a:rPr lang="en-US" sz="2000" dirty="0" err="1"/>
              <a:t>merah</a:t>
            </a:r>
            <a:r>
              <a:rPr lang="en-US" sz="2000" dirty="0"/>
              <a:t>, </a:t>
            </a:r>
            <a:r>
              <a:rPr lang="en-US" sz="2000" dirty="0" err="1"/>
              <a:t>artinya</a:t>
            </a:r>
            <a:r>
              <a:rPr lang="en-US" sz="2000" dirty="0"/>
              <a:t> </a:t>
            </a:r>
            <a:r>
              <a:rPr lang="en-US" sz="2000" dirty="0" err="1"/>
              <a:t>klien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</a:t>
            </a:r>
            <a:r>
              <a:rPr lang="en-US" sz="2000" dirty="0" err="1"/>
              <a:t>menulis</a:t>
            </a:r>
            <a:r>
              <a:rPr lang="en-US" sz="2000" dirty="0"/>
              <a:t> di </a:t>
            </a:r>
            <a:r>
              <a:rPr lang="en-US" sz="2000" dirty="0" err="1"/>
              <a:t>tempat</a:t>
            </a:r>
            <a:r>
              <a:rPr lang="en-US" sz="2000" dirty="0"/>
              <a:t> </a:t>
            </a:r>
            <a:r>
              <a:rPr lang="en-US" sz="2000" dirty="0" err="1"/>
              <a:t>klien</a:t>
            </a:r>
            <a:r>
              <a:rPr lang="en-US" sz="2000" dirty="0"/>
              <a:t> lain, </a:t>
            </a:r>
            <a:r>
              <a:rPr lang="en-US" sz="2000" dirty="0" err="1"/>
              <a:t>jadi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menyebabkan</a:t>
            </a:r>
            <a:r>
              <a:rPr lang="en-US" sz="2000" dirty="0"/>
              <a:t> </a:t>
            </a:r>
            <a:r>
              <a:rPr lang="en-US" sz="2000" dirty="0" err="1"/>
              <a:t>ketidak</a:t>
            </a:r>
            <a:r>
              <a:rPr lang="en-US" sz="2000" dirty="0"/>
              <a:t> </a:t>
            </a:r>
            <a:r>
              <a:rPr lang="en-US" sz="2000" dirty="0" err="1"/>
              <a:t>konsistenan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endParaRPr lang="en-US" sz="2000" dirty="0"/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dirty="0"/>
              <a:t>R (x) a, </a:t>
            </a:r>
            <a:r>
              <a:rPr lang="en-US" sz="2000" dirty="0" err="1"/>
              <a:t>berarti</a:t>
            </a:r>
            <a:r>
              <a:rPr lang="en-US" sz="2000" dirty="0"/>
              <a:t> </a:t>
            </a:r>
            <a:r>
              <a:rPr lang="en-US" sz="2000" dirty="0" err="1"/>
              <a:t>klien</a:t>
            </a:r>
            <a:r>
              <a:rPr lang="en-US" sz="2000" dirty="0"/>
              <a:t> </a:t>
            </a:r>
            <a:r>
              <a:rPr lang="en-US" sz="2000" dirty="0" err="1"/>
              <a:t>membaca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a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1800" dirty="0" err="1"/>
              <a:t>Mis</a:t>
            </a:r>
            <a:r>
              <a:rPr lang="en-US" sz="1800" dirty="0"/>
              <a:t>: </a:t>
            </a:r>
            <a:r>
              <a:rPr lang="en-US" sz="1800" dirty="0" err="1"/>
              <a:t>cetak</a:t>
            </a:r>
            <a:r>
              <a:rPr lang="en-US" sz="1800" dirty="0"/>
              <a:t> (x) -&gt; 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96776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Strict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17500">
              <a:lnSpc>
                <a:spcPct val="150000"/>
              </a:lnSpc>
              <a:buSzPts val="1400"/>
              <a:buChar char="●"/>
            </a:pP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pembacaan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item data x </a:t>
            </a:r>
            <a:r>
              <a:rPr lang="en-US" sz="2000" dirty="0" err="1"/>
              <a:t>mengembalikan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yang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tulis</a:t>
            </a:r>
            <a:r>
              <a:rPr lang="en-US" sz="2000" dirty="0"/>
              <a:t> </a:t>
            </a:r>
            <a:r>
              <a:rPr lang="en-US" sz="2000" dirty="0" err="1"/>
              <a:t>terbaru</a:t>
            </a:r>
            <a:r>
              <a:rPr lang="en-US" sz="2000" dirty="0"/>
              <a:t> di x</a:t>
            </a:r>
          </a:p>
          <a:p>
            <a:pPr marL="457200" lvl="0" indent="-317500">
              <a:lnSpc>
                <a:spcPct val="150000"/>
              </a:lnSpc>
              <a:buSzPts val="1400"/>
              <a:buChar char="●"/>
            </a:pP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implisit</a:t>
            </a:r>
            <a:r>
              <a:rPr lang="en-US" sz="2000" dirty="0"/>
              <a:t> </a:t>
            </a:r>
            <a:r>
              <a:rPr lang="en-US" sz="2000" dirty="0" err="1"/>
              <a:t>mengasumsikan</a:t>
            </a:r>
            <a:r>
              <a:rPr lang="en-US" sz="2000" dirty="0"/>
              <a:t> </a:t>
            </a:r>
            <a:r>
              <a:rPr lang="en-US" sz="2000" dirty="0" err="1"/>
              <a:t>kehadiran</a:t>
            </a:r>
            <a:r>
              <a:rPr lang="en-US" sz="2000" dirty="0"/>
              <a:t> jam global</a:t>
            </a:r>
          </a:p>
          <a:p>
            <a:pPr marL="457200" lvl="0" indent="-317500">
              <a:lnSpc>
                <a:spcPct val="150000"/>
              </a:lnSpc>
              <a:buSzPts val="1400"/>
              <a:buChar char="●"/>
            </a:pPr>
            <a:r>
              <a:rPr lang="en-US" sz="2000" dirty="0" err="1"/>
              <a:t>Tulisan</a:t>
            </a:r>
            <a:r>
              <a:rPr lang="en-US" sz="2000" dirty="0"/>
              <a:t> </a:t>
            </a:r>
            <a:r>
              <a:rPr lang="en-US" sz="2000" dirty="0" err="1"/>
              <a:t>langsung</a:t>
            </a:r>
            <a:r>
              <a:rPr lang="en-US" sz="2000" dirty="0"/>
              <a:t> </a:t>
            </a:r>
            <a:r>
              <a:rPr lang="en-US" sz="2000" dirty="0" err="1"/>
              <a:t>terlihat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proses</a:t>
            </a:r>
          </a:p>
          <a:p>
            <a:pPr marL="457200" lvl="0" indent="-317500">
              <a:lnSpc>
                <a:spcPct val="150000"/>
              </a:lnSpc>
              <a:buSzPts val="1400"/>
              <a:buChar char="●"/>
            </a:pPr>
            <a:r>
              <a:rPr lang="en-US" sz="2000" dirty="0" err="1"/>
              <a:t>Sulit</a:t>
            </a:r>
            <a:r>
              <a:rPr lang="en-US" sz="2000" dirty="0"/>
              <a:t> </a:t>
            </a:r>
            <a:r>
              <a:rPr lang="en-US" sz="2000" dirty="0" err="1"/>
              <a:t>diimplementasikan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terdistribusi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"Paling </a:t>
            </a:r>
            <a:r>
              <a:rPr lang="en-US" sz="2000" dirty="0" err="1"/>
              <a:t>baru</a:t>
            </a:r>
            <a:r>
              <a:rPr lang="en-US" sz="2000" dirty="0"/>
              <a:t>"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keterlambatan</a:t>
            </a:r>
            <a:r>
              <a:rPr lang="en-US" sz="2000" dirty="0"/>
              <a:t> </a:t>
            </a:r>
            <a:r>
              <a:rPr lang="en-US" sz="2000" dirty="0" err="1"/>
              <a:t>jaringan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jam global</a:t>
            </a:r>
          </a:p>
          <a:p>
            <a:endParaRPr lang="en-US" sz="2000" dirty="0"/>
          </a:p>
        </p:txBody>
      </p:sp>
      <p:pic>
        <p:nvPicPr>
          <p:cNvPr id="4" name="Google Shape;362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83645" y="5217460"/>
            <a:ext cx="5861201" cy="1502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7515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Sequential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sv-SE" sz="2000" dirty="0"/>
              <a:t>Semua operasi penulisan dilakukan secara berurutan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sv-SE" sz="2000" dirty="0"/>
              <a:t>Tidak dipesan sesuai dengan “waktu”</a:t>
            </a:r>
          </a:p>
          <a:p>
            <a:pPr marL="0" lvl="0" indent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sv-SE" sz="2000" dirty="0"/>
          </a:p>
          <a:p>
            <a:endParaRPr lang="en-US" sz="2000" dirty="0"/>
          </a:p>
        </p:txBody>
      </p:sp>
      <p:pic>
        <p:nvPicPr>
          <p:cNvPr id="4" name="Google Shape;370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75758" y="3597496"/>
            <a:ext cx="6276975" cy="223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826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oogle Shape;10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34190" y="2357717"/>
            <a:ext cx="4343400" cy="345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4995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Release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dirty="0" err="1"/>
              <a:t>Pemisahan</a:t>
            </a:r>
            <a:r>
              <a:rPr lang="en-US" sz="2000" dirty="0"/>
              <a:t> </a:t>
            </a:r>
            <a:r>
              <a:rPr lang="en-US" sz="2000" dirty="0" err="1"/>
              <a:t>tugas</a:t>
            </a:r>
            <a:r>
              <a:rPr lang="en-US" sz="2000" dirty="0"/>
              <a:t> </a:t>
            </a:r>
            <a:r>
              <a:rPr lang="en-US" sz="2000" dirty="0" err="1"/>
              <a:t>sinkronisasi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eksplisit</a:t>
            </a:r>
            <a:endParaRPr lang="en-US" sz="2000" dirty="0"/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dirty="0"/>
              <a:t>Acquire -&gt; proses </a:t>
            </a:r>
            <a:r>
              <a:rPr lang="en-US" sz="2000" dirty="0" err="1"/>
              <a:t>pengaksesan</a:t>
            </a:r>
            <a:r>
              <a:rPr lang="en-US" sz="2000" dirty="0"/>
              <a:t> data </a:t>
            </a:r>
            <a:r>
              <a:rPr lang="en-US" sz="2000" dirty="0" err="1"/>
              <a:t>ter</a:t>
            </a:r>
            <a:r>
              <a:rPr lang="en-US" sz="2000" dirty="0"/>
              <a:t>-up-to-date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dirty="0"/>
              <a:t>Release -&gt; proses </a:t>
            </a:r>
            <a:r>
              <a:rPr lang="en-US" sz="2000" dirty="0" err="1"/>
              <a:t>melepaskan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data </a:t>
            </a:r>
            <a:r>
              <a:rPr lang="en-US" sz="2000" dirty="0" err="1"/>
              <a:t>yg</a:t>
            </a:r>
            <a:r>
              <a:rPr lang="en-US" sz="2000" dirty="0"/>
              <a:t> </a:t>
            </a:r>
            <a:r>
              <a:rPr lang="en-US" sz="2000" dirty="0" err="1"/>
              <a:t>dipegangnya</a:t>
            </a:r>
            <a:endParaRPr lang="en-US" sz="2000" dirty="0"/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dirty="0"/>
              <a:t>Orders </a:t>
            </a:r>
            <a:r>
              <a:rPr lang="en-US" sz="2000" dirty="0" err="1"/>
              <a:t>adalah</a:t>
            </a:r>
            <a:r>
              <a:rPr lang="en-US" sz="2000" dirty="0"/>
              <a:t> FIFO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dirty="0"/>
              <a:t>Release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setelah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baca</a:t>
            </a:r>
            <a:r>
              <a:rPr lang="en-US" sz="2000" dirty="0"/>
              <a:t> / </a:t>
            </a:r>
            <a:r>
              <a:rPr lang="en-US" sz="2000" dirty="0" err="1"/>
              <a:t>tulis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klien</a:t>
            </a:r>
            <a:r>
              <a:rPr lang="en-US" sz="2000" dirty="0"/>
              <a:t> </a:t>
            </a:r>
            <a:r>
              <a:rPr lang="en-US" sz="2000" dirty="0" err="1"/>
              <a:t>lengkap</a:t>
            </a:r>
            <a:endParaRPr lang="en-US" sz="2000" dirty="0"/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dirty="0"/>
              <a:t>Baca / </a:t>
            </a:r>
            <a:r>
              <a:rPr lang="en-US" sz="2000" dirty="0" err="1"/>
              <a:t>tulis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setelah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diakuisisi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klien</a:t>
            </a:r>
            <a:r>
              <a:rPr lang="en-US" sz="2000" dirty="0"/>
              <a:t> </a:t>
            </a:r>
            <a:r>
              <a:rPr lang="en-US" sz="2000" dirty="0" err="1"/>
              <a:t>lengkap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02620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Eager Release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oogle Shape;385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1394" y="2240897"/>
            <a:ext cx="7152606" cy="36228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42577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Lazy Release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dirty="0" err="1"/>
              <a:t>Jangan</a:t>
            </a:r>
            <a:r>
              <a:rPr lang="en-US" sz="2000" dirty="0"/>
              <a:t> </a:t>
            </a:r>
            <a:r>
              <a:rPr lang="en-US" sz="2000" dirty="0" err="1"/>
              <a:t>kirim</a:t>
            </a:r>
            <a:r>
              <a:rPr lang="en-US" sz="2000" dirty="0"/>
              <a:t> </a:t>
            </a:r>
            <a:r>
              <a:rPr lang="en-US" sz="2000" dirty="0" err="1"/>
              <a:t>pembaruan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dirilis</a:t>
            </a:r>
            <a:endParaRPr lang="en-US" sz="2000" dirty="0"/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1800" dirty="0" err="1"/>
              <a:t>Memperoleh</a:t>
            </a:r>
            <a:r>
              <a:rPr lang="en-US" sz="1800" dirty="0"/>
              <a:t> </a:t>
            </a:r>
            <a:r>
              <a:rPr lang="en-US" sz="1800" dirty="0" err="1"/>
              <a:t>penyebab</a:t>
            </a:r>
            <a:r>
              <a:rPr lang="en-US" sz="1800" dirty="0"/>
              <a:t> </a:t>
            </a:r>
            <a:r>
              <a:rPr lang="en-US" sz="1800" dirty="0" err="1"/>
              <a:t>klien</a:t>
            </a:r>
            <a:r>
              <a:rPr lang="en-US" sz="1800" dirty="0"/>
              <a:t> </a:t>
            </a:r>
            <a:r>
              <a:rPr lang="en-US" sz="1800" dirty="0" err="1"/>
              <a:t>mendapatkan</a:t>
            </a:r>
            <a:r>
              <a:rPr lang="en-US" sz="1800" dirty="0"/>
              <a:t> status </a:t>
            </a:r>
            <a:r>
              <a:rPr lang="en-US" sz="1800" dirty="0" err="1"/>
              <a:t>terbaru</a:t>
            </a:r>
            <a:endParaRPr lang="en-US" sz="1800" dirty="0"/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klien</a:t>
            </a:r>
            <a:r>
              <a:rPr lang="en-US" sz="1800" dirty="0"/>
              <a:t> -&gt;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efisien</a:t>
            </a:r>
            <a:endParaRPr lang="en-US" sz="1800" dirty="0"/>
          </a:p>
          <a:p>
            <a:endParaRPr lang="en-US" sz="2000" dirty="0"/>
          </a:p>
        </p:txBody>
      </p:sp>
      <p:pic>
        <p:nvPicPr>
          <p:cNvPr id="4" name="Google Shape;393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9786" y="3729178"/>
            <a:ext cx="6115050" cy="2143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37437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Client Centric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jaminan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pemesanan</a:t>
            </a:r>
            <a:r>
              <a:rPr lang="en-US" sz="2000" dirty="0"/>
              <a:t> </a:t>
            </a:r>
            <a:r>
              <a:rPr lang="en-US" sz="2000" dirty="0" err="1"/>
              <a:t>operasi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klien</a:t>
            </a:r>
            <a:r>
              <a:rPr lang="en-US" sz="2000" dirty="0"/>
              <a:t> </a:t>
            </a:r>
            <a:r>
              <a:rPr lang="en-US" sz="2000" dirty="0" err="1"/>
              <a:t>tunggal</a:t>
            </a:r>
            <a:endParaRPr lang="en-US" sz="2000" dirty="0"/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dirty="0" err="1"/>
              <a:t>Penyimpanan</a:t>
            </a:r>
            <a:r>
              <a:rPr lang="en-US" sz="2000" dirty="0"/>
              <a:t> data </a:t>
            </a:r>
            <a:r>
              <a:rPr lang="en-US" sz="2000" dirty="0" err="1"/>
              <a:t>akses</a:t>
            </a:r>
            <a:r>
              <a:rPr lang="en-US" sz="2000" dirty="0"/>
              <a:t> </a:t>
            </a:r>
            <a:r>
              <a:rPr lang="en-US" sz="2000" dirty="0" err="1"/>
              <a:t>klien</a:t>
            </a:r>
            <a:r>
              <a:rPr lang="en-US" sz="2000" dirty="0"/>
              <a:t> </a:t>
            </a:r>
            <a:r>
              <a:rPr lang="en-US" sz="2000" dirty="0" err="1"/>
              <a:t>tunggal</a:t>
            </a:r>
            <a:endParaRPr lang="en-US" sz="2000" dirty="0"/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dirty="0" err="1"/>
              <a:t>Klien</a:t>
            </a:r>
            <a:r>
              <a:rPr lang="en-US" sz="2000" dirty="0"/>
              <a:t> </a:t>
            </a:r>
            <a:r>
              <a:rPr lang="en-US" sz="2000" dirty="0" err="1"/>
              <a:t>mengakses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replika</a:t>
            </a:r>
            <a:endParaRPr lang="en-US" sz="2000" dirty="0"/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dirty="0"/>
              <a:t>Data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dibagikan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klien</a:t>
            </a:r>
            <a:endParaRPr lang="en-US" sz="2000" dirty="0"/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klien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melihat</a:t>
            </a:r>
            <a:r>
              <a:rPr lang="en-US" sz="2000" dirty="0"/>
              <a:t> </a:t>
            </a:r>
            <a:r>
              <a:rPr lang="en-US" sz="2000" dirty="0" err="1"/>
              <a:t>urutan</a:t>
            </a:r>
            <a:r>
              <a:rPr lang="en-US" sz="2000" dirty="0"/>
              <a:t> </a:t>
            </a:r>
            <a:r>
              <a:rPr lang="en-US" sz="2000" dirty="0" err="1"/>
              <a:t>berbeda</a:t>
            </a:r>
            <a:endParaRPr lang="en-US" sz="2000" dirty="0"/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dirty="0" err="1"/>
              <a:t>Efek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operasi</a:t>
            </a:r>
            <a:r>
              <a:rPr lang="en-US" sz="2000" dirty="0"/>
              <a:t> </a:t>
            </a:r>
            <a:r>
              <a:rPr lang="en-US" sz="2000" dirty="0" err="1"/>
              <a:t>tergantung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klien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sendiri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operasi</a:t>
            </a:r>
            <a:r>
              <a:rPr lang="en-US" sz="2000" dirty="0"/>
              <a:t> </a:t>
            </a:r>
            <a:r>
              <a:rPr lang="en-US" sz="2000" dirty="0" err="1"/>
              <a:t>sejarah</a:t>
            </a:r>
            <a:r>
              <a:rPr lang="en-US" sz="2000" dirty="0"/>
              <a:t> </a:t>
            </a:r>
            <a:r>
              <a:rPr lang="en-US" sz="2000" dirty="0" err="1"/>
              <a:t>klien</a:t>
            </a:r>
            <a:r>
              <a:rPr lang="en-US" sz="2000" dirty="0"/>
              <a:t>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01781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Client Centric : Mobile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7" y="5065486"/>
            <a:ext cx="9744637" cy="1240546"/>
          </a:xfrm>
        </p:spPr>
        <p:txBody>
          <a:bodyPr>
            <a:noAutofit/>
          </a:bodyPr>
          <a:lstStyle/>
          <a:p>
            <a:pPr marL="457200" lvl="0" indent="-298450">
              <a:lnSpc>
                <a:spcPct val="150000"/>
              </a:lnSpc>
              <a:buSzPts val="1100"/>
              <a:buChar char="●"/>
            </a:pPr>
            <a:r>
              <a:rPr lang="en-US" sz="1400" dirty="0" err="1"/>
              <a:t>Pengguna</a:t>
            </a:r>
            <a:r>
              <a:rPr lang="en-US" sz="1400" dirty="0"/>
              <a:t> </a:t>
            </a:r>
            <a:r>
              <a:rPr lang="en-US" sz="1400" dirty="0" err="1"/>
              <a:t>seluler</a:t>
            </a:r>
            <a:r>
              <a:rPr lang="en-US" sz="1400" dirty="0"/>
              <a:t> </a:t>
            </a:r>
            <a:r>
              <a:rPr lang="en-US" sz="1400" dirty="0" err="1"/>
              <a:t>menghadirkan</a:t>
            </a:r>
            <a:r>
              <a:rPr lang="en-US" sz="1400" dirty="0"/>
              <a:t> </a:t>
            </a:r>
            <a:r>
              <a:rPr lang="en-US" sz="1400" dirty="0" err="1"/>
              <a:t>tantangan</a:t>
            </a:r>
            <a:endParaRPr lang="en-US" sz="1400" dirty="0"/>
          </a:p>
          <a:p>
            <a:pPr marL="914400" lvl="1" indent="-298450">
              <a:lnSpc>
                <a:spcPct val="150000"/>
              </a:lnSpc>
              <a:buSzPts val="1100"/>
              <a:buChar char="○"/>
            </a:pPr>
            <a:r>
              <a:rPr lang="en-US" sz="1400" dirty="0" err="1"/>
              <a:t>Klien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mengakses</a:t>
            </a:r>
            <a:r>
              <a:rPr lang="en-US" sz="1400" dirty="0"/>
              <a:t> </a:t>
            </a:r>
            <a:r>
              <a:rPr lang="en-US" sz="1400" dirty="0" err="1"/>
              <a:t>replika</a:t>
            </a:r>
            <a:r>
              <a:rPr lang="en-US" sz="1400" dirty="0"/>
              <a:t> 1,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beberapa</a:t>
            </a:r>
            <a:r>
              <a:rPr lang="en-US" sz="1400" dirty="0"/>
              <a:t> </a:t>
            </a:r>
            <a:r>
              <a:rPr lang="en-US" sz="1400" dirty="0" err="1"/>
              <a:t>pembaruan</a:t>
            </a:r>
            <a:endParaRPr lang="en-US" sz="1400" dirty="0"/>
          </a:p>
          <a:p>
            <a:pPr marL="914400" lvl="1" indent="-298450">
              <a:lnSpc>
                <a:spcPct val="150000"/>
              </a:lnSpc>
              <a:buSzPts val="1100"/>
              <a:buChar char="○"/>
            </a:pPr>
            <a:r>
              <a:rPr lang="en-US" sz="1400" dirty="0" err="1"/>
              <a:t>Klien</a:t>
            </a:r>
            <a:r>
              <a:rPr lang="en-US" sz="1400" dirty="0"/>
              <a:t> </a:t>
            </a:r>
            <a:r>
              <a:rPr lang="en-US" sz="1400" dirty="0" err="1"/>
              <a:t>bergerak</a:t>
            </a:r>
            <a:r>
              <a:rPr lang="en-US" sz="1400" dirty="0"/>
              <a:t>, </a:t>
            </a:r>
            <a:r>
              <a:rPr lang="en-US" sz="1400" dirty="0" err="1"/>
              <a:t>mengakses</a:t>
            </a:r>
            <a:r>
              <a:rPr lang="en-US" sz="1400" dirty="0"/>
              <a:t> </a:t>
            </a:r>
            <a:r>
              <a:rPr lang="en-US" sz="1400" dirty="0" err="1"/>
              <a:t>replika</a:t>
            </a:r>
            <a:r>
              <a:rPr lang="en-US" sz="1400" dirty="0"/>
              <a:t> 2</a:t>
            </a:r>
          </a:p>
          <a:p>
            <a:pPr marL="914400" lvl="1" indent="-298450">
              <a:lnSpc>
                <a:spcPct val="150000"/>
              </a:lnSpc>
              <a:buSzPts val="1100"/>
              <a:buChar char="○"/>
            </a:pPr>
            <a:r>
              <a:rPr lang="en-US" sz="1400" dirty="0" err="1"/>
              <a:t>Modifikasi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replika</a:t>
            </a:r>
            <a:r>
              <a:rPr lang="en-US" sz="1400" dirty="0"/>
              <a:t> 1 </a:t>
            </a:r>
            <a:r>
              <a:rPr lang="en-US" sz="1400" dirty="0" err="1"/>
              <a:t>mungkin</a:t>
            </a:r>
            <a:r>
              <a:rPr lang="en-US" sz="1400" dirty="0"/>
              <a:t> </a:t>
            </a:r>
            <a:r>
              <a:rPr lang="en-US" sz="1400" dirty="0" err="1"/>
              <a:t>belum</a:t>
            </a:r>
            <a:r>
              <a:rPr lang="en-US" sz="1400" dirty="0"/>
              <a:t> </a:t>
            </a:r>
            <a:r>
              <a:rPr lang="en-US" sz="1400" dirty="0" err="1"/>
              <a:t>bermigrasi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replika</a:t>
            </a:r>
            <a:r>
              <a:rPr lang="en-US" sz="1400" dirty="0"/>
              <a:t> 2!</a:t>
            </a:r>
          </a:p>
          <a:p>
            <a:endParaRPr lang="en-US" sz="2400" dirty="0"/>
          </a:p>
        </p:txBody>
      </p:sp>
      <p:pic>
        <p:nvPicPr>
          <p:cNvPr id="4" name="Google Shape;408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52589" y="2052917"/>
            <a:ext cx="4405600" cy="2564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20618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Monotonic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 indent="-336550">
              <a:lnSpc>
                <a:spcPct val="150000"/>
              </a:lnSpc>
              <a:buSzPts val="1700"/>
              <a:buChar char="●"/>
            </a:pP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proses P jam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salinan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(R1 </a:t>
            </a:r>
            <a:r>
              <a:rPr lang="en-US" dirty="0" err="1"/>
              <a:t>dan</a:t>
            </a:r>
            <a:r>
              <a:rPr lang="en-US" dirty="0"/>
              <a:t> r2)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data yang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pPr marL="457200" lvl="0" indent="-336550">
              <a:lnSpc>
                <a:spcPct val="150000"/>
              </a:lnSpc>
              <a:buSzPts val="1700"/>
              <a:buChar char="●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x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t,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tua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x di masa </a:t>
            </a:r>
            <a:r>
              <a:rPr lang="en-US" dirty="0" err="1"/>
              <a:t>depan</a:t>
            </a:r>
            <a:endParaRPr lang="en-US" dirty="0"/>
          </a:p>
          <a:p>
            <a:pPr marL="457200" lvl="0" indent="-336550">
              <a:lnSpc>
                <a:spcPct val="150000"/>
              </a:lnSpc>
              <a:buSzPts val="1700"/>
              <a:buChar char="●"/>
            </a:pP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email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pembaruan</a:t>
            </a:r>
            <a:r>
              <a:rPr lang="en-US" dirty="0"/>
              <a:t> </a:t>
            </a:r>
            <a:r>
              <a:rPr lang="en-US" dirty="0" err="1"/>
              <a:t>terbaru</a:t>
            </a:r>
            <a:endParaRPr lang="en-US" dirty="0"/>
          </a:p>
          <a:p>
            <a:pPr marL="457200" lvl="0" indent="-336550">
              <a:lnSpc>
                <a:spcPct val="150000"/>
              </a:lnSpc>
              <a:buSzPts val="1700"/>
              <a:buChar char="●"/>
            </a:pP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pembaruan</a:t>
            </a:r>
            <a:r>
              <a:rPr lang="en-US" dirty="0"/>
              <a:t> </a:t>
            </a:r>
            <a:r>
              <a:rPr lang="en-US" dirty="0" err="1"/>
              <a:t>kalender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server. Baca </a:t>
            </a:r>
            <a:r>
              <a:rPr lang="en-US" dirty="0" err="1"/>
              <a:t>Monoton</a:t>
            </a:r>
            <a:r>
              <a:rPr lang="en-US" dirty="0"/>
              <a:t> </a:t>
            </a:r>
            <a:r>
              <a:rPr lang="en-US" dirty="0" err="1"/>
              <a:t>menjamin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pembaruan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peduli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server mana </a:t>
            </a:r>
            <a:r>
              <a:rPr lang="en-US" dirty="0" err="1"/>
              <a:t>pembacaan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0831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Monotonic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oogle Shape;423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42439" y="2874128"/>
            <a:ext cx="6913749" cy="1710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10280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Monotonic 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proses P di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salinan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data yang </a:t>
            </a:r>
            <a:r>
              <a:rPr lang="en-US" dirty="0" err="1"/>
              <a:t>sama</a:t>
            </a:r>
            <a:endParaRPr lang="en-US" dirty="0"/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item data x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</a:t>
            </a:r>
            <a:r>
              <a:rPr lang="en-US" dirty="0" err="1"/>
              <a:t>berturut-turut</a:t>
            </a:r>
            <a:r>
              <a:rPr lang="en-US" dirty="0"/>
              <a:t> di x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 yang </a:t>
            </a:r>
            <a:r>
              <a:rPr lang="en-US" dirty="0" err="1"/>
              <a:t>sama</a:t>
            </a:r>
            <a:endParaRPr lang="en-US" dirty="0"/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 </a:t>
            </a:r>
            <a:r>
              <a:rPr lang="en-US" dirty="0" err="1"/>
              <a:t>disusun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berurutan</a:t>
            </a:r>
            <a:endParaRPr lang="en-US" dirty="0"/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dirty="0" err="1"/>
              <a:t>Mis</a:t>
            </a:r>
            <a:r>
              <a:rPr lang="en-US" dirty="0"/>
              <a:t> .: </a:t>
            </a:r>
            <a:r>
              <a:rPr lang="en-US" dirty="0" err="1"/>
              <a:t>mempertahankan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file yang </a:t>
            </a:r>
            <a:r>
              <a:rPr lang="en-US" dirty="0" err="1"/>
              <a:t>direplikasi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memesan</a:t>
            </a:r>
            <a:r>
              <a:rPr lang="en-US" dirty="0"/>
              <a:t> di mana-mana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090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Monotonic 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438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84411" y="3019479"/>
            <a:ext cx="7443826" cy="172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71993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Read your 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dirty="0" err="1"/>
              <a:t>Efek</a:t>
            </a:r>
            <a:r>
              <a:rPr lang="en-US" sz="2000" dirty="0"/>
              <a:t> </a:t>
            </a:r>
            <a:r>
              <a:rPr lang="en-US" sz="2000" dirty="0" err="1"/>
              <a:t>tulis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x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selalu</a:t>
            </a:r>
            <a:r>
              <a:rPr lang="en-US" sz="2000" dirty="0"/>
              <a:t> </a:t>
            </a:r>
            <a:r>
              <a:rPr lang="en-US" sz="2000" dirty="0" err="1"/>
              <a:t>dilihat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a </a:t>
            </a:r>
            <a:r>
              <a:rPr lang="en-US" sz="2000" dirty="0" err="1"/>
              <a:t>baca</a:t>
            </a:r>
            <a:r>
              <a:rPr lang="en-US" sz="2000" dirty="0"/>
              <a:t> </a:t>
            </a:r>
            <a:r>
              <a:rPr lang="en-US" sz="2000" dirty="0" err="1"/>
              <a:t>berturut-turut</a:t>
            </a:r>
            <a:r>
              <a:rPr lang="en-US" sz="2000" dirty="0"/>
              <a:t> x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klien</a:t>
            </a:r>
            <a:r>
              <a:rPr lang="en-US" sz="2000" dirty="0"/>
              <a:t> yang </a:t>
            </a:r>
            <a:r>
              <a:rPr lang="en-US" sz="2000" dirty="0" err="1"/>
              <a:t>sama</a:t>
            </a:r>
            <a:endParaRPr lang="en-US" sz="2000" dirty="0"/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dirty="0" err="1"/>
              <a:t>Mis</a:t>
            </a:r>
            <a:r>
              <a:rPr lang="en-US" sz="2000" dirty="0"/>
              <a:t>: editor </a:t>
            </a:r>
            <a:r>
              <a:rPr lang="en-US" sz="2000" dirty="0" err="1"/>
              <a:t>dan</a:t>
            </a:r>
            <a:r>
              <a:rPr lang="en-US" sz="2000" dirty="0"/>
              <a:t> browser,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terintegrasi</a:t>
            </a:r>
            <a:r>
              <a:rPr lang="en-US" sz="2000" dirty="0"/>
              <a:t>,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mungkin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read-your-writes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halaman</a:t>
            </a:r>
            <a:r>
              <a:rPr lang="en-US" sz="2000" dirty="0"/>
              <a:t> HTML</a:t>
            </a:r>
          </a:p>
          <a:p>
            <a:endParaRPr lang="en-US" sz="2000" dirty="0"/>
          </a:p>
        </p:txBody>
      </p:sp>
      <p:pic>
        <p:nvPicPr>
          <p:cNvPr id="4" name="Google Shape;446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30928" y="3954472"/>
            <a:ext cx="6172200" cy="161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432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Kenapa</a:t>
            </a:r>
            <a:r>
              <a:rPr lang="en-US" dirty="0"/>
              <a:t> </a:t>
            </a:r>
            <a:r>
              <a:rPr lang="en-US" dirty="0" err="1"/>
              <a:t>Replikasi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Reliability :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diandalkan</a:t>
            </a:r>
            <a:endParaRPr lang="en-US" sz="2400" dirty="0"/>
          </a:p>
          <a:p>
            <a:r>
              <a:rPr lang="en-US" sz="2400" dirty="0"/>
              <a:t>Performance : </a:t>
            </a:r>
            <a:r>
              <a:rPr lang="en-US" sz="2400" dirty="0" err="1"/>
              <a:t>performanya</a:t>
            </a:r>
            <a:r>
              <a:rPr lang="en-US" sz="2400" dirty="0"/>
              <a:t> </a:t>
            </a:r>
            <a:r>
              <a:rPr lang="en-US" sz="2400" dirty="0" err="1"/>
              <a:t>tetap</a:t>
            </a:r>
            <a:r>
              <a:rPr lang="en-US" sz="2400" dirty="0"/>
              <a:t> </a:t>
            </a:r>
            <a:r>
              <a:rPr lang="en-US" sz="2400" dirty="0" err="1"/>
              <a:t>baik</a:t>
            </a:r>
            <a:endParaRPr lang="en-US" sz="2400" dirty="0"/>
          </a:p>
          <a:p>
            <a:r>
              <a:rPr lang="en-US" sz="2400" dirty="0"/>
              <a:t>Scalability :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diperluas</a:t>
            </a:r>
            <a:endParaRPr lang="en-US" sz="2400" dirty="0"/>
          </a:p>
          <a:p>
            <a:r>
              <a:rPr lang="en-US" sz="2400" dirty="0"/>
              <a:t>Availability : </a:t>
            </a:r>
            <a:r>
              <a:rPr lang="en-US" sz="2400" dirty="0" err="1"/>
              <a:t>tetap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diakses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0601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Write follow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dirty="0" err="1"/>
              <a:t>Operasi</a:t>
            </a:r>
            <a:r>
              <a:rPr lang="en-US" sz="2000" dirty="0"/>
              <a:t> </a:t>
            </a:r>
            <a:r>
              <a:rPr lang="en-US" sz="2000" dirty="0" err="1"/>
              <a:t>tulis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x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salinan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x yang </a:t>
            </a:r>
            <a:r>
              <a:rPr lang="en-US" sz="2000" dirty="0" err="1"/>
              <a:t>terbaru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nilai-nilai</a:t>
            </a:r>
            <a:r>
              <a:rPr lang="en-US" sz="2000" dirty="0"/>
              <a:t> yang paling </a:t>
            </a:r>
            <a:r>
              <a:rPr lang="en-US" sz="2000" dirty="0" err="1"/>
              <a:t>baru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 </a:t>
            </a:r>
            <a:r>
              <a:rPr lang="en-US" sz="2000" dirty="0" err="1"/>
              <a:t>dibaca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klien</a:t>
            </a:r>
            <a:r>
              <a:rPr lang="en-US" sz="2000" dirty="0"/>
              <a:t> yang </a:t>
            </a:r>
            <a:r>
              <a:rPr lang="en-US" sz="2000" dirty="0" err="1"/>
              <a:t>sama</a:t>
            </a:r>
            <a:endParaRPr lang="en-US" sz="2000" dirty="0"/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dirty="0" err="1"/>
              <a:t>Contoh</a:t>
            </a:r>
            <a:r>
              <a:rPr lang="en-US" sz="2000" dirty="0"/>
              <a:t>: </a:t>
            </a:r>
            <a:r>
              <a:rPr lang="en-US" sz="2000" dirty="0" err="1"/>
              <a:t>komentar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grup</a:t>
            </a:r>
            <a:r>
              <a:rPr lang="en-US" sz="2000" dirty="0"/>
              <a:t> </a:t>
            </a:r>
            <a:r>
              <a:rPr lang="en-US" sz="2000" dirty="0" err="1"/>
              <a:t>berita</a:t>
            </a:r>
            <a:r>
              <a:rPr lang="en-US" sz="2000" dirty="0"/>
              <a:t>, </a:t>
            </a:r>
            <a:r>
              <a:rPr lang="en-US" sz="2000" dirty="0" err="1"/>
              <a:t>izinkan</a:t>
            </a:r>
            <a:r>
              <a:rPr lang="en-US" sz="2000" dirty="0"/>
              <a:t> A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artikel</a:t>
            </a:r>
            <a:r>
              <a:rPr lang="en-US" sz="2000" dirty="0"/>
              <a:t> </a:t>
            </a:r>
            <a:r>
              <a:rPr lang="en-US" sz="2000" dirty="0" err="1"/>
              <a:t>baca</a:t>
            </a:r>
            <a:r>
              <a:rPr lang="en-US" sz="2000" dirty="0"/>
              <a:t> </a:t>
            </a:r>
            <a:r>
              <a:rPr lang="en-US" sz="2000" dirty="0" err="1"/>
              <a:t>baru-baru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, R </a:t>
            </a:r>
            <a:r>
              <a:rPr lang="en-US" sz="2000" dirty="0" err="1"/>
              <a:t>respons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artikel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, </a:t>
            </a:r>
            <a:r>
              <a:rPr lang="en-US" sz="2000" dirty="0" err="1"/>
              <a:t>lalu</a:t>
            </a:r>
            <a:r>
              <a:rPr lang="en-US" sz="2000" dirty="0"/>
              <a:t> R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mengikuti</a:t>
            </a:r>
            <a:r>
              <a:rPr lang="en-US" sz="2000" dirty="0"/>
              <a:t> A.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27821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Update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oogle Shape;461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41679" y="2240897"/>
            <a:ext cx="6086475" cy="2697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36921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Pull dan 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 indent="-342900">
              <a:lnSpc>
                <a:spcPct val="115000"/>
              </a:lnSpc>
              <a:buSzPts val="1800"/>
              <a:buChar char="●"/>
            </a:pPr>
            <a:r>
              <a:rPr lang="en-US" dirty="0"/>
              <a:t>Pull</a:t>
            </a:r>
          </a:p>
          <a:p>
            <a:pPr marL="914400" lvl="1" indent="-317500">
              <a:lnSpc>
                <a:spcPct val="115000"/>
              </a:lnSpc>
              <a:buSzPts val="1400"/>
              <a:buChar char="○"/>
            </a:pP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membaca</a:t>
            </a:r>
            <a:endParaRPr lang="en-US" dirty="0"/>
          </a:p>
          <a:p>
            <a:pPr marL="914400" lvl="1" indent="-317500">
              <a:lnSpc>
                <a:spcPct val="115000"/>
              </a:lnSpc>
              <a:buSzPts val="1400"/>
              <a:buChar char="○"/>
            </a:pPr>
            <a:r>
              <a:rPr lang="en-US" dirty="0"/>
              <a:t>Tarik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klien</a:t>
            </a:r>
            <a:endParaRPr lang="en-US" dirty="0"/>
          </a:p>
          <a:p>
            <a:pPr marL="914400" lvl="1" indent="-317500">
              <a:lnSpc>
                <a:spcPct val="115000"/>
              </a:lnSpc>
              <a:buSzPts val="1400"/>
              <a:buChar char="○"/>
            </a:pPr>
            <a:r>
              <a:rPr lang="en-US" dirty="0" err="1"/>
              <a:t>klien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server lain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</a:t>
            </a:r>
            <a:r>
              <a:rPr lang="en-US" dirty="0" err="1"/>
              <a:t>pembaruan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pun yang </a:t>
            </a:r>
            <a:r>
              <a:rPr lang="en-US" dirty="0" err="1"/>
              <a:t>dimilikinya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.</a:t>
            </a:r>
          </a:p>
          <a:p>
            <a:pPr marL="914400" lvl="1" indent="-317500">
              <a:lnSpc>
                <a:spcPct val="115000"/>
              </a:lnSpc>
              <a:buSzPts val="1400"/>
              <a:buChar char="○"/>
            </a:pPr>
            <a:r>
              <a:rPr lang="en-US" dirty="0"/>
              <a:t>R / W </a:t>
            </a:r>
            <a:r>
              <a:rPr lang="en-US" dirty="0" err="1"/>
              <a:t>rendah</a:t>
            </a:r>
            <a:r>
              <a:rPr lang="en-US" dirty="0"/>
              <a:t> (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)</a:t>
            </a:r>
          </a:p>
          <a:p>
            <a:pPr marL="914400" lvl="1" indent="-317500">
              <a:lnSpc>
                <a:spcPct val="115000"/>
              </a:lnSpc>
              <a:buSzPts val="1400"/>
              <a:buChar char="○"/>
            </a:pP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pemungutan</a:t>
            </a:r>
            <a:r>
              <a:rPr lang="en-US" dirty="0"/>
              <a:t> </a:t>
            </a:r>
            <a:r>
              <a:rPr lang="en-US" dirty="0" err="1"/>
              <a:t>suara</a:t>
            </a:r>
            <a:endParaRPr lang="en-US" dirty="0"/>
          </a:p>
          <a:p>
            <a:pPr marL="457200" lvl="0" indent="-342900">
              <a:lnSpc>
                <a:spcPct val="115000"/>
              </a:lnSpc>
              <a:buSzPts val="1800"/>
              <a:buChar char="●"/>
            </a:pPr>
            <a:r>
              <a:rPr lang="en-US" dirty="0"/>
              <a:t>Push</a:t>
            </a:r>
          </a:p>
          <a:p>
            <a:pPr marL="914400" lvl="1" indent="-317500">
              <a:lnSpc>
                <a:spcPct val="115000"/>
              </a:lnSpc>
              <a:buSzPts val="1400"/>
              <a:buChar char="○"/>
            </a:pP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,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replika</a:t>
            </a:r>
            <a:endParaRPr lang="en-US" dirty="0"/>
          </a:p>
          <a:p>
            <a:pPr marL="914400" lvl="1" indent="-317500">
              <a:lnSpc>
                <a:spcPct val="115000"/>
              </a:lnSpc>
              <a:buSzPts val="1400"/>
              <a:buChar char="○"/>
            </a:pPr>
            <a:r>
              <a:rPr lang="en-US" dirty="0" err="1"/>
              <a:t>pembaruan</a:t>
            </a:r>
            <a:r>
              <a:rPr lang="en-US" dirty="0"/>
              <a:t> </a:t>
            </a:r>
            <a:r>
              <a:rPr lang="en-US" dirty="0" err="1"/>
              <a:t>disebarkan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salinan</a:t>
            </a:r>
            <a:r>
              <a:rPr lang="en-US" dirty="0"/>
              <a:t> lain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aktif</a:t>
            </a:r>
            <a:endParaRPr lang="en-US" dirty="0"/>
          </a:p>
          <a:p>
            <a:pPr marL="914400" lvl="1" indent="-317500">
              <a:lnSpc>
                <a:spcPct val="115000"/>
              </a:lnSpc>
              <a:buSzPts val="1400"/>
              <a:buChar char="○"/>
            </a:pPr>
            <a:r>
              <a:rPr lang="en-US" dirty="0" err="1"/>
              <a:t>Dorongan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server</a:t>
            </a:r>
          </a:p>
          <a:p>
            <a:pPr marL="914400" lvl="1" indent="-317500">
              <a:lnSpc>
                <a:spcPct val="115000"/>
              </a:lnSpc>
              <a:buSzPts val="1400"/>
              <a:buChar char="○"/>
            </a:pP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melacak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replika</a:t>
            </a:r>
            <a:endParaRPr lang="en-US" dirty="0"/>
          </a:p>
          <a:p>
            <a:pPr marL="914400" lvl="1" indent="-317500">
              <a:lnSpc>
                <a:spcPct val="115000"/>
              </a:lnSpc>
              <a:buSzPts val="1400"/>
              <a:buChar char="○"/>
            </a:pPr>
            <a:r>
              <a:rPr lang="en-US" dirty="0"/>
              <a:t>R &lt;W</a:t>
            </a:r>
          </a:p>
          <a:p>
            <a:pPr marL="914400" lvl="1" indent="-317500">
              <a:lnSpc>
                <a:spcPct val="115000"/>
              </a:lnSpc>
              <a:buSzPts val="1400"/>
              <a:buChar char="○"/>
            </a:pP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sewa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912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Perbedaan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oogle Shape;476;p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41928" y="2240897"/>
            <a:ext cx="7069750" cy="2684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60529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More...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 indent="-342900">
              <a:lnSpc>
                <a:spcPct val="115000"/>
              </a:lnSpc>
              <a:buSzPts val="1800"/>
              <a:buChar char="●"/>
            </a:pPr>
            <a:r>
              <a:rPr lang="en-US" sz="2000" dirty="0" err="1"/>
              <a:t>Konsistensi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Redundansi</a:t>
            </a:r>
            <a:endParaRPr lang="en-US" sz="2000" dirty="0"/>
          </a:p>
          <a:p>
            <a:pPr marL="914400" lvl="1" indent="-317500">
              <a:lnSpc>
                <a:spcPct val="115000"/>
              </a:lnSpc>
              <a:buSzPts val="1400"/>
              <a:buChar char="○"/>
            </a:pP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salinan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sangat</a:t>
            </a:r>
            <a:r>
              <a:rPr lang="en-US" sz="1800" dirty="0"/>
              <a:t> </a:t>
            </a:r>
            <a:r>
              <a:rPr lang="en-US" sz="1800" dirty="0" err="1"/>
              <a:t>konsisten</a:t>
            </a:r>
            <a:endParaRPr lang="en-US" sz="1800" dirty="0"/>
          </a:p>
          <a:p>
            <a:pPr marL="914400" lvl="1" indent="-317500">
              <a:lnSpc>
                <a:spcPct val="115000"/>
              </a:lnSpc>
              <a:buSzPts val="1400"/>
              <a:buChar char="○"/>
            </a:pP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salinan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berisi</a:t>
            </a:r>
            <a:r>
              <a:rPr lang="en-US" sz="1800" dirty="0"/>
              <a:t> status </a:t>
            </a:r>
            <a:r>
              <a:rPr lang="en-US" sz="1800" dirty="0" err="1"/>
              <a:t>lengkap</a:t>
            </a:r>
            <a:endParaRPr lang="en-US" sz="1800" dirty="0"/>
          </a:p>
          <a:p>
            <a:pPr marL="914400" lvl="1" indent="-317500">
              <a:lnSpc>
                <a:spcPct val="115000"/>
              </a:lnSpc>
              <a:buSzPts val="1400"/>
              <a:buChar char="○"/>
            </a:pPr>
            <a:r>
              <a:rPr lang="en-US" sz="1800" dirty="0" err="1"/>
              <a:t>Konsistensi</a:t>
            </a:r>
            <a:r>
              <a:rPr lang="en-US" sz="1800" dirty="0"/>
              <a:t> </a:t>
            </a:r>
            <a:r>
              <a:rPr lang="en-US" sz="1800" dirty="0" err="1"/>
              <a:t>berkurang</a:t>
            </a:r>
            <a:r>
              <a:rPr lang="en-US" sz="1800" dirty="0"/>
              <a:t> -&gt; </a:t>
            </a:r>
            <a:r>
              <a:rPr lang="en-US" sz="1800" dirty="0" err="1"/>
              <a:t>keandalan</a:t>
            </a:r>
            <a:r>
              <a:rPr lang="en-US" sz="1800" dirty="0"/>
              <a:t> </a:t>
            </a:r>
            <a:r>
              <a:rPr lang="en-US" sz="1800" dirty="0" err="1"/>
              <a:t>berkurang</a:t>
            </a:r>
            <a:endParaRPr lang="en-US" sz="1800" dirty="0"/>
          </a:p>
          <a:p>
            <a:pPr marL="457200" lvl="0" indent="-342900">
              <a:lnSpc>
                <a:spcPct val="115000"/>
              </a:lnSpc>
              <a:buSzPts val="1800"/>
              <a:buChar char="●"/>
            </a:pPr>
            <a:r>
              <a:rPr lang="en-US" sz="2000" dirty="0" err="1"/>
              <a:t>Konsistensi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Kinerja</a:t>
            </a:r>
            <a:endParaRPr lang="en-US" sz="2000" dirty="0"/>
          </a:p>
          <a:p>
            <a:pPr marL="914400" lvl="1" indent="-317500">
              <a:lnSpc>
                <a:spcPct val="115000"/>
              </a:lnSpc>
              <a:buSzPts val="1400"/>
              <a:buChar char="○"/>
            </a:pPr>
            <a:r>
              <a:rPr lang="en-US" sz="1800" dirty="0" err="1"/>
              <a:t>Konsistensi</a:t>
            </a:r>
            <a:r>
              <a:rPr lang="en-US" sz="1800" dirty="0"/>
              <a:t> </a:t>
            </a:r>
            <a:r>
              <a:rPr lang="en-US" sz="1800" dirty="0" err="1"/>
              <a:t>membutuhkan</a:t>
            </a:r>
            <a:r>
              <a:rPr lang="en-US" sz="1800" dirty="0"/>
              <a:t> </a:t>
            </a:r>
            <a:r>
              <a:rPr lang="en-US" sz="1800" dirty="0" err="1"/>
              <a:t>kerja</a:t>
            </a:r>
            <a:r>
              <a:rPr lang="en-US" sz="1800" dirty="0"/>
              <a:t> + </a:t>
            </a:r>
            <a:r>
              <a:rPr lang="en-US" sz="1800" dirty="0" err="1"/>
              <a:t>komunikasi</a:t>
            </a:r>
            <a:r>
              <a:rPr lang="en-US" sz="1800" dirty="0"/>
              <a:t> </a:t>
            </a:r>
            <a:r>
              <a:rPr lang="en-US" sz="1800" dirty="0" err="1"/>
              <a:t>ekstra</a:t>
            </a:r>
            <a:endParaRPr lang="en-US" sz="1800" dirty="0"/>
          </a:p>
          <a:p>
            <a:pPr marL="914400" lvl="1" indent="-317500">
              <a:lnSpc>
                <a:spcPct val="115000"/>
              </a:lnSpc>
              <a:buSzPts val="1400"/>
              <a:buChar char="○"/>
            </a:pP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menyebabkan</a:t>
            </a:r>
            <a:r>
              <a:rPr lang="en-US" sz="1800" dirty="0"/>
              <a:t> </a:t>
            </a:r>
            <a:r>
              <a:rPr lang="en-US" sz="1800" dirty="0" err="1"/>
              <a:t>hilangnya</a:t>
            </a:r>
            <a:r>
              <a:rPr lang="en-US" sz="1800" dirty="0"/>
              <a:t> </a:t>
            </a:r>
            <a:r>
              <a:rPr lang="en-US" sz="1800" dirty="0" err="1"/>
              <a:t>kinerja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keseluruhan</a:t>
            </a:r>
            <a:endParaRPr lang="en-US" sz="1800" dirty="0"/>
          </a:p>
          <a:p>
            <a:pPr marL="457200" lvl="0" indent="-342900">
              <a:lnSpc>
                <a:spcPct val="115000"/>
              </a:lnSpc>
              <a:buSzPts val="1800"/>
              <a:buChar char="●"/>
            </a:pPr>
            <a:r>
              <a:rPr lang="en-US" sz="2000" dirty="0" err="1"/>
              <a:t>Konsistensi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Skalabilitas</a:t>
            </a:r>
            <a:endParaRPr lang="en-US" sz="2000" dirty="0"/>
          </a:p>
          <a:p>
            <a:pPr marL="914400" lvl="1" indent="-317500">
              <a:lnSpc>
                <a:spcPct val="115000"/>
              </a:lnSpc>
              <a:buSzPts val="1400"/>
              <a:buChar char="○"/>
            </a:pPr>
            <a:r>
              <a:rPr lang="en-US" sz="1800" dirty="0" err="1"/>
              <a:t>Implementasi</a:t>
            </a:r>
            <a:r>
              <a:rPr lang="en-US" sz="1800" dirty="0"/>
              <a:t> </a:t>
            </a:r>
            <a:r>
              <a:rPr lang="en-US" sz="1800" dirty="0" err="1"/>
              <a:t>konsistensi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dirty="0"/>
              <a:t> scalable</a:t>
            </a:r>
          </a:p>
          <a:p>
            <a:pPr marL="914400" lvl="1" indent="-317500">
              <a:lnSpc>
                <a:spcPct val="115000"/>
              </a:lnSpc>
              <a:buSzPts val="1400"/>
              <a:buChar char="○"/>
            </a:pPr>
            <a:r>
              <a:rPr lang="en-US" sz="1800" dirty="0" err="1"/>
              <a:t>Hindari</a:t>
            </a:r>
            <a:r>
              <a:rPr lang="en-US" sz="1800" dirty="0"/>
              <a:t> </a:t>
            </a:r>
            <a:r>
              <a:rPr lang="en-US" sz="1800" dirty="0" err="1"/>
              <a:t>pendekatan</a:t>
            </a:r>
            <a:r>
              <a:rPr lang="en-US" sz="1800" dirty="0"/>
              <a:t> </a:t>
            </a:r>
            <a:r>
              <a:rPr lang="en-US" sz="1800" dirty="0" err="1"/>
              <a:t>terpusat</a:t>
            </a:r>
            <a:endParaRPr lang="en-US" sz="1800" dirty="0"/>
          </a:p>
          <a:p>
            <a:pPr marL="914400" lvl="1" indent="-317500">
              <a:lnSpc>
                <a:spcPct val="115000"/>
              </a:lnSpc>
              <a:buSzPts val="1400"/>
              <a:buChar char="○"/>
            </a:pPr>
            <a:r>
              <a:rPr lang="en-US" sz="1800" dirty="0" err="1"/>
              <a:t>Hindari</a:t>
            </a:r>
            <a:r>
              <a:rPr lang="en-US" sz="1800" dirty="0"/>
              <a:t> </a:t>
            </a:r>
            <a:r>
              <a:rPr lang="en-US" sz="1800" dirty="0" err="1"/>
              <a:t>terlalu</a:t>
            </a:r>
            <a:r>
              <a:rPr lang="en-US" sz="1800" dirty="0"/>
              <a:t> </a:t>
            </a:r>
            <a:r>
              <a:rPr lang="en-US" sz="1800" dirty="0" err="1"/>
              <a:t>banyak</a:t>
            </a:r>
            <a:r>
              <a:rPr lang="en-US" sz="1800" dirty="0"/>
              <a:t> </a:t>
            </a:r>
            <a:r>
              <a:rPr lang="en-US" sz="1800" dirty="0" err="1"/>
              <a:t>komunikasi</a:t>
            </a:r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27595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8000" b="1" dirty="0"/>
              <a:t>THANKS</a:t>
            </a:r>
            <a:endParaRPr lang="en-ID" sz="8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Kenapa</a:t>
            </a:r>
            <a:r>
              <a:rPr lang="en-US" dirty="0"/>
              <a:t> </a:t>
            </a:r>
            <a:r>
              <a:rPr lang="en-US" dirty="0" err="1"/>
              <a:t>Replikasi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dirty="0"/>
              <a:t>Reliability: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replika</a:t>
            </a:r>
            <a:r>
              <a:rPr lang="en-US" sz="1800" dirty="0"/>
              <a:t> </a:t>
            </a:r>
            <a:r>
              <a:rPr lang="en-US" sz="1800" dirty="0" err="1"/>
              <a:t>macet</a:t>
            </a:r>
            <a:r>
              <a:rPr lang="en-US" sz="1800" dirty="0"/>
              <a:t>,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terus</a:t>
            </a:r>
            <a:r>
              <a:rPr lang="en-US" sz="1800" dirty="0"/>
              <a:t> </a:t>
            </a:r>
            <a:r>
              <a:rPr lang="en-US" sz="1800" dirty="0" err="1"/>
              <a:t>bekerja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beralih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replika</a:t>
            </a:r>
            <a:r>
              <a:rPr lang="en-US" sz="1800" dirty="0"/>
              <a:t> </a:t>
            </a:r>
            <a:r>
              <a:rPr lang="en-US" sz="1800" dirty="0" err="1"/>
              <a:t>lainnya</a:t>
            </a:r>
            <a:r>
              <a:rPr lang="en-US" sz="1800" dirty="0"/>
              <a:t>.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1800" dirty="0" err="1"/>
              <a:t>Hindari</a:t>
            </a:r>
            <a:r>
              <a:rPr lang="en-US" sz="1800" dirty="0"/>
              <a:t> data yang </a:t>
            </a:r>
            <a:r>
              <a:rPr lang="en-US" sz="1800" dirty="0" err="1"/>
              <a:t>rusak</a:t>
            </a:r>
            <a:r>
              <a:rPr lang="en-US" sz="1800" dirty="0"/>
              <a:t>:</a:t>
            </a:r>
          </a:p>
          <a:p>
            <a:pPr marL="1371600" lvl="2" indent="-317500">
              <a:lnSpc>
                <a:spcPct val="150000"/>
              </a:lnSpc>
              <a:buSzPts val="1400"/>
              <a:buChar char="■"/>
            </a:pP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melindungi</a:t>
            </a:r>
            <a:r>
              <a:rPr lang="en-US" sz="1600" dirty="0"/>
              <a:t> </a:t>
            </a:r>
            <a:r>
              <a:rPr lang="en-US" sz="1600" dirty="0" err="1"/>
              <a:t>terhadap</a:t>
            </a:r>
            <a:r>
              <a:rPr lang="en-US" sz="1600" dirty="0"/>
              <a:t> </a:t>
            </a:r>
            <a:r>
              <a:rPr lang="en-US" sz="1600" dirty="0" err="1"/>
              <a:t>operasi</a:t>
            </a:r>
            <a:r>
              <a:rPr lang="en-US" sz="1600" dirty="0"/>
              <a:t> </a:t>
            </a:r>
            <a:r>
              <a:rPr lang="en-US" sz="1600" dirty="0" err="1"/>
              <a:t>penulisan</a:t>
            </a:r>
            <a:r>
              <a:rPr lang="en-US" sz="1600" dirty="0"/>
              <a:t> </a:t>
            </a:r>
            <a:r>
              <a:rPr lang="en-US" sz="1600" dirty="0" err="1"/>
              <a:t>tunggal</a:t>
            </a:r>
            <a:r>
              <a:rPr lang="en-US" sz="1600" dirty="0"/>
              <a:t> yang </a:t>
            </a:r>
            <a:r>
              <a:rPr lang="en-US" sz="1600" dirty="0" err="1"/>
              <a:t>gagal</a:t>
            </a:r>
            <a:r>
              <a:rPr lang="en-US" sz="1600" dirty="0"/>
              <a:t>.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dirty="0"/>
              <a:t>Improving Performance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1800" dirty="0" err="1"/>
              <a:t>Penting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terdistribusi</a:t>
            </a:r>
            <a:r>
              <a:rPr lang="en-US" sz="1800" dirty="0"/>
              <a:t> di </a:t>
            </a:r>
            <a:r>
              <a:rPr lang="en-US" sz="1800" dirty="0" err="1"/>
              <a:t>wilayah</a:t>
            </a:r>
            <a:r>
              <a:rPr lang="en-US" sz="1800" dirty="0"/>
              <a:t> </a:t>
            </a:r>
            <a:r>
              <a:rPr lang="en-US" sz="1800" dirty="0" err="1"/>
              <a:t>geografis</a:t>
            </a:r>
            <a:r>
              <a:rPr lang="en-US" sz="1800" dirty="0"/>
              <a:t> yang </a:t>
            </a:r>
            <a:r>
              <a:rPr lang="en-US" sz="1800" dirty="0" err="1"/>
              <a:t>luas</a:t>
            </a:r>
            <a:r>
              <a:rPr lang="en-US" sz="1800" dirty="0"/>
              <a:t>.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1800" dirty="0" err="1"/>
              <a:t>Bagi</a:t>
            </a:r>
            <a:r>
              <a:rPr lang="en-US" sz="1800" dirty="0"/>
              <a:t> </a:t>
            </a:r>
            <a:r>
              <a:rPr lang="en-US" sz="1800" dirty="0" err="1"/>
              <a:t>pekerjaan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server.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1800" dirty="0" err="1"/>
              <a:t>Tempatkan</a:t>
            </a:r>
            <a:r>
              <a:rPr lang="en-US" sz="1800" dirty="0"/>
              <a:t> data di </a:t>
            </a:r>
            <a:r>
              <a:rPr lang="en-US" sz="1800" dirty="0" err="1"/>
              <a:t>dekat</a:t>
            </a:r>
            <a:r>
              <a:rPr lang="en-US" sz="1800" dirty="0"/>
              <a:t> </a:t>
            </a:r>
            <a:r>
              <a:rPr lang="en-US" sz="1800" dirty="0" err="1"/>
              <a:t>klien</a:t>
            </a:r>
            <a:r>
              <a:rPr lang="en-US" sz="18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9359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Kenapa Replikasi?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dirty="0"/>
              <a:t>Scalability: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1800" dirty="0"/>
              <a:t>Data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ditambahkan</a:t>
            </a:r>
            <a:r>
              <a:rPr lang="en-US" sz="1800" dirty="0"/>
              <a:t> </a:t>
            </a:r>
            <a:r>
              <a:rPr lang="en-US" sz="1800" dirty="0" err="1"/>
              <a:t>hingga</a:t>
            </a:r>
            <a:r>
              <a:rPr lang="en-US" sz="1800" dirty="0"/>
              <a:t> </a:t>
            </a:r>
            <a:r>
              <a:rPr lang="en-US" sz="1800" dirty="0" err="1"/>
              <a:t>besar</a:t>
            </a:r>
            <a:endParaRPr lang="en-US" sz="1800" dirty="0"/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1800" dirty="0" err="1"/>
              <a:t>Walau</a:t>
            </a:r>
            <a:r>
              <a:rPr lang="en-US" sz="1800" dirty="0"/>
              <a:t> data </a:t>
            </a:r>
            <a:r>
              <a:rPr lang="en-US" sz="1800" dirty="0" err="1"/>
              <a:t>besar</a:t>
            </a:r>
            <a:r>
              <a:rPr lang="en-US" sz="1800" dirty="0"/>
              <a:t>, </a:t>
            </a:r>
            <a:r>
              <a:rPr lang="en-US" sz="1800" dirty="0" err="1"/>
              <a:t>namun</a:t>
            </a:r>
            <a:r>
              <a:rPr lang="en-US" sz="1800" dirty="0"/>
              <a:t> data </a:t>
            </a:r>
            <a:r>
              <a:rPr lang="en-US" sz="1800" dirty="0" err="1"/>
              <a:t>tetap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ditampung</a:t>
            </a:r>
            <a:r>
              <a:rPr lang="en-US" sz="1800" dirty="0"/>
              <a:t> </a:t>
            </a:r>
            <a:r>
              <a:rPr lang="en-US" sz="1800" dirty="0" err="1"/>
              <a:t>karena</a:t>
            </a:r>
            <a:r>
              <a:rPr lang="en-US" sz="1800" dirty="0"/>
              <a:t> data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dipecah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direplikasi</a:t>
            </a:r>
            <a:endParaRPr lang="en-US" sz="1800" dirty="0"/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diperluas</a:t>
            </a:r>
            <a:endParaRPr lang="en-US" sz="1800" dirty="0"/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dirty="0"/>
              <a:t>Availability: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1800" dirty="0" err="1"/>
              <a:t>Karena</a:t>
            </a:r>
            <a:r>
              <a:rPr lang="en-US" sz="1800" dirty="0"/>
              <a:t> data </a:t>
            </a:r>
            <a:r>
              <a:rPr lang="en-US" sz="1800" dirty="0" err="1"/>
              <a:t>tersebar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replikasi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data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selalu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diakses</a:t>
            </a:r>
            <a:endParaRPr lang="en-US" sz="1800" dirty="0"/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1800" dirty="0" err="1"/>
              <a:t>Masing-masing</a:t>
            </a:r>
            <a:r>
              <a:rPr lang="en-US" sz="1800" dirty="0"/>
              <a:t> </a:t>
            </a:r>
            <a:r>
              <a:rPr lang="en-US" sz="1800" dirty="0" err="1"/>
              <a:t>replika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saling</a:t>
            </a:r>
            <a:r>
              <a:rPr lang="en-US" sz="1800" dirty="0"/>
              <a:t> </a:t>
            </a:r>
            <a:r>
              <a:rPr lang="en-US" sz="1800" dirty="0" err="1"/>
              <a:t>menggantikan</a:t>
            </a:r>
            <a:r>
              <a:rPr lang="en-US" sz="1800" dirty="0"/>
              <a:t>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terjadi</a:t>
            </a:r>
            <a:r>
              <a:rPr lang="en-US" sz="1800" dirty="0"/>
              <a:t> </a:t>
            </a:r>
            <a:r>
              <a:rPr lang="en-US" sz="1800" dirty="0" err="1"/>
              <a:t>kerusakan</a:t>
            </a:r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389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Contoh : 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dirty="0"/>
              <a:t>DNS (Domain Name Service) allows owner of a domain to replicate name database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dirty="0"/>
              <a:t>Same two reasons: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1800" dirty="0"/>
              <a:t>Data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dibagi-bagi</a:t>
            </a:r>
            <a:r>
              <a:rPr lang="en-US" sz="1800" dirty="0"/>
              <a:t> agar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dekat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client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backup data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diandalkan</a:t>
            </a:r>
            <a:endParaRPr lang="en-US" sz="1800" dirty="0"/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000" dirty="0"/>
              <a:t>Also need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sz="1800" dirty="0"/>
              <a:t>Scaling technique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404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Masalah-Masalah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dirty="0"/>
              <a:t>Updates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dirty="0" err="1"/>
              <a:t>Konsistensi</a:t>
            </a:r>
            <a:r>
              <a:rPr lang="en-US" dirty="0"/>
              <a:t>?</a:t>
            </a:r>
          </a:p>
          <a:p>
            <a:pPr marL="1371600" lvl="2" indent="-317500">
              <a:lnSpc>
                <a:spcPct val="150000"/>
              </a:lnSpc>
              <a:buSzPts val="1400"/>
              <a:buChar char="■"/>
            </a:pPr>
            <a:r>
              <a:rPr lang="en-US" dirty="0" err="1"/>
              <a:t>Setiap</a:t>
            </a:r>
            <a:r>
              <a:rPr lang="en-US" dirty="0"/>
              <a:t> kali </a:t>
            </a:r>
            <a:r>
              <a:rPr lang="en-US" dirty="0" err="1"/>
              <a:t>salinan</a:t>
            </a:r>
            <a:r>
              <a:rPr lang="en-US" dirty="0"/>
              <a:t> </a:t>
            </a:r>
            <a:r>
              <a:rPr lang="en-US" dirty="0" err="1"/>
              <a:t>dimodifikasi</a:t>
            </a:r>
            <a:r>
              <a:rPr lang="en-US" dirty="0"/>
              <a:t>,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yang lain.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dirty="0" err="1"/>
              <a:t>Sinkronisasi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Mengunci</a:t>
            </a:r>
            <a:r>
              <a:rPr lang="en-US" dirty="0"/>
              <a:t>?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dirty="0" err="1"/>
              <a:t>Penempatan</a:t>
            </a:r>
            <a:r>
              <a:rPr lang="en-US" dirty="0"/>
              <a:t> Replica 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?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dirty="0" err="1"/>
              <a:t>dimana</a:t>
            </a:r>
            <a:r>
              <a:rPr lang="en-US" dirty="0"/>
              <a:t>?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dirty="0"/>
              <a:t>Redirection / Routing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dirty="0" err="1"/>
              <a:t>Replika</a:t>
            </a:r>
            <a:r>
              <a:rPr lang="en-US" dirty="0"/>
              <a:t> mana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301753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1390</TotalTime>
  <Words>1552</Words>
  <Application>Microsoft Office PowerPoint</Application>
  <PresentationFormat>Widescreen</PresentationFormat>
  <Paragraphs>258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Arial Black</vt:lpstr>
      <vt:lpstr>Calibri</vt:lpstr>
      <vt:lpstr>Signika</vt:lpstr>
      <vt:lpstr>1_Custom Design</vt:lpstr>
      <vt:lpstr>Konsistensi dan Replikasi</vt:lpstr>
      <vt:lpstr>Masalah yang terjadi pada Sistem</vt:lpstr>
      <vt:lpstr>Replication</vt:lpstr>
      <vt:lpstr>Server Replication</vt:lpstr>
      <vt:lpstr>Kenapa Replikasi?</vt:lpstr>
      <vt:lpstr>Kenapa Replikasi?</vt:lpstr>
      <vt:lpstr>Kenapa Replikasi?</vt:lpstr>
      <vt:lpstr>Contoh : DNS</vt:lpstr>
      <vt:lpstr>Masalah-Masalah</vt:lpstr>
      <vt:lpstr>Replikasi</vt:lpstr>
      <vt:lpstr>Pendekatan umum</vt:lpstr>
      <vt:lpstr>Model</vt:lpstr>
      <vt:lpstr>The truth</vt:lpstr>
      <vt:lpstr>Rules</vt:lpstr>
      <vt:lpstr>Caching</vt:lpstr>
      <vt:lpstr>Control Replication</vt:lpstr>
      <vt:lpstr>Arsitektur Replikasi</vt:lpstr>
      <vt:lpstr>Services provided for process groups</vt:lpstr>
      <vt:lpstr>Replication Management</vt:lpstr>
      <vt:lpstr>Passive Replication</vt:lpstr>
      <vt:lpstr>Passive Replication</vt:lpstr>
      <vt:lpstr>Active Replication</vt:lpstr>
      <vt:lpstr>Active Replication</vt:lpstr>
      <vt:lpstr>Physical &amp; Logical Object</vt:lpstr>
      <vt:lpstr>Transactions on replicated data</vt:lpstr>
      <vt:lpstr>Available copies</vt:lpstr>
      <vt:lpstr>Object Replication</vt:lpstr>
      <vt:lpstr>Object Replication</vt:lpstr>
      <vt:lpstr>Operasi pada penyimpanan data</vt:lpstr>
      <vt:lpstr>inkonsistensi</vt:lpstr>
      <vt:lpstr>Konsistensi</vt:lpstr>
      <vt:lpstr>Konsistensi</vt:lpstr>
      <vt:lpstr>Koherensi vs Konsistensi</vt:lpstr>
      <vt:lpstr>Model Konsistensi</vt:lpstr>
      <vt:lpstr>Model konsistensi data sentris</vt:lpstr>
      <vt:lpstr>Data sentris</vt:lpstr>
      <vt:lpstr>Simbol</vt:lpstr>
      <vt:lpstr>Strict consistency</vt:lpstr>
      <vt:lpstr>Sequential Consistency</vt:lpstr>
      <vt:lpstr>Release consistency</vt:lpstr>
      <vt:lpstr>Eager Release consistency</vt:lpstr>
      <vt:lpstr>Lazy Release Consistency</vt:lpstr>
      <vt:lpstr>Client Centric</vt:lpstr>
      <vt:lpstr>Client Centric : Mobile Users</vt:lpstr>
      <vt:lpstr>Monotonic Reads</vt:lpstr>
      <vt:lpstr>Monotonic Reads</vt:lpstr>
      <vt:lpstr>Monotonic Write</vt:lpstr>
      <vt:lpstr>Monotonic Write</vt:lpstr>
      <vt:lpstr>Read your Write</vt:lpstr>
      <vt:lpstr>Write follow reads</vt:lpstr>
      <vt:lpstr>Update propagation</vt:lpstr>
      <vt:lpstr>Pull dan Push</vt:lpstr>
      <vt:lpstr>Perbedaan</vt:lpstr>
      <vt:lpstr>More...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Chaerul Umam</dc:creator>
  <cp:keywords>07. Konsistensi dan Replikasi</cp:keywords>
  <cp:lastModifiedBy>Chaerul Umam</cp:lastModifiedBy>
  <cp:revision>81</cp:revision>
  <dcterms:created xsi:type="dcterms:W3CDTF">2020-07-23T01:18:59Z</dcterms:created>
  <dcterms:modified xsi:type="dcterms:W3CDTF">2021-03-14T15:56:50Z</dcterms:modified>
</cp:coreProperties>
</file>