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64" r:id="rId3"/>
    <p:sldId id="367" r:id="rId4"/>
    <p:sldId id="368" r:id="rId5"/>
    <p:sldId id="383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41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7" r:id="rId34"/>
    <p:sldId id="418" r:id="rId35"/>
    <p:sldId id="419" r:id="rId36"/>
    <p:sldId id="420" r:id="rId37"/>
    <p:sldId id="421" r:id="rId38"/>
    <p:sldId id="422" r:id="rId39"/>
    <p:sldId id="411" r:id="rId40"/>
    <p:sldId id="412" r:id="rId41"/>
    <p:sldId id="413" r:id="rId42"/>
    <p:sldId id="416" r:id="rId43"/>
    <p:sldId id="38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5050"/>
    <a:srgbClr val="FF66FF"/>
    <a:srgbClr val="340EF0"/>
    <a:srgbClr val="FFFF99"/>
    <a:srgbClr val="CC9900"/>
    <a:srgbClr val="FFDBCB"/>
    <a:srgbClr val="FFFF00"/>
    <a:srgbClr val="FF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313" autoAdjust="0"/>
    <p:restoredTop sz="86364" autoAdjust="0"/>
  </p:normalViewPr>
  <p:slideViewPr>
    <p:cSldViewPr showGuides="1">
      <p:cViewPr varScale="1">
        <p:scale>
          <a:sx n="74" d="100"/>
          <a:sy n="74" d="100"/>
        </p:scale>
        <p:origin x="-1020" y="-90"/>
      </p:cViewPr>
      <p:guideLst>
        <p:guide orient="horz" pos="2160"/>
        <p:guide pos="2916"/>
      </p:guideLst>
    </p:cSldViewPr>
  </p:slideViewPr>
  <p:outlineViewPr>
    <p:cViewPr>
      <p:scale>
        <a:sx n="33" d="100"/>
        <a:sy n="33" d="100"/>
      </p:scale>
      <p:origin x="0" y="1041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108"/>
      </p:cViewPr>
      <p:guideLst>
        <p:guide orient="horz" pos="2880"/>
        <p:guide pos="218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67E482-137B-4FDB-AC1F-894E3B38DF4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AD5D3D-22AE-4018-BB7B-2E150E2865F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EB947E6B-EC34-428E-8BD0-81AD109FE4A6}" cxnId="{B89C5719-8F06-455D-A8DB-8CA0E6A956A0}" type="parTrans">
      <dgm:prSet/>
      <dgm:spPr/>
      <dgm:t>
        <a:bodyPr/>
        <a:lstStyle/>
        <a:p>
          <a:endParaRPr lang="en-US"/>
        </a:p>
      </dgm:t>
    </dgm:pt>
    <dgm:pt modelId="{593DEA86-129E-41B5-AFBC-BAEE5D929D6F}" cxnId="{B89C5719-8F06-455D-A8DB-8CA0E6A956A0}" type="sibTrans">
      <dgm:prSet/>
      <dgm:spPr/>
      <dgm:t>
        <a:bodyPr/>
        <a:lstStyle/>
        <a:p>
          <a:endParaRPr lang="en-US"/>
        </a:p>
      </dgm:t>
    </dgm:pt>
    <dgm:pt modelId="{297CB415-7200-4F28-ABF6-14639227FEBD}">
      <dgm:prSet phldrT="[Text]"/>
      <dgm:spPr/>
      <dgm:t>
        <a:bodyPr/>
        <a:lstStyle/>
        <a:p>
          <a:r>
            <a:rPr lang="en-US" dirty="0" smtClean="0"/>
            <a:t>Block Cipher</a:t>
          </a:r>
          <a:endParaRPr lang="en-US" dirty="0"/>
        </a:p>
      </dgm:t>
    </dgm:pt>
    <dgm:pt modelId="{F1C0525E-B40C-4F84-A119-8C89614886A2}" cxnId="{C027F1B2-DCCF-475A-9C34-DCECC5FCECE4}" type="parTrans">
      <dgm:prSet/>
      <dgm:spPr/>
      <dgm:t>
        <a:bodyPr/>
        <a:lstStyle/>
        <a:p>
          <a:endParaRPr lang="en-US"/>
        </a:p>
      </dgm:t>
    </dgm:pt>
    <dgm:pt modelId="{C0DE6B57-F6FA-4A71-9DB9-80A6B63E3889}" cxnId="{C027F1B2-DCCF-475A-9C34-DCECC5FCECE4}" type="sibTrans">
      <dgm:prSet/>
      <dgm:spPr/>
      <dgm:t>
        <a:bodyPr/>
        <a:lstStyle/>
        <a:p>
          <a:endParaRPr lang="en-US"/>
        </a:p>
      </dgm:t>
    </dgm:pt>
    <dgm:pt modelId="{7863F9E1-6821-462F-A9AC-FAA7B569528E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693F7445-4C7C-41E1-A7C1-481B102F2D47}" cxnId="{62918C08-F08B-4828-B016-019420EE43D4}" type="parTrans">
      <dgm:prSet/>
      <dgm:spPr/>
      <dgm:t>
        <a:bodyPr/>
        <a:lstStyle/>
        <a:p>
          <a:endParaRPr lang="en-US"/>
        </a:p>
      </dgm:t>
    </dgm:pt>
    <dgm:pt modelId="{046A514F-626A-4E99-8007-18ABBE3BCD18}" cxnId="{62918C08-F08B-4828-B016-019420EE43D4}" type="sibTrans">
      <dgm:prSet/>
      <dgm:spPr/>
      <dgm:t>
        <a:bodyPr/>
        <a:lstStyle/>
        <a:p>
          <a:endParaRPr lang="en-US"/>
        </a:p>
      </dgm:t>
    </dgm:pt>
    <dgm:pt modelId="{889FD60B-B67C-4884-99F5-D7B7BB9C66D4}">
      <dgm:prSet phldrT="[Text]"/>
      <dgm:spPr/>
      <dgm:t>
        <a:bodyPr/>
        <a:lstStyle/>
        <a:p>
          <a:r>
            <a:rPr lang="en-US" dirty="0" smtClean="0"/>
            <a:t>Electronic Codebook (ECB)</a:t>
          </a:r>
          <a:endParaRPr lang="en-US" dirty="0"/>
        </a:p>
      </dgm:t>
    </dgm:pt>
    <dgm:pt modelId="{1F7B0C03-0611-4EBF-A884-126CB81B5DD9}" cxnId="{15904DF9-1594-4388-862F-E71088C8AE6A}" type="parTrans">
      <dgm:prSet/>
      <dgm:spPr/>
      <dgm:t>
        <a:bodyPr/>
        <a:lstStyle/>
        <a:p>
          <a:endParaRPr lang="en-US"/>
        </a:p>
      </dgm:t>
    </dgm:pt>
    <dgm:pt modelId="{6C1CCCD1-4658-41B6-8866-B2F0A9DD336D}" cxnId="{15904DF9-1594-4388-862F-E71088C8AE6A}" type="sibTrans">
      <dgm:prSet/>
      <dgm:spPr/>
      <dgm:t>
        <a:bodyPr/>
        <a:lstStyle/>
        <a:p>
          <a:endParaRPr lang="en-US"/>
        </a:p>
      </dgm:t>
    </dgm:pt>
    <dgm:pt modelId="{2C2B808E-A581-4054-AFAD-858E6A2D509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AE16765-AEF4-408E-B98E-3A26C94B2B19}" cxnId="{722C48CF-B0C0-4BB1-A9CF-59459563A904}" type="parTrans">
      <dgm:prSet/>
      <dgm:spPr/>
      <dgm:t>
        <a:bodyPr/>
        <a:lstStyle/>
        <a:p>
          <a:endParaRPr lang="en-US"/>
        </a:p>
      </dgm:t>
    </dgm:pt>
    <dgm:pt modelId="{0336A051-8138-4152-9F56-13D65F87D633}" cxnId="{722C48CF-B0C0-4BB1-A9CF-59459563A904}" type="sibTrans">
      <dgm:prSet/>
      <dgm:spPr/>
      <dgm:t>
        <a:bodyPr/>
        <a:lstStyle/>
        <a:p>
          <a:endParaRPr lang="en-US"/>
        </a:p>
      </dgm:t>
    </dgm:pt>
    <dgm:pt modelId="{AA04E7AC-1283-476B-9E0D-716B0E4C340A}">
      <dgm:prSet/>
      <dgm:spPr/>
      <dgm:t>
        <a:bodyPr/>
        <a:lstStyle/>
        <a:p>
          <a:r>
            <a:rPr lang="en-US" dirty="0" smtClean="0"/>
            <a:t>Cipher Block Chaining (CBC)</a:t>
          </a:r>
          <a:endParaRPr lang="en-US" dirty="0"/>
        </a:p>
      </dgm:t>
    </dgm:pt>
    <dgm:pt modelId="{A1170D78-F609-4550-ABBA-93C4FECD23C3}" cxnId="{893A130A-BA45-45C4-B2CB-2F81BE13506C}" type="parTrans">
      <dgm:prSet/>
      <dgm:spPr/>
      <dgm:t>
        <a:bodyPr/>
        <a:lstStyle/>
        <a:p>
          <a:endParaRPr lang="en-US"/>
        </a:p>
      </dgm:t>
    </dgm:pt>
    <dgm:pt modelId="{98EA1449-4A07-4DCC-BE4E-DA59A3293DDC}" cxnId="{893A130A-BA45-45C4-B2CB-2F81BE13506C}" type="sibTrans">
      <dgm:prSet/>
      <dgm:spPr/>
      <dgm:t>
        <a:bodyPr/>
        <a:lstStyle/>
        <a:p>
          <a:endParaRPr lang="en-US"/>
        </a:p>
      </dgm:t>
    </dgm:pt>
    <dgm:pt modelId="{AA9B8D8E-0A24-4B38-9E47-52D9D7E9E5CF}" type="pres">
      <dgm:prSet presAssocID="{6467E482-137B-4FDB-AC1F-894E3B38DF4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2D4B16-5D2B-4601-9B04-3245FF8CBC9A}" type="pres">
      <dgm:prSet presAssocID="{77AD5D3D-22AE-4018-BB7B-2E150E2865FC}" presName="linNode" presStyleCnt="0"/>
      <dgm:spPr/>
    </dgm:pt>
    <dgm:pt modelId="{511CB694-5835-4BF1-89D5-6BC3B7132837}" type="pres">
      <dgm:prSet presAssocID="{77AD5D3D-22AE-4018-BB7B-2E150E2865FC}" presName="parentText" presStyleLbl="node1" presStyleIdx="0" presStyleCnt="3" custScaleX="482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72D28-5F47-44AF-B784-A9528B27C9CF}" type="pres">
      <dgm:prSet presAssocID="{77AD5D3D-22AE-4018-BB7B-2E150E2865FC}" presName="descendantText" presStyleLbl="alignAccFollowNode1" presStyleIdx="0" presStyleCnt="3" custScaleX="1205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BF672-CE7B-4F3E-AABB-1CCEC7A4F12F}" type="pres">
      <dgm:prSet presAssocID="{593DEA86-129E-41B5-AFBC-BAEE5D929D6F}" presName="sp" presStyleCnt="0"/>
      <dgm:spPr/>
    </dgm:pt>
    <dgm:pt modelId="{A51AABDE-9393-4CD2-A73D-2A396BF08D8A}" type="pres">
      <dgm:prSet presAssocID="{7863F9E1-6821-462F-A9AC-FAA7B569528E}" presName="linNode" presStyleCnt="0"/>
      <dgm:spPr/>
    </dgm:pt>
    <dgm:pt modelId="{BDBEBA2F-61E5-4BB3-AA16-E134B536A7C6}" type="pres">
      <dgm:prSet presAssocID="{7863F9E1-6821-462F-A9AC-FAA7B569528E}" presName="parentText" presStyleLbl="node1" presStyleIdx="1" presStyleCnt="3" custScaleX="482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D289A-5B93-4B36-8FF8-7B2EEB3C11F9}" type="pres">
      <dgm:prSet presAssocID="{7863F9E1-6821-462F-A9AC-FAA7B569528E}" presName="descendantText" presStyleLbl="alignAccFollowNode1" presStyleIdx="1" presStyleCnt="3" custScaleX="1202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006E8-73B6-4FAF-BF67-2285DD806962}" type="pres">
      <dgm:prSet presAssocID="{046A514F-626A-4E99-8007-18ABBE3BCD18}" presName="sp" presStyleCnt="0"/>
      <dgm:spPr/>
    </dgm:pt>
    <dgm:pt modelId="{8F9D2544-D0D1-4BAC-A570-CE3DAA63AD04}" type="pres">
      <dgm:prSet presAssocID="{2C2B808E-A581-4054-AFAD-858E6A2D5094}" presName="linNode" presStyleCnt="0"/>
      <dgm:spPr/>
    </dgm:pt>
    <dgm:pt modelId="{D17FAF19-113B-4C8E-BC98-777B8FCABBFE}" type="pres">
      <dgm:prSet presAssocID="{2C2B808E-A581-4054-AFAD-858E6A2D5094}" presName="parentText" presStyleLbl="node1" presStyleIdx="2" presStyleCnt="3" custScaleX="4766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1923F2-8446-4F95-BD9B-9A65B7141413}" type="pres">
      <dgm:prSet presAssocID="{2C2B808E-A581-4054-AFAD-858E6A2D5094}" presName="descendantText" presStyleLbl="alignAccFollowNode1" presStyleIdx="2" presStyleCnt="3" custScaleX="1207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9004B3-BDE4-4186-AA2E-15E79C922F28}" type="presOf" srcId="{889FD60B-B67C-4884-99F5-D7B7BB9C66D4}" destId="{5B1D289A-5B93-4B36-8FF8-7B2EEB3C11F9}" srcOrd="0" destOrd="0" presId="urn:microsoft.com/office/officeart/2005/8/layout/vList5"/>
    <dgm:cxn modelId="{A6EAC692-F9FE-49B5-99B4-77D44FE17C4C}" type="presOf" srcId="{77AD5D3D-22AE-4018-BB7B-2E150E2865FC}" destId="{511CB694-5835-4BF1-89D5-6BC3B7132837}" srcOrd="0" destOrd="0" presId="urn:microsoft.com/office/officeart/2005/8/layout/vList5"/>
    <dgm:cxn modelId="{DF17E3AB-1AE2-4C8C-879A-FA52F310B10B}" type="presOf" srcId="{6467E482-137B-4FDB-AC1F-894E3B38DF4B}" destId="{AA9B8D8E-0A24-4B38-9E47-52D9D7E9E5CF}" srcOrd="0" destOrd="0" presId="urn:microsoft.com/office/officeart/2005/8/layout/vList5"/>
    <dgm:cxn modelId="{893A130A-BA45-45C4-B2CB-2F81BE13506C}" srcId="{2C2B808E-A581-4054-AFAD-858E6A2D5094}" destId="{AA04E7AC-1283-476B-9E0D-716B0E4C340A}" srcOrd="0" destOrd="0" parTransId="{A1170D78-F609-4550-ABBA-93C4FECD23C3}" sibTransId="{98EA1449-4A07-4DCC-BE4E-DA59A3293DDC}"/>
    <dgm:cxn modelId="{722C48CF-B0C0-4BB1-A9CF-59459563A904}" srcId="{6467E482-137B-4FDB-AC1F-894E3B38DF4B}" destId="{2C2B808E-A581-4054-AFAD-858E6A2D5094}" srcOrd="2" destOrd="0" parTransId="{1AE16765-AEF4-408E-B98E-3A26C94B2B19}" sibTransId="{0336A051-8138-4152-9F56-13D65F87D633}"/>
    <dgm:cxn modelId="{E2F2865E-49EE-4346-9948-9FA69A43549F}" type="presOf" srcId="{AA04E7AC-1283-476B-9E0D-716B0E4C340A}" destId="{6A1923F2-8446-4F95-BD9B-9A65B7141413}" srcOrd="0" destOrd="0" presId="urn:microsoft.com/office/officeart/2005/8/layout/vList5"/>
    <dgm:cxn modelId="{84B890C8-64B2-4170-A5CA-581247778EA5}" type="presOf" srcId="{297CB415-7200-4F28-ABF6-14639227FEBD}" destId="{F5972D28-5F47-44AF-B784-A9528B27C9CF}" srcOrd="0" destOrd="0" presId="urn:microsoft.com/office/officeart/2005/8/layout/vList5"/>
    <dgm:cxn modelId="{AAE28361-7710-48B0-93AA-904FE617D60A}" type="presOf" srcId="{2C2B808E-A581-4054-AFAD-858E6A2D5094}" destId="{D17FAF19-113B-4C8E-BC98-777B8FCABBFE}" srcOrd="0" destOrd="0" presId="urn:microsoft.com/office/officeart/2005/8/layout/vList5"/>
    <dgm:cxn modelId="{15904DF9-1594-4388-862F-E71088C8AE6A}" srcId="{7863F9E1-6821-462F-A9AC-FAA7B569528E}" destId="{889FD60B-B67C-4884-99F5-D7B7BB9C66D4}" srcOrd="0" destOrd="0" parTransId="{1F7B0C03-0611-4EBF-A884-126CB81B5DD9}" sibTransId="{6C1CCCD1-4658-41B6-8866-B2F0A9DD336D}"/>
    <dgm:cxn modelId="{7FB7884A-F1B1-41E9-8474-C1D1BDD7AD7A}" type="presOf" srcId="{7863F9E1-6821-462F-A9AC-FAA7B569528E}" destId="{BDBEBA2F-61E5-4BB3-AA16-E134B536A7C6}" srcOrd="0" destOrd="0" presId="urn:microsoft.com/office/officeart/2005/8/layout/vList5"/>
    <dgm:cxn modelId="{B89C5719-8F06-455D-A8DB-8CA0E6A956A0}" srcId="{6467E482-137B-4FDB-AC1F-894E3B38DF4B}" destId="{77AD5D3D-22AE-4018-BB7B-2E150E2865FC}" srcOrd="0" destOrd="0" parTransId="{EB947E6B-EC34-428E-8BD0-81AD109FE4A6}" sibTransId="{593DEA86-129E-41B5-AFBC-BAEE5D929D6F}"/>
    <dgm:cxn modelId="{C027F1B2-DCCF-475A-9C34-DCECC5FCECE4}" srcId="{77AD5D3D-22AE-4018-BB7B-2E150E2865FC}" destId="{297CB415-7200-4F28-ABF6-14639227FEBD}" srcOrd="0" destOrd="0" parTransId="{F1C0525E-B40C-4F84-A119-8C89614886A2}" sibTransId="{C0DE6B57-F6FA-4A71-9DB9-80A6B63E3889}"/>
    <dgm:cxn modelId="{62918C08-F08B-4828-B016-019420EE43D4}" srcId="{6467E482-137B-4FDB-AC1F-894E3B38DF4B}" destId="{7863F9E1-6821-462F-A9AC-FAA7B569528E}" srcOrd="1" destOrd="0" parTransId="{693F7445-4C7C-41E1-A7C1-481B102F2D47}" sibTransId="{046A514F-626A-4E99-8007-18ABBE3BCD18}"/>
    <dgm:cxn modelId="{0409FBEA-10CF-4586-AEE9-0ED9BDE268A4}" type="presParOf" srcId="{AA9B8D8E-0A24-4B38-9E47-52D9D7E9E5CF}" destId="{062D4B16-5D2B-4601-9B04-3245FF8CBC9A}" srcOrd="0" destOrd="0" presId="urn:microsoft.com/office/officeart/2005/8/layout/vList5"/>
    <dgm:cxn modelId="{B1CC70DE-8B55-4CD7-B786-E226CA6FDCBD}" type="presParOf" srcId="{062D4B16-5D2B-4601-9B04-3245FF8CBC9A}" destId="{511CB694-5835-4BF1-89D5-6BC3B7132837}" srcOrd="0" destOrd="0" presId="urn:microsoft.com/office/officeart/2005/8/layout/vList5"/>
    <dgm:cxn modelId="{0E8D4A74-59C5-45A4-80D7-61BA015E1AB2}" type="presParOf" srcId="{062D4B16-5D2B-4601-9B04-3245FF8CBC9A}" destId="{F5972D28-5F47-44AF-B784-A9528B27C9CF}" srcOrd="1" destOrd="0" presId="urn:microsoft.com/office/officeart/2005/8/layout/vList5"/>
    <dgm:cxn modelId="{E82E880A-2134-4639-9BFD-1641F6E74A36}" type="presParOf" srcId="{AA9B8D8E-0A24-4B38-9E47-52D9D7E9E5CF}" destId="{A50BF672-CE7B-4F3E-AABB-1CCEC7A4F12F}" srcOrd="1" destOrd="0" presId="urn:microsoft.com/office/officeart/2005/8/layout/vList5"/>
    <dgm:cxn modelId="{FF5CB616-832F-4CB9-8F9F-411C4C9D6646}" type="presParOf" srcId="{AA9B8D8E-0A24-4B38-9E47-52D9D7E9E5CF}" destId="{A51AABDE-9393-4CD2-A73D-2A396BF08D8A}" srcOrd="2" destOrd="0" presId="urn:microsoft.com/office/officeart/2005/8/layout/vList5"/>
    <dgm:cxn modelId="{CB3E3418-A97B-4E7E-ABCB-159D3B619F3B}" type="presParOf" srcId="{A51AABDE-9393-4CD2-A73D-2A396BF08D8A}" destId="{BDBEBA2F-61E5-4BB3-AA16-E134B536A7C6}" srcOrd="0" destOrd="0" presId="urn:microsoft.com/office/officeart/2005/8/layout/vList5"/>
    <dgm:cxn modelId="{6D140C3E-CE56-456E-ADF5-1D328F38B795}" type="presParOf" srcId="{A51AABDE-9393-4CD2-A73D-2A396BF08D8A}" destId="{5B1D289A-5B93-4B36-8FF8-7B2EEB3C11F9}" srcOrd="1" destOrd="0" presId="urn:microsoft.com/office/officeart/2005/8/layout/vList5"/>
    <dgm:cxn modelId="{D09750D3-C657-450D-87AA-BB94F1F2D449}" type="presParOf" srcId="{AA9B8D8E-0A24-4B38-9E47-52D9D7E9E5CF}" destId="{29F006E8-73B6-4FAF-BF67-2285DD806962}" srcOrd="3" destOrd="0" presId="urn:microsoft.com/office/officeart/2005/8/layout/vList5"/>
    <dgm:cxn modelId="{52CB2E62-4697-4315-9A34-109176E3BC61}" type="presParOf" srcId="{AA9B8D8E-0A24-4B38-9E47-52D9D7E9E5CF}" destId="{8F9D2544-D0D1-4BAC-A570-CE3DAA63AD04}" srcOrd="4" destOrd="0" presId="urn:microsoft.com/office/officeart/2005/8/layout/vList5"/>
    <dgm:cxn modelId="{884B26B0-0BA5-4E43-A38D-56C5D4E9595F}" type="presParOf" srcId="{8F9D2544-D0D1-4BAC-A570-CE3DAA63AD04}" destId="{D17FAF19-113B-4C8E-BC98-777B8FCABBFE}" srcOrd="0" destOrd="0" presId="urn:microsoft.com/office/officeart/2005/8/layout/vList5"/>
    <dgm:cxn modelId="{CE40F94D-8AEC-4CC0-8738-625727DEBB58}" type="presParOf" srcId="{8F9D2544-D0D1-4BAC-A570-CE3DAA63AD04}" destId="{6A1923F2-8446-4F95-BD9B-9A65B71414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3048000"/>
        <a:chOff x="0" y="0"/>
        <a:chExt cx="8229600" cy="3048000"/>
      </a:xfrm>
    </dsp:grpSpPr>
    <dsp:sp modelId="{F5972D28-5F47-44AF-B784-A9528B27C9CF}">
      <dsp:nvSpPr>
        <dsp:cNvPr id="4" name="Round Same Side Corner Rectangle 3"/>
        <dsp:cNvSpPr/>
      </dsp:nvSpPr>
      <dsp:spPr bwMode="white">
        <a:xfrm rot="5400000">
          <a:off x="4436428" y="-2684091"/>
          <a:ext cx="786581" cy="6351408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140970" tIns="70485" rIns="140970" bIns="70485" anchor="ctr"/>
        <a:lstStyle>
          <a:lvl1pPr algn="l">
            <a:defRPr sz="3700"/>
          </a:lvl1pPr>
          <a:lvl2pPr marL="285750" indent="-285750" algn="l">
            <a:defRPr sz="3700"/>
          </a:lvl2pPr>
          <a:lvl3pPr marL="571500" indent="-285750" algn="l">
            <a:defRPr sz="3700"/>
          </a:lvl3pPr>
          <a:lvl4pPr marL="857250" indent="-285750" algn="l">
            <a:defRPr sz="3700"/>
          </a:lvl4pPr>
          <a:lvl5pPr marL="1143000" indent="-285750" algn="l">
            <a:defRPr sz="3700"/>
          </a:lvl5pPr>
          <a:lvl6pPr marL="1428750" indent="-285750" algn="l">
            <a:defRPr sz="3700"/>
          </a:lvl6pPr>
          <a:lvl7pPr marL="1714500" indent="-285750" algn="l">
            <a:defRPr sz="3700"/>
          </a:lvl7pPr>
          <a:lvl8pPr marL="2000250" indent="-285750" algn="l">
            <a:defRPr sz="3700"/>
          </a:lvl8pPr>
          <a:lvl9pPr marL="2286000" indent="-285750" algn="l">
            <a:defRPr sz="3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chemeClr val="dk1"/>
              </a:solidFill>
            </a:rPr>
            <a:t>Block Cipher</a:t>
          </a:r>
          <a:endParaRPr lang="en-US" dirty="0">
            <a:solidFill>
              <a:schemeClr val="dk1"/>
            </a:solidFill>
          </a:endParaRPr>
        </a:p>
      </dsp:txBody>
      <dsp:txXfrm rot="5400000">
        <a:off x="4436428" y="-2684091"/>
        <a:ext cx="786581" cy="6351408"/>
      </dsp:txXfrm>
    </dsp:sp>
    <dsp:sp modelId="{511CB694-5835-4BF1-89D5-6BC3B7132837}">
      <dsp:nvSpPr>
        <dsp:cNvPr id="3" name="Rounded Rectangle 2"/>
        <dsp:cNvSpPr/>
      </dsp:nvSpPr>
      <dsp:spPr bwMode="white">
        <a:xfrm>
          <a:off x="224178" y="0"/>
          <a:ext cx="1429837" cy="98322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75260" tIns="87630" rIns="175260" bIns="8763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1</a:t>
          </a:r>
          <a:endParaRPr lang="en-US" dirty="0"/>
        </a:p>
      </dsp:txBody>
      <dsp:txXfrm>
        <a:off x="224178" y="0"/>
        <a:ext cx="1429837" cy="983226"/>
      </dsp:txXfrm>
    </dsp:sp>
    <dsp:sp modelId="{5B1D289A-5B93-4B36-8FF8-7B2EEB3C11F9}">
      <dsp:nvSpPr>
        <dsp:cNvPr id="6" name="Round Same Side Corner Rectangle 5"/>
        <dsp:cNvSpPr/>
      </dsp:nvSpPr>
      <dsp:spPr bwMode="white">
        <a:xfrm rot="5400000">
          <a:off x="4427343" y="-1642618"/>
          <a:ext cx="786581" cy="6333237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140970" tIns="70485" rIns="140970" bIns="70485" anchor="ctr"/>
        <a:lstStyle>
          <a:lvl1pPr algn="l">
            <a:defRPr sz="3700"/>
          </a:lvl1pPr>
          <a:lvl2pPr marL="285750" indent="-285750" algn="l">
            <a:defRPr sz="3700"/>
          </a:lvl2pPr>
          <a:lvl3pPr marL="571500" indent="-285750" algn="l">
            <a:defRPr sz="3700"/>
          </a:lvl3pPr>
          <a:lvl4pPr marL="857250" indent="-285750" algn="l">
            <a:defRPr sz="3700"/>
          </a:lvl4pPr>
          <a:lvl5pPr marL="1143000" indent="-285750" algn="l">
            <a:defRPr sz="3700"/>
          </a:lvl5pPr>
          <a:lvl6pPr marL="1428750" indent="-285750" algn="l">
            <a:defRPr sz="3700"/>
          </a:lvl6pPr>
          <a:lvl7pPr marL="1714500" indent="-285750" algn="l">
            <a:defRPr sz="3700"/>
          </a:lvl7pPr>
          <a:lvl8pPr marL="2000250" indent="-285750" algn="l">
            <a:defRPr sz="3700"/>
          </a:lvl8pPr>
          <a:lvl9pPr marL="2286000" indent="-285750" algn="l">
            <a:defRPr sz="3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chemeClr val="dk1"/>
              </a:solidFill>
            </a:rPr>
            <a:t>Electronic Codebook (ECB)</a:t>
          </a:r>
          <a:endParaRPr lang="en-US" dirty="0">
            <a:solidFill>
              <a:schemeClr val="dk1"/>
            </a:solidFill>
          </a:endParaRPr>
        </a:p>
      </dsp:txBody>
      <dsp:txXfrm rot="5400000">
        <a:off x="4427343" y="-1642618"/>
        <a:ext cx="786581" cy="6333237"/>
      </dsp:txXfrm>
    </dsp:sp>
    <dsp:sp modelId="{BDBEBA2F-61E5-4BB3-AA16-E134B536A7C6}">
      <dsp:nvSpPr>
        <dsp:cNvPr id="5" name="Rounded Rectangle 4"/>
        <dsp:cNvSpPr/>
      </dsp:nvSpPr>
      <dsp:spPr bwMode="white">
        <a:xfrm>
          <a:off x="224178" y="1032387"/>
          <a:ext cx="1429837" cy="98322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75260" tIns="87630" rIns="175260" bIns="8763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2</a:t>
          </a:r>
          <a:endParaRPr lang="en-US" dirty="0"/>
        </a:p>
      </dsp:txBody>
      <dsp:txXfrm>
        <a:off x="224178" y="1032387"/>
        <a:ext cx="1429837" cy="983226"/>
      </dsp:txXfrm>
    </dsp:sp>
    <dsp:sp modelId="{6A1923F2-8446-4F95-BD9B-9A65B7141413}">
      <dsp:nvSpPr>
        <dsp:cNvPr id="8" name="Round Same Side Corner Rectangle 7"/>
        <dsp:cNvSpPr/>
      </dsp:nvSpPr>
      <dsp:spPr bwMode="white">
        <a:xfrm rot="5400000">
          <a:off x="4423132" y="-623767"/>
          <a:ext cx="786581" cy="6360309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lIns="140970" tIns="70485" rIns="140970" bIns="70485" anchor="ctr"/>
        <a:lstStyle>
          <a:lvl1pPr algn="l">
            <a:defRPr sz="3700"/>
          </a:lvl1pPr>
          <a:lvl2pPr marL="285750" indent="-285750" algn="l">
            <a:defRPr sz="3700"/>
          </a:lvl2pPr>
          <a:lvl3pPr marL="571500" indent="-285750" algn="l">
            <a:defRPr sz="3700"/>
          </a:lvl3pPr>
          <a:lvl4pPr marL="857250" indent="-285750" algn="l">
            <a:defRPr sz="3700"/>
          </a:lvl4pPr>
          <a:lvl5pPr marL="1143000" indent="-285750" algn="l">
            <a:defRPr sz="3700"/>
          </a:lvl5pPr>
          <a:lvl6pPr marL="1428750" indent="-285750" algn="l">
            <a:defRPr sz="3700"/>
          </a:lvl6pPr>
          <a:lvl7pPr marL="1714500" indent="-285750" algn="l">
            <a:defRPr sz="3700"/>
          </a:lvl7pPr>
          <a:lvl8pPr marL="2000250" indent="-285750" algn="l">
            <a:defRPr sz="3700"/>
          </a:lvl8pPr>
          <a:lvl9pPr marL="2286000" indent="-285750" algn="l">
            <a:defRPr sz="3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chemeClr val="dk1"/>
              </a:solidFill>
            </a:rPr>
            <a:t>Cipher Block Chaining (CBC)</a:t>
          </a:r>
          <a:endParaRPr lang="en-US" dirty="0">
            <a:solidFill>
              <a:schemeClr val="dk1"/>
            </a:solidFill>
          </a:endParaRPr>
        </a:p>
      </dsp:txBody>
      <dsp:txXfrm rot="5400000">
        <a:off x="4423132" y="-623767"/>
        <a:ext cx="786581" cy="6360309"/>
      </dsp:txXfrm>
    </dsp:sp>
    <dsp:sp modelId="{D17FAF19-113B-4C8E-BC98-777B8FCABBFE}">
      <dsp:nvSpPr>
        <dsp:cNvPr id="7" name="Rounded Rectangle 6"/>
        <dsp:cNvSpPr/>
      </dsp:nvSpPr>
      <dsp:spPr bwMode="white">
        <a:xfrm>
          <a:off x="224178" y="2064774"/>
          <a:ext cx="1412091" cy="98322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75260" tIns="87630" rIns="175260" bIns="8763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3</a:t>
          </a:r>
          <a:endParaRPr lang="en-US" dirty="0"/>
        </a:p>
      </dsp:txBody>
      <dsp:txXfrm>
        <a:off x="224178" y="2064774"/>
        <a:ext cx="1412091" cy="983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D57AE-30E4-455B-BAFB-D415F5081F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911E5-38E4-452B-B1D1-3AD9BEA4883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7D649-A84E-4EE3-BD2C-F3C24951369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1F5FA-7C6B-4E60-A0DB-04774A6E381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A432C8-69A7-458B-9684-2BFA64B3194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33D019-A32C-4EAD-B8E6-DBDA699692FD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E976D3-5B7F-4300-ABED-C91F1B2AE209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DC1E59-17DD-41CE-97CA-624A472382D4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447800"/>
            <a:ext cx="6270922" cy="1676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Kriptografi</a:t>
            </a:r>
            <a: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 – </a:t>
            </a:r>
            <a:r>
              <a:rPr lang="en-US" sz="2800" b="1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Pertemuan</a:t>
            </a:r>
            <a: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9</a:t>
            </a:r>
            <a:b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b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TEKNIK BLOCK </a:t>
            </a:r>
            <a:r>
              <a:rPr lang="en-US" sz="2800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CIPHER</a:t>
            </a:r>
            <a:br>
              <a:rPr lang="en-US" sz="2800" b="1" dirty="0" smtClean="0">
                <a:latin typeface="Algerian" panose="04020705040A02060702" pitchFamily="82" charset="0"/>
              </a:rPr>
            </a:b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66800" y="4876800"/>
            <a:ext cx="7025640" cy="762000"/>
          </a:xfrm>
        </p:spPr>
        <p:txBody>
          <a:bodyPr>
            <a:normAutofit/>
          </a:bodyPr>
          <a:lstStyle/>
          <a:p>
            <a:pPr algn="r"/>
            <a:r>
              <a:rPr lang="en-ID" altLang="en-US" dirty="0" err="1" smtClean="0">
                <a:latin typeface="Calibri" panose="020F0502020204030204" pitchFamily="34" charset="0"/>
              </a:rPr>
              <a:t>Sindhu Rakasiwi</a:t>
            </a:r>
            <a:r>
              <a:rPr lang="en-US" dirty="0" smtClean="0">
                <a:latin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</a:rPr>
              <a:t>M.Kom</a:t>
            </a:r>
            <a:endParaRPr lang="en-US" dirty="0" smtClean="0">
              <a:latin typeface="Calibri" panose="020F0502020204030204" pitchFamily="34" charset="0"/>
            </a:endParaRPr>
          </a:p>
          <a:p>
            <a:pPr algn="r"/>
            <a:r>
              <a:rPr lang="en-ID" altLang="en-US" b="1" dirty="0">
                <a:latin typeface="Calibri" panose="020F0502020204030204" pitchFamily="34" charset="0"/>
              </a:rPr>
              <a:t>sindhu.rakasiwi</a:t>
            </a:r>
            <a:r>
              <a:rPr lang="en-US" b="1" dirty="0" smtClean="0">
                <a:latin typeface="Calibri" panose="020F0502020204030204" pitchFamily="34" charset="0"/>
              </a:rPr>
              <a:t>@dsn.dinus.ac.id</a:t>
            </a:r>
            <a:endParaRPr lang="en-US" b="1" dirty="0" smtClean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20" y="3276600"/>
            <a:ext cx="1524000" cy="10813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Dekripsi</a:t>
            </a:r>
            <a:endParaRPr 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 cstate="print"/>
          <a:srcRect t="53708" b="5779"/>
          <a:stretch>
            <a:fillRect/>
          </a:stretch>
        </p:blipFill>
        <p:spPr bwMode="auto">
          <a:xfrm>
            <a:off x="609600" y="1905000"/>
            <a:ext cx="786384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Electronic Code Book (ECB)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ECB </a:t>
            </a:r>
            <a:r>
              <a:rPr lang="en-US" dirty="0" err="1" smtClean="0">
                <a:solidFill>
                  <a:schemeClr val="tx1"/>
                </a:solidFill>
              </a:rPr>
              <a:t>setiap</a:t>
            </a:r>
            <a:r>
              <a:rPr lang="en-US" dirty="0" smtClean="0">
                <a:solidFill>
                  <a:schemeClr val="tx1"/>
                </a:solidFill>
              </a:rPr>
              <a:t> block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operasikan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independen</a:t>
            </a:r>
            <a:endParaRPr lang="en-US" dirty="0" smtClean="0">
              <a:solidFill>
                <a:schemeClr val="tx1"/>
              </a:solidFill>
            </a:endParaRPr>
          </a:p>
          <a:p>
            <a:pPr lvl="0" algn="just"/>
            <a:r>
              <a:rPr lang="en-US" dirty="0" smtClean="0">
                <a:solidFill>
                  <a:schemeClr val="tx1"/>
                </a:solidFill>
              </a:rPr>
              <a:t>Operand </a:t>
            </a:r>
            <a:r>
              <a:rPr lang="en-US" dirty="0" smtClean="0">
                <a:solidFill>
                  <a:schemeClr val="tx1"/>
                </a:solidFill>
                <a:sym typeface="Symbol" panose="05050102010706020507"/>
              </a:rPr>
              <a:t> (XOR)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enkripsi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dekripsi</a:t>
            </a:r>
            <a:endParaRPr lang="en-US" dirty="0" smtClean="0">
              <a:solidFill>
                <a:schemeClr val="tx1"/>
              </a:solidFill>
            </a:endParaRPr>
          </a:p>
          <a:p>
            <a:pPr lvl="0" algn="just"/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matematis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enkripsi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ECB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dinyatakan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i="1" dirty="0" err="1" smtClean="0">
                <a:solidFill>
                  <a:schemeClr val="tx1"/>
                </a:solidFill>
              </a:rPr>
              <a:t>C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i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i="1" dirty="0" smtClean="0">
                <a:solidFill>
                  <a:schemeClr val="tx1"/>
                </a:solidFill>
              </a:rPr>
              <a:t>E</a:t>
            </a:r>
            <a:r>
              <a:rPr lang="en-US" i="1" baseline="-25000" dirty="0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dekripsi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i="1" dirty="0" smtClean="0">
                <a:solidFill>
                  <a:schemeClr val="tx1"/>
                </a:solidFill>
              </a:rPr>
              <a:t>	P</a:t>
            </a:r>
            <a:r>
              <a:rPr lang="en-US" i="1" baseline="-25000" dirty="0" smtClean="0">
                <a:solidFill>
                  <a:schemeClr val="tx1"/>
                </a:solidFill>
              </a:rPr>
              <a:t>i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i="1" dirty="0" smtClean="0">
                <a:solidFill>
                  <a:schemeClr val="tx1"/>
                </a:solidFill>
              </a:rPr>
              <a:t>D</a:t>
            </a:r>
            <a:r>
              <a:rPr lang="en-US" i="1" baseline="-25000" dirty="0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err="1" smtClean="0">
                <a:solidFill>
                  <a:schemeClr val="tx1"/>
                </a:solidFill>
              </a:rPr>
              <a:t>C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lvl="0" algn="just"/>
            <a:r>
              <a:rPr lang="en-US" dirty="0" smtClean="0">
                <a:solidFill>
                  <a:schemeClr val="tx1"/>
                </a:solidFill>
              </a:rPr>
              <a:t>Block 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enkripsi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selanjutnya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digeser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i="1" dirty="0" smtClean="0">
                <a:solidFill>
                  <a:schemeClr val="tx1"/>
                </a:solidFill>
              </a:rPr>
              <a:t>wrapping</a:t>
            </a:r>
            <a:r>
              <a:rPr lang="en-US" dirty="0" smtClean="0">
                <a:solidFill>
                  <a:schemeClr val="tx1"/>
                </a:solidFill>
              </a:rPr>
              <a:t>) 1 bit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kiri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sebaliknya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dekripsi</a:t>
            </a:r>
            <a:r>
              <a:rPr lang="en-US" dirty="0" smtClean="0">
                <a:solidFill>
                  <a:schemeClr val="tx1"/>
                </a:solidFill>
              </a:rPr>
              <a:t> di</a:t>
            </a:r>
            <a:r>
              <a:rPr lang="en-US" i="1" dirty="0" smtClean="0">
                <a:solidFill>
                  <a:schemeClr val="tx1"/>
                </a:solidFill>
              </a:rPr>
              <a:t>-wrap1</a:t>
            </a:r>
            <a:r>
              <a:rPr lang="en-US" dirty="0" smtClean="0">
                <a:solidFill>
                  <a:schemeClr val="tx1"/>
                </a:solidFill>
              </a:rPr>
              <a:t> bit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kanan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Electronic Code Book (ECB)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Diketahui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sebuah</a:t>
            </a:r>
            <a:r>
              <a:rPr lang="en-US" dirty="0" smtClean="0">
                <a:solidFill>
                  <a:schemeClr val="tx1"/>
                </a:solidFill>
              </a:rPr>
              <a:t> plaintext: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1001001010111001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sebuah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4-bit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)</a:t>
            </a:r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Electronic Code Book (ECB)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Proses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Enkripsi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- </a:t>
            </a:r>
            <a:r>
              <a:rPr lang="en-US" dirty="0" err="1" smtClean="0">
                <a:solidFill>
                  <a:schemeClr val="tx1"/>
                </a:solidFill>
              </a:rPr>
              <a:t>Bagi</a:t>
            </a:r>
            <a:r>
              <a:rPr lang="en-US" dirty="0" smtClean="0">
                <a:solidFill>
                  <a:schemeClr val="tx1"/>
                </a:solidFill>
              </a:rPr>
              <a:t> plaintext </a:t>
            </a:r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block </a:t>
            </a:r>
            <a:r>
              <a:rPr lang="en-US" dirty="0" err="1" smtClean="0">
                <a:solidFill>
                  <a:schemeClr val="tx1"/>
                </a:solidFill>
              </a:rPr>
              <a:t>berukuran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4-bit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1001 0010 1011 1001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Hexadesimal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    2    B    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Electronic Code Book (ECB)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Proses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Enkripsi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- </a:t>
            </a:r>
            <a:r>
              <a:rPr lang="en-US" dirty="0" err="1" smtClean="0">
                <a:solidFill>
                  <a:schemeClr val="tx1"/>
                </a:solidFill>
              </a:rPr>
              <a:t>Enkripsikan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semua</a:t>
            </a:r>
            <a:r>
              <a:rPr lang="en-US" dirty="0" smtClean="0">
                <a:solidFill>
                  <a:schemeClr val="tx1"/>
                </a:solidFill>
              </a:rPr>
              <a:t> block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1001 0010 1011 1001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1010 1010 1010 1010 </a:t>
            </a:r>
            <a:r>
              <a:rPr lang="en-US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/>
              </a:rPr>
              <a:t></a:t>
            </a:r>
            <a:endParaRPr lang="en-US" u="sng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Electronic Code Book (ECB)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Proses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Enkripsi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1001 0010 1011 1001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1010 1010 1010 1010 </a:t>
            </a:r>
            <a:r>
              <a:rPr lang="en-US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/>
              </a:rPr>
              <a:t></a:t>
            </a:r>
            <a:endParaRPr lang="en-US" u="sng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  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: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0011 1000 0001 0011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Wrap 1-bit </a:t>
            </a:r>
            <a:r>
              <a:rPr lang="en-US" sz="2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ke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kiri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: 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0110 0001 0010 0110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 </a:t>
            </a:r>
            <a:r>
              <a:rPr lang="en-US" sz="2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Hexadesimal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6    1    2    6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Electronic Code Book (ECB)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829310"/>
          </a:xfrm>
        </p:spPr>
        <p:txBody>
          <a:bodyPr/>
          <a:p>
            <a:r>
              <a:rPr lang="en-ID" altLang="en-US"/>
              <a:t>Proses Dekripsi</a:t>
            </a:r>
            <a:endParaRPr lang="en-ID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200900" cy="4975225"/>
          </a:xfrm>
        </p:spPr>
        <p:txBody>
          <a:bodyPr>
            <a:noAutofit/>
          </a:bodyPr>
          <a:p>
            <a:r>
              <a:rPr lang="en-US" sz="1900" dirty="0" err="1" smtClean="0">
                <a:solidFill>
                  <a:schemeClr val="tx1"/>
                </a:solidFill>
                <a:sym typeface="+mn-ea"/>
              </a:rPr>
              <a:t>Contoh</a:t>
            </a:r>
            <a:r>
              <a:rPr lang="en-US" sz="1900" dirty="0" smtClean="0">
                <a:solidFill>
                  <a:schemeClr val="tx1"/>
                </a:solidFill>
                <a:sym typeface="+mn-ea"/>
              </a:rPr>
              <a:t>:</a:t>
            </a:r>
            <a:endParaRPr lang="en-US" sz="19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900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lang="en-US" sz="1900" dirty="0" err="1" smtClean="0">
                <a:solidFill>
                  <a:schemeClr val="tx1"/>
                </a:solidFill>
                <a:sym typeface="+mn-ea"/>
              </a:rPr>
              <a:t>Proses</a:t>
            </a:r>
            <a:r>
              <a:rPr lang="en-US" sz="19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ID" altLang="en-US" sz="1900" dirty="0" err="1" smtClean="0">
                <a:solidFill>
                  <a:schemeClr val="tx1"/>
                </a:solidFill>
                <a:sym typeface="+mn-ea"/>
              </a:rPr>
              <a:t>Dekripsi</a:t>
            </a:r>
            <a:r>
              <a:rPr lang="en-US" sz="1900" dirty="0" smtClean="0">
                <a:solidFill>
                  <a:schemeClr val="tx1"/>
                </a:solidFill>
                <a:sym typeface="+mn-ea"/>
              </a:rPr>
              <a:t>:</a:t>
            </a:r>
            <a:endParaRPr lang="en-US" sz="1900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19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1900" dirty="0" smtClean="0">
                <a:solidFill>
                  <a:schemeClr val="tx1"/>
                </a:solidFill>
                <a:sym typeface="+mn-ea"/>
              </a:rPr>
              <a:t>: 	</a:t>
            </a:r>
            <a:r>
              <a:rPr 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0110 0001 0010 0110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endParaRPr lang="en-US" sz="1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>
              <a:buNone/>
            </a:pPr>
            <a:r>
              <a:rPr lang="en-ID" alt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Wrap 1 bit ke kanan :</a:t>
            </a:r>
            <a:endParaRPr lang="en-ID" altLang="en-US" sz="1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>
              <a:buNone/>
            </a:pPr>
            <a:r>
              <a:rPr lang="en-ID" alt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C : 0011  1000 0001  0011</a:t>
            </a:r>
            <a:endParaRPr lang="en-ID" altLang="en-US" sz="1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>
              <a:buNone/>
            </a:pPr>
            <a:endParaRPr lang="en-ID" altLang="en-US" sz="1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>
              <a:buNone/>
            </a:pPr>
            <a:r>
              <a:rPr lang="en-ID" alt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Dekripsi   </a:t>
            </a:r>
            <a:endParaRPr lang="en-US" sz="1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	 	</a:t>
            </a:r>
            <a:r>
              <a:rPr lang="en-ID" altLang="en-US" sz="19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	</a:t>
            </a:r>
            <a:r>
              <a:rPr lang="en-ID" alt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0011</a:t>
            </a:r>
            <a:r>
              <a:rPr 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ID" alt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1000</a:t>
            </a:r>
            <a:r>
              <a:rPr 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ID" alt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0001</a:t>
            </a:r>
            <a:r>
              <a:rPr 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ID" alt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0011</a:t>
            </a:r>
            <a:endParaRPr lang="en-US" sz="1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	 	</a:t>
            </a:r>
            <a:r>
              <a:rPr lang="en-US" sz="19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	</a:t>
            </a:r>
            <a:r>
              <a:rPr lang="en-US" sz="19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1010 1010 1010 1010 </a:t>
            </a:r>
            <a:r>
              <a:rPr lang="en-US" sz="19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/>
              </a:rPr>
              <a:t></a:t>
            </a:r>
            <a:endParaRPr lang="en-US" sz="1900" u="sng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ID" alt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      1</a:t>
            </a:r>
            <a:r>
              <a:rPr 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</a:t>
            </a:r>
            <a:r>
              <a:rPr lang="en-ID" alt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</a:t>
            </a:r>
            <a:r>
              <a:rPr 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 </a:t>
            </a:r>
            <a:r>
              <a:rPr lang="en-ID" alt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</a:t>
            </a:r>
            <a:r>
              <a:rPr 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</a:t>
            </a:r>
            <a:r>
              <a:rPr lang="en-ID" alt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r>
              <a:rPr 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 </a:t>
            </a:r>
            <a:r>
              <a:rPr lang="en-ID" alt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r>
              <a:rPr 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</a:t>
            </a:r>
            <a:r>
              <a:rPr lang="en-ID" alt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11</a:t>
            </a:r>
            <a:r>
              <a:rPr 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ID" alt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r>
              <a:rPr 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</a:t>
            </a:r>
            <a:r>
              <a:rPr lang="en-ID" alt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</a:t>
            </a:r>
            <a:r>
              <a:rPr 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endParaRPr lang="en-US" sz="1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>
              <a:buNone/>
            </a:pPr>
            <a:r>
              <a:rPr lang="en-ID" alt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Heksa           9    2    B    9</a:t>
            </a:r>
            <a:endParaRPr lang="en-ID" altLang="en-US" sz="1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>
              <a:buNone/>
            </a:pPr>
            <a:endParaRPr lang="en-US" sz="19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900" dirty="0" smtClean="0">
                <a:solidFill>
                  <a:schemeClr val="tx1"/>
                </a:solidFill>
                <a:sym typeface="+mn-ea"/>
              </a:rPr>
              <a:t>	</a:t>
            </a:r>
            <a:endParaRPr lang="en-US" sz="19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900" dirty="0" smtClean="0">
                <a:solidFill>
                  <a:schemeClr val="tx1"/>
                </a:solidFill>
                <a:sym typeface="+mn-ea"/>
              </a:rPr>
              <a:t>		</a:t>
            </a:r>
            <a:r>
              <a:rPr lang="en-US" sz="1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	</a:t>
            </a:r>
            <a:endParaRPr lang="en-US" sz="1900" dirty="0" smtClean="0">
              <a:solidFill>
                <a:schemeClr val="tx1"/>
              </a:solidFill>
            </a:endParaRPr>
          </a:p>
          <a:p>
            <a:endParaRPr lang="en-US" sz="5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Enkripsi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1001 0010 1011 1001</a:t>
            </a:r>
            <a:r>
              <a:rPr lang="en-US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92B9</a:t>
            </a:r>
            <a:r>
              <a:rPr lang="en-US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endParaRPr lang="en-US" baseline="-25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: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0110 0001 0010 0110</a:t>
            </a:r>
            <a:r>
              <a:rPr lang="en-US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6126</a:t>
            </a:r>
            <a:r>
              <a:rPr lang="en-US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Electronic Code Book (ECB)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Latihan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dirty="0" err="1" smtClean="0">
                <a:solidFill>
                  <a:schemeClr val="tx1"/>
                </a:solidFill>
              </a:rPr>
              <a:t>Diketahui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	-Plaintext	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1100101111001010</a:t>
            </a:r>
            <a:r>
              <a:rPr lang="en-US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aseline="-25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	-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r>
              <a:rPr lang="en-US" dirty="0" smtClean="0">
                <a:solidFill>
                  <a:schemeClr val="tx1"/>
                </a:solidFill>
              </a:rPr>
              <a:t>		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</a:t>
            </a:r>
            <a:r>
              <a:rPr lang="en-US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aseline="-25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err="1" smtClean="0">
                <a:solidFill>
                  <a:schemeClr val="tx1"/>
                </a:solidFill>
              </a:rPr>
              <a:t>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Enkripsi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Dekripsi</a:t>
            </a:r>
            <a:r>
              <a:rPr lang="en-US" dirty="0" smtClean="0">
                <a:solidFill>
                  <a:schemeClr val="tx1"/>
                </a:solidFill>
              </a:rPr>
              <a:t> ECB !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2. </a:t>
            </a:r>
            <a:r>
              <a:rPr lang="en-US" dirty="0" err="1" smtClean="0">
                <a:solidFill>
                  <a:schemeClr val="tx1"/>
                </a:solidFill>
              </a:rPr>
              <a:t>Diketahui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	-Plaintext	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728A6B</a:t>
            </a:r>
            <a:r>
              <a:rPr lang="en-US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aseline="-25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	-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r>
              <a:rPr lang="en-US" dirty="0" smtClean="0">
                <a:solidFill>
                  <a:schemeClr val="tx1"/>
                </a:solidFill>
              </a:rPr>
              <a:t>		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3F</a:t>
            </a:r>
            <a:r>
              <a:rPr lang="en-US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aseline="-25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err="1" smtClean="0">
                <a:solidFill>
                  <a:schemeClr val="tx1"/>
                </a:solidFill>
              </a:rPr>
              <a:t>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Enkripsi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Dekripsi</a:t>
            </a:r>
            <a:r>
              <a:rPr lang="en-US" dirty="0" smtClean="0">
                <a:solidFill>
                  <a:schemeClr val="tx1"/>
                </a:solidFill>
              </a:rPr>
              <a:t> ECB!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/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Electronic Code Book (ECB)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err="1" smtClean="0">
                <a:solidFill>
                  <a:schemeClr val="tx1"/>
                </a:solidFill>
              </a:rPr>
              <a:t>Kata</a:t>
            </a:r>
            <a:r>
              <a:rPr lang="en-US" dirty="0" smtClean="0">
                <a:solidFill>
                  <a:schemeClr val="tx1"/>
                </a:solidFill>
              </a:rPr>
              <a:t> “</a:t>
            </a:r>
            <a:r>
              <a:rPr lang="en-US" i="1" dirty="0" smtClean="0">
                <a:solidFill>
                  <a:schemeClr val="tx1"/>
                </a:solidFill>
              </a:rPr>
              <a:t>code book</a:t>
            </a:r>
            <a:r>
              <a:rPr lang="en-US" dirty="0" smtClean="0">
                <a:solidFill>
                  <a:schemeClr val="tx1"/>
                </a:solidFill>
              </a:rPr>
              <a:t>”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ECB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muncul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fakta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bahwa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karena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blok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plainteks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sama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selalu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dienkripsi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blok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cipherteks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sama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endParaRPr lang="en-US" dirty="0" smtClean="0">
              <a:solidFill>
                <a:schemeClr val="tx1"/>
              </a:solidFill>
            </a:endParaRPr>
          </a:p>
          <a:p>
            <a:pPr lvl="0" algn="just"/>
            <a:r>
              <a:rPr lang="en-US" dirty="0" err="1" smtClean="0">
                <a:solidFill>
                  <a:schemeClr val="tx1"/>
                </a:solidFill>
              </a:rPr>
              <a:t>Maka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teoritis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dimungkinkan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membuat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buku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plainteks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cipherteks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berkoresponden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Electronic Code Book (ECB)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akhir</a:t>
            </a:r>
            <a:r>
              <a:rPr lang="en-US" dirty="0" smtClean="0">
                <a:solidFill>
                  <a:schemeClr val="tx1"/>
                </a:solidFill>
              </a:rPr>
              <a:t> semester, </a:t>
            </a:r>
            <a:r>
              <a:rPr lang="en-US" dirty="0" err="1" smtClean="0">
                <a:solidFill>
                  <a:schemeClr val="tx1"/>
                </a:solidFill>
              </a:rPr>
              <a:t>mahasiswa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menguasai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pengetahuan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pengertian</a:t>
            </a:r>
            <a:r>
              <a:rPr lang="en-US" dirty="0" smtClean="0">
                <a:solidFill>
                  <a:schemeClr val="tx1"/>
                </a:solidFill>
              </a:rPr>
              <a:t>, &amp; </a:t>
            </a:r>
            <a:r>
              <a:rPr lang="en-US" dirty="0" err="1" smtClean="0">
                <a:solidFill>
                  <a:schemeClr val="tx1"/>
                </a:solidFill>
              </a:rPr>
              <a:t>pemahaman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tentang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teknik-teknik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kriptografi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Mahasiswa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diharapkan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mampu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mengimplementasikan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teknik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kriptografi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mengamankan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dikirimkan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melalui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jaringan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  <a:endParaRPr lang="en-US" sz="32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Standar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Kompetensi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Keuntungan</a:t>
            </a:r>
            <a:r>
              <a:rPr lang="en-US" dirty="0" smtClean="0">
                <a:solidFill>
                  <a:schemeClr val="tx1"/>
                </a:solidFill>
              </a:rPr>
              <a:t> ECB :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Karena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blok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plainteks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dienkripsi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independen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maka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perlu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mengenkripsi</a:t>
            </a:r>
            <a:r>
              <a:rPr lang="en-US" dirty="0" smtClean="0">
                <a:solidFill>
                  <a:schemeClr val="tx1"/>
                </a:solidFill>
              </a:rPr>
              <a:t> file </a:t>
            </a:r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linear. 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Jika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bit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blok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cipherteks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mengalami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kesalahan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maka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kesalahan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mempengaruhi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cipherteks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bersangkutan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waktu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dekripsi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Electronic Code Book (ECB)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200900" cy="35814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Kelemahan</a:t>
            </a:r>
            <a:r>
              <a:rPr lang="en-US" dirty="0" smtClean="0">
                <a:solidFill>
                  <a:schemeClr val="tx1"/>
                </a:solidFill>
              </a:rPr>
              <a:t> ECB: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Teknik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menghilangkah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pola</a:t>
            </a:r>
            <a:r>
              <a:rPr lang="en-US" dirty="0" smtClean="0">
                <a:solidFill>
                  <a:schemeClr val="tx1"/>
                </a:solidFill>
              </a:rPr>
              <a:t> plaintext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Teknik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tidak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cocok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jumlah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panjang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banyak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 descr="http://1.bp.blogspot.com/_WyGC-eKNcgc/TIr_JZs_OvI/AAAAAAAAAY4/-wrnbteRg6A/s1600/Logo-Udinus-Fak.IlmuKomputer-001-701250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6800" y="3184138"/>
            <a:ext cx="2658869" cy="268326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16326" t="7692" r="16734" b="13461"/>
          <a:stretch>
            <a:fillRect/>
          </a:stretch>
        </p:blipFill>
        <p:spPr bwMode="auto">
          <a:xfrm>
            <a:off x="5486400" y="3184138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592449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Enkripsi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kunci</a:t>
            </a:r>
            <a:r>
              <a:rPr lang="en-US" sz="2000" dirty="0" smtClean="0"/>
              <a:t>: 10001100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(140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); </a:t>
            </a:r>
            <a:r>
              <a:rPr lang="en-US" sz="2000" dirty="0" err="1" smtClean="0"/>
              <a:t>panjang</a:t>
            </a:r>
            <a:r>
              <a:rPr lang="en-US" sz="2000" dirty="0" smtClean="0"/>
              <a:t> block: 8 bit</a:t>
            </a:r>
            <a:endParaRPr lang="en-US" sz="2000" dirty="0"/>
          </a:p>
        </p:txBody>
      </p:sp>
      <p:sp>
        <p:nvSpPr>
          <p:cNvPr id="9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Electronic Code Book (ECB)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>
                <a:solidFill>
                  <a:schemeClr val="tx1"/>
                </a:solidFill>
              </a:rPr>
              <a:t>Block Ciphertext </a:t>
            </a:r>
            <a:r>
              <a:rPr lang="en-US" dirty="0" err="1" smtClean="0">
                <a:solidFill>
                  <a:schemeClr val="tx1"/>
                </a:solidFill>
              </a:rPr>
              <a:t>pertama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diperoleh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</a:t>
            </a:r>
            <a:r>
              <a:rPr lang="en-US" dirty="0" smtClean="0">
                <a:solidFill>
                  <a:schemeClr val="tx1"/>
                </a:solidFill>
              </a:rPr>
              <a:t>-XOR-</a:t>
            </a:r>
            <a:r>
              <a:rPr lang="en-US" dirty="0" err="1" smtClean="0">
                <a:solidFill>
                  <a:schemeClr val="tx1"/>
                </a:solidFill>
              </a:rPr>
              <a:t>kan</a:t>
            </a:r>
            <a:r>
              <a:rPr lang="en-US" dirty="0" smtClean="0">
                <a:solidFill>
                  <a:schemeClr val="tx1"/>
                </a:solidFill>
              </a:rPr>
              <a:t> block Plaintext </a:t>
            </a:r>
            <a:r>
              <a:rPr lang="en-US" dirty="0" err="1" smtClean="0">
                <a:solidFill>
                  <a:schemeClr val="tx1"/>
                </a:solidFill>
              </a:rPr>
              <a:t>pertama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Initialization Vector (IV), </a:t>
            </a:r>
            <a:r>
              <a:rPr lang="en-US" dirty="0" err="1" smtClean="0">
                <a:solidFill>
                  <a:schemeClr val="tx1"/>
                </a:solidFill>
              </a:rPr>
              <a:t>selanjutnya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dienkripsi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r>
              <a:rPr lang="en-US" dirty="0" smtClean="0">
                <a:solidFill>
                  <a:schemeClr val="tx1"/>
                </a:solidFill>
              </a:rPr>
              <a:t> K</a:t>
            </a:r>
            <a:endParaRPr lang="en-US" dirty="0" smtClean="0">
              <a:solidFill>
                <a:schemeClr val="tx1"/>
              </a:solidFill>
            </a:endParaRPr>
          </a:p>
          <a:p>
            <a:pPr lvl="0" algn="just"/>
            <a:r>
              <a:rPr lang="en-US" dirty="0" smtClean="0">
                <a:solidFill>
                  <a:schemeClr val="tx1"/>
                </a:solidFill>
              </a:rPr>
              <a:t>Ciphertext yang </a:t>
            </a:r>
            <a:r>
              <a:rPr lang="en-US" dirty="0" err="1" smtClean="0">
                <a:solidFill>
                  <a:schemeClr val="tx1"/>
                </a:solidFill>
              </a:rPr>
              <a:t>diperoleh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kemudian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-XOR-</a:t>
            </a:r>
            <a:r>
              <a:rPr lang="en-US" dirty="0" err="1" smtClean="0">
                <a:solidFill>
                  <a:schemeClr val="tx1"/>
                </a:solidFill>
              </a:rPr>
              <a:t>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block Plaintext </a:t>
            </a:r>
            <a:r>
              <a:rPr lang="en-US" dirty="0" err="1" smtClean="0">
                <a:solidFill>
                  <a:schemeClr val="tx1"/>
                </a:solidFill>
              </a:rPr>
              <a:t>berikutnya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selanjutnya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dienkripsi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r>
              <a:rPr lang="en-US" dirty="0" smtClean="0">
                <a:solidFill>
                  <a:schemeClr val="tx1"/>
                </a:solidFill>
              </a:rPr>
              <a:t> K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menghasilkan</a:t>
            </a:r>
            <a:r>
              <a:rPr lang="en-US" dirty="0" smtClean="0">
                <a:solidFill>
                  <a:schemeClr val="tx1"/>
                </a:solidFill>
              </a:rPr>
              <a:t> block Ciphertext </a:t>
            </a:r>
            <a:r>
              <a:rPr lang="en-US" dirty="0" err="1" smtClean="0">
                <a:solidFill>
                  <a:schemeClr val="tx1"/>
                </a:solidFill>
              </a:rPr>
              <a:t>berikutnya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lvl="0" algn="just"/>
            <a:r>
              <a:rPr lang="en-US" dirty="0" smtClean="0">
                <a:solidFill>
                  <a:schemeClr val="tx1"/>
                </a:solidFill>
              </a:rPr>
              <a:t>Mode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disebut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umpan-balik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i="1" dirty="0" smtClean="0">
                <a:solidFill>
                  <a:schemeClr val="tx1"/>
                </a:solidFill>
              </a:rPr>
              <a:t>feedback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>
                <a:solidFill>
                  <a:srgbClr val="FFC000"/>
                </a:solidFill>
              </a:rPr>
              <a:t>Cipher Block Chaining (CBC)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Enkripsi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 b="54748"/>
          <a:stretch>
            <a:fillRect/>
          </a:stretch>
        </p:blipFill>
        <p:spPr bwMode="auto">
          <a:xfrm>
            <a:off x="976313" y="2047875"/>
            <a:ext cx="71913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>
                <a:solidFill>
                  <a:srgbClr val="FFC000"/>
                </a:solidFill>
              </a:rPr>
              <a:t>Cipher Block Chaining (CBC)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Dekripsi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 t="59496"/>
          <a:stretch>
            <a:fillRect/>
          </a:stretch>
        </p:blipFill>
        <p:spPr bwMode="auto">
          <a:xfrm>
            <a:off x="976313" y="2200275"/>
            <a:ext cx="71913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>
                <a:solidFill>
                  <a:srgbClr val="FFC000"/>
                </a:solidFill>
              </a:rPr>
              <a:t>Cipher Block Chaining (CBC)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err="1" smtClean="0">
                <a:solidFill>
                  <a:schemeClr val="tx1"/>
                </a:solidFill>
              </a:rPr>
              <a:t>Secara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matematis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enkripsi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ECB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dinyatakan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i="1" dirty="0" smtClean="0">
                <a:solidFill>
                  <a:schemeClr val="tx1"/>
                </a:solidFill>
              </a:rPr>
              <a:t>C</a:t>
            </a:r>
            <a:r>
              <a:rPr lang="en-US" i="1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i="1" dirty="0" smtClean="0">
                <a:solidFill>
                  <a:schemeClr val="tx1"/>
                </a:solidFill>
              </a:rPr>
              <a:t>E</a:t>
            </a:r>
            <a:r>
              <a:rPr lang="en-US" i="1" baseline="-25000" dirty="0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</a:rPr>
              <a:t>1 </a:t>
            </a:r>
            <a:r>
              <a:rPr lang="en-US" dirty="0" smtClean="0">
                <a:solidFill>
                  <a:schemeClr val="tx1"/>
                </a:solidFill>
                <a:sym typeface="Symbol" panose="05050102010706020507"/>
              </a:rPr>
              <a:t></a:t>
            </a:r>
            <a:r>
              <a:rPr lang="en-US" i="1" dirty="0" smtClean="0">
                <a:solidFill>
                  <a:schemeClr val="tx1"/>
                </a:solidFill>
                <a:sym typeface="Symbol" panose="05050102010706020507"/>
              </a:rPr>
              <a:t>IV</a:t>
            </a:r>
            <a:r>
              <a:rPr lang="en-US" dirty="0" smtClean="0">
                <a:solidFill>
                  <a:schemeClr val="tx1"/>
                </a:solidFill>
              </a:rPr>
              <a:t> )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i="1" dirty="0" smtClean="0">
                <a:solidFill>
                  <a:schemeClr val="tx1"/>
                </a:solidFill>
              </a:rPr>
              <a:t>	</a:t>
            </a:r>
            <a:r>
              <a:rPr lang="en-US" i="1" dirty="0" err="1" smtClean="0">
                <a:solidFill>
                  <a:schemeClr val="tx1"/>
                </a:solidFill>
              </a:rPr>
              <a:t>C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i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i="1" dirty="0" smtClean="0">
                <a:solidFill>
                  <a:schemeClr val="tx1"/>
                </a:solidFill>
              </a:rPr>
              <a:t>E</a:t>
            </a:r>
            <a:r>
              <a:rPr lang="en-US" i="1" baseline="-25000" dirty="0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</a:rPr>
              <a:t>i </a:t>
            </a:r>
            <a:r>
              <a:rPr lang="en-US" dirty="0" smtClean="0">
                <a:solidFill>
                  <a:schemeClr val="tx1"/>
                </a:solidFill>
                <a:sym typeface="Symbol" panose="05050102010706020507"/>
              </a:rPr>
              <a:t></a:t>
            </a:r>
            <a:r>
              <a:rPr lang="en-US" i="1" dirty="0" smtClean="0">
                <a:solidFill>
                  <a:schemeClr val="tx1"/>
                </a:solidFill>
                <a:sym typeface="Symbol" panose="05050102010706020507"/>
              </a:rPr>
              <a:t>C</a:t>
            </a:r>
            <a:r>
              <a:rPr lang="en-US" i="1" baseline="-25000" dirty="0" smtClean="0">
                <a:solidFill>
                  <a:schemeClr val="tx1"/>
                </a:solidFill>
              </a:rPr>
              <a:t>i-1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dekripsi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i="1" dirty="0" smtClean="0">
                <a:solidFill>
                  <a:schemeClr val="tx1"/>
                </a:solidFill>
              </a:rPr>
              <a:t>	P</a:t>
            </a:r>
            <a:r>
              <a:rPr lang="en-US" i="1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i="1" dirty="0" smtClean="0">
                <a:solidFill>
                  <a:schemeClr val="tx1"/>
                </a:solidFill>
              </a:rPr>
              <a:t>D</a:t>
            </a:r>
            <a:r>
              <a:rPr lang="en-US" i="1" baseline="-25000" dirty="0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C</a:t>
            </a:r>
            <a:r>
              <a:rPr lang="en-US" i="1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  <a:sym typeface="Symbol" panose="05050102010706020507"/>
              </a:rPr>
              <a:t></a:t>
            </a:r>
            <a:r>
              <a:rPr lang="en-US" i="1" dirty="0" smtClean="0">
                <a:solidFill>
                  <a:schemeClr val="tx1"/>
                </a:solidFill>
                <a:sym typeface="Symbol" panose="05050102010706020507"/>
              </a:rPr>
              <a:t>IV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i="1" dirty="0" smtClean="0">
                <a:solidFill>
                  <a:schemeClr val="tx1"/>
                </a:solidFill>
              </a:rPr>
              <a:t>	P</a:t>
            </a:r>
            <a:r>
              <a:rPr lang="en-US" i="1" baseline="-25000" dirty="0" smtClean="0">
                <a:solidFill>
                  <a:schemeClr val="tx1"/>
                </a:solidFill>
              </a:rPr>
              <a:t>i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i="1" dirty="0" smtClean="0">
                <a:solidFill>
                  <a:schemeClr val="tx1"/>
                </a:solidFill>
              </a:rPr>
              <a:t>D</a:t>
            </a:r>
            <a:r>
              <a:rPr lang="en-US" i="1" baseline="-25000" dirty="0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err="1" smtClean="0">
                <a:solidFill>
                  <a:schemeClr val="tx1"/>
                </a:solidFill>
              </a:rPr>
              <a:t>C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i</a:t>
            </a:r>
            <a:r>
              <a:rPr lang="en-US" i="1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  <a:sym typeface="Symbol" panose="05050102010706020507"/>
              </a:rPr>
              <a:t></a:t>
            </a:r>
            <a:r>
              <a:rPr lang="en-US" i="1" dirty="0" smtClean="0">
                <a:solidFill>
                  <a:schemeClr val="tx1"/>
                </a:solidFill>
                <a:sym typeface="Symbol" panose="05050102010706020507"/>
              </a:rPr>
              <a:t>C</a:t>
            </a:r>
            <a:r>
              <a:rPr lang="en-US" i="1" baseline="-25000" dirty="0" smtClean="0">
                <a:solidFill>
                  <a:schemeClr val="tx1"/>
                </a:solidFill>
              </a:rPr>
              <a:t>i-1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  <a:tabLst>
                <a:tab pos="398145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Dimana</a:t>
            </a:r>
            <a:r>
              <a:rPr lang="en-US" sz="2800" dirty="0" smtClean="0">
                <a:solidFill>
                  <a:schemeClr val="tx1"/>
                </a:solidFill>
              </a:rPr>
              <a:t> :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 algn="just">
              <a:buNone/>
              <a:tabLst>
                <a:tab pos="398145" algn="l"/>
              </a:tabLst>
            </a:pPr>
            <a:r>
              <a:rPr lang="en-US" sz="2800" i="1" dirty="0" smtClean="0">
                <a:solidFill>
                  <a:schemeClr val="tx1"/>
                </a:solidFill>
              </a:rPr>
              <a:t>		</a:t>
            </a:r>
            <a:r>
              <a:rPr lang="en-US" sz="2800" i="1" dirty="0" err="1" smtClean="0">
                <a:solidFill>
                  <a:schemeClr val="tx1"/>
                </a:solidFill>
              </a:rPr>
              <a:t>i</a:t>
            </a:r>
            <a:r>
              <a:rPr lang="en-US" sz="2800" i="1" dirty="0" smtClean="0">
                <a:solidFill>
                  <a:schemeClr val="tx1"/>
                </a:solidFill>
              </a:rPr>
              <a:t>= 2, 3, …,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>
                <a:solidFill>
                  <a:srgbClr val="FFC000"/>
                </a:solidFill>
              </a:rPr>
              <a:t>Cipher Block Chaining (CBC)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>
                <a:solidFill>
                  <a:schemeClr val="tx1"/>
                </a:solidFill>
              </a:rPr>
              <a:t>Block 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enkripsi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selanjutnya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digeser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i="1" dirty="0" smtClean="0">
                <a:solidFill>
                  <a:schemeClr val="tx1"/>
                </a:solidFill>
              </a:rPr>
              <a:t>wrapping</a:t>
            </a:r>
            <a:r>
              <a:rPr lang="en-US" dirty="0" smtClean="0">
                <a:solidFill>
                  <a:schemeClr val="tx1"/>
                </a:solidFill>
              </a:rPr>
              <a:t>) 1 bit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kiri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sebaliknya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dekripsi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i="1" dirty="0" smtClean="0">
                <a:solidFill>
                  <a:schemeClr val="tx1"/>
                </a:solidFill>
              </a:rPr>
              <a:t>wrap </a:t>
            </a:r>
            <a:r>
              <a:rPr lang="en-US" dirty="0" smtClean="0">
                <a:solidFill>
                  <a:schemeClr val="tx1"/>
                </a:solidFill>
              </a:rPr>
              <a:t>1 bit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kanan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>
                <a:solidFill>
                  <a:srgbClr val="FFC000"/>
                </a:solidFill>
              </a:rPr>
              <a:t>Cipher Block Chaining (CBC)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Diketahui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sebuah</a:t>
            </a:r>
            <a:r>
              <a:rPr lang="en-US" dirty="0" smtClean="0">
                <a:solidFill>
                  <a:schemeClr val="tx1"/>
                </a:solidFill>
              </a:rPr>
              <a:t> plaintext: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 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1001001010111001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1001</a:t>
            </a:r>
            <a:r>
              <a:rPr lang="en-ID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0010</a:t>
            </a:r>
            <a:r>
              <a:rPr lang="en-ID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1011</a:t>
            </a:r>
            <a:r>
              <a:rPr lang="en-ID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1001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sebuah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4-bit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  <a:endParaRPr lang="en-US" dirty="0" smtClean="0"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 Initialization Vector:</a:t>
            </a:r>
            <a:endParaRPr lang="en-US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	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IV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 </a:t>
            </a:r>
            <a:endParaRPr lang="en-US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>
                <a:solidFill>
                  <a:srgbClr val="FFC000"/>
                </a:solidFill>
              </a:rPr>
              <a:t>Cipher Block Chaining (CBC)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Block </a:t>
            </a:r>
            <a:r>
              <a:rPr lang="en-US" dirty="0" err="1" smtClean="0">
                <a:solidFill>
                  <a:schemeClr val="tx1"/>
                </a:solidFill>
              </a:rPr>
              <a:t>pertama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	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 </a:t>
            </a:r>
            <a:r>
              <a:rPr lang="en-US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/>
              </a:rPr>
              <a:t></a:t>
            </a:r>
            <a:endParaRPr lang="en-US" u="sng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0101 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K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 </a:t>
            </a:r>
            <a:r>
              <a:rPr lang="en-US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/>
              </a:rPr>
              <a:t></a:t>
            </a:r>
            <a:endParaRPr lang="en-US" u="sng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		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	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	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Wrap 1 bit </a:t>
            </a:r>
            <a:r>
              <a:rPr lang="en-US" sz="2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ke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kiri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Hexadesimal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>
                <a:solidFill>
                  <a:srgbClr val="FFC000"/>
                </a:solidFill>
              </a:rPr>
              <a:t>Cipher Block Chaining (CBC)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Block ke-2: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	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 </a:t>
            </a:r>
            <a:r>
              <a:rPr lang="en-US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/>
              </a:rPr>
              <a:t></a:t>
            </a:r>
            <a:endParaRPr lang="en-US" u="sng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1101 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K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 </a:t>
            </a:r>
            <a:r>
              <a:rPr lang="en-US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/>
              </a:rPr>
              <a:t></a:t>
            </a:r>
            <a:endParaRPr lang="en-US" u="sng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		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0111	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	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	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Wrap 1 bit </a:t>
            </a:r>
            <a:r>
              <a:rPr lang="en-US" sz="2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ke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kiri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Hexadesimal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>
                <a:solidFill>
                  <a:srgbClr val="FFC000"/>
                </a:solidFill>
              </a:rPr>
              <a:t>Cipher Block Chaining (CBC)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menyelesaikan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teknik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block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cipher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Kompetensi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Dasar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Block ke-3: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	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 </a:t>
            </a:r>
            <a:r>
              <a:rPr lang="en-US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/>
              </a:rPr>
              <a:t></a:t>
            </a:r>
            <a:endParaRPr lang="en-US" u="sng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 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K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 </a:t>
            </a:r>
            <a:r>
              <a:rPr lang="en-US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/>
              </a:rPr>
              <a:t></a:t>
            </a:r>
            <a:endParaRPr lang="en-US" u="sng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	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	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	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	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Wrap 1 bit </a:t>
            </a:r>
            <a:r>
              <a:rPr lang="en-US" sz="2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ke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kiri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Hexadesimal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>
                <a:solidFill>
                  <a:srgbClr val="FFC000"/>
                </a:solidFill>
              </a:rPr>
              <a:t>Cipher Block Chaining (CBC)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Block ke-4: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	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 </a:t>
            </a:r>
            <a:r>
              <a:rPr lang="en-US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/>
              </a:rPr>
              <a:t></a:t>
            </a:r>
            <a:endParaRPr lang="en-US" u="sng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 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K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 </a:t>
            </a:r>
            <a:r>
              <a:rPr lang="en-US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/>
              </a:rPr>
              <a:t></a:t>
            </a:r>
            <a:endParaRPr lang="en-US" u="sng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		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	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C</a:t>
            </a:r>
            <a:r>
              <a:rPr lang="en-US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	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	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Wrap 1 bit </a:t>
            </a:r>
            <a:r>
              <a:rPr lang="en-US" sz="2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ke</a:t>
            </a:r>
            <a:r>
              <a:rPr lang="en-US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kiri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Hexadesimal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>
                <a:solidFill>
                  <a:srgbClr val="FFC000"/>
                </a:solidFill>
              </a:rPr>
              <a:t>Cipher Block Chaining (CBC)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D" altLang="en-US"/>
              <a:t>Hasil enkripsi</a:t>
            </a:r>
            <a:endParaRPr lang="en-ID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D" altLang="en-US"/>
              <a:t>Hasil akhirnya :</a:t>
            </a:r>
            <a:endParaRPr lang="en-ID" altLang="en-US"/>
          </a:p>
          <a:p>
            <a:r>
              <a:rPr lang="en-ID" altLang="en-US"/>
              <a:t>1111  1110  1111  1001</a:t>
            </a:r>
            <a:r>
              <a:rPr lang="en-ID" altLang="en-US" baseline="-25000"/>
              <a:t>2</a:t>
            </a:r>
            <a:endParaRPr lang="en-ID" altLang="en-US" baseline="-25000"/>
          </a:p>
          <a:p>
            <a:r>
              <a:rPr lang="en-ID" altLang="en-US"/>
              <a:t>FEF9</a:t>
            </a:r>
            <a:r>
              <a:rPr lang="en-ID" altLang="en-US" baseline="-25000"/>
              <a:t>16</a:t>
            </a:r>
            <a:endParaRPr lang="en-ID" altLang="en-US" baseline="-25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3474085" cy="891540"/>
          </a:xfrm>
        </p:spPr>
        <p:txBody>
          <a:bodyPr/>
          <a:p>
            <a:r>
              <a:rPr lang="en-ID" altLang="en-US" sz="5400"/>
              <a:t>Dekripsi</a:t>
            </a:r>
            <a:endParaRPr lang="en-ID" alt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77340"/>
            <a:ext cx="7200900" cy="3581400"/>
          </a:xfrm>
        </p:spPr>
        <p:txBody>
          <a:bodyPr>
            <a:noAutofit/>
          </a:bodyPr>
          <a:p>
            <a:r>
              <a:rPr lang="en-ID" altLang="en-US" sz="1800"/>
              <a:t>Chiperteks :</a:t>
            </a:r>
            <a:endParaRPr lang="en-ID" altLang="en-US" sz="1800"/>
          </a:p>
          <a:p>
            <a:r>
              <a:rPr lang="en-ID" altLang="en-US" sz="1800">
                <a:sym typeface="+mn-ea"/>
              </a:rPr>
              <a:t>1111  1110  1111  1001</a:t>
            </a:r>
            <a:endParaRPr lang="en-ID" altLang="en-US" sz="1800">
              <a:sym typeface="+mn-ea"/>
            </a:endParaRPr>
          </a:p>
          <a:p>
            <a:r>
              <a:rPr lang="en-ID" altLang="en-US" sz="1800"/>
              <a:t>Dekripsi :</a:t>
            </a:r>
            <a:endParaRPr lang="en-ID" altLang="en-US" sz="1800"/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sym typeface="+mn-ea"/>
              </a:rPr>
              <a:t>Block </a:t>
            </a:r>
            <a:r>
              <a:rPr lang="en-US" sz="1800" dirty="0" err="1" smtClean="0">
                <a:solidFill>
                  <a:schemeClr val="tx1"/>
                </a:solidFill>
                <a:sym typeface="+mn-ea"/>
              </a:rPr>
              <a:t>pertama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:</a:t>
            </a:r>
            <a:endParaRPr 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ID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	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: 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11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endParaRPr 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Geser 1 bit ke kanan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sym typeface="+mn-ea"/>
              </a:rPr>
              <a:t>		</a:t>
            </a:r>
            <a:r>
              <a:rPr lang="en-ID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	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: 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11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endPara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	</a:t>
            </a:r>
            <a:r>
              <a:rPr lang="en-ID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: </a:t>
            </a:r>
            <a:r>
              <a:rPr 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r>
              <a:rPr lang="en-ID" alt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010</a:t>
            </a:r>
            <a:r>
              <a:rPr 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/>
              </a:rPr>
              <a:t></a:t>
            </a:r>
            <a:endParaRPr lang="en-US" sz="1800" u="sng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		 0101 </a:t>
            </a:r>
            <a:endPara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ID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IV</a:t>
            </a:r>
            <a:r>
              <a:rPr 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: </a:t>
            </a:r>
            <a:r>
              <a:rPr lang="en-ID" alt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1100</a:t>
            </a:r>
            <a:r>
              <a:rPr 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/>
              </a:rPr>
              <a:t></a:t>
            </a:r>
            <a:endParaRPr lang="en-US" sz="1800" u="sng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		</a:t>
            </a:r>
            <a:r>
              <a:rPr 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00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	</a:t>
            </a:r>
            <a:endPara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err="1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Hexadesimal</a:t>
            </a:r>
            <a:r>
              <a:rPr lang="en-US" sz="1800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  </a:t>
            </a: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9</a:t>
            </a:r>
            <a:endParaRPr lang="en-US" sz="18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altLang="en-US" sz="18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3474085" cy="891540"/>
          </a:xfrm>
        </p:spPr>
        <p:txBody>
          <a:bodyPr/>
          <a:p>
            <a:r>
              <a:rPr lang="en-ID" altLang="en-US" sz="5400"/>
              <a:t>Dekripsi</a:t>
            </a:r>
            <a:endParaRPr lang="en-ID" alt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77340"/>
            <a:ext cx="7200900" cy="3581400"/>
          </a:xfrm>
        </p:spPr>
        <p:txBody>
          <a:bodyPr>
            <a:noAutofit/>
          </a:bodyPr>
          <a:p>
            <a:r>
              <a:rPr lang="en-ID" altLang="en-US" sz="1800"/>
              <a:t>Chiperteks :</a:t>
            </a:r>
            <a:endParaRPr lang="en-ID" altLang="en-US" sz="1800"/>
          </a:p>
          <a:p>
            <a:r>
              <a:rPr lang="en-ID" altLang="en-US" sz="1800">
                <a:sym typeface="+mn-ea"/>
              </a:rPr>
              <a:t>1111  1110  1111  1001</a:t>
            </a:r>
            <a:endParaRPr lang="en-ID" altLang="en-US" sz="1800">
              <a:sym typeface="+mn-ea"/>
            </a:endParaRPr>
          </a:p>
          <a:p>
            <a:r>
              <a:rPr lang="en-ID" altLang="en-US" sz="1800"/>
              <a:t>Dekripsi :</a:t>
            </a:r>
            <a:endParaRPr lang="en-ID" altLang="en-US" sz="1800"/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sym typeface="+mn-ea"/>
              </a:rPr>
              <a:t>Block </a:t>
            </a:r>
            <a:r>
              <a:rPr lang="en-ID" altLang="en-US" sz="1800" dirty="0" err="1" smtClean="0">
                <a:solidFill>
                  <a:schemeClr val="tx1"/>
                </a:solidFill>
                <a:sym typeface="+mn-ea"/>
              </a:rPr>
              <a:t>Kedua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:</a:t>
            </a:r>
            <a:endParaRPr 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ID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	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: 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110</a:t>
            </a:r>
            <a:endParaRPr 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Geser 1 bit ke kanan : 0111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sym typeface="+mn-ea"/>
              </a:rPr>
              <a:t>		</a:t>
            </a:r>
            <a:r>
              <a:rPr lang="en-ID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	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: </a:t>
            </a:r>
            <a:r>
              <a:rPr lang="en-ID" altLang="en-US" sz="1800" dirty="0" smtClean="0">
                <a:solidFill>
                  <a:schemeClr val="tx1"/>
                </a:solidFill>
                <a:sym typeface="+mn-ea"/>
              </a:rPr>
              <a:t>0</a:t>
            </a: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11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endPara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	</a:t>
            </a:r>
            <a:r>
              <a:rPr lang="en-ID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: </a:t>
            </a:r>
            <a:r>
              <a:rPr 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r>
              <a:rPr lang="en-ID" alt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010</a:t>
            </a:r>
            <a:r>
              <a:rPr 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/>
              </a:rPr>
              <a:t></a:t>
            </a:r>
            <a:endParaRPr lang="en-US" sz="1800" u="sng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		 </a:t>
            </a: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101 </a:t>
            </a:r>
            <a:endPara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ID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: </a:t>
            </a:r>
            <a:r>
              <a:rPr lang="en-ID" alt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1111</a:t>
            </a:r>
            <a:r>
              <a:rPr 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/>
              </a:rPr>
              <a:t></a:t>
            </a:r>
            <a:endParaRPr lang="en-US" sz="1800" u="sng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		</a:t>
            </a:r>
            <a:r>
              <a:rPr 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  </a:t>
            </a:r>
            <a:r>
              <a:rPr lang="en-ID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0010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</a:t>
            </a:r>
            <a:endPara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err="1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Hexadesimal</a:t>
            </a:r>
            <a:r>
              <a:rPr lang="en-US" sz="1800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  </a:t>
            </a: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2</a:t>
            </a:r>
            <a:endParaRPr lang="en-US" sz="18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altLang="en-US" sz="18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3474085" cy="891540"/>
          </a:xfrm>
        </p:spPr>
        <p:txBody>
          <a:bodyPr/>
          <a:p>
            <a:r>
              <a:rPr lang="en-ID" altLang="en-US" sz="5400"/>
              <a:t>Dekripsi</a:t>
            </a:r>
            <a:endParaRPr lang="en-ID" alt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77340"/>
            <a:ext cx="7200900" cy="3581400"/>
          </a:xfrm>
        </p:spPr>
        <p:txBody>
          <a:bodyPr>
            <a:noAutofit/>
          </a:bodyPr>
          <a:p>
            <a:r>
              <a:rPr lang="en-ID" altLang="en-US" sz="1800"/>
              <a:t>Chiperteks :</a:t>
            </a:r>
            <a:endParaRPr lang="en-ID" altLang="en-US" sz="1800"/>
          </a:p>
          <a:p>
            <a:r>
              <a:rPr lang="en-ID" altLang="en-US" sz="1800">
                <a:sym typeface="+mn-ea"/>
              </a:rPr>
              <a:t>1111  1110  1111  1001</a:t>
            </a:r>
            <a:endParaRPr lang="en-ID" altLang="en-US" sz="1800">
              <a:sym typeface="+mn-ea"/>
            </a:endParaRPr>
          </a:p>
          <a:p>
            <a:r>
              <a:rPr lang="en-ID" altLang="en-US" sz="1800"/>
              <a:t>Dekripsi :</a:t>
            </a:r>
            <a:endParaRPr lang="en-ID" altLang="en-US" sz="1800"/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sym typeface="+mn-ea"/>
              </a:rPr>
              <a:t>Block </a:t>
            </a:r>
            <a:r>
              <a:rPr lang="en-ID" altLang="en-US" sz="1800" dirty="0" err="1" smtClean="0">
                <a:solidFill>
                  <a:schemeClr val="tx1"/>
                </a:solidFill>
                <a:sym typeface="+mn-ea"/>
              </a:rPr>
              <a:t>ketiga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:</a:t>
            </a:r>
            <a:endParaRPr 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ID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	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: 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111</a:t>
            </a:r>
            <a:endParaRPr 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Geser 1 bit ke kanan : 1111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sym typeface="+mn-ea"/>
              </a:rPr>
              <a:t>		</a:t>
            </a:r>
            <a:r>
              <a:rPr lang="en-ID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	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: </a:t>
            </a:r>
            <a:r>
              <a:rPr lang="en-ID" altLang="en-US" sz="1800" dirty="0" smtClean="0">
                <a:solidFill>
                  <a:schemeClr val="tx1"/>
                </a:solidFill>
                <a:sym typeface="+mn-ea"/>
              </a:rPr>
              <a:t>1</a:t>
            </a: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11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endPara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	</a:t>
            </a:r>
            <a:r>
              <a:rPr lang="en-ID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: </a:t>
            </a:r>
            <a:r>
              <a:rPr 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r>
              <a:rPr lang="en-ID" alt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010</a:t>
            </a:r>
            <a:r>
              <a:rPr 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/>
              </a:rPr>
              <a:t></a:t>
            </a:r>
            <a:endParaRPr lang="en-US" sz="1800" u="sng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		 </a:t>
            </a: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101 </a:t>
            </a:r>
            <a:endPara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ID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: </a:t>
            </a:r>
            <a:r>
              <a:rPr lang="en-ID" alt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1110</a:t>
            </a:r>
            <a:r>
              <a:rPr 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/>
              </a:rPr>
              <a:t></a:t>
            </a:r>
            <a:endParaRPr lang="en-US" sz="1800" u="sng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		</a:t>
            </a:r>
            <a:r>
              <a:rPr 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  </a:t>
            </a:r>
            <a:r>
              <a:rPr lang="en-ID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r>
              <a:rPr lang="en-ID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011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</a:t>
            </a:r>
            <a:endPara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err="1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Hexadesimal</a:t>
            </a:r>
            <a:r>
              <a:rPr lang="en-US" sz="1800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  </a:t>
            </a: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</a:t>
            </a:r>
            <a:endParaRPr lang="en-US" sz="18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altLang="en-US" sz="18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3474085" cy="891540"/>
          </a:xfrm>
        </p:spPr>
        <p:txBody>
          <a:bodyPr/>
          <a:p>
            <a:r>
              <a:rPr lang="en-ID" altLang="en-US" sz="5400"/>
              <a:t>Dekripsi</a:t>
            </a:r>
            <a:endParaRPr lang="en-ID" alt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77340"/>
            <a:ext cx="7200900" cy="3581400"/>
          </a:xfrm>
        </p:spPr>
        <p:txBody>
          <a:bodyPr>
            <a:noAutofit/>
          </a:bodyPr>
          <a:p>
            <a:r>
              <a:rPr lang="en-ID" altLang="en-US" sz="1800"/>
              <a:t>Chiperteks :</a:t>
            </a:r>
            <a:endParaRPr lang="en-ID" altLang="en-US" sz="1800"/>
          </a:p>
          <a:p>
            <a:r>
              <a:rPr lang="en-ID" altLang="en-US" sz="1800">
                <a:sym typeface="+mn-ea"/>
              </a:rPr>
              <a:t>1111  1110  1111  1001</a:t>
            </a:r>
            <a:endParaRPr lang="en-ID" altLang="en-US" sz="1800">
              <a:sym typeface="+mn-ea"/>
            </a:endParaRPr>
          </a:p>
          <a:p>
            <a:r>
              <a:rPr lang="en-ID" altLang="en-US" sz="1800"/>
              <a:t>Dekripsi :</a:t>
            </a:r>
            <a:endParaRPr lang="en-ID" altLang="en-US" sz="1800"/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sym typeface="+mn-ea"/>
              </a:rPr>
              <a:t>Block </a:t>
            </a:r>
            <a:r>
              <a:rPr lang="en-ID" altLang="en-US" sz="1800" dirty="0" err="1" smtClean="0">
                <a:solidFill>
                  <a:schemeClr val="tx1"/>
                </a:solidFill>
                <a:sym typeface="+mn-ea"/>
              </a:rPr>
              <a:t>keempat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:</a:t>
            </a:r>
            <a:endParaRPr 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ID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	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: 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00</a:t>
            </a: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endParaRPr 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Geser 1 bit ke kanan : 1100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sym typeface="+mn-ea"/>
              </a:rPr>
              <a:t>		</a:t>
            </a:r>
            <a:r>
              <a:rPr lang="en-ID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	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: </a:t>
            </a:r>
            <a:r>
              <a:rPr lang="en-ID" altLang="en-US" sz="1800" dirty="0" smtClean="0">
                <a:solidFill>
                  <a:schemeClr val="tx1"/>
                </a:solidFill>
                <a:sym typeface="+mn-ea"/>
              </a:rPr>
              <a:t>1</a:t>
            </a: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r>
              <a:rPr lang="en-ID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00</a:t>
            </a:r>
            <a:endPara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	</a:t>
            </a:r>
            <a:r>
              <a:rPr lang="en-ID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: </a:t>
            </a:r>
            <a:r>
              <a:rPr 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r>
              <a:rPr lang="en-ID" alt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010</a:t>
            </a:r>
            <a:r>
              <a:rPr 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/>
              </a:rPr>
              <a:t></a:t>
            </a:r>
            <a:endParaRPr lang="en-US" sz="1800" u="sng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		 </a:t>
            </a: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10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endPara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en-ID" altLang="en-US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: </a:t>
            </a:r>
            <a:r>
              <a:rPr lang="en-ID" alt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1111</a:t>
            </a:r>
            <a:r>
              <a:rPr 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sz="18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/>
              </a:rPr>
              <a:t></a:t>
            </a:r>
            <a:endParaRPr lang="en-US" sz="1800" u="sng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		</a:t>
            </a:r>
            <a:r>
              <a:rPr lang="en-US" sz="1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  </a:t>
            </a:r>
            <a:r>
              <a:rPr lang="en-ID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r>
              <a:rPr lang="en-ID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001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</a:t>
            </a:r>
            <a:endParaRPr lang="en-US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 err="1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Hexadesimal</a:t>
            </a:r>
            <a:r>
              <a:rPr lang="en-US" sz="1800" dirty="0" smtClean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  </a:t>
            </a:r>
            <a:r>
              <a:rPr lang="en-ID" alt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</a:t>
            </a:r>
            <a:endParaRPr lang="en-US" sz="18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altLang="en-US" sz="18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D" altLang="en-US"/>
              <a:t>Hasil Dekripsi</a:t>
            </a:r>
            <a:endParaRPr lang="en-ID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D" altLang="en-US"/>
              <a:t>Hasil akhirnya :</a:t>
            </a:r>
            <a:endParaRPr lang="en-ID" altLang="en-US"/>
          </a:p>
          <a:p>
            <a:r>
              <a:rPr lang="en-ID" altLang="en-US"/>
              <a:t>1001  0010  1011  1001</a:t>
            </a:r>
            <a:r>
              <a:rPr lang="en-ID" altLang="en-US" baseline="-25000"/>
              <a:t>2</a:t>
            </a:r>
            <a:endParaRPr lang="en-ID" altLang="en-US" baseline="-25000"/>
          </a:p>
          <a:p>
            <a:r>
              <a:rPr lang="en-ID" altLang="en-US"/>
              <a:t>92B9</a:t>
            </a:r>
            <a:r>
              <a:rPr lang="en-ID" altLang="en-US" baseline="-25000"/>
              <a:t>16</a:t>
            </a:r>
            <a:endParaRPr lang="en-ID" altLang="en-US" baseline="-25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Hasil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Enkripsi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Plaintext	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= 92B9</a:t>
            </a:r>
            <a:r>
              <a:rPr lang="en-US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endParaRPr lang="en-US" baseline="-25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Ciphertext -ECB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= 6126</a:t>
            </a:r>
            <a:r>
              <a:rPr lang="en-US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Ciphertext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–CBC	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FEF9</a:t>
            </a:r>
            <a:r>
              <a:rPr lang="en-US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>
                <a:solidFill>
                  <a:srgbClr val="FFC000"/>
                </a:solidFill>
              </a:rPr>
              <a:t>Cipher Block Chaining (CBC)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Latihan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dirty="0" err="1" smtClean="0">
                <a:solidFill>
                  <a:schemeClr val="tx1"/>
                </a:solidFill>
              </a:rPr>
              <a:t>Diketahui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	-Plaintext	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1100101111001010</a:t>
            </a:r>
            <a:r>
              <a:rPr lang="en-US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aseline="-25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	-IV		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  <a:r>
              <a:rPr lang="en-US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	-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r>
              <a:rPr lang="en-US" dirty="0" smtClean="0">
                <a:solidFill>
                  <a:schemeClr val="tx1"/>
                </a:solidFill>
              </a:rPr>
              <a:t>		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</a:t>
            </a:r>
            <a:r>
              <a:rPr lang="en-US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aseline="-25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err="1" smtClean="0">
                <a:solidFill>
                  <a:schemeClr val="tx1"/>
                </a:solidFill>
              </a:rPr>
              <a:t>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Enkripsi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Dekripsi</a:t>
            </a:r>
            <a:r>
              <a:rPr lang="en-US" dirty="0" smtClean="0">
                <a:solidFill>
                  <a:schemeClr val="tx1"/>
                </a:solidFill>
              </a:rPr>
              <a:t> CBC!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1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2. </a:t>
            </a:r>
            <a:r>
              <a:rPr lang="en-US" dirty="0" err="1" smtClean="0">
                <a:solidFill>
                  <a:schemeClr val="tx1"/>
                </a:solidFill>
              </a:rPr>
              <a:t>Diketahui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	-Plaintext	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728A6B</a:t>
            </a:r>
            <a:r>
              <a:rPr lang="en-US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aseline="-25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	-IV		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	-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r>
              <a:rPr lang="en-US" dirty="0" smtClean="0">
                <a:solidFill>
                  <a:schemeClr val="tx1"/>
                </a:solidFill>
              </a:rPr>
              <a:t>		: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3F</a:t>
            </a:r>
            <a:r>
              <a:rPr lang="en-US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aseline="-25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err="1" smtClean="0">
                <a:solidFill>
                  <a:schemeClr val="tx1"/>
                </a:solidFill>
              </a:rPr>
              <a:t>Lakukan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Enkripsi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Dekripsi</a:t>
            </a:r>
            <a:r>
              <a:rPr lang="en-US" dirty="0" smtClean="0">
                <a:solidFill>
                  <a:schemeClr val="tx1"/>
                </a:solidFill>
              </a:rPr>
              <a:t> CBC!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>
                <a:solidFill>
                  <a:srgbClr val="FFC000"/>
                </a:solidFill>
              </a:rPr>
              <a:t>Cipher Block Chaining (CBC)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133600"/>
          <a:ext cx="82296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C000"/>
                </a:solidFill>
              </a:rPr>
              <a:t>Konten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Perambatan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Kesalahan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sz="2400" dirty="0" err="1" smtClean="0">
                <a:solidFill>
                  <a:schemeClr val="tx1"/>
                </a:solidFill>
              </a:rPr>
              <a:t>kesalahan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satu</a:t>
            </a:r>
            <a:r>
              <a:rPr lang="en-US" sz="2400" dirty="0" smtClean="0">
                <a:solidFill>
                  <a:schemeClr val="tx1"/>
                </a:solidFill>
              </a:rPr>
              <a:t> bit 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sebuah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blok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plainteks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merambat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blok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cipherteks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berkoresponden</a:t>
            </a:r>
            <a:r>
              <a:rPr lang="en-US" sz="2400" dirty="0" smtClean="0">
                <a:solidFill>
                  <a:schemeClr val="tx1"/>
                </a:solidFill>
              </a:rPr>
              <a:t> .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just"/>
            <a:r>
              <a:rPr lang="en-US" sz="2400" dirty="0" err="1" smtClean="0">
                <a:solidFill>
                  <a:schemeClr val="tx1"/>
                </a:solidFill>
              </a:rPr>
              <a:t>Tetapi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hal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ini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berkebalikan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proses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dekripsi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</a:rPr>
              <a:t>Kesalahan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satu</a:t>
            </a:r>
            <a:r>
              <a:rPr lang="en-US" sz="2400" dirty="0" smtClean="0">
                <a:solidFill>
                  <a:schemeClr val="tx1"/>
                </a:solidFill>
              </a:rPr>
              <a:t> bit 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blok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cipherteks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hanya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mempengaruhi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blok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plainteks</a:t>
            </a:r>
            <a:r>
              <a:rPr lang="en-US" sz="2400" dirty="0" smtClean="0">
                <a:solidFill>
                  <a:schemeClr val="tx1"/>
                </a:solidFill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</a:rPr>
              <a:t>berkoresponden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satu</a:t>
            </a:r>
            <a:r>
              <a:rPr lang="en-US" sz="2400" dirty="0" smtClean="0">
                <a:solidFill>
                  <a:schemeClr val="tx1"/>
                </a:solidFill>
              </a:rPr>
              <a:t> bit 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blok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plainteks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berikutnya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posisi</a:t>
            </a:r>
            <a:r>
              <a:rPr lang="en-US" sz="2400" dirty="0" smtClean="0">
                <a:solidFill>
                  <a:schemeClr val="tx1"/>
                </a:solidFill>
              </a:rPr>
              <a:t> bit yang </a:t>
            </a:r>
            <a:r>
              <a:rPr lang="en-US" sz="2400" dirty="0" err="1" smtClean="0">
                <a:solidFill>
                  <a:schemeClr val="tx1"/>
                </a:solidFill>
              </a:rPr>
              <a:t>berkoresponden</a:t>
            </a:r>
            <a:r>
              <a:rPr lang="en-US" sz="2400" dirty="0" smtClean="0">
                <a:solidFill>
                  <a:schemeClr val="tx1"/>
                </a:solidFill>
              </a:rPr>
              <a:t> pula). 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just"/>
            <a:r>
              <a:rPr lang="en-US" sz="2400" dirty="0" err="1" smtClean="0">
                <a:solidFill>
                  <a:schemeClr val="tx1"/>
                </a:solidFill>
              </a:rPr>
              <a:t>Kesalahan</a:t>
            </a:r>
            <a:r>
              <a:rPr lang="en-US" sz="2400" dirty="0" smtClean="0">
                <a:solidFill>
                  <a:schemeClr val="tx1"/>
                </a:solidFill>
              </a:rPr>
              <a:t> bit </a:t>
            </a:r>
            <a:r>
              <a:rPr lang="en-US" sz="2400" dirty="0" err="1" smtClean="0">
                <a:solidFill>
                  <a:schemeClr val="tx1"/>
                </a:solidFill>
              </a:rPr>
              <a:t>cipherteks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biasanya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terjadi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karena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adanya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gangguan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i="1" dirty="0" smtClean="0">
                <a:solidFill>
                  <a:schemeClr val="tx1"/>
                </a:solidFill>
              </a:rPr>
              <a:t>noise</a:t>
            </a:r>
            <a:r>
              <a:rPr lang="en-US" sz="2400" dirty="0" smtClean="0">
                <a:solidFill>
                  <a:schemeClr val="tx1"/>
                </a:solidFill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</a:rPr>
              <a:t>saluran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komunikasi</a:t>
            </a:r>
            <a:r>
              <a:rPr lang="en-US" sz="2400" dirty="0" smtClean="0">
                <a:solidFill>
                  <a:schemeClr val="tx1"/>
                </a:solidFill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</a:rPr>
              <a:t>selama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transmisi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atau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i="1" dirty="0" smtClean="0">
                <a:solidFill>
                  <a:schemeClr val="tx1"/>
                </a:solidFill>
              </a:rPr>
              <a:t>malfunction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pada</a:t>
            </a:r>
            <a:r>
              <a:rPr lang="en-US" sz="2400" dirty="0" smtClean="0">
                <a:solidFill>
                  <a:schemeClr val="tx1"/>
                </a:solidFill>
              </a:rPr>
              <a:t> media </a:t>
            </a:r>
            <a:r>
              <a:rPr lang="en-US" sz="2400" dirty="0" err="1" smtClean="0">
                <a:solidFill>
                  <a:schemeClr val="tx1"/>
                </a:solidFill>
              </a:rPr>
              <a:t>penyimpanan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9000"/>
              </a:lnSpc>
            </a:pPr>
            <a:r>
              <a:rPr lang="en-US" sz="3600" b="1" dirty="0">
                <a:solidFill>
                  <a:srgbClr val="FFC000"/>
                </a:solidFill>
              </a:rPr>
              <a:t>Cipher Block Chaining (CBC)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D" altLang="en-US"/>
              <a:t>Noted</a:t>
            </a:r>
            <a:endParaRPr lang="en-ID" alt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1800" y="1600200"/>
            <a:ext cx="3846195" cy="4570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200900" cy="35814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endParaRPr lang="en-US" sz="9600" b="1" dirty="0" smtClean="0"/>
          </a:p>
          <a:p>
            <a:pPr algn="ctr">
              <a:buNone/>
            </a:pPr>
            <a:r>
              <a:rPr lang="en-US" sz="9600" b="1" dirty="0" smtClean="0">
                <a:solidFill>
                  <a:srgbClr val="0070C0"/>
                </a:solidFill>
              </a:rPr>
              <a:t>TERIMAKASIH</a:t>
            </a:r>
            <a:endParaRPr lang="en-US" sz="9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Block Cipher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teknik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kriptografi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beroperasi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kelompok</a:t>
            </a:r>
            <a:r>
              <a:rPr lang="en-US" dirty="0" smtClean="0">
                <a:solidFill>
                  <a:schemeClr val="tx1"/>
                </a:solidFill>
              </a:rPr>
              <a:t> (block) plaintext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menghasilkan</a:t>
            </a:r>
            <a:r>
              <a:rPr lang="en-US" dirty="0" smtClean="0">
                <a:solidFill>
                  <a:schemeClr val="tx1"/>
                </a:solidFill>
              </a:rPr>
              <a:t> ciphertext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panjang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sama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67000" y="3124199"/>
            <a:ext cx="3886200" cy="315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Block Cipher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Umumnya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panjang</a:t>
            </a:r>
            <a:r>
              <a:rPr lang="en-US" dirty="0" smtClean="0">
                <a:solidFill>
                  <a:schemeClr val="tx1"/>
                </a:solidFill>
              </a:rPr>
              <a:t> block 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64-bit </a:t>
            </a:r>
            <a:r>
              <a:rPr lang="en-US" dirty="0" err="1" smtClean="0">
                <a:solidFill>
                  <a:schemeClr val="tx1"/>
                </a:solidFill>
              </a:rPr>
              <a:t>atau</a:t>
            </a:r>
            <a:r>
              <a:rPr lang="en-US" dirty="0" smtClean="0">
                <a:solidFill>
                  <a:schemeClr val="tx1"/>
                </a:solidFill>
              </a:rPr>
              <a:t> 128-bit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67000" y="3124199"/>
            <a:ext cx="3886200" cy="315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Block Cipher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Electronic Code Book (ECB)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Cipher Block Chaining (CBC)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</a:rPr>
              <a:t>Block Cipher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Teknik</a:t>
            </a:r>
            <a:r>
              <a:rPr lang="en-US" dirty="0" smtClean="0">
                <a:solidFill>
                  <a:schemeClr val="tx1"/>
                </a:solidFill>
              </a:rPr>
              <a:t> block cipher yang paling </a:t>
            </a:r>
            <a:r>
              <a:rPr lang="en-US" dirty="0" err="1" smtClean="0">
                <a:solidFill>
                  <a:schemeClr val="tx1"/>
                </a:solidFill>
              </a:rPr>
              <a:t>sederhana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(Stalling, 2011)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Sebuah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panjang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sama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semua</a:t>
            </a:r>
            <a:r>
              <a:rPr lang="en-US" dirty="0" smtClean="0">
                <a:solidFill>
                  <a:schemeClr val="tx1"/>
                </a:solidFill>
              </a:rPr>
              <a:t> block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Beberapa</a:t>
            </a:r>
            <a:r>
              <a:rPr lang="en-US" dirty="0" smtClean="0">
                <a:solidFill>
                  <a:schemeClr val="tx1"/>
                </a:solidFill>
              </a:rPr>
              <a:t> block plaintext yang </a:t>
            </a:r>
            <a:r>
              <a:rPr lang="en-US" dirty="0" err="1" smtClean="0">
                <a:solidFill>
                  <a:schemeClr val="tx1"/>
                </a:solidFill>
              </a:rPr>
              <a:t>sama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menghasilkan</a:t>
            </a:r>
            <a:r>
              <a:rPr lang="en-US" dirty="0" smtClean="0">
                <a:solidFill>
                  <a:schemeClr val="tx1"/>
                </a:solidFill>
              </a:rPr>
              <a:t> block ciphertext yang </a:t>
            </a:r>
            <a:r>
              <a:rPr lang="en-US" dirty="0" err="1" smtClean="0">
                <a:solidFill>
                  <a:schemeClr val="tx1"/>
                </a:solidFill>
              </a:rPr>
              <a:t>sama</a:t>
            </a:r>
            <a:r>
              <a:rPr lang="en-US" dirty="0" smtClean="0">
                <a:solidFill>
                  <a:schemeClr val="tx1"/>
                </a:solidFill>
              </a:rPr>
              <a:t> pula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Electronic Code Book (ECB)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Enkripsi</a:t>
            </a:r>
            <a:endParaRPr 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 cstate="print"/>
          <a:srcRect b="59380"/>
          <a:stretch>
            <a:fillRect/>
          </a:stretch>
        </p:blipFill>
        <p:spPr bwMode="auto">
          <a:xfrm>
            <a:off x="609599" y="1905000"/>
            <a:ext cx="784310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/>
          <p:nvPr/>
        </p:nvSpPr>
        <p:spPr>
          <a:xfrm>
            <a:off x="533400" y="457200"/>
            <a:ext cx="8382000" cy="609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C000"/>
                </a:solidFill>
              </a:rPr>
              <a:t>Electronic Code Book (ECB)</a:t>
            </a:r>
            <a:endParaRPr 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ustom 3">
      <a:dk1>
        <a:sysClr val="windowText" lastClr="000000"/>
      </a:dk1>
      <a:lt1>
        <a:srgbClr val="FFFFFF"/>
      </a:lt1>
      <a:dk2>
        <a:srgbClr val="335B74"/>
      </a:dk2>
      <a:lt2>
        <a:srgbClr val="FFFFFF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6816</Words>
  <Application>WPS Presentation</Application>
  <PresentationFormat>On-screen Show (4:3)</PresentationFormat>
  <Paragraphs>351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</vt:lpstr>
      <vt:lpstr>SimSun</vt:lpstr>
      <vt:lpstr>Wingdings</vt:lpstr>
      <vt:lpstr>Franklin Gothic Book</vt:lpstr>
      <vt:lpstr>Algerian</vt:lpstr>
      <vt:lpstr>Calibri</vt:lpstr>
      <vt:lpstr>Microsoft YaHei</vt:lpstr>
      <vt:lpstr>Arial Unicode MS</vt:lpstr>
      <vt:lpstr>Symbol</vt:lpstr>
      <vt:lpstr>Times New Roman</vt:lpstr>
      <vt:lpstr>Courier New</vt:lpstr>
      <vt:lpstr>Crop</vt:lpstr>
      <vt:lpstr>Kriptografi – Pertemuan 9  TEKNIK BLOCK CIPHER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Proses Dekripsi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Hasil enkripsi</vt:lpstr>
      <vt:lpstr>Dekripsi</vt:lpstr>
      <vt:lpstr>Dekripsi</vt:lpstr>
      <vt:lpstr>Dekripsi</vt:lpstr>
      <vt:lpstr>Dekripsi</vt:lpstr>
      <vt:lpstr>Hasil Dekripsi</vt:lpstr>
      <vt:lpstr>PowerPoint 演示文稿</vt:lpstr>
      <vt:lpstr>PowerPoint 演示文稿</vt:lpstr>
      <vt:lpstr>PowerPoint 演示文稿</vt:lpstr>
      <vt:lpstr>Noted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Kriptografi – Minggu 2 Teknik Subtitusi Abjad</dc:title>
  <dc:creator>Prajanto</dc:creator>
  <cp:lastModifiedBy>wikyan_</cp:lastModifiedBy>
  <cp:revision>228</cp:revision>
  <dcterms:created xsi:type="dcterms:W3CDTF">2014-03-06T14:01:00Z</dcterms:created>
  <dcterms:modified xsi:type="dcterms:W3CDTF">2023-11-29T00:44:53Z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33E28555813A41C7B12958787F5DADF8_13</vt:lpwstr>
  </property>
  <property fmtid="{D5CDD505-2E9C-101B-9397-08002B2CF9AE}" pid="3" name="KSOProductBuildVer">
    <vt:lpwstr>1033-12.2.0.13306</vt:lpwstr>
  </property>
</Properties>
</file>