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4" r:id="rId2"/>
    <p:sldId id="367" r:id="rId3"/>
    <p:sldId id="368" r:id="rId4"/>
    <p:sldId id="383" r:id="rId5"/>
    <p:sldId id="385" r:id="rId6"/>
    <p:sldId id="386" r:id="rId7"/>
    <p:sldId id="387" r:id="rId8"/>
    <p:sldId id="414" r:id="rId9"/>
    <p:sldId id="416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8000"/>
    <a:srgbClr val="CC9900"/>
    <a:srgbClr val="CCFF99"/>
    <a:srgbClr val="FF5050"/>
    <a:srgbClr val="FF66FF"/>
    <a:srgbClr val="340EF0"/>
    <a:srgbClr val="FFFF99"/>
    <a:srgbClr val="FFDBC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86364" autoAdjust="0"/>
  </p:normalViewPr>
  <p:slideViewPr>
    <p:cSldViewPr showGuides="1">
      <p:cViewPr>
        <p:scale>
          <a:sx n="50" d="100"/>
          <a:sy n="50" d="100"/>
        </p:scale>
        <p:origin x="1704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handoutMaster" Target="handoutMasters/handout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7E482-137B-4FDB-AC1F-894E3B38DF4B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7AD5D3D-22AE-4018-BB7B-2E150E2865F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B947E6B-EC34-428E-8BD0-81AD109FE4A6}" type="parTrans" cxnId="{B89C5719-8F06-455D-A8DB-8CA0E6A956A0}">
      <dgm:prSet/>
      <dgm:spPr/>
      <dgm:t>
        <a:bodyPr/>
        <a:lstStyle/>
        <a:p>
          <a:endParaRPr lang="en-US"/>
        </a:p>
      </dgm:t>
    </dgm:pt>
    <dgm:pt modelId="{593DEA86-129E-41B5-AFBC-BAEE5D929D6F}" type="sibTrans" cxnId="{B89C5719-8F06-455D-A8DB-8CA0E6A956A0}">
      <dgm:prSet/>
      <dgm:spPr/>
      <dgm:t>
        <a:bodyPr/>
        <a:lstStyle/>
        <a:p>
          <a:endParaRPr lang="en-US"/>
        </a:p>
      </dgm:t>
    </dgm:pt>
    <dgm:pt modelId="{2E5F93AE-F469-400E-97A8-22B54B05A146}">
      <dgm:prSet phldrT="[Text]"/>
      <dgm:spPr/>
      <dgm:t>
        <a:bodyPr/>
        <a:lstStyle/>
        <a:p>
          <a:r>
            <a:rPr lang="id-ID" dirty="0"/>
            <a:t>Konsep dasar DES</a:t>
          </a:r>
          <a:endParaRPr lang="en-US" dirty="0"/>
        </a:p>
      </dgm:t>
    </dgm:pt>
    <dgm:pt modelId="{1AFEBF50-54A8-4D87-AB86-3133338B320E}" type="parTrans" cxnId="{AC3BAE8B-6788-4B57-9EE0-DFC2DDB6356E}">
      <dgm:prSet/>
      <dgm:spPr/>
      <dgm:t>
        <a:bodyPr/>
        <a:lstStyle/>
        <a:p>
          <a:endParaRPr lang="en-US"/>
        </a:p>
      </dgm:t>
    </dgm:pt>
    <dgm:pt modelId="{A87BD89E-8082-42D3-ADEA-CF03A63E6EF7}" type="sibTrans" cxnId="{AC3BAE8B-6788-4B57-9EE0-DFC2DDB6356E}">
      <dgm:prSet/>
      <dgm:spPr/>
      <dgm:t>
        <a:bodyPr/>
        <a:lstStyle/>
        <a:p>
          <a:endParaRPr lang="en-US"/>
        </a:p>
      </dgm:t>
    </dgm:pt>
    <dgm:pt modelId="{7B23131D-56C3-4069-893B-123C490E4CEA}">
      <dgm:prSet/>
      <dgm:spPr/>
      <dgm:t>
        <a:bodyPr/>
        <a:lstStyle/>
        <a:p>
          <a:r>
            <a:rPr lang="en-US" dirty="0"/>
            <a:t>2</a:t>
          </a:r>
        </a:p>
      </dgm:t>
    </dgm:pt>
    <dgm:pt modelId="{A9B87016-3B0F-464E-8A95-1FF6601A4606}" type="parTrans" cxnId="{F4C73C5F-0646-484D-9932-233168E63B40}">
      <dgm:prSet/>
      <dgm:spPr/>
      <dgm:t>
        <a:bodyPr/>
        <a:lstStyle/>
        <a:p>
          <a:endParaRPr lang="en-US"/>
        </a:p>
      </dgm:t>
    </dgm:pt>
    <dgm:pt modelId="{5EE1643B-DB47-4C7B-A731-80C6CCCBD1F3}" type="sibTrans" cxnId="{F4C73C5F-0646-484D-9932-233168E63B40}">
      <dgm:prSet/>
      <dgm:spPr/>
      <dgm:t>
        <a:bodyPr/>
        <a:lstStyle/>
        <a:p>
          <a:endParaRPr lang="en-US"/>
        </a:p>
      </dgm:t>
    </dgm:pt>
    <dgm:pt modelId="{2E808FBD-87B9-4B3C-AFC8-C4727E421C26}">
      <dgm:prSet/>
      <dgm:spPr/>
      <dgm:t>
        <a:bodyPr/>
        <a:lstStyle/>
        <a:p>
          <a:r>
            <a:rPr lang="en-US" dirty="0"/>
            <a:t>3</a:t>
          </a:r>
        </a:p>
      </dgm:t>
    </dgm:pt>
    <dgm:pt modelId="{281226D3-C0AA-42EE-BB5D-3F7084279094}" type="parTrans" cxnId="{0FB2FC09-A8B6-44B8-80AA-6A047F2CF4E4}">
      <dgm:prSet/>
      <dgm:spPr/>
      <dgm:t>
        <a:bodyPr/>
        <a:lstStyle/>
        <a:p>
          <a:endParaRPr lang="en-US"/>
        </a:p>
      </dgm:t>
    </dgm:pt>
    <dgm:pt modelId="{D920BD6A-96B0-4863-BA45-91D3EDE3FA47}" type="sibTrans" cxnId="{0FB2FC09-A8B6-44B8-80AA-6A047F2CF4E4}">
      <dgm:prSet/>
      <dgm:spPr/>
      <dgm:t>
        <a:bodyPr/>
        <a:lstStyle/>
        <a:p>
          <a:endParaRPr lang="en-US"/>
        </a:p>
      </dgm:t>
    </dgm:pt>
    <dgm:pt modelId="{E5101F1D-B04E-41A0-9790-0BB65756AFD9}">
      <dgm:prSet/>
      <dgm:spPr/>
      <dgm:t>
        <a:bodyPr/>
        <a:lstStyle/>
        <a:p>
          <a:r>
            <a:rPr lang="id-ID"/>
            <a:t>Algoritma </a:t>
          </a:r>
          <a:r>
            <a:rPr lang="id-ID" dirty="0"/>
            <a:t>DES</a:t>
          </a:r>
          <a:endParaRPr lang="en-US" dirty="0"/>
        </a:p>
      </dgm:t>
    </dgm:pt>
    <dgm:pt modelId="{FCE659B2-B952-495A-B632-632EC16CBD97}" type="parTrans" cxnId="{14C747E6-4AFE-47DD-A801-FB0B484F74E7}">
      <dgm:prSet/>
      <dgm:spPr/>
      <dgm:t>
        <a:bodyPr/>
        <a:lstStyle/>
        <a:p>
          <a:endParaRPr lang="en-US"/>
        </a:p>
      </dgm:t>
    </dgm:pt>
    <dgm:pt modelId="{A89C05A8-C657-4CBE-8DB8-57DF0A705FE4}" type="sibTrans" cxnId="{14C747E6-4AFE-47DD-A801-FB0B484F74E7}">
      <dgm:prSet/>
      <dgm:spPr/>
      <dgm:t>
        <a:bodyPr/>
        <a:lstStyle/>
        <a:p>
          <a:endParaRPr lang="en-US"/>
        </a:p>
      </dgm:t>
    </dgm:pt>
    <dgm:pt modelId="{856972FE-B569-4A89-812A-BD7054B1E099}">
      <dgm:prSet/>
      <dgm:spPr/>
      <dgm:t>
        <a:bodyPr/>
        <a:lstStyle/>
        <a:p>
          <a:r>
            <a:rPr lang="id-ID" dirty="0"/>
            <a:t>Langkah-langkah enkripsi DES</a:t>
          </a:r>
          <a:endParaRPr lang="en-US" dirty="0"/>
        </a:p>
      </dgm:t>
    </dgm:pt>
    <dgm:pt modelId="{E6DA329F-8531-47EA-A4D9-CF45FA4F44A7}" type="parTrans" cxnId="{86F2ACEC-EB64-4280-B714-7A881A82CE49}">
      <dgm:prSet/>
      <dgm:spPr/>
      <dgm:t>
        <a:bodyPr/>
        <a:lstStyle/>
        <a:p>
          <a:endParaRPr lang="en-US"/>
        </a:p>
      </dgm:t>
    </dgm:pt>
    <dgm:pt modelId="{18EEA2B2-23FB-45CF-8482-4207D9EE6118}" type="sibTrans" cxnId="{86F2ACEC-EB64-4280-B714-7A881A82CE49}">
      <dgm:prSet/>
      <dgm:spPr/>
      <dgm:t>
        <a:bodyPr/>
        <a:lstStyle/>
        <a:p>
          <a:endParaRPr lang="en-US"/>
        </a:p>
      </dgm:t>
    </dgm:pt>
    <dgm:pt modelId="{AA9B8D8E-0A24-4B38-9E47-52D9D7E9E5CF}" type="pres">
      <dgm:prSet presAssocID="{6467E482-137B-4FDB-AC1F-894E3B38DF4B}" presName="Name0" presStyleCnt="0">
        <dgm:presLayoutVars>
          <dgm:dir/>
          <dgm:animLvl val="lvl"/>
          <dgm:resizeHandles val="exact"/>
        </dgm:presLayoutVars>
      </dgm:prSet>
      <dgm:spPr/>
    </dgm:pt>
    <dgm:pt modelId="{062D4B16-5D2B-4601-9B04-3245FF8CBC9A}" type="pres">
      <dgm:prSet presAssocID="{77AD5D3D-22AE-4018-BB7B-2E150E2865FC}" presName="linNode" presStyleCnt="0"/>
      <dgm:spPr/>
    </dgm:pt>
    <dgm:pt modelId="{511CB694-5835-4BF1-89D5-6BC3B7132837}" type="pres">
      <dgm:prSet presAssocID="{77AD5D3D-22AE-4018-BB7B-2E150E2865FC}" presName="parentText" presStyleLbl="node1" presStyleIdx="0" presStyleCnt="3" custScaleX="48262">
        <dgm:presLayoutVars>
          <dgm:chMax val="1"/>
          <dgm:bulletEnabled val="1"/>
        </dgm:presLayoutVars>
      </dgm:prSet>
      <dgm:spPr/>
    </dgm:pt>
    <dgm:pt modelId="{F5972D28-5F47-44AF-B784-A9528B27C9CF}" type="pres">
      <dgm:prSet presAssocID="{77AD5D3D-22AE-4018-BB7B-2E150E2865FC}" presName="descendantText" presStyleLbl="alignAccFollowNode1" presStyleIdx="0" presStyleCnt="3" custScaleX="120590">
        <dgm:presLayoutVars>
          <dgm:bulletEnabled val="1"/>
        </dgm:presLayoutVars>
      </dgm:prSet>
      <dgm:spPr/>
    </dgm:pt>
    <dgm:pt modelId="{A50BF672-CE7B-4F3E-AABB-1CCEC7A4F12F}" type="pres">
      <dgm:prSet presAssocID="{593DEA86-129E-41B5-AFBC-BAEE5D929D6F}" presName="sp" presStyleCnt="0"/>
      <dgm:spPr/>
    </dgm:pt>
    <dgm:pt modelId="{45B0DEAC-8532-432B-99F7-9C43E5F87265}" type="pres">
      <dgm:prSet presAssocID="{7B23131D-56C3-4069-893B-123C490E4CEA}" presName="linNode" presStyleCnt="0"/>
      <dgm:spPr/>
    </dgm:pt>
    <dgm:pt modelId="{8936B387-31F6-46F2-A9A5-3CE5F8CB00E6}" type="pres">
      <dgm:prSet presAssocID="{7B23131D-56C3-4069-893B-123C490E4CEA}" presName="parentText" presStyleLbl="node1" presStyleIdx="1" presStyleCnt="3" custScaleX="48560">
        <dgm:presLayoutVars>
          <dgm:chMax val="1"/>
          <dgm:bulletEnabled val="1"/>
        </dgm:presLayoutVars>
      </dgm:prSet>
      <dgm:spPr/>
    </dgm:pt>
    <dgm:pt modelId="{501AF89A-3ABB-4974-BF38-A1D761841617}" type="pres">
      <dgm:prSet presAssocID="{7B23131D-56C3-4069-893B-123C490E4CEA}" presName="descendantText" presStyleLbl="alignAccFollowNode1" presStyleIdx="1" presStyleCnt="3" custScaleX="120254">
        <dgm:presLayoutVars>
          <dgm:bulletEnabled val="1"/>
        </dgm:presLayoutVars>
      </dgm:prSet>
      <dgm:spPr/>
    </dgm:pt>
    <dgm:pt modelId="{5F95B691-E5CA-4A18-9895-FA26A0070699}" type="pres">
      <dgm:prSet presAssocID="{5EE1643B-DB47-4C7B-A731-80C6CCCBD1F3}" presName="sp" presStyleCnt="0"/>
      <dgm:spPr/>
    </dgm:pt>
    <dgm:pt modelId="{E423CA8F-0BE9-46EA-8E0A-847A57C16F00}" type="pres">
      <dgm:prSet presAssocID="{2E808FBD-87B9-4B3C-AFC8-C4727E421C26}" presName="linNode" presStyleCnt="0"/>
      <dgm:spPr/>
    </dgm:pt>
    <dgm:pt modelId="{0D915EA6-1F50-4658-B9B6-064FB26461E2}" type="pres">
      <dgm:prSet presAssocID="{2E808FBD-87B9-4B3C-AFC8-C4727E421C26}" presName="parentText" presStyleLbl="node1" presStyleIdx="2" presStyleCnt="3" custScaleX="48879" custLinFactNeighborX="84" custLinFactNeighborY="-697">
        <dgm:presLayoutVars>
          <dgm:chMax val="1"/>
          <dgm:bulletEnabled val="1"/>
        </dgm:presLayoutVars>
      </dgm:prSet>
      <dgm:spPr/>
    </dgm:pt>
    <dgm:pt modelId="{B06E9013-055F-472C-9146-B6034A3600F0}" type="pres">
      <dgm:prSet presAssocID="{2E808FBD-87B9-4B3C-AFC8-C4727E421C26}" presName="descendantText" presStyleLbl="alignAccFollowNode1" presStyleIdx="2" presStyleCnt="3" custScaleX="120063">
        <dgm:presLayoutVars>
          <dgm:bulletEnabled val="1"/>
        </dgm:presLayoutVars>
      </dgm:prSet>
      <dgm:spPr/>
    </dgm:pt>
  </dgm:ptLst>
  <dgm:cxnLst>
    <dgm:cxn modelId="{0FB2FC09-A8B6-44B8-80AA-6A047F2CF4E4}" srcId="{6467E482-137B-4FDB-AC1F-894E3B38DF4B}" destId="{2E808FBD-87B9-4B3C-AFC8-C4727E421C26}" srcOrd="2" destOrd="0" parTransId="{281226D3-C0AA-42EE-BB5D-3F7084279094}" sibTransId="{D920BD6A-96B0-4863-BA45-91D3EDE3FA47}"/>
    <dgm:cxn modelId="{67292D18-DD96-4430-BFA5-77B0D6F49D17}" type="presOf" srcId="{E5101F1D-B04E-41A0-9790-0BB65756AFD9}" destId="{501AF89A-3ABB-4974-BF38-A1D761841617}" srcOrd="0" destOrd="0" presId="urn:microsoft.com/office/officeart/2005/8/layout/vList5"/>
    <dgm:cxn modelId="{FE963418-DEC9-49B1-8F00-EFC6F2E7982B}" type="presOf" srcId="{7B23131D-56C3-4069-893B-123C490E4CEA}" destId="{8936B387-31F6-46F2-A9A5-3CE5F8CB00E6}" srcOrd="0" destOrd="0" presId="urn:microsoft.com/office/officeart/2005/8/layout/vList5"/>
    <dgm:cxn modelId="{B89C5719-8F06-455D-A8DB-8CA0E6A956A0}" srcId="{6467E482-137B-4FDB-AC1F-894E3B38DF4B}" destId="{77AD5D3D-22AE-4018-BB7B-2E150E2865FC}" srcOrd="0" destOrd="0" parTransId="{EB947E6B-EC34-428E-8BD0-81AD109FE4A6}" sibTransId="{593DEA86-129E-41B5-AFBC-BAEE5D929D6F}"/>
    <dgm:cxn modelId="{F4C73C5F-0646-484D-9932-233168E63B40}" srcId="{6467E482-137B-4FDB-AC1F-894E3B38DF4B}" destId="{7B23131D-56C3-4069-893B-123C490E4CEA}" srcOrd="1" destOrd="0" parTransId="{A9B87016-3B0F-464E-8A95-1FF6601A4606}" sibTransId="{5EE1643B-DB47-4C7B-A731-80C6CCCBD1F3}"/>
    <dgm:cxn modelId="{830D7B4F-B444-4CF2-9FF0-D76115CD191A}" type="presOf" srcId="{856972FE-B569-4A89-812A-BD7054B1E099}" destId="{B06E9013-055F-472C-9146-B6034A3600F0}" srcOrd="0" destOrd="0" presId="urn:microsoft.com/office/officeart/2005/8/layout/vList5"/>
    <dgm:cxn modelId="{AC3BAE8B-6788-4B57-9EE0-DFC2DDB6356E}" srcId="{77AD5D3D-22AE-4018-BB7B-2E150E2865FC}" destId="{2E5F93AE-F469-400E-97A8-22B54B05A146}" srcOrd="0" destOrd="0" parTransId="{1AFEBF50-54A8-4D87-AB86-3133338B320E}" sibTransId="{A87BD89E-8082-42D3-ADEA-CF03A63E6EF7}"/>
    <dgm:cxn modelId="{A6EAC692-F9FE-49B5-99B4-77D44FE17C4C}" type="presOf" srcId="{77AD5D3D-22AE-4018-BB7B-2E150E2865FC}" destId="{511CB694-5835-4BF1-89D5-6BC3B7132837}" srcOrd="0" destOrd="0" presId="urn:microsoft.com/office/officeart/2005/8/layout/vList5"/>
    <dgm:cxn modelId="{DA9C18A8-4CB6-4DB9-A8CF-5E5C15DA579F}" type="presOf" srcId="{2E808FBD-87B9-4B3C-AFC8-C4727E421C26}" destId="{0D915EA6-1F50-4658-B9B6-064FB26461E2}" srcOrd="0" destOrd="0" presId="urn:microsoft.com/office/officeart/2005/8/layout/vList5"/>
    <dgm:cxn modelId="{DF17E3AB-1AE2-4C8C-879A-FA52F310B10B}" type="presOf" srcId="{6467E482-137B-4FDB-AC1F-894E3B38DF4B}" destId="{AA9B8D8E-0A24-4B38-9E47-52D9D7E9E5CF}" srcOrd="0" destOrd="0" presId="urn:microsoft.com/office/officeart/2005/8/layout/vList5"/>
    <dgm:cxn modelId="{BCAF0ECF-23EB-4E2D-8CF6-4CE657D36C30}" type="presOf" srcId="{2E5F93AE-F469-400E-97A8-22B54B05A146}" destId="{F5972D28-5F47-44AF-B784-A9528B27C9CF}" srcOrd="0" destOrd="0" presId="urn:microsoft.com/office/officeart/2005/8/layout/vList5"/>
    <dgm:cxn modelId="{14C747E6-4AFE-47DD-A801-FB0B484F74E7}" srcId="{7B23131D-56C3-4069-893B-123C490E4CEA}" destId="{E5101F1D-B04E-41A0-9790-0BB65756AFD9}" srcOrd="0" destOrd="0" parTransId="{FCE659B2-B952-495A-B632-632EC16CBD97}" sibTransId="{A89C05A8-C657-4CBE-8DB8-57DF0A705FE4}"/>
    <dgm:cxn modelId="{86F2ACEC-EB64-4280-B714-7A881A82CE49}" srcId="{2E808FBD-87B9-4B3C-AFC8-C4727E421C26}" destId="{856972FE-B569-4A89-812A-BD7054B1E099}" srcOrd="0" destOrd="0" parTransId="{E6DA329F-8531-47EA-A4D9-CF45FA4F44A7}" sibTransId="{18EEA2B2-23FB-45CF-8482-4207D9EE6118}"/>
    <dgm:cxn modelId="{0409FBEA-10CF-4586-AEE9-0ED9BDE268A4}" type="presParOf" srcId="{AA9B8D8E-0A24-4B38-9E47-52D9D7E9E5CF}" destId="{062D4B16-5D2B-4601-9B04-3245FF8CBC9A}" srcOrd="0" destOrd="0" presId="urn:microsoft.com/office/officeart/2005/8/layout/vList5"/>
    <dgm:cxn modelId="{B1CC70DE-8B55-4CD7-B786-E226CA6FDCBD}" type="presParOf" srcId="{062D4B16-5D2B-4601-9B04-3245FF8CBC9A}" destId="{511CB694-5835-4BF1-89D5-6BC3B7132837}" srcOrd="0" destOrd="0" presId="urn:microsoft.com/office/officeart/2005/8/layout/vList5"/>
    <dgm:cxn modelId="{A788D637-DFEC-401F-98DF-7265F12794BA}" type="presParOf" srcId="{062D4B16-5D2B-4601-9B04-3245FF8CBC9A}" destId="{F5972D28-5F47-44AF-B784-A9528B27C9CF}" srcOrd="1" destOrd="0" presId="urn:microsoft.com/office/officeart/2005/8/layout/vList5"/>
    <dgm:cxn modelId="{E82E880A-2134-4639-9BFD-1641F6E74A36}" type="presParOf" srcId="{AA9B8D8E-0A24-4B38-9E47-52D9D7E9E5CF}" destId="{A50BF672-CE7B-4F3E-AABB-1CCEC7A4F12F}" srcOrd="1" destOrd="0" presId="urn:microsoft.com/office/officeart/2005/8/layout/vList5"/>
    <dgm:cxn modelId="{042D1689-BB7E-47FD-A0DE-EE7E63AFC881}" type="presParOf" srcId="{AA9B8D8E-0A24-4B38-9E47-52D9D7E9E5CF}" destId="{45B0DEAC-8532-432B-99F7-9C43E5F87265}" srcOrd="2" destOrd="0" presId="urn:microsoft.com/office/officeart/2005/8/layout/vList5"/>
    <dgm:cxn modelId="{BC7E2FEA-CFA6-4D89-9D85-8699A9D32403}" type="presParOf" srcId="{45B0DEAC-8532-432B-99F7-9C43E5F87265}" destId="{8936B387-31F6-46F2-A9A5-3CE5F8CB00E6}" srcOrd="0" destOrd="0" presId="urn:microsoft.com/office/officeart/2005/8/layout/vList5"/>
    <dgm:cxn modelId="{8836563B-4C59-4049-9F17-6A3A40673124}" type="presParOf" srcId="{45B0DEAC-8532-432B-99F7-9C43E5F87265}" destId="{501AF89A-3ABB-4974-BF38-A1D761841617}" srcOrd="1" destOrd="0" presId="urn:microsoft.com/office/officeart/2005/8/layout/vList5"/>
    <dgm:cxn modelId="{DAB0BCBB-412B-4458-B5C5-9ED28E15ED9D}" type="presParOf" srcId="{AA9B8D8E-0A24-4B38-9E47-52D9D7E9E5CF}" destId="{5F95B691-E5CA-4A18-9895-FA26A0070699}" srcOrd="3" destOrd="0" presId="urn:microsoft.com/office/officeart/2005/8/layout/vList5"/>
    <dgm:cxn modelId="{9164BADD-B2F4-4F3A-852E-CE64714625FD}" type="presParOf" srcId="{AA9B8D8E-0A24-4B38-9E47-52D9D7E9E5CF}" destId="{E423CA8F-0BE9-46EA-8E0A-847A57C16F00}" srcOrd="4" destOrd="0" presId="urn:microsoft.com/office/officeart/2005/8/layout/vList5"/>
    <dgm:cxn modelId="{BEAC05B7-DC53-4DAF-9651-3AFFD1AD2163}" type="presParOf" srcId="{E423CA8F-0BE9-46EA-8E0A-847A57C16F00}" destId="{0D915EA6-1F50-4658-B9B6-064FB26461E2}" srcOrd="0" destOrd="0" presId="urn:microsoft.com/office/officeart/2005/8/layout/vList5"/>
    <dgm:cxn modelId="{BB9B9FCC-DB9C-45F5-A73B-DF3EF94DF597}" type="presParOf" srcId="{E423CA8F-0BE9-46EA-8E0A-847A57C16F00}" destId="{B06E9013-055F-472C-9146-B6034A3600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2D28-5F47-44AF-B784-A9528B27C9CF}">
      <dsp:nvSpPr>
        <dsp:cNvPr id="0" name=""/>
        <dsp:cNvSpPr/>
      </dsp:nvSpPr>
      <dsp:spPr>
        <a:xfrm rot="5400000">
          <a:off x="4436812" y="-2683082"/>
          <a:ext cx="785812" cy="6351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500" kern="1200" dirty="0"/>
            <a:t>Konsep dasar DES</a:t>
          </a:r>
          <a:endParaRPr lang="en-US" sz="3500" kern="1200" dirty="0"/>
        </a:p>
      </dsp:txBody>
      <dsp:txXfrm rot="-5400000">
        <a:off x="1654015" y="138075"/>
        <a:ext cx="6313047" cy="709092"/>
      </dsp:txXfrm>
    </dsp:sp>
    <dsp:sp modelId="{511CB694-5835-4BF1-89D5-6BC3B7132837}">
      <dsp:nvSpPr>
        <dsp:cNvPr id="0" name=""/>
        <dsp:cNvSpPr/>
      </dsp:nvSpPr>
      <dsp:spPr>
        <a:xfrm>
          <a:off x="224177" y="1488"/>
          <a:ext cx="1429837" cy="9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1</a:t>
          </a:r>
        </a:p>
      </dsp:txBody>
      <dsp:txXfrm>
        <a:off x="272127" y="49438"/>
        <a:ext cx="1333937" cy="886365"/>
      </dsp:txXfrm>
    </dsp:sp>
    <dsp:sp modelId="{501AF89A-3ABB-4974-BF38-A1D761841617}">
      <dsp:nvSpPr>
        <dsp:cNvPr id="0" name=""/>
        <dsp:cNvSpPr/>
      </dsp:nvSpPr>
      <dsp:spPr>
        <a:xfrm rot="5400000">
          <a:off x="4436792" y="-1642855"/>
          <a:ext cx="785812" cy="63337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500" kern="1200"/>
            <a:t>Algoritma </a:t>
          </a:r>
          <a:r>
            <a:rPr lang="id-ID" sz="3500" kern="1200" dirty="0"/>
            <a:t>DES</a:t>
          </a:r>
          <a:endParaRPr lang="en-US" sz="3500" kern="1200" dirty="0"/>
        </a:p>
      </dsp:txBody>
      <dsp:txXfrm rot="-5400000">
        <a:off x="1662843" y="1169454"/>
        <a:ext cx="6295350" cy="709092"/>
      </dsp:txXfrm>
    </dsp:sp>
    <dsp:sp modelId="{8936B387-31F6-46F2-A9A5-3CE5F8CB00E6}">
      <dsp:nvSpPr>
        <dsp:cNvPr id="0" name=""/>
        <dsp:cNvSpPr/>
      </dsp:nvSpPr>
      <dsp:spPr>
        <a:xfrm>
          <a:off x="224177" y="1032867"/>
          <a:ext cx="1438665" cy="9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2</a:t>
          </a:r>
        </a:p>
      </dsp:txBody>
      <dsp:txXfrm>
        <a:off x="272127" y="1080817"/>
        <a:ext cx="1342765" cy="886365"/>
      </dsp:txXfrm>
    </dsp:sp>
    <dsp:sp modelId="{B06E9013-055F-472C-9146-B6034A3600F0}">
      <dsp:nvSpPr>
        <dsp:cNvPr id="0" name=""/>
        <dsp:cNvSpPr/>
      </dsp:nvSpPr>
      <dsp:spPr>
        <a:xfrm rot="5400000">
          <a:off x="4441213" y="-606446"/>
          <a:ext cx="785812" cy="63236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500" kern="1200" dirty="0"/>
            <a:t>Langkah-langkah enkripsi DES</a:t>
          </a:r>
          <a:endParaRPr lang="en-US" sz="3500" kern="1200" dirty="0"/>
        </a:p>
      </dsp:txBody>
      <dsp:txXfrm rot="-5400000">
        <a:off x="1672294" y="2200833"/>
        <a:ext cx="6285290" cy="709092"/>
      </dsp:txXfrm>
    </dsp:sp>
    <dsp:sp modelId="{0D915EA6-1F50-4658-B9B6-064FB26461E2}">
      <dsp:nvSpPr>
        <dsp:cNvPr id="0" name=""/>
        <dsp:cNvSpPr/>
      </dsp:nvSpPr>
      <dsp:spPr>
        <a:xfrm>
          <a:off x="228601" y="2057399"/>
          <a:ext cx="1448116" cy="9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3</a:t>
          </a:r>
        </a:p>
      </dsp:txBody>
      <dsp:txXfrm>
        <a:off x="276551" y="2105349"/>
        <a:ext cx="1352216" cy="886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7AE-30E4-455B-BAFB-D415F5081FA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11E5-38E4-452B-B1D1-3AD9BEA4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D649-A84E-4EE3-BD2C-F3C2495136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F5FA-7C6B-4E60-A0DB-04774A6E38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A432C8-69A7-458B-9684-2BFA64B31948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3D019-A32C-4EAD-B8E6-DBDA699692FD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E976D3-5B7F-4300-ABED-C91F1B2AE209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C1E59-17DD-41CE-97CA-624A472382D4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47800"/>
            <a:ext cx="6270922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Kriptografi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Pertemuan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 11</a:t>
            </a:r>
            <a:b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Data Encryption standard (des)</a:t>
            </a:r>
            <a:br>
              <a:rPr lang="en-US" sz="2800" b="1" dirty="0">
                <a:latin typeface="Algerian" panose="04020705040A02060702" pitchFamily="82" charset="0"/>
              </a:rPr>
            </a:b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7025640" cy="762000"/>
          </a:xfrm>
        </p:spPr>
        <p:txBody>
          <a:bodyPr>
            <a:normAutofit/>
          </a:bodyPr>
          <a:lstStyle/>
          <a:p>
            <a:pPr algn="r"/>
            <a:r>
              <a:rPr lang="en-ID" altLang="en-US" dirty="0">
                <a:latin typeface="Calibri" panose="020F0502020204030204" pitchFamily="34" charset="0"/>
              </a:rPr>
              <a:t>Sindhu Rakasiwi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M.Kom</a:t>
            </a:r>
            <a:endParaRPr lang="en-US" dirty="0">
              <a:latin typeface="Calibri" panose="020F0502020204030204" pitchFamily="34" charset="0"/>
            </a:endParaRPr>
          </a:p>
          <a:p>
            <a:pPr algn="r"/>
            <a:r>
              <a:rPr lang="en-ID" altLang="en-US" b="1" dirty="0">
                <a:latin typeface="Calibri" panose="020F0502020204030204" pitchFamily="34" charset="0"/>
              </a:rPr>
              <a:t>sindhu.rakasiwi</a:t>
            </a:r>
            <a:r>
              <a:rPr lang="en-US" b="1" dirty="0">
                <a:latin typeface="Calibri" panose="020F0502020204030204" pitchFamily="34" charset="0"/>
              </a:rPr>
              <a:t>@dsn.dinus.ac.id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0" y="3276600"/>
            <a:ext cx="1524000" cy="10813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1</a:t>
            </a:r>
          </a:p>
        </p:txBody>
      </p:sp>
      <p:sp>
        <p:nvSpPr>
          <p:cNvPr id="2" name="Rectangle 1"/>
          <p:cNvSpPr/>
          <p:nvPr/>
        </p:nvSpPr>
        <p:spPr>
          <a:xfrm>
            <a:off x="910987" y="19050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id-ID" dirty="0"/>
              <a:t>Langkah pertama adalah melakukan proses </a:t>
            </a:r>
            <a:r>
              <a:rPr lang="id-ID" b="1" dirty="0"/>
              <a:t>pembangkitan kunci</a:t>
            </a:r>
            <a:r>
              <a:rPr lang="id-ID" dirty="0"/>
              <a:t> dengan mengubah kunci “DINUSIAN” menjadi bentuk bit - bit biner. Dikarenakan representasi kunci adalah huruf kapital alfabet, maka untuk dapat melakukan konversi menuju biner digunakanlah tabel ASCII. Sehingga hasil konversinya adalah: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3456" y="3886200"/>
            <a:ext cx="8041943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       D	        I                  N                U                S                  I                  A                N</a:t>
            </a:r>
          </a:p>
          <a:p>
            <a:r>
              <a:rPr lang="id-ID" sz="1600" dirty="0"/>
              <a:t>01000100 01001001 01001110 01010101 01010011 01001001 01</a:t>
            </a:r>
            <a:r>
              <a:rPr lang="id-ID" sz="1600" dirty="0">
                <a:solidFill>
                  <a:schemeClr val="tx1"/>
                </a:solidFill>
              </a:rPr>
              <a:t>0</a:t>
            </a:r>
            <a:r>
              <a:rPr lang="id-ID" sz="1600" dirty="0"/>
              <a:t>00001 </a:t>
            </a:r>
            <a:r>
              <a:rPr lang="id-ID" sz="1600" dirty="0">
                <a:solidFill>
                  <a:srgbClr val="FF0000"/>
                </a:solidFill>
              </a:rPr>
              <a:t>0</a:t>
            </a:r>
            <a:r>
              <a:rPr lang="id-ID" sz="1600" dirty="0"/>
              <a:t>1001110</a:t>
            </a:r>
            <a:endParaRPr lang="en-US" sz="1600" dirty="0"/>
          </a:p>
          <a:p>
            <a:r>
              <a:rPr lang="en-US" sz="1600" dirty="0"/>
              <a:t>1                                                                                         </a:t>
            </a:r>
          </a:p>
          <a:p>
            <a:r>
              <a:rPr lang="en-US" sz="1600" dirty="0"/>
              <a:t>                                                                 			           </a:t>
            </a:r>
            <a:r>
              <a:rPr lang="en-ID" altLang="en-US" sz="1600" dirty="0"/>
              <a:t>              </a:t>
            </a:r>
            <a:r>
              <a:rPr lang="en-US" sz="1600" dirty="0"/>
              <a:t>57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buAutoNum type="arabicPlain" startAt="128"/>
            </a:pPr>
            <a:r>
              <a:rPr lang="en-US" sz="1600" dirty="0"/>
              <a:t> 64  32  16  8  4  2  1  = A  (65)</a:t>
            </a:r>
            <a:br>
              <a:rPr lang="en-US" sz="1600" dirty="0"/>
            </a:br>
            <a:r>
              <a:rPr lang="en-US" sz="1600" dirty="0"/>
              <a:t>   0      1  0    0   0  0  0  1</a:t>
            </a:r>
          </a:p>
          <a:p>
            <a:r>
              <a:rPr lang="en-US" sz="1600" dirty="0"/>
              <a:t>     0     1   1   1  0   0   0   0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112 … ?</a:t>
            </a:r>
          </a:p>
          <a:p>
            <a:pPr marL="342900" indent="-342900">
              <a:buAutoNum type="arabicPlain" startAt="128"/>
            </a:pP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48600" y="4419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76635"/>
            <a:ext cx="7772400" cy="728365"/>
          </a:xfrm>
        </p:spPr>
        <p:txBody>
          <a:bodyPr/>
          <a:lstStyle/>
          <a:p>
            <a:pPr marL="0" lvl="0" indent="0">
              <a:buNone/>
            </a:pPr>
            <a:r>
              <a:rPr lang="id-ID" dirty="0">
                <a:solidFill>
                  <a:schemeClr val="tx1"/>
                </a:solidFill>
              </a:rPr>
              <a:t>Setelah bit – bit kunci didapatkan, gunakan tabel PC-1 untuk dipermutasikan dengan bit – bit kunci.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01" y="2433851"/>
            <a:ext cx="55626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2400" y="2076770"/>
            <a:ext cx="12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PC-1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200900" cy="1295400"/>
          </a:xfrm>
        </p:spPr>
        <p:txBody>
          <a:bodyPr/>
          <a:lstStyle/>
          <a:p>
            <a:pPr marL="0" lvl="0" indent="0">
              <a:buNone/>
            </a:pPr>
            <a:r>
              <a:rPr lang="id-ID" dirty="0">
                <a:solidFill>
                  <a:schemeClr val="tx1"/>
                </a:solidFill>
              </a:rPr>
              <a:t>Proses permutasi dilakukan dengan mengambil bit – bit kunci sesuai dengan indeks pada tabel PC-1. Misalkan pada cell pertama tabel PC-1 berisi angka 57, maka cari bit ke 57 pada kunci (ditandai dengan warna merah).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3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650123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/>
              <a:t>01000100 01001001 01001110 01010101 01010011 01001001 01000001 </a:t>
            </a:r>
            <a:r>
              <a:rPr lang="id-ID" sz="1600" b="1" dirty="0">
                <a:solidFill>
                  <a:srgbClr val="FF0000"/>
                </a:solidFill>
              </a:rPr>
              <a:t>0</a:t>
            </a:r>
            <a:r>
              <a:rPr lang="id-ID" sz="1600" dirty="0"/>
              <a:t>1001110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90600" y="32766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Ulangi proses tersebut untuk setiap cell pada tabel PC-1 sehingga dihasilkan hasil permutasi sebagai berikut: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50055"/>
            <a:ext cx="823531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FF0000"/>
                </a:solidFill>
              </a:rPr>
              <a:t>0000000</a:t>
            </a:r>
            <a:r>
              <a:rPr lang="en-ID" altLang="id-ID" sz="1600" dirty="0">
                <a:solidFill>
                  <a:srgbClr val="FF0000"/>
                </a:solidFill>
              </a:rPr>
              <a:t>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id-ID" sz="1600" dirty="0">
                <a:solidFill>
                  <a:srgbClr val="FF0000"/>
                </a:solidFill>
              </a:rPr>
              <a:t>0111111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  </a:t>
            </a:r>
            <a:r>
              <a:rPr lang="en-ID" altLang="en-US" sz="1600" dirty="0"/>
              <a:t> </a:t>
            </a:r>
            <a:r>
              <a:rPr lang="en-US" sz="1600" dirty="0"/>
              <a:t> </a:t>
            </a:r>
            <a:r>
              <a:rPr lang="id-ID" sz="1600" dirty="0"/>
              <a:t>1100000</a:t>
            </a:r>
            <a:r>
              <a:rPr lang="en-ID" altLang="id-ID" sz="1600" dirty="0"/>
              <a:t>    </a:t>
            </a:r>
            <a:r>
              <a:rPr lang="id-ID" sz="1600" dirty="0"/>
              <a:t>0000001</a:t>
            </a:r>
            <a:r>
              <a:rPr lang="en-ID" altLang="id-ID" sz="1600" dirty="0"/>
              <a:t>    </a:t>
            </a:r>
            <a:r>
              <a:rPr lang="id-ID" sz="1600" dirty="0"/>
              <a:t>1001010</a:t>
            </a:r>
            <a:r>
              <a:rPr lang="en-ID" altLang="id-ID" sz="1600" dirty="0"/>
              <a:t>   </a:t>
            </a:r>
            <a:r>
              <a:rPr lang="id-ID" sz="1600" dirty="0"/>
              <a:t>0100011</a:t>
            </a:r>
            <a:r>
              <a:rPr lang="en-ID" altLang="id-ID" sz="1600" dirty="0"/>
              <a:t>    </a:t>
            </a:r>
            <a:r>
              <a:rPr lang="id-ID" sz="1600" dirty="0"/>
              <a:t>0110100</a:t>
            </a:r>
            <a:r>
              <a:rPr lang="en-ID" altLang="id-ID" sz="1600" dirty="0"/>
              <a:t>    </a:t>
            </a:r>
            <a:r>
              <a:rPr lang="id-ID" sz="1600" dirty="0"/>
              <a:t>1101000</a:t>
            </a:r>
            <a:endParaRPr lang="en-US" sz="1600" dirty="0"/>
          </a:p>
          <a:p>
            <a:endParaRPr lang="en-US" sz="1600" dirty="0"/>
          </a:p>
          <a:p>
            <a:endParaRPr lang="id-ID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200900" cy="35814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id-ID" dirty="0">
                <a:solidFill>
                  <a:schemeClr val="tx1"/>
                </a:solidFill>
              </a:rPr>
              <a:t>Proses permutasi dengan tabel PC-1 akan menghasilkan 56 bit kunci internal. Setelah itu, bagi kunci internal tersebut menjadi dua yakni </a:t>
            </a:r>
            <a:r>
              <a:rPr lang="id-ID" i="1" dirty="0">
                <a:solidFill>
                  <a:schemeClr val="tx1"/>
                </a:solidFill>
              </a:rPr>
              <a:t>C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dan </a:t>
            </a:r>
            <a:r>
              <a:rPr lang="id-ID" i="1" dirty="0">
                <a:solidFill>
                  <a:schemeClr val="tx1"/>
                </a:solidFill>
              </a:rPr>
              <a:t>D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dirty="0">
                <a:solidFill>
                  <a:schemeClr val="tx1"/>
                </a:solidFill>
              </a:rPr>
              <a:t> dimana tiap bagian memiliki panjang 28 bit.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4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3429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C</a:t>
            </a:r>
            <a:r>
              <a:rPr lang="id-ID" i="1" baseline="-25000" dirty="0"/>
              <a:t>0</a:t>
            </a:r>
            <a:r>
              <a:rPr lang="id-ID" i="1" dirty="0"/>
              <a:t> </a:t>
            </a:r>
            <a:r>
              <a:rPr lang="id-ID" dirty="0"/>
              <a:t>= (0000000 0111111 1100000 0000001)</a:t>
            </a:r>
            <a:endParaRPr lang="en-US" dirty="0"/>
          </a:p>
          <a:p>
            <a:r>
              <a:rPr lang="id-ID" i="1" dirty="0"/>
              <a:t>D</a:t>
            </a:r>
            <a:r>
              <a:rPr lang="id-ID" i="1" baseline="-25000" dirty="0"/>
              <a:t>0 </a:t>
            </a:r>
            <a:r>
              <a:rPr lang="id-ID" dirty="0"/>
              <a:t>= (1001010 0100011 0110100 1101000)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590800"/>
            <a:ext cx="819467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FF0000"/>
                </a:solidFill>
                <a:sym typeface="+mn-ea"/>
              </a:rPr>
              <a:t>0000000</a:t>
            </a:r>
            <a:r>
              <a:rPr lang="en-ID" altLang="id-ID" sz="1600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sz="1600" dirty="0">
                <a:solidFill>
                  <a:srgbClr val="FF0000"/>
                </a:solidFill>
                <a:sym typeface="+mn-ea"/>
              </a:rPr>
              <a:t> </a:t>
            </a:r>
            <a:r>
              <a:rPr lang="id-ID" sz="1600" dirty="0">
                <a:solidFill>
                  <a:srgbClr val="FF0000"/>
                </a:solidFill>
                <a:sym typeface="+mn-ea"/>
              </a:rPr>
              <a:t>0111111</a:t>
            </a:r>
            <a:r>
              <a:rPr lang="en-US" sz="16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1600" dirty="0">
                <a:sym typeface="+mn-ea"/>
              </a:rPr>
              <a:t>  </a:t>
            </a:r>
            <a:r>
              <a:rPr lang="en-ID" altLang="en-US" sz="1600" dirty="0">
                <a:sym typeface="+mn-ea"/>
              </a:rPr>
              <a:t> </a:t>
            </a:r>
            <a:r>
              <a:rPr lang="en-US" sz="1600" dirty="0">
                <a:sym typeface="+mn-ea"/>
              </a:rPr>
              <a:t> </a:t>
            </a:r>
            <a:r>
              <a:rPr lang="id-ID" sz="1600" dirty="0">
                <a:sym typeface="+mn-ea"/>
              </a:rPr>
              <a:t>1100000</a:t>
            </a:r>
            <a:r>
              <a:rPr lang="en-ID" altLang="id-ID" sz="1600" dirty="0">
                <a:sym typeface="+mn-ea"/>
              </a:rPr>
              <a:t>    </a:t>
            </a:r>
            <a:r>
              <a:rPr lang="id-ID" sz="1600" dirty="0">
                <a:sym typeface="+mn-ea"/>
              </a:rPr>
              <a:t>0000001</a:t>
            </a:r>
            <a:r>
              <a:rPr lang="en-ID" altLang="id-ID" sz="1600" dirty="0">
                <a:sym typeface="+mn-ea"/>
              </a:rPr>
              <a:t>    </a:t>
            </a:r>
            <a:r>
              <a:rPr lang="id-ID" sz="1600" dirty="0">
                <a:sym typeface="+mn-ea"/>
              </a:rPr>
              <a:t>1001010</a:t>
            </a:r>
            <a:r>
              <a:rPr lang="en-ID" altLang="id-ID" sz="1600" dirty="0">
                <a:sym typeface="+mn-ea"/>
              </a:rPr>
              <a:t>   </a:t>
            </a:r>
            <a:r>
              <a:rPr lang="id-ID" sz="1600" dirty="0">
                <a:sym typeface="+mn-ea"/>
              </a:rPr>
              <a:t>0100011</a:t>
            </a:r>
            <a:r>
              <a:rPr lang="en-ID" altLang="id-ID" sz="1600" dirty="0">
                <a:sym typeface="+mn-ea"/>
              </a:rPr>
              <a:t>    </a:t>
            </a:r>
            <a:r>
              <a:rPr lang="id-ID" sz="1600" dirty="0">
                <a:sym typeface="+mn-ea"/>
              </a:rPr>
              <a:t>0110100</a:t>
            </a:r>
            <a:r>
              <a:rPr lang="en-ID" altLang="id-ID" sz="1600" dirty="0">
                <a:sym typeface="+mn-ea"/>
              </a:rPr>
              <a:t>    </a:t>
            </a:r>
            <a:r>
              <a:rPr lang="id-ID" sz="1600" dirty="0">
                <a:sym typeface="+mn-ea"/>
              </a:rPr>
              <a:t>1101000</a:t>
            </a:r>
            <a:endParaRPr lang="en-US" sz="1600" dirty="0"/>
          </a:p>
        </p:txBody>
      </p:sp>
      <p:sp>
        <p:nvSpPr>
          <p:cNvPr id="4" name="Notched Right Arrow 3"/>
          <p:cNvSpPr/>
          <p:nvPr/>
        </p:nvSpPr>
        <p:spPr>
          <a:xfrm rot="5400000">
            <a:off x="4095750" y="2914650"/>
            <a:ext cx="4191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200900" cy="1066800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Setelah </a:t>
            </a:r>
            <a:r>
              <a:rPr lang="id-ID" i="1" dirty="0">
                <a:solidFill>
                  <a:schemeClr val="tx1"/>
                </a:solidFill>
              </a:rPr>
              <a:t>C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dan </a:t>
            </a:r>
            <a:r>
              <a:rPr lang="id-ID" i="1" dirty="0">
                <a:solidFill>
                  <a:schemeClr val="tx1"/>
                </a:solidFill>
              </a:rPr>
              <a:t>D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dirty="0">
                <a:solidFill>
                  <a:schemeClr val="tx1"/>
                </a:solidFill>
              </a:rPr>
              <a:t> didapatkan, kemudian lakukan pergeseran bit (</a:t>
            </a:r>
            <a:r>
              <a:rPr lang="id-ID" i="1" dirty="0">
                <a:solidFill>
                  <a:schemeClr val="tx1"/>
                </a:solidFill>
              </a:rPr>
              <a:t>bit shift</a:t>
            </a:r>
            <a:r>
              <a:rPr lang="id-ID" dirty="0">
                <a:solidFill>
                  <a:schemeClr val="tx1"/>
                </a:solidFill>
              </a:rPr>
              <a:t>) ke kiri  sebanyak 16 kali dengan jumlah pergeseran bit tiap iterasi sesuai dengan tabel dibawah ini.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5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83603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8090" y="3429000"/>
            <a:ext cx="7683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Pergeseran dilakukan dengan mengambil bit terakhir kemudian letakkan bit tersebut ke bagian paling kiri sesuai dengan jumlah pergeseran. Misalkan untuk menggeser bit dari </a:t>
            </a:r>
            <a:r>
              <a:rPr lang="id-ID" i="1" dirty="0"/>
              <a:t>C</a:t>
            </a:r>
            <a:r>
              <a:rPr lang="id-ID" i="1" baseline="-25000" dirty="0"/>
              <a:t>0</a:t>
            </a:r>
            <a:r>
              <a:rPr lang="id-ID" dirty="0"/>
              <a:t>:</a:t>
            </a:r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2867407" y="4352330"/>
            <a:ext cx="3904995" cy="524470"/>
          </a:xfrm>
          <a:prstGeom prst="curved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14600" y="4260850"/>
            <a:ext cx="5578475" cy="20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d-ID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C</a:t>
            </a:r>
            <a:r>
              <a:rPr kumimoji="0" lang="id-ID" altLang="zh-CN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id-ID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= (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en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00000 0111111 1100000 0000001  )</a:t>
            </a:r>
            <a:endParaRPr kumimoji="0" lang="id-ID" altLang="zh-CN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等线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d-ID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C</a:t>
            </a:r>
            <a:r>
              <a:rPr kumimoji="0" lang="id-ID" altLang="zh-CN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1</a:t>
            </a:r>
            <a:r>
              <a:rPr kumimoji="0" lang="id-ID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= (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</a:t>
            </a:r>
            <a:r>
              <a:rPr kumimoji="0" lang="en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1111111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1000000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000001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+mj-lt"/>
                <a:ea typeface="等线"/>
                <a:cs typeface="Times New Roman" panose="02020603050405020304" pitchFamily="18" charset="0"/>
              </a:rPr>
              <a:t>2</a:t>
            </a:r>
            <a:r>
              <a:rPr kumimoji="0" lang="id-ID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= (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</a:t>
            </a:r>
            <a:r>
              <a:rPr kumimoji="0" lang="en-ID" altLang="id-ID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0001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1111111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0000000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00001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等线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C</a:t>
            </a:r>
            <a:r>
              <a:rPr kumimoji="0" lang="en-US" altLang="zh-CN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3</a:t>
            </a:r>
            <a:r>
              <a:rPr kumimoji="0" lang="id-ID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= (0</a:t>
            </a:r>
            <a:r>
              <a:rPr kumimoji="0" lang="en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00111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1111100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0000000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001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00</a:t>
            </a:r>
            <a:r>
              <a:rPr kumimoji="0" lang="id-ID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等线"/>
                <a:cs typeface="Times New Roman" panose="02020603050405020304" pitchFamily="18" charset="0"/>
              </a:rPr>
              <a:t> 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等线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+mj-lt"/>
                <a:ea typeface="等线"/>
                <a:cs typeface="Times New Roman" panose="02020603050405020304" pitchFamily="18" charset="0"/>
              </a:rPr>
              <a:t>C ...n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578227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Kemudian untuk menentukan nilai </a:t>
            </a:r>
            <a:r>
              <a:rPr lang="id-ID" i="1" dirty="0"/>
              <a:t>C</a:t>
            </a:r>
            <a:r>
              <a:rPr lang="id-ID" dirty="0"/>
              <a:t> selanjutnya, geser nilai </a:t>
            </a:r>
            <a:r>
              <a:rPr lang="id-ID" i="1" dirty="0"/>
              <a:t>C</a:t>
            </a:r>
            <a:r>
              <a:rPr lang="id-ID" dirty="0"/>
              <a:t> sebelumnya. Misal untuk menentukan nilai </a:t>
            </a:r>
            <a:r>
              <a:rPr lang="id-ID" i="1" dirty="0"/>
              <a:t>C</a:t>
            </a:r>
            <a:r>
              <a:rPr lang="id-ID" i="1" baseline="-25000" dirty="0"/>
              <a:t>3</a:t>
            </a:r>
            <a:r>
              <a:rPr lang="id-ID" dirty="0"/>
              <a:t>, maka geser bit dari nilai </a:t>
            </a:r>
            <a:r>
              <a:rPr lang="id-ID" i="1" dirty="0"/>
              <a:t>C</a:t>
            </a:r>
            <a:r>
              <a:rPr lang="id-ID" i="1" baseline="-25000" dirty="0"/>
              <a:t>2</a:t>
            </a:r>
            <a:r>
              <a:rPr lang="id-ID" baseline="-25000" dirty="0"/>
              <a:t> </a:t>
            </a:r>
            <a:r>
              <a:rPr lang="id-ID" dirty="0"/>
              <a:t>sesuai dengan jumlah pergeseran bit pada tabel diatas.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2009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Implementasikan pergeseran bit tersebut pada </a:t>
            </a:r>
            <a:r>
              <a:rPr lang="id-ID" i="1" dirty="0">
                <a:solidFill>
                  <a:schemeClr val="tx1"/>
                </a:solidFill>
              </a:rPr>
              <a:t>C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baseline="-25000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maupun </a:t>
            </a:r>
            <a:r>
              <a:rPr lang="id-ID" i="1" dirty="0">
                <a:solidFill>
                  <a:schemeClr val="tx1"/>
                </a:solidFill>
              </a:rPr>
              <a:t>D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dirty="0">
                <a:solidFill>
                  <a:schemeClr val="tx1"/>
                </a:solidFill>
              </a:rPr>
              <a:t>, sehingga akan menghasilkan 16 pasang </a:t>
            </a:r>
            <a:r>
              <a:rPr lang="id-ID" i="1" dirty="0">
                <a:solidFill>
                  <a:schemeClr val="tx1"/>
                </a:solidFill>
              </a:rPr>
              <a:t>C</a:t>
            </a:r>
            <a:r>
              <a:rPr lang="id-ID" i="1" baseline="-25000" dirty="0">
                <a:solidFill>
                  <a:schemeClr val="tx1"/>
                </a:solidFill>
              </a:rPr>
              <a:t>i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dan </a:t>
            </a:r>
            <a:r>
              <a:rPr lang="id-ID" i="1" dirty="0">
                <a:solidFill>
                  <a:schemeClr val="tx1"/>
                </a:solidFill>
              </a:rPr>
              <a:t>D</a:t>
            </a:r>
            <a:r>
              <a:rPr lang="id-ID" i="1" baseline="-25000" dirty="0">
                <a:solidFill>
                  <a:schemeClr val="tx1"/>
                </a:solidFill>
              </a:rPr>
              <a:t>i</a:t>
            </a:r>
            <a:r>
              <a:rPr lang="id-ID" i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5 </a:t>
            </a:r>
            <a:r>
              <a:rPr lang="en-US" sz="2000" dirty="0">
                <a:solidFill>
                  <a:srgbClr val="FFC000"/>
                </a:solidFill>
              </a:rPr>
              <a:t>(</a:t>
            </a:r>
            <a:r>
              <a:rPr lang="en-US" sz="2000" dirty="0" err="1">
                <a:solidFill>
                  <a:srgbClr val="FFC000"/>
                </a:solidFill>
              </a:rPr>
              <a:t>Lanjutan</a:t>
            </a:r>
            <a:r>
              <a:rPr lang="en-US" sz="20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2875" y="1828800"/>
            <a:ext cx="227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Hasil dari </a:t>
            </a:r>
            <a:r>
              <a:rPr lang="id-ID" i="1" dirty="0"/>
              <a:t>bit left shift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29977"/>
            <a:ext cx="6896100" cy="460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200900" cy="457200"/>
          </a:xfrm>
        </p:spPr>
        <p:txBody>
          <a:bodyPr/>
          <a:lstStyle/>
          <a:p>
            <a:pPr lvl="0">
              <a:buNone/>
            </a:pPr>
            <a:r>
              <a:rPr lang="id-ID" dirty="0">
                <a:solidFill>
                  <a:schemeClr val="tx1"/>
                </a:solidFill>
              </a:rPr>
              <a:t>Kemudian Gabungan antara </a:t>
            </a:r>
            <a:r>
              <a:rPr lang="id-ID" i="1" dirty="0">
                <a:solidFill>
                  <a:schemeClr val="tx1"/>
                </a:solidFill>
              </a:rPr>
              <a:t>C</a:t>
            </a:r>
            <a:r>
              <a:rPr lang="id-ID" i="1" baseline="-25000" dirty="0">
                <a:solidFill>
                  <a:schemeClr val="tx1"/>
                </a:solidFill>
              </a:rPr>
              <a:t>i </a:t>
            </a:r>
            <a:r>
              <a:rPr lang="id-ID" dirty="0">
                <a:solidFill>
                  <a:schemeClr val="tx1"/>
                </a:solidFill>
              </a:rPr>
              <a:t>dan </a:t>
            </a:r>
            <a:r>
              <a:rPr lang="id-ID" i="1" dirty="0">
                <a:solidFill>
                  <a:schemeClr val="tx1"/>
                </a:solidFill>
              </a:rPr>
              <a:t>D</a:t>
            </a:r>
            <a:r>
              <a:rPr lang="id-ID" i="1" baseline="-25000" dirty="0">
                <a:solidFill>
                  <a:schemeClr val="tx1"/>
                </a:solidFill>
              </a:rPr>
              <a:t>i</a:t>
            </a:r>
            <a:r>
              <a:rPr lang="id-ID" baseline="-25000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menjadi </a:t>
            </a:r>
            <a:r>
              <a:rPr lang="id-ID" i="1" dirty="0">
                <a:solidFill>
                  <a:schemeClr val="tx1"/>
                </a:solidFill>
              </a:rPr>
              <a:t>C</a:t>
            </a:r>
            <a:r>
              <a:rPr lang="id-ID" i="1" baseline="-25000" dirty="0">
                <a:solidFill>
                  <a:schemeClr val="tx1"/>
                </a:solidFill>
              </a:rPr>
              <a:t>i </a:t>
            </a:r>
            <a:r>
              <a:rPr lang="id-ID" i="1" dirty="0">
                <a:solidFill>
                  <a:schemeClr val="tx1"/>
                </a:solidFill>
              </a:rPr>
              <a:t>D</a:t>
            </a:r>
            <a:r>
              <a:rPr lang="id-ID" i="1" baseline="-25000" dirty="0">
                <a:solidFill>
                  <a:schemeClr val="tx1"/>
                </a:solidFill>
              </a:rPr>
              <a:t>i 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6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47" y="1636047"/>
            <a:ext cx="5791200" cy="523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3141597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Hasil gabungan antara </a:t>
            </a:r>
            <a:r>
              <a:rPr lang="id-ID" i="1" dirty="0"/>
              <a:t>C </a:t>
            </a:r>
            <a:r>
              <a:rPr lang="id-ID" dirty="0"/>
              <a:t>dan </a:t>
            </a:r>
            <a:r>
              <a:rPr lang="id-ID" i="1" dirty="0"/>
              <a:t>D</a:t>
            </a:r>
            <a:endParaRPr lang="en-US" b="1" dirty="0"/>
          </a:p>
        </p:txBody>
      </p:sp>
      <p:sp>
        <p:nvSpPr>
          <p:cNvPr id="7" name="Notched Right Arrow 6"/>
          <p:cNvSpPr/>
          <p:nvPr/>
        </p:nvSpPr>
        <p:spPr>
          <a:xfrm>
            <a:off x="2628900" y="3295650"/>
            <a:ext cx="4191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200900" cy="990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dirty="0">
                <a:solidFill>
                  <a:schemeClr val="tx1"/>
                </a:solidFill>
              </a:rPr>
              <a:t>Setelah digabungkan menjadi pasangan </a:t>
            </a:r>
            <a:r>
              <a:rPr lang="id-ID" i="1" dirty="0">
                <a:solidFill>
                  <a:schemeClr val="tx1"/>
                </a:solidFill>
              </a:rPr>
              <a:t>CD</a:t>
            </a:r>
            <a:r>
              <a:rPr lang="id-ID" i="1" baseline="-25000" dirty="0">
                <a:solidFill>
                  <a:schemeClr val="tx1"/>
                </a:solidFill>
              </a:rPr>
              <a:t>i</a:t>
            </a:r>
            <a:r>
              <a:rPr lang="id-ID" dirty="0">
                <a:solidFill>
                  <a:schemeClr val="tx1"/>
                </a:solidFill>
              </a:rPr>
              <a:t>,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permutasikan setiap </a:t>
            </a:r>
            <a:r>
              <a:rPr lang="id-ID" i="1" dirty="0">
                <a:solidFill>
                  <a:schemeClr val="tx1"/>
                </a:solidFill>
              </a:rPr>
              <a:t>CD</a:t>
            </a:r>
            <a:r>
              <a:rPr lang="id-ID" i="1" baseline="-25000" dirty="0">
                <a:solidFill>
                  <a:schemeClr val="tx1"/>
                </a:solidFill>
              </a:rPr>
              <a:t>i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dengan tabel PC-2 dibawah ini untuk membentuk 16 kunci (</a:t>
            </a:r>
            <a:r>
              <a:rPr lang="id-ID" i="1" dirty="0">
                <a:solidFill>
                  <a:schemeClr val="tx1"/>
                </a:solidFill>
              </a:rPr>
              <a:t>K</a:t>
            </a:r>
            <a:r>
              <a:rPr lang="id-ID" baseline="-25000" dirty="0">
                <a:solidFill>
                  <a:schemeClr val="tx1"/>
                </a:solidFill>
              </a:rPr>
              <a:t>1 – 16 </a:t>
            </a:r>
            <a:r>
              <a:rPr lang="id-ID" dirty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7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34956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02274" y="2590800"/>
            <a:ext cx="127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id-ID" dirty="0"/>
              <a:t>abel PC-2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200900" cy="762000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Setelah setiap pasangan </a:t>
            </a:r>
            <a:r>
              <a:rPr lang="id-ID" i="1" dirty="0">
                <a:solidFill>
                  <a:schemeClr val="tx1"/>
                </a:solidFill>
              </a:rPr>
              <a:t>CD</a:t>
            </a:r>
            <a:r>
              <a:rPr lang="id-ID" i="1" baseline="-25000" dirty="0">
                <a:solidFill>
                  <a:schemeClr val="tx1"/>
                </a:solidFill>
              </a:rPr>
              <a:t>i</a:t>
            </a:r>
            <a:r>
              <a:rPr lang="id-ID" dirty="0">
                <a:solidFill>
                  <a:schemeClr val="tx1"/>
                </a:solidFill>
              </a:rPr>
              <a:t> dipermutasikan dengan tabel PC-2, maka akan menghasilkan 16 kunci seperti dibawah ini: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7 </a:t>
            </a:r>
            <a:r>
              <a:rPr lang="en-US" sz="2000" dirty="0">
                <a:solidFill>
                  <a:srgbClr val="FFC000"/>
                </a:solidFill>
              </a:rPr>
              <a:t>(</a:t>
            </a:r>
            <a:r>
              <a:rPr lang="en-US" sz="2000" dirty="0" err="1">
                <a:solidFill>
                  <a:srgbClr val="FFC000"/>
                </a:solidFill>
              </a:rPr>
              <a:t>Lanjutan</a:t>
            </a:r>
            <a:r>
              <a:rPr lang="en-US" sz="20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1404" y="3128665"/>
            <a:ext cx="16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Hasil permutasi dengan PC-2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5187998" cy="463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2628900" y="3295650"/>
            <a:ext cx="4191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200900" cy="20574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9600" b="1" dirty="0">
                <a:solidFill>
                  <a:srgbClr val="0070C0"/>
                </a:solidFill>
              </a:rPr>
              <a:t>TERIMAKASIH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</a:rPr>
              <a:t>Setelah mengikuti kuliah ini mahasiswa dapat memahami langkah-langkah enkripsi DE</a:t>
            </a: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C000"/>
                </a:solidFill>
              </a:rPr>
              <a:t>Standar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Kompetensi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Mahasiswa mampu: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id-ID" dirty="0">
                <a:solidFill>
                  <a:schemeClr val="tx1"/>
                </a:solidFill>
              </a:rPr>
              <a:t>Menjelaskan konsep DES 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id-ID" dirty="0">
                <a:solidFill>
                  <a:schemeClr val="tx1"/>
                </a:solidFill>
              </a:rPr>
              <a:t>Mengetahui langkah-langkah pada enkripsi 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C000"/>
                </a:solidFill>
              </a:rPr>
              <a:t>Kompetensi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Dasar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C000"/>
                </a:solidFill>
              </a:rPr>
              <a:t>Konten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200900" cy="3581400"/>
          </a:xfrm>
        </p:spPr>
        <p:txBody>
          <a:bodyPr/>
          <a:lstStyle/>
          <a:p>
            <a:pPr algn="just"/>
            <a:r>
              <a:rPr lang="id-ID" dirty="0">
                <a:solidFill>
                  <a:schemeClr val="tx1"/>
                </a:solidFill>
              </a:rPr>
              <a:t>DES atau Data Encryption Standard merupakan metode yang diusulkan oleh National Bureau Standard (NBS) pada tahun 1976 dimana sekarang NBS berubah menjadi National Institute of Standard and Technology (NIST) [5].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id-ID" dirty="0">
                <a:solidFill>
                  <a:schemeClr val="tx1"/>
                </a:solidFill>
              </a:rPr>
              <a:t>DES merupakan blok cipher yang menggunakan kunci simetri yang dapat mengenkripsi pesan sebanyak 64 bit. Kunci simetri berarti hanya 1 (satu)  kunci yang digunakan dalam proses enkripsi maupun dekripsi. Berikut merupakan algoritma yang digunakan untuk mengenkripsi suatu text menggunakan DES.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C000"/>
                </a:solidFill>
              </a:rPr>
              <a:t>Konsep</a:t>
            </a:r>
            <a:r>
              <a:rPr lang="en-US" dirty="0">
                <a:solidFill>
                  <a:srgbClr val="FFC000"/>
                </a:solidFill>
              </a:rPr>
              <a:t> DES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Block Cipher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86218"/>
            <a:ext cx="4429125" cy="561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5334000" y="1186218"/>
            <a:ext cx="3581400" cy="155698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id-ID" dirty="0">
                <a:solidFill>
                  <a:schemeClr val="tx1"/>
                </a:solidFill>
              </a:rPr>
              <a:t>ntuk mengenkripsi 64 bit pesan, DES melakukan sebanyak 16 kali putaran.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295400"/>
            <a:ext cx="3886200" cy="5257800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chemeClr val="tx1"/>
                </a:solidFill>
              </a:rPr>
              <a:t>Proses tiap putaran akan membagi 64 bit pesan menjadi dua bagian yakni, left (L) dan right (R) dimana masing – masing sepanjang 32 bit.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Dua bagian ini akan diproses sebanyak 16 kali. Selain itu, di dalam proses DES terdapat proses pembangkitan 16 kunci yang beda yang digunakan untuk melakukan enkripsi pada setiap putarannya.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Block Cipher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/>
              <a:t>Pada tiap putarannya terdapat spesifikasi proses sebagai berikut: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3810000" cy="486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1822839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/>
              <a:t>Plainteks</a:t>
            </a:r>
            <a:r>
              <a:rPr lang="en-US" dirty="0"/>
              <a:t> 	: TUGUMUDA</a:t>
            </a:r>
          </a:p>
          <a:p>
            <a:pPr lvl="1"/>
            <a:r>
              <a:rPr lang="en-US" dirty="0" err="1"/>
              <a:t>Kunci</a:t>
            </a:r>
            <a:r>
              <a:rPr lang="en-US" dirty="0"/>
              <a:t> 	: DINUSIAN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3048000" y="914400"/>
            <a:ext cx="5486400" cy="2286000"/>
          </a:xfrm>
          <a:prstGeom prst="wedgeRectCallout">
            <a:avLst>
              <a:gd name="adj1" fmla="val -45426"/>
              <a:gd name="adj2" fmla="val 852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Franklin Gothic Book (Body)"/>
              </a:rPr>
              <a:t>Bagian</a:t>
            </a:r>
            <a:r>
              <a:rPr lang="en-US" sz="2400" b="1" dirty="0">
                <a:solidFill>
                  <a:schemeClr val="tx1"/>
                </a:solidFill>
                <a:latin typeface="Franklin Gothic Book (Body)"/>
              </a:rPr>
              <a:t> 1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Franklin Gothic Book (Body)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Franklin Gothic Book (Body)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Franklin Gothic Book (Body)"/>
              </a:rPr>
              <a:t>Mengolah</a:t>
            </a:r>
            <a:r>
              <a:rPr lang="en-US" sz="2400" dirty="0">
                <a:solidFill>
                  <a:schemeClr val="tx1"/>
                </a:solidFill>
                <a:latin typeface="Franklin Gothic Book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Franklin Gothic Book (Body)"/>
              </a:rPr>
              <a:t>kunci</a:t>
            </a:r>
            <a:endParaRPr lang="en-US" sz="2400" dirty="0">
              <a:solidFill>
                <a:schemeClr val="tx1"/>
              </a:solidFill>
              <a:latin typeface="Franklin Gothic Book (Body)"/>
            </a:endParaRPr>
          </a:p>
        </p:txBody>
      </p:sp>
      <p:pic>
        <p:nvPicPr>
          <p:cNvPr id="3" name="Picture 2" descr="Berpikir png 2 » PNG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ysClr val="windowText" lastClr="000000"/>
      </a:dk1>
      <a:lt1>
        <a:srgbClr val="FFFFFF"/>
      </a:lt1>
      <a:dk2>
        <a:srgbClr val="335B74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rgbClr val="FFFFFF"/>
    </a:lt1>
    <a:dk2>
      <a:srgbClr val="335B74"/>
    </a:dk2>
    <a:lt2>
      <a:srgbClr val="FFFFFF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4434</Words>
  <Application>Microsoft Office PowerPoint</Application>
  <PresentationFormat>Tampilan Layar (4:3)</PresentationFormat>
  <Paragraphs>135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19</vt:i4>
      </vt:variant>
    </vt:vector>
  </HeadingPairs>
  <TitlesOfParts>
    <vt:vector size="20" baseType="lpstr">
      <vt:lpstr>Crop</vt:lpstr>
      <vt:lpstr>Kriptografi – Pertemuan 11  Data Encryption standard (des)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Contoh  implementasi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 – Minggu 2 Teknik Subtitusi Abjad</dc:title>
  <dc:creator>Prajanto</dc:creator>
  <cp:lastModifiedBy>sindhuuu28@gmail.com</cp:lastModifiedBy>
  <cp:revision>260</cp:revision>
  <dcterms:created xsi:type="dcterms:W3CDTF">2014-03-06T14:01:00Z</dcterms:created>
  <dcterms:modified xsi:type="dcterms:W3CDTF">2023-12-06T03:53:06Z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B1C3D99EDDCE43A7908D18D3BC1DE9EF_13</vt:lpwstr>
  </property>
  <property fmtid="{D5CDD505-2E9C-101B-9397-08002B2CF9AE}" pid="3" name="KSOProductBuildVer">
    <vt:lpwstr>1033-12.2.0.13306</vt:lpwstr>
  </property>
</Properties>
</file>