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64" r:id="rId3"/>
    <p:sldId id="368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5050"/>
    <a:srgbClr val="FF66FF"/>
    <a:srgbClr val="340EF0"/>
    <a:srgbClr val="FFFF99"/>
    <a:srgbClr val="CC9900"/>
    <a:srgbClr val="FFDBCB"/>
    <a:srgbClr val="FFFF00"/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313" autoAdjust="0"/>
    <p:restoredTop sz="86364" autoAdjust="0"/>
  </p:normalViewPr>
  <p:slideViewPr>
    <p:cSldViewPr showGuides="1"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7E482-137B-4FDB-AC1F-894E3B38DF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D5D3D-22AE-4018-BB7B-2E150E2865F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B947E6B-EC34-428E-8BD0-81AD109FE4A6}" cxnId="{B89C5719-8F06-455D-A8DB-8CA0E6A956A0}" type="parTrans">
      <dgm:prSet/>
      <dgm:spPr/>
      <dgm:t>
        <a:bodyPr/>
        <a:lstStyle/>
        <a:p>
          <a:endParaRPr lang="en-US"/>
        </a:p>
      </dgm:t>
    </dgm:pt>
    <dgm:pt modelId="{593DEA86-129E-41B5-AFBC-BAEE5D929D6F}" cxnId="{B89C5719-8F06-455D-A8DB-8CA0E6A956A0}" type="sibTrans">
      <dgm:prSet/>
      <dgm:spPr/>
      <dgm:t>
        <a:bodyPr/>
        <a:lstStyle/>
        <a:p>
          <a:endParaRPr lang="en-US"/>
        </a:p>
      </dgm:t>
    </dgm:pt>
    <dgm:pt modelId="{297CB415-7200-4F28-ABF6-14639227FEBD}">
      <dgm:prSet phldrT="[Text]"/>
      <dgm:spPr/>
      <dgm:t>
        <a:bodyPr/>
        <a:lstStyle/>
        <a:p>
          <a:r>
            <a:rPr lang="en-US" dirty="0" err="1" smtClean="0"/>
            <a:t>Algoritma</a:t>
          </a:r>
          <a:r>
            <a:rPr lang="en-US" dirty="0" smtClean="0"/>
            <a:t> RSA</a:t>
          </a:r>
          <a:endParaRPr lang="en-US" dirty="0"/>
        </a:p>
      </dgm:t>
    </dgm:pt>
    <dgm:pt modelId="{F1C0525E-B40C-4F84-A119-8C89614886A2}" cxnId="{C027F1B2-DCCF-475A-9C34-DCECC5FCECE4}" type="parTrans">
      <dgm:prSet/>
      <dgm:spPr/>
      <dgm:t>
        <a:bodyPr/>
        <a:lstStyle/>
        <a:p>
          <a:endParaRPr lang="en-US"/>
        </a:p>
      </dgm:t>
    </dgm:pt>
    <dgm:pt modelId="{C0DE6B57-F6FA-4A71-9DB9-80A6B63E3889}" cxnId="{C027F1B2-DCCF-475A-9C34-DCECC5FCECE4}" type="sibTrans">
      <dgm:prSet/>
      <dgm:spPr/>
      <dgm:t>
        <a:bodyPr/>
        <a:lstStyle/>
        <a:p>
          <a:endParaRPr lang="en-US"/>
        </a:p>
      </dgm:t>
    </dgm:pt>
    <dgm:pt modelId="{AA9B8D8E-0A24-4B38-9E47-52D9D7E9E5CF}" type="pres">
      <dgm:prSet presAssocID="{6467E482-137B-4FDB-AC1F-894E3B38DF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2D4B16-5D2B-4601-9B04-3245FF8CBC9A}" type="pres">
      <dgm:prSet presAssocID="{77AD5D3D-22AE-4018-BB7B-2E150E2865FC}" presName="linNode" presStyleCnt="0"/>
      <dgm:spPr/>
    </dgm:pt>
    <dgm:pt modelId="{511CB694-5835-4BF1-89D5-6BC3B7132837}" type="pres">
      <dgm:prSet presAssocID="{77AD5D3D-22AE-4018-BB7B-2E150E2865FC}" presName="parentText" presStyleLbl="node1" presStyleIdx="0" presStyleCnt="1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72D28-5F47-44AF-B784-A9528B27C9CF}" type="pres">
      <dgm:prSet presAssocID="{77AD5D3D-22AE-4018-BB7B-2E150E2865FC}" presName="descendantText" presStyleLbl="alignAccFollowNode1" presStyleIdx="0" presStyleCnt="1" custScaleX="120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B890C8-64B2-4170-A5CA-581247778EA5}" type="presOf" srcId="{297CB415-7200-4F28-ABF6-14639227FEBD}" destId="{F5972D28-5F47-44AF-B784-A9528B27C9CF}" srcOrd="0" destOrd="0" presId="urn:microsoft.com/office/officeart/2005/8/layout/vList5"/>
    <dgm:cxn modelId="{C027F1B2-DCCF-475A-9C34-DCECC5FCECE4}" srcId="{77AD5D3D-22AE-4018-BB7B-2E150E2865FC}" destId="{297CB415-7200-4F28-ABF6-14639227FEBD}" srcOrd="0" destOrd="0" parTransId="{F1C0525E-B40C-4F84-A119-8C89614886A2}" sibTransId="{C0DE6B57-F6FA-4A71-9DB9-80A6B63E3889}"/>
    <dgm:cxn modelId="{A6EAC692-F9FE-49B5-99B4-77D44FE17C4C}" type="presOf" srcId="{77AD5D3D-22AE-4018-BB7B-2E150E2865FC}" destId="{511CB694-5835-4BF1-89D5-6BC3B7132837}" srcOrd="0" destOrd="0" presId="urn:microsoft.com/office/officeart/2005/8/layout/vList5"/>
    <dgm:cxn modelId="{B89C5719-8F06-455D-A8DB-8CA0E6A956A0}" srcId="{6467E482-137B-4FDB-AC1F-894E3B38DF4B}" destId="{77AD5D3D-22AE-4018-BB7B-2E150E2865FC}" srcOrd="0" destOrd="0" parTransId="{EB947E6B-EC34-428E-8BD0-81AD109FE4A6}" sibTransId="{593DEA86-129E-41B5-AFBC-BAEE5D929D6F}"/>
    <dgm:cxn modelId="{DF17E3AB-1AE2-4C8C-879A-FA52F310B10B}" type="presOf" srcId="{6467E482-137B-4FDB-AC1F-894E3B38DF4B}" destId="{AA9B8D8E-0A24-4B38-9E47-52D9D7E9E5CF}" srcOrd="0" destOrd="0" presId="urn:microsoft.com/office/officeart/2005/8/layout/vList5"/>
    <dgm:cxn modelId="{0409FBEA-10CF-4586-AEE9-0ED9BDE268A4}" type="presParOf" srcId="{AA9B8D8E-0A24-4B38-9E47-52D9D7E9E5CF}" destId="{062D4B16-5D2B-4601-9B04-3245FF8CBC9A}" srcOrd="0" destOrd="0" presId="urn:microsoft.com/office/officeart/2005/8/layout/vList5"/>
    <dgm:cxn modelId="{B1CC70DE-8B55-4CD7-B786-E226CA6FDCBD}" type="presParOf" srcId="{062D4B16-5D2B-4601-9B04-3245FF8CBC9A}" destId="{511CB694-5835-4BF1-89D5-6BC3B7132837}" srcOrd="0" destOrd="0" presId="urn:microsoft.com/office/officeart/2005/8/layout/vList5"/>
    <dgm:cxn modelId="{0E8D4A74-59C5-45A4-80D7-61BA015E1AB2}" type="presParOf" srcId="{062D4B16-5D2B-4601-9B04-3245FF8CBC9A}" destId="{F5972D28-5F47-44AF-B784-A9528B27C9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3048000"/>
        <a:chOff x="0" y="0"/>
        <a:chExt cx="8229600" cy="3048000"/>
      </a:xfrm>
    </dsp:grpSpPr>
    <dsp:sp modelId="{F5972D28-5F47-44AF-B784-A9528B27C9CF}">
      <dsp:nvSpPr>
        <dsp:cNvPr id="4" name="Round Same Side Corner Rectangle 3"/>
        <dsp:cNvSpPr/>
      </dsp:nvSpPr>
      <dsp:spPr bwMode="white">
        <a:xfrm rot="5400000">
          <a:off x="3610519" y="-1651704"/>
          <a:ext cx="2438400" cy="6351408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247650" tIns="123825" rIns="247650" bIns="123825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Algoritma</a:t>
          </a:r>
          <a:r>
            <a:rPr lang="en-US" dirty="0" smtClean="0">
              <a:solidFill>
                <a:schemeClr val="dk1"/>
              </a:solidFill>
            </a:rPr>
            <a:t> RSA</a:t>
          </a:r>
          <a:endParaRPr lang="en-US" dirty="0">
            <a:solidFill>
              <a:schemeClr val="dk1"/>
            </a:solidFill>
          </a:endParaRPr>
        </a:p>
      </dsp:txBody>
      <dsp:txXfrm rot="5400000">
        <a:off x="3610519" y="-1651704"/>
        <a:ext cx="2438400" cy="6351408"/>
      </dsp:txXfrm>
    </dsp:sp>
    <dsp:sp modelId="{511CB694-5835-4BF1-89D5-6BC3B7132837}">
      <dsp:nvSpPr>
        <dsp:cNvPr id="3" name="Rounded Rectangle 2"/>
        <dsp:cNvSpPr/>
      </dsp:nvSpPr>
      <dsp:spPr bwMode="white">
        <a:xfrm>
          <a:off x="224178" y="0"/>
          <a:ext cx="1429837" cy="30480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123825" rIns="247650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1</a:t>
          </a:r>
          <a:endParaRPr lang="en-US" dirty="0"/>
        </a:p>
      </dsp:txBody>
      <dsp:txXfrm>
        <a:off x="224178" y="0"/>
        <a:ext cx="1429837" cy="304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D57AE-30E4-455B-BAFB-D415F5081F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11E5-38E4-452B-B1D1-3AD9BEA488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7D649-A84E-4EE3-BD2C-F3C2495136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F5FA-7C6B-4E60-A0DB-04774A6E38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47800"/>
            <a:ext cx="6270922" cy="1676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Kriptografi</a:t>
            </a: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– </a:t>
            </a:r>
            <a:r>
              <a:rPr lang="en-US" sz="2800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Pertemuan</a:t>
            </a: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10</a:t>
            </a:r>
            <a:b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b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algoritma</a:t>
            </a: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RSA</a:t>
            </a:r>
            <a:br>
              <a:rPr lang="en-US" sz="2800" b="1" dirty="0" smtClean="0">
                <a:latin typeface="Algerian" panose="04020705040A02060702" pitchFamily="82" charset="0"/>
              </a:rPr>
            </a:b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800" y="4876800"/>
            <a:ext cx="7025640" cy="762000"/>
          </a:xfrm>
        </p:spPr>
        <p:txBody>
          <a:bodyPr>
            <a:normAutofit/>
          </a:bodyPr>
          <a:lstStyle/>
          <a:p>
            <a:pPr algn="r"/>
            <a:r>
              <a:rPr lang="en-ID" altLang="en-US" dirty="0" err="1" smtClean="0">
                <a:latin typeface="Calibri" panose="020F0502020204030204" pitchFamily="34" charset="0"/>
              </a:rPr>
              <a:t>Sindhu rakasiwi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M.Kom</a:t>
            </a:r>
            <a:endParaRPr lang="en-US" dirty="0" smtClean="0">
              <a:latin typeface="Calibri" panose="020F0502020204030204" pitchFamily="34" charset="0"/>
            </a:endParaRPr>
          </a:p>
          <a:p>
            <a:pPr algn="r"/>
            <a:r>
              <a:rPr lang="en-ID" altLang="en-US" b="1" dirty="0">
                <a:latin typeface="Calibri" panose="020F0502020204030204" pitchFamily="34" charset="0"/>
              </a:rPr>
              <a:t>sindhu.rakasiwi</a:t>
            </a:r>
            <a:r>
              <a:rPr lang="en-US" b="1" dirty="0" smtClean="0">
                <a:latin typeface="Calibri" panose="020F0502020204030204" pitchFamily="34" charset="0"/>
              </a:rPr>
              <a:t>@dsn.dinus.ac.id</a:t>
            </a:r>
            <a:endParaRPr lang="en-US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20" y="3276600"/>
            <a:ext cx="1524000" cy="10813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8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Pembangkitan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pasangan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kunci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1371600" lvl="2" indent="-51435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Pilih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dua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prima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51435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Hitung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x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x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187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51435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Hitung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(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 x (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 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x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51435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Pilih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relatif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prima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terhadap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1371600" lvl="2" indent="-51435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Hitung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sehingga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Symbol" panose="05050102010706020507"/>
              </a:rPr>
              <a:t>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(mod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</a:t>
            </a:r>
            <a:b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persamaan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0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857250" lvl="2" indent="0" algn="just">
              <a:buNone/>
            </a:pPr>
            <a:b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b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b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b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mencoba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,….,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hingga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diperoleh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yang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bulat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b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yakni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/>
        </p:nvGraphicFramePr>
        <p:xfrm>
          <a:off x="3124200" y="4419600"/>
          <a:ext cx="1981200" cy="75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" imgW="1016000" imgH="393700" progId="Equation.3">
                  <p:embed/>
                </p:oleObj>
              </mc:Choice>
              <mc:Fallback>
                <p:oleObj name="Equation" r:id="rId1" imgW="1016000" imgH="393700" progId="Equation.3">
                  <p:embed/>
                  <p:pic>
                    <p:nvPicPr>
                      <p:cNvPr id="0" name="Picture 10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19600"/>
                        <a:ext cx="1981200" cy="757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Pembangkitan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pasangan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kunci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Diperoleh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: 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187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7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23</a:t>
            </a:r>
            <a:endParaRPr lang="en-US" sz="20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Proses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Enkripsi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diketahui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plaintext P = 88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endParaRPr lang="en-US" sz="1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88</a:t>
            </a:r>
            <a:r>
              <a:rPr lang="en-US" sz="20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  =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88</a:t>
            </a:r>
            <a:r>
              <a:rPr lang="en-US" sz="2000" baseline="30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187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87" y="1224566"/>
            <a:ext cx="7200900" cy="35814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Proses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Enkripsi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diketahui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plaintext P = 88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endParaRPr lang="en-US" sz="1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88</a:t>
            </a:r>
            <a:r>
              <a:rPr lang="en-US" sz="20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  =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88</a:t>
            </a:r>
            <a:r>
              <a:rPr lang="en-US" sz="2000" baseline="30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655194"/>
            <a:ext cx="4267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cs typeface="Times New Roman" panose="02020603050405020304" pitchFamily="18" charset="0"/>
              </a:rPr>
              <a:t>88</a:t>
            </a:r>
            <a:r>
              <a:rPr lang="en-US" baseline="30000" dirty="0" smtClean="0">
                <a:cs typeface="Times New Roman" panose="02020603050405020304" pitchFamily="18" charset="0"/>
              </a:rPr>
              <a:t>1</a:t>
            </a:r>
            <a:r>
              <a:rPr lang="en-US" dirty="0" smtClean="0">
                <a:cs typeface="Times New Roman" panose="02020603050405020304" pitchFamily="18" charset="0"/>
              </a:rPr>
              <a:t> mod 187 = 88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88</a:t>
            </a:r>
            <a:r>
              <a:rPr lang="en-US" baseline="30000" dirty="0" smtClean="0">
                <a:cs typeface="Times New Roman" panose="02020603050405020304" pitchFamily="18" charset="0"/>
              </a:rPr>
              <a:t>2</a:t>
            </a:r>
            <a:r>
              <a:rPr lang="en-US" dirty="0" smtClean="0">
                <a:cs typeface="Times New Roman" panose="02020603050405020304" pitchFamily="18" charset="0"/>
              </a:rPr>
              <a:t> mod 187 = (88 x 88) mod 187 = 77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88</a:t>
            </a:r>
            <a:r>
              <a:rPr lang="en-US" baseline="30000" dirty="0" smtClean="0">
                <a:cs typeface="Times New Roman" panose="02020603050405020304" pitchFamily="18" charset="0"/>
              </a:rPr>
              <a:t>4</a:t>
            </a:r>
            <a:r>
              <a:rPr lang="en-US" dirty="0" smtClean="0">
                <a:cs typeface="Times New Roman" panose="02020603050405020304" pitchFamily="18" charset="0"/>
              </a:rPr>
              <a:t> mod 187 = (77 x 77) mod 187 = 132</a:t>
            </a:r>
            <a:endParaRPr 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Proses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Enkripsi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diketahui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plaintext P = 88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endParaRPr lang="en-US" sz="1400" dirty="0" smtClean="0"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88</a:t>
            </a:r>
            <a:r>
              <a:rPr lang="en-US" sz="20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= 88</a:t>
            </a:r>
            <a:r>
              <a:rPr lang="en-US" sz="2000" baseline="30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=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88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4+2+1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=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88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x 88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x 88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=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(88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mod187) x (88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mod187) x (88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mod187)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= (132 x 77 x 88) mod 187</a:t>
            </a:r>
            <a:endParaRPr lang="en-US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=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(132 x 77) mod 187</a:t>
            </a:r>
            <a:r>
              <a:rPr 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x (88 mod 187)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= (66x88) mod 187</a:t>
            </a:r>
            <a:endParaRPr lang="en-US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cs typeface="Times New Roman" panose="02020603050405020304" pitchFamily="18" charset="0"/>
              </a:rPr>
              <a:t>		= </a:t>
            </a:r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11</a:t>
            </a:r>
            <a:endParaRPr lang="en-US" sz="2400" dirty="0" smtClean="0"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2667000"/>
            <a:ext cx="4267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cs typeface="Times New Roman" panose="02020603050405020304" pitchFamily="18" charset="0"/>
              </a:rPr>
              <a:t>88</a:t>
            </a:r>
            <a:r>
              <a:rPr lang="en-US" baseline="30000" dirty="0" smtClean="0">
                <a:cs typeface="Times New Roman" panose="02020603050405020304" pitchFamily="18" charset="0"/>
              </a:rPr>
              <a:t>1</a:t>
            </a:r>
            <a:r>
              <a:rPr lang="en-US" dirty="0" smtClean="0">
                <a:cs typeface="Times New Roman" panose="02020603050405020304" pitchFamily="18" charset="0"/>
              </a:rPr>
              <a:t> mod 187 = 88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88</a:t>
            </a:r>
            <a:r>
              <a:rPr lang="en-US" baseline="30000" dirty="0" smtClean="0">
                <a:cs typeface="Times New Roman" panose="02020603050405020304" pitchFamily="18" charset="0"/>
              </a:rPr>
              <a:t>2</a:t>
            </a:r>
            <a:r>
              <a:rPr lang="en-US" dirty="0" smtClean="0">
                <a:cs typeface="Times New Roman" panose="02020603050405020304" pitchFamily="18" charset="0"/>
              </a:rPr>
              <a:t> mod 187 = (88 x 88) mod 187 = 77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88</a:t>
            </a:r>
            <a:r>
              <a:rPr lang="en-US" baseline="30000" dirty="0" smtClean="0">
                <a:cs typeface="Times New Roman" panose="02020603050405020304" pitchFamily="18" charset="0"/>
              </a:rPr>
              <a:t>4</a:t>
            </a:r>
            <a:r>
              <a:rPr lang="en-US" dirty="0" smtClean="0">
                <a:cs typeface="Times New Roman" panose="02020603050405020304" pitchFamily="18" charset="0"/>
              </a:rPr>
              <a:t> mod 187 = (77 x 77) mod 187 = 132</a:t>
            </a:r>
            <a:endParaRPr 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Proses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Dekripsi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 = 11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11</a:t>
            </a:r>
            <a:r>
              <a:rPr lang="en-US" sz="20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= 11</a:t>
            </a:r>
            <a:r>
              <a:rPr lang="en-US" sz="2000" baseline="30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23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Proses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Dekripsi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 = 11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11</a:t>
            </a:r>
            <a:r>
              <a:rPr lang="en-US" sz="20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= 11</a:t>
            </a:r>
            <a:r>
              <a:rPr lang="en-US" sz="2000" baseline="30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23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		</a:t>
            </a:r>
            <a:endParaRPr lang="en-US" sz="2400" dirty="0" smtClean="0"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600200"/>
            <a:ext cx="44958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cs typeface="Times New Roman" panose="02020603050405020304" pitchFamily="18" charset="0"/>
              </a:rPr>
              <a:t>11</a:t>
            </a:r>
            <a:r>
              <a:rPr lang="en-US" baseline="30000" dirty="0" smtClean="0">
                <a:cs typeface="Times New Roman" panose="02020603050405020304" pitchFamily="18" charset="0"/>
              </a:rPr>
              <a:t>1</a:t>
            </a:r>
            <a:r>
              <a:rPr lang="en-US" dirty="0" smtClean="0">
                <a:cs typeface="Times New Roman" panose="02020603050405020304" pitchFamily="18" charset="0"/>
              </a:rPr>
              <a:t> mod 187 = 11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11</a:t>
            </a:r>
            <a:r>
              <a:rPr lang="en-US" baseline="30000" dirty="0" smtClean="0">
                <a:cs typeface="Times New Roman" panose="02020603050405020304" pitchFamily="18" charset="0"/>
              </a:rPr>
              <a:t>2</a:t>
            </a:r>
            <a:r>
              <a:rPr lang="en-US" dirty="0" smtClean="0">
                <a:cs typeface="Times New Roman" panose="02020603050405020304" pitchFamily="18" charset="0"/>
              </a:rPr>
              <a:t> mod 187 = (11 x 11) mod 187 = 121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11</a:t>
            </a:r>
            <a:r>
              <a:rPr lang="en-US" baseline="30000" dirty="0" smtClean="0">
                <a:cs typeface="Times New Roman" panose="02020603050405020304" pitchFamily="18" charset="0"/>
              </a:rPr>
              <a:t>4</a:t>
            </a:r>
            <a:r>
              <a:rPr lang="en-US" dirty="0" smtClean="0">
                <a:cs typeface="Times New Roman" panose="02020603050405020304" pitchFamily="18" charset="0"/>
              </a:rPr>
              <a:t> mod 187 = (121 x 121) mod 187 = 55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11</a:t>
            </a:r>
            <a:r>
              <a:rPr lang="en-US" baseline="30000" dirty="0" smtClean="0">
                <a:cs typeface="Times New Roman" panose="02020603050405020304" pitchFamily="18" charset="0"/>
              </a:rPr>
              <a:t>8</a:t>
            </a:r>
            <a:r>
              <a:rPr lang="en-US" dirty="0" smtClean="0">
                <a:cs typeface="Times New Roman" panose="02020603050405020304" pitchFamily="18" charset="0"/>
              </a:rPr>
              <a:t> mod 187 = (55x 55) mod 187 = 33</a:t>
            </a:r>
            <a:endParaRPr lang="en-US" dirty="0" smtClean="0"/>
          </a:p>
          <a:p>
            <a:r>
              <a:rPr lang="en-US" dirty="0" smtClean="0">
                <a:cs typeface="Times New Roman" panose="02020603050405020304" pitchFamily="18" charset="0"/>
              </a:rPr>
              <a:t>11</a:t>
            </a:r>
            <a:r>
              <a:rPr lang="en-US" baseline="30000" dirty="0" smtClean="0">
                <a:cs typeface="Times New Roman" panose="02020603050405020304" pitchFamily="18" charset="0"/>
              </a:rPr>
              <a:t>16</a:t>
            </a:r>
            <a:r>
              <a:rPr lang="en-US" dirty="0" smtClean="0">
                <a:cs typeface="Times New Roman" panose="02020603050405020304" pitchFamily="18" charset="0"/>
              </a:rPr>
              <a:t> mod 187 = (33x 33) mod 187 = 154</a:t>
            </a:r>
            <a:endParaRPr lang="en-US" dirty="0" smtClean="0"/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102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Proses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Dekripsi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 = 11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11</a:t>
            </a:r>
            <a:r>
              <a:rPr lang="en-US" sz="20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= 11</a:t>
            </a:r>
            <a:r>
              <a:rPr lang="en-US" sz="2000" baseline="30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23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=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11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16+4+2+1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=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11</a:t>
            </a:r>
            <a:r>
              <a:rPr lang="en-US" sz="2000" baseline="30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16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x 11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x 11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11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  <a:tab pos="1146175" algn="l"/>
              </a:tabLst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=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(11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16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mod187) x (11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mod187) x (11</a:t>
            </a:r>
            <a:r>
              <a:rPr lang="en-US" sz="20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mod187) x (11 mod187)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mod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187</a:t>
            </a:r>
            <a:endParaRPr lang="en-US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= (154 x 55 x 121 x 11) mod 187</a:t>
            </a:r>
            <a:endParaRPr lang="en-US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=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(154 x 55) mod 187</a:t>
            </a:r>
            <a:r>
              <a:rPr 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x </a:t>
            </a:r>
            <a:r>
              <a:rPr 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(121 x 11) mod 187</a:t>
            </a:r>
            <a:r>
              <a:rPr 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mod 187</a:t>
            </a:r>
            <a:endParaRPr lang="en-US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= (55 x 22) mod 187</a:t>
            </a:r>
            <a:endParaRPr lang="en-US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indent="-3175">
              <a:buNone/>
              <a:tabLst>
                <a:tab pos="972820" algn="l"/>
              </a:tabLst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=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88</a:t>
            </a:r>
            <a:endParaRPr lang="en-US" sz="2400" b="1" dirty="0" smtClean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0" y="1600200"/>
            <a:ext cx="44958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cs typeface="Times New Roman" panose="02020603050405020304" pitchFamily="18" charset="0"/>
              </a:rPr>
              <a:t>11</a:t>
            </a:r>
            <a:r>
              <a:rPr lang="en-US" baseline="30000" dirty="0" smtClean="0">
                <a:cs typeface="Times New Roman" panose="02020603050405020304" pitchFamily="18" charset="0"/>
              </a:rPr>
              <a:t>1</a:t>
            </a:r>
            <a:r>
              <a:rPr lang="en-US" dirty="0" smtClean="0">
                <a:cs typeface="Times New Roman" panose="02020603050405020304" pitchFamily="18" charset="0"/>
              </a:rPr>
              <a:t> mod 187 = 11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11</a:t>
            </a:r>
            <a:r>
              <a:rPr lang="en-US" baseline="30000" dirty="0" smtClean="0">
                <a:cs typeface="Times New Roman" panose="02020603050405020304" pitchFamily="18" charset="0"/>
              </a:rPr>
              <a:t>2</a:t>
            </a:r>
            <a:r>
              <a:rPr lang="en-US" dirty="0" smtClean="0">
                <a:cs typeface="Times New Roman" panose="02020603050405020304" pitchFamily="18" charset="0"/>
              </a:rPr>
              <a:t> mod 187 = (11 x 11) mod 187 = 121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11</a:t>
            </a:r>
            <a:r>
              <a:rPr lang="en-US" baseline="30000" dirty="0" smtClean="0">
                <a:cs typeface="Times New Roman" panose="02020603050405020304" pitchFamily="18" charset="0"/>
              </a:rPr>
              <a:t>4</a:t>
            </a:r>
            <a:r>
              <a:rPr lang="en-US" dirty="0" smtClean="0">
                <a:cs typeface="Times New Roman" panose="02020603050405020304" pitchFamily="18" charset="0"/>
              </a:rPr>
              <a:t> mod 187 = (121 x 121) mod 187 = 55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11</a:t>
            </a:r>
            <a:r>
              <a:rPr lang="en-US" baseline="30000" dirty="0" smtClean="0">
                <a:cs typeface="Times New Roman" panose="02020603050405020304" pitchFamily="18" charset="0"/>
              </a:rPr>
              <a:t>8</a:t>
            </a:r>
            <a:r>
              <a:rPr lang="en-US" dirty="0" smtClean="0">
                <a:cs typeface="Times New Roman" panose="02020603050405020304" pitchFamily="18" charset="0"/>
              </a:rPr>
              <a:t> mod 187 = (55x 55) mod 187 = 33</a:t>
            </a:r>
            <a:endParaRPr lang="en-US" dirty="0" smtClean="0"/>
          </a:p>
          <a:p>
            <a:r>
              <a:rPr lang="en-US" dirty="0" smtClean="0">
                <a:cs typeface="Times New Roman" panose="02020603050405020304" pitchFamily="18" charset="0"/>
              </a:rPr>
              <a:t>11</a:t>
            </a:r>
            <a:r>
              <a:rPr lang="en-US" baseline="30000" dirty="0" smtClean="0">
                <a:cs typeface="Times New Roman" panose="02020603050405020304" pitchFamily="18" charset="0"/>
              </a:rPr>
              <a:t>16</a:t>
            </a:r>
            <a:r>
              <a:rPr lang="en-US" dirty="0" smtClean="0">
                <a:cs typeface="Times New Roman" panose="02020603050405020304" pitchFamily="18" charset="0"/>
              </a:rPr>
              <a:t> mod 187 = (33x 33) mod 187 = 154</a:t>
            </a:r>
            <a:endParaRPr lang="en-US" dirty="0" smtClean="0"/>
          </a:p>
        </p:txBody>
      </p:sp>
      <p:sp>
        <p:nvSpPr>
          <p:cNvPr id="7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3581400"/>
          </a:xfrm>
        </p:spPr>
        <p:txBody>
          <a:bodyPr>
            <a:noAutofit/>
          </a:bodyPr>
          <a:lstStyle/>
          <a:p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Latihan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19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798830" lvl="1" indent="-341630"/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Diketahui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19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1089025" lvl="2" indent="-231775"/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Dua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buah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bilangan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prima </a:t>
            </a:r>
            <a:r>
              <a:rPr lang="en-US" sz="1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3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11</a:t>
            </a:r>
            <a:endParaRPr lang="en-US" sz="19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1089025" lvl="2" indent="-231775"/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Plaintext = 18</a:t>
            </a:r>
            <a:endParaRPr lang="en-US" sz="19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1089025" lvl="2" indent="-231775">
              <a:buNone/>
            </a:pP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Lakukan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enkripsi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dekripsi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RSA !</a:t>
            </a:r>
            <a:endParaRPr lang="en-US" sz="19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1089025" lvl="2" indent="-231775">
              <a:buNone/>
            </a:pPr>
            <a:endParaRPr lang="en-US" sz="19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798830" lvl="1" indent="-341630"/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Diketahui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:</a:t>
            </a:r>
            <a:endParaRPr lang="en-US" sz="19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1089025" lvl="2" indent="-231775"/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Dua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buah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bilangan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 prima </a:t>
            </a:r>
            <a:r>
              <a:rPr lang="en-US" sz="1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 = 3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 = 11</a:t>
            </a:r>
            <a:endParaRPr lang="en-US" sz="19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1089025" lvl="2" indent="-231775"/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Plaintext = </a:t>
            </a:r>
            <a:r>
              <a:rPr lang="en-ID" alt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Jumlah huruf nama mahasiswa</a:t>
            </a:r>
            <a:endParaRPr lang="en-US" sz="19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1089025" lvl="2" indent="-231775">
              <a:buNone/>
            </a:pP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Lakukan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enkripsi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dekripsi</a:t>
            </a:r>
            <a:r>
              <a:rPr lang="en-US" sz="19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+mn-ea"/>
              </a:rPr>
              <a:t> RSA !</a:t>
            </a:r>
            <a:endParaRPr lang="en-US" sz="19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1089025" lvl="2" indent="-231775">
              <a:buNone/>
            </a:pPr>
            <a:endParaRPr lang="en-US" sz="9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200900" cy="35814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endParaRPr lang="en-US" sz="9600" b="1" dirty="0" smtClean="0"/>
          </a:p>
          <a:p>
            <a:pPr algn="ctr">
              <a:buNone/>
            </a:pPr>
            <a:r>
              <a:rPr lang="en-US" sz="9600" b="1" dirty="0" smtClean="0">
                <a:solidFill>
                  <a:srgbClr val="0070C0"/>
                </a:solidFill>
              </a:rPr>
              <a:t>TERIMAKASIH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algortima</a:t>
            </a:r>
            <a:r>
              <a:rPr lang="en-US" dirty="0" smtClean="0">
                <a:solidFill>
                  <a:schemeClr val="tx1"/>
                </a:solidFill>
              </a:rPr>
              <a:t> RSA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Kompetensi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Dasar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Konten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Dikembangkan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: Ron </a:t>
            </a:r>
            <a:r>
              <a:rPr lang="en-US" dirty="0" err="1" smtClean="0">
                <a:solidFill>
                  <a:schemeClr val="tx1"/>
                </a:solidFill>
              </a:rPr>
              <a:t>Rivest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Adi</a:t>
            </a:r>
            <a:r>
              <a:rPr lang="en-US" dirty="0" smtClean="0">
                <a:solidFill>
                  <a:schemeClr val="tx1"/>
                </a:solidFill>
              </a:rPr>
              <a:t> Shamir,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Len </a:t>
            </a:r>
            <a:r>
              <a:rPr lang="en-US" dirty="0" err="1" smtClean="0">
                <a:solidFill>
                  <a:schemeClr val="tx1"/>
                </a:solidFill>
              </a:rPr>
              <a:t>Adleman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1977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pertama</a:t>
            </a:r>
            <a:r>
              <a:rPr lang="en-US" dirty="0" smtClean="0">
                <a:solidFill>
                  <a:schemeClr val="tx1"/>
                </a:solidFill>
              </a:rPr>
              <a:t> kali </a:t>
            </a:r>
            <a:r>
              <a:rPr lang="en-US" dirty="0" err="1" smtClean="0">
                <a:solidFill>
                  <a:schemeClr val="tx1"/>
                </a:solidFill>
              </a:rPr>
              <a:t>dipublikasikan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1978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Inti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kekuatan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RSA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tingkat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kesulitan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menemukan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faktor</a:t>
            </a:r>
            <a:r>
              <a:rPr lang="en-US" dirty="0" smtClean="0">
                <a:solidFill>
                  <a:schemeClr val="tx1"/>
                </a:solidFill>
              </a:rPr>
              <a:t> prima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komposit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RSA </a:t>
            </a:r>
            <a:r>
              <a:rPr lang="en-US" dirty="0" err="1" smtClean="0">
                <a:solidFill>
                  <a:schemeClr val="tx1"/>
                </a:solidFill>
              </a:rPr>
              <a:t>kemudian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publik</a:t>
            </a:r>
            <a:r>
              <a:rPr lang="en-US" dirty="0" smtClean="0">
                <a:solidFill>
                  <a:schemeClr val="tx1"/>
                </a:solidFill>
              </a:rPr>
              <a:t> yang paling </a:t>
            </a:r>
            <a:r>
              <a:rPr lang="en-US" dirty="0" err="1" smtClean="0">
                <a:solidFill>
                  <a:schemeClr val="tx1"/>
                </a:solidFill>
              </a:rPr>
              <a:t>banyak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(Stalling, 2011)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Skema</a:t>
            </a:r>
            <a:r>
              <a:rPr lang="en-US" dirty="0" smtClean="0">
                <a:solidFill>
                  <a:schemeClr val="tx1"/>
                </a:solidFill>
              </a:rPr>
              <a:t> RSA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block cipher </a:t>
            </a:r>
            <a:r>
              <a:rPr lang="en-US" dirty="0" err="1" smtClean="0">
                <a:solidFill>
                  <a:schemeClr val="tx1"/>
                </a:solidFill>
              </a:rPr>
              <a:t>dimana</a:t>
            </a:r>
            <a:r>
              <a:rPr lang="en-US" dirty="0" smtClean="0">
                <a:solidFill>
                  <a:schemeClr val="tx1"/>
                </a:solidFill>
              </a:rPr>
              <a:t> plaintext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ciphertext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integer </a:t>
            </a:r>
            <a:r>
              <a:rPr lang="en-US" dirty="0" err="1" smtClean="0">
                <a:solidFill>
                  <a:schemeClr val="tx1"/>
                </a:solidFill>
              </a:rPr>
              <a:t>antara</a:t>
            </a:r>
            <a:r>
              <a:rPr lang="en-US" dirty="0" smtClean="0">
                <a:solidFill>
                  <a:schemeClr val="tx1"/>
                </a:solidFill>
              </a:rPr>
              <a:t> 0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-1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beberapa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Ukuran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biasa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1024 bit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309 </a:t>
            </a:r>
            <a:r>
              <a:rPr lang="en-US" dirty="0" err="1" smtClean="0">
                <a:solidFill>
                  <a:schemeClr val="tx1"/>
                </a:solidFill>
              </a:rPr>
              <a:t>desimal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sehingga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kurang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r>
              <a:rPr lang="en-US" baseline="30000" dirty="0" smtClean="0">
                <a:solidFill>
                  <a:schemeClr val="tx1"/>
                </a:solidFill>
              </a:rPr>
              <a:t>1024</a:t>
            </a:r>
            <a:endParaRPr lang="en-US" baseline="30000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RSA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ekspresi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eksponensial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Proses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enkripsi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dekripsi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diekspresikan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berikut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beberapa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block plaintext 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block ciphertext C: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just">
              <a:buNone/>
              <a:tabLst>
                <a:tab pos="1379220" algn="l"/>
                <a:tab pos="1828800" algn="l"/>
              </a:tabLst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	=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 n</a:t>
            </a:r>
            <a:endParaRPr lang="en-US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tabLst>
                <a:tab pos="1379220" algn="l"/>
                <a:tab pos="1828800" algn="l"/>
              </a:tabLst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C</a:t>
            </a:r>
            <a:r>
              <a:rPr lang="en-US" sz="24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n =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diketahui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pengirim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penerima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diketahui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pengirim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hanya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diketahui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penerima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Persyaratan</a:t>
            </a:r>
            <a:r>
              <a:rPr lang="en-US" dirty="0" smtClean="0">
                <a:solidFill>
                  <a:schemeClr val="tx1"/>
                </a:solidFill>
              </a:rPr>
              <a:t> RSA: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Dimungkinkan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mencari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sehingga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&lt;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Relatif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mudah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menghitung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&lt;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ada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teknik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layak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menentukan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jika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diketahui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pasangan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multiplicative inverse modulo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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dimana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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Euler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totient</a:t>
            </a:r>
            <a:r>
              <a:rPr lang="en-US" i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function</a:t>
            </a:r>
            <a:endParaRPr lang="en-US" i="1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dimana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prima,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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= (p-1)(q-1)</a:t>
            </a:r>
            <a:r>
              <a:rPr lang="en-US" i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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1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Pembangkitan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pasangan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kunci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RSA: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Pilih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dua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bilangan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prima, 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rahasia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Hitung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perlu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dirahasiakan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Hitung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= (p – 1)(q – 1)</a:t>
            </a:r>
            <a:endParaRPr lang="en-US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Pilih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bilangan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bulat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kunci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publik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yang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relatif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prima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terhadap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Hitung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kunci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dekripsi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sehingga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(n))</a:t>
            </a:r>
            <a:endParaRPr lang="en-US" sz="24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RSA (</a:t>
            </a:r>
            <a:r>
              <a:rPr lang="en-US" sz="4000" dirty="0" err="1">
                <a:solidFill>
                  <a:srgbClr val="FFC000"/>
                </a:solidFill>
              </a:rPr>
              <a:t>Rivest</a:t>
            </a:r>
            <a:r>
              <a:rPr lang="en-US" sz="4000" dirty="0">
                <a:solidFill>
                  <a:srgbClr val="FFC000"/>
                </a:solidFill>
              </a:rPr>
              <a:t>-Shamir-</a:t>
            </a:r>
            <a:r>
              <a:rPr lang="en-US" sz="4000" dirty="0" err="1">
                <a:solidFill>
                  <a:srgbClr val="FFC000"/>
                </a:solidFill>
              </a:rPr>
              <a:t>Adleman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3">
      <a:dk1>
        <a:sysClr val="windowText" lastClr="000000"/>
      </a:dk1>
      <a:lt1>
        <a:srgbClr val="FFFFFF"/>
      </a:lt1>
      <a:dk2>
        <a:srgbClr val="335B74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4257</Words>
  <Application>WPS Presentation</Application>
  <PresentationFormat>On-screen Show (4:3)</PresentationFormat>
  <Paragraphs>184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Franklin Gothic Book</vt:lpstr>
      <vt:lpstr>Algerian</vt:lpstr>
      <vt:lpstr>Calibri</vt:lpstr>
      <vt:lpstr>Times New Roman</vt:lpstr>
      <vt:lpstr>Symbol</vt:lpstr>
      <vt:lpstr>Symbol</vt:lpstr>
      <vt:lpstr>Microsoft YaHei</vt:lpstr>
      <vt:lpstr>Arial Unicode MS</vt:lpstr>
      <vt:lpstr>Crop</vt:lpstr>
      <vt:lpstr>Equation.3</vt:lpstr>
      <vt:lpstr>Kriptografi – Pertemuan 10  algoritma RSA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Kriptografi – Minggu 2 Teknik Subtitusi Abjad</dc:title>
  <dc:creator>Prajanto</dc:creator>
  <cp:lastModifiedBy>wikyan_</cp:lastModifiedBy>
  <cp:revision>235</cp:revision>
  <dcterms:created xsi:type="dcterms:W3CDTF">2014-03-06T14:01:00Z</dcterms:created>
  <dcterms:modified xsi:type="dcterms:W3CDTF">2023-12-19T04:46:51Z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D0A6A411A4864EFF803CFE4E44532BAF_13</vt:lpwstr>
  </property>
  <property fmtid="{D5CDD505-2E9C-101B-9397-08002B2CF9AE}" pid="3" name="KSOProductBuildVer">
    <vt:lpwstr>1033-12.2.0.13359</vt:lpwstr>
  </property>
</Properties>
</file>