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64" r:id="rId3"/>
    <p:sldId id="368" r:id="rId4"/>
    <p:sldId id="383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403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3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5050"/>
    <a:srgbClr val="FF66FF"/>
    <a:srgbClr val="340EF0"/>
    <a:srgbClr val="FFFF99"/>
    <a:srgbClr val="CC9900"/>
    <a:srgbClr val="FFDBCB"/>
    <a:srgbClr val="FFFF00"/>
    <a:srgbClr val="FF0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1313" autoAdjust="0"/>
    <p:restoredTop sz="86364" autoAdjust="0"/>
  </p:normalViewPr>
  <p:slideViewPr>
    <p:cSldViewPr showGuides="1">
      <p:cViewPr varScale="1">
        <p:scale>
          <a:sx n="69" d="100"/>
          <a:sy n="69" d="100"/>
        </p:scale>
        <p:origin x="-92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41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5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67E482-137B-4FDB-AC1F-894E3B38DF4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AD5D3D-22AE-4018-BB7B-2E150E2865FC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EB947E6B-EC34-428E-8BD0-81AD109FE4A6}" cxnId="{B89C5719-8F06-455D-A8DB-8CA0E6A956A0}" type="parTrans">
      <dgm:prSet/>
      <dgm:spPr/>
      <dgm:t>
        <a:bodyPr/>
        <a:lstStyle/>
        <a:p>
          <a:endParaRPr lang="en-US"/>
        </a:p>
      </dgm:t>
    </dgm:pt>
    <dgm:pt modelId="{593DEA86-129E-41B5-AFBC-BAEE5D929D6F}" cxnId="{B89C5719-8F06-455D-A8DB-8CA0E6A956A0}" type="sibTrans">
      <dgm:prSet/>
      <dgm:spPr/>
      <dgm:t>
        <a:bodyPr/>
        <a:lstStyle/>
        <a:p>
          <a:endParaRPr lang="en-US"/>
        </a:p>
      </dgm:t>
    </dgm:pt>
    <dgm:pt modelId="{297CB415-7200-4F28-ABF6-14639227FEBD}">
      <dgm:prSet phldrT="[Text]"/>
      <dgm:spPr/>
      <dgm:t>
        <a:bodyPr/>
        <a:lstStyle/>
        <a:p>
          <a:r>
            <a:rPr lang="en-US" dirty="0" smtClean="0"/>
            <a:t>Random Number</a:t>
          </a:r>
          <a:endParaRPr lang="en-US" dirty="0"/>
        </a:p>
      </dgm:t>
    </dgm:pt>
    <dgm:pt modelId="{F1C0525E-B40C-4F84-A119-8C89614886A2}" cxnId="{C027F1B2-DCCF-475A-9C34-DCECC5FCECE4}" type="parTrans">
      <dgm:prSet/>
      <dgm:spPr/>
      <dgm:t>
        <a:bodyPr/>
        <a:lstStyle/>
        <a:p>
          <a:endParaRPr lang="en-US"/>
        </a:p>
      </dgm:t>
    </dgm:pt>
    <dgm:pt modelId="{C0DE6B57-F6FA-4A71-9DB9-80A6B63E3889}" cxnId="{C027F1B2-DCCF-475A-9C34-DCECC5FCECE4}" type="sibTrans">
      <dgm:prSet/>
      <dgm:spPr/>
      <dgm:t>
        <a:bodyPr/>
        <a:lstStyle/>
        <a:p>
          <a:endParaRPr lang="en-US"/>
        </a:p>
      </dgm:t>
    </dgm:pt>
    <dgm:pt modelId="{7863F9E1-6821-462F-A9AC-FAA7B569528E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693F7445-4C7C-41E1-A7C1-481B102F2D47}" cxnId="{62918C08-F08B-4828-B016-019420EE43D4}" type="parTrans">
      <dgm:prSet/>
      <dgm:spPr/>
      <dgm:t>
        <a:bodyPr/>
        <a:lstStyle/>
        <a:p>
          <a:endParaRPr lang="en-US"/>
        </a:p>
      </dgm:t>
    </dgm:pt>
    <dgm:pt modelId="{046A514F-626A-4E99-8007-18ABBE3BCD18}" cxnId="{62918C08-F08B-4828-B016-019420EE43D4}" type="sibTrans">
      <dgm:prSet/>
      <dgm:spPr/>
      <dgm:t>
        <a:bodyPr/>
        <a:lstStyle/>
        <a:p>
          <a:endParaRPr lang="en-US"/>
        </a:p>
      </dgm:t>
    </dgm:pt>
    <dgm:pt modelId="{889FD60B-B67C-4884-99F5-D7B7BB9C66D4}">
      <dgm:prSet phldrT="[Text]"/>
      <dgm:spPr/>
      <dgm:t>
        <a:bodyPr/>
        <a:lstStyle/>
        <a:p>
          <a:r>
            <a:rPr lang="en-US" dirty="0" smtClean="0"/>
            <a:t>Pseudorandom Number Generator</a:t>
          </a:r>
          <a:endParaRPr lang="en-US" dirty="0"/>
        </a:p>
      </dgm:t>
    </dgm:pt>
    <dgm:pt modelId="{1F7B0C03-0611-4EBF-A884-126CB81B5DD9}" cxnId="{15904DF9-1594-4388-862F-E71088C8AE6A}" type="parTrans">
      <dgm:prSet/>
      <dgm:spPr/>
      <dgm:t>
        <a:bodyPr/>
        <a:lstStyle/>
        <a:p>
          <a:endParaRPr lang="en-US"/>
        </a:p>
      </dgm:t>
    </dgm:pt>
    <dgm:pt modelId="{6C1CCCD1-4658-41B6-8866-B2F0A9DD336D}" cxnId="{15904DF9-1594-4388-862F-E71088C8AE6A}" type="sibTrans">
      <dgm:prSet/>
      <dgm:spPr/>
      <dgm:t>
        <a:bodyPr/>
        <a:lstStyle/>
        <a:p>
          <a:endParaRPr lang="en-US"/>
        </a:p>
      </dgm:t>
    </dgm:pt>
    <dgm:pt modelId="{2C2B808E-A581-4054-AFAD-858E6A2D5094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1AE16765-AEF4-408E-B98E-3A26C94B2B19}" cxnId="{722C48CF-B0C0-4BB1-A9CF-59459563A904}" type="parTrans">
      <dgm:prSet/>
      <dgm:spPr/>
      <dgm:t>
        <a:bodyPr/>
        <a:lstStyle/>
        <a:p>
          <a:endParaRPr lang="en-US"/>
        </a:p>
      </dgm:t>
    </dgm:pt>
    <dgm:pt modelId="{0336A051-8138-4152-9F56-13D65F87D633}" cxnId="{722C48CF-B0C0-4BB1-A9CF-59459563A904}" type="sibTrans">
      <dgm:prSet/>
      <dgm:spPr/>
      <dgm:t>
        <a:bodyPr/>
        <a:lstStyle/>
        <a:p>
          <a:endParaRPr lang="en-US"/>
        </a:p>
      </dgm:t>
    </dgm:pt>
    <dgm:pt modelId="{AA04E7AC-1283-476B-9E0D-716B0E4C340A}">
      <dgm:prSet/>
      <dgm:spPr/>
      <dgm:t>
        <a:bodyPr/>
        <a:lstStyle/>
        <a:p>
          <a:r>
            <a:rPr lang="en-US" dirty="0" smtClean="0"/>
            <a:t>Stream Cipher</a:t>
          </a:r>
          <a:endParaRPr lang="en-US" dirty="0"/>
        </a:p>
      </dgm:t>
    </dgm:pt>
    <dgm:pt modelId="{A1170D78-F609-4550-ABBA-93C4FECD23C3}" cxnId="{893A130A-BA45-45C4-B2CB-2F81BE13506C}" type="parTrans">
      <dgm:prSet/>
      <dgm:spPr/>
      <dgm:t>
        <a:bodyPr/>
        <a:lstStyle/>
        <a:p>
          <a:endParaRPr lang="en-US"/>
        </a:p>
      </dgm:t>
    </dgm:pt>
    <dgm:pt modelId="{98EA1449-4A07-4DCC-BE4E-DA59A3293DDC}" cxnId="{893A130A-BA45-45C4-B2CB-2F81BE13506C}" type="sibTrans">
      <dgm:prSet/>
      <dgm:spPr/>
      <dgm:t>
        <a:bodyPr/>
        <a:lstStyle/>
        <a:p>
          <a:endParaRPr lang="en-US"/>
        </a:p>
      </dgm:t>
    </dgm:pt>
    <dgm:pt modelId="{AA9B8D8E-0A24-4B38-9E47-52D9D7E9E5CF}" type="pres">
      <dgm:prSet presAssocID="{6467E482-137B-4FDB-AC1F-894E3B38DF4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2D4B16-5D2B-4601-9B04-3245FF8CBC9A}" type="pres">
      <dgm:prSet presAssocID="{77AD5D3D-22AE-4018-BB7B-2E150E2865FC}" presName="linNode" presStyleCnt="0"/>
      <dgm:spPr/>
    </dgm:pt>
    <dgm:pt modelId="{511CB694-5835-4BF1-89D5-6BC3B7132837}" type="pres">
      <dgm:prSet presAssocID="{77AD5D3D-22AE-4018-BB7B-2E150E2865FC}" presName="parentText" presStyleLbl="node1" presStyleIdx="0" presStyleCnt="3" custScaleX="4826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972D28-5F47-44AF-B784-A9528B27C9CF}" type="pres">
      <dgm:prSet presAssocID="{77AD5D3D-22AE-4018-BB7B-2E150E2865FC}" presName="descendantText" presStyleLbl="alignAccFollowNode1" presStyleIdx="0" presStyleCnt="3" custScaleX="1205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0BF672-CE7B-4F3E-AABB-1CCEC7A4F12F}" type="pres">
      <dgm:prSet presAssocID="{593DEA86-129E-41B5-AFBC-BAEE5D929D6F}" presName="sp" presStyleCnt="0"/>
      <dgm:spPr/>
    </dgm:pt>
    <dgm:pt modelId="{A51AABDE-9393-4CD2-A73D-2A396BF08D8A}" type="pres">
      <dgm:prSet presAssocID="{7863F9E1-6821-462F-A9AC-FAA7B569528E}" presName="linNode" presStyleCnt="0"/>
      <dgm:spPr/>
    </dgm:pt>
    <dgm:pt modelId="{BDBEBA2F-61E5-4BB3-AA16-E134B536A7C6}" type="pres">
      <dgm:prSet presAssocID="{7863F9E1-6821-462F-A9AC-FAA7B569528E}" presName="parentText" presStyleLbl="node1" presStyleIdx="1" presStyleCnt="3" custScaleX="4826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1D289A-5B93-4B36-8FF8-7B2EEB3C11F9}" type="pres">
      <dgm:prSet presAssocID="{7863F9E1-6821-462F-A9AC-FAA7B569528E}" presName="descendantText" presStyleLbl="alignAccFollowNode1" presStyleIdx="1" presStyleCnt="3" custScaleX="1202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F006E8-73B6-4FAF-BF67-2285DD806962}" type="pres">
      <dgm:prSet presAssocID="{046A514F-626A-4E99-8007-18ABBE3BCD18}" presName="sp" presStyleCnt="0"/>
      <dgm:spPr/>
    </dgm:pt>
    <dgm:pt modelId="{8F9D2544-D0D1-4BAC-A570-CE3DAA63AD04}" type="pres">
      <dgm:prSet presAssocID="{2C2B808E-A581-4054-AFAD-858E6A2D5094}" presName="linNode" presStyleCnt="0"/>
      <dgm:spPr/>
    </dgm:pt>
    <dgm:pt modelId="{D17FAF19-113B-4C8E-BC98-777B8FCABBFE}" type="pres">
      <dgm:prSet presAssocID="{2C2B808E-A581-4054-AFAD-858E6A2D5094}" presName="parentText" presStyleLbl="node1" presStyleIdx="2" presStyleCnt="3" custScaleX="4766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1923F2-8446-4F95-BD9B-9A65B7141413}" type="pres">
      <dgm:prSet presAssocID="{2C2B808E-A581-4054-AFAD-858E6A2D5094}" presName="descendantText" presStyleLbl="alignAccFollowNode1" presStyleIdx="2" presStyleCnt="3" custScaleX="1207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9004B3-BDE4-4186-AA2E-15E79C922F28}" type="presOf" srcId="{889FD60B-B67C-4884-99F5-D7B7BB9C66D4}" destId="{5B1D289A-5B93-4B36-8FF8-7B2EEB3C11F9}" srcOrd="0" destOrd="0" presId="urn:microsoft.com/office/officeart/2005/8/layout/vList5"/>
    <dgm:cxn modelId="{A6EAC692-F9FE-49B5-99B4-77D44FE17C4C}" type="presOf" srcId="{77AD5D3D-22AE-4018-BB7B-2E150E2865FC}" destId="{511CB694-5835-4BF1-89D5-6BC3B7132837}" srcOrd="0" destOrd="0" presId="urn:microsoft.com/office/officeart/2005/8/layout/vList5"/>
    <dgm:cxn modelId="{DF17E3AB-1AE2-4C8C-879A-FA52F310B10B}" type="presOf" srcId="{6467E482-137B-4FDB-AC1F-894E3B38DF4B}" destId="{AA9B8D8E-0A24-4B38-9E47-52D9D7E9E5CF}" srcOrd="0" destOrd="0" presId="urn:microsoft.com/office/officeart/2005/8/layout/vList5"/>
    <dgm:cxn modelId="{893A130A-BA45-45C4-B2CB-2F81BE13506C}" srcId="{2C2B808E-A581-4054-AFAD-858E6A2D5094}" destId="{AA04E7AC-1283-476B-9E0D-716B0E4C340A}" srcOrd="0" destOrd="0" parTransId="{A1170D78-F609-4550-ABBA-93C4FECD23C3}" sibTransId="{98EA1449-4A07-4DCC-BE4E-DA59A3293DDC}"/>
    <dgm:cxn modelId="{722C48CF-B0C0-4BB1-A9CF-59459563A904}" srcId="{6467E482-137B-4FDB-AC1F-894E3B38DF4B}" destId="{2C2B808E-A581-4054-AFAD-858E6A2D5094}" srcOrd="2" destOrd="0" parTransId="{1AE16765-AEF4-408E-B98E-3A26C94B2B19}" sibTransId="{0336A051-8138-4152-9F56-13D65F87D633}"/>
    <dgm:cxn modelId="{E2F2865E-49EE-4346-9948-9FA69A43549F}" type="presOf" srcId="{AA04E7AC-1283-476B-9E0D-716B0E4C340A}" destId="{6A1923F2-8446-4F95-BD9B-9A65B7141413}" srcOrd="0" destOrd="0" presId="urn:microsoft.com/office/officeart/2005/8/layout/vList5"/>
    <dgm:cxn modelId="{84B890C8-64B2-4170-A5CA-581247778EA5}" type="presOf" srcId="{297CB415-7200-4F28-ABF6-14639227FEBD}" destId="{F5972D28-5F47-44AF-B784-A9528B27C9CF}" srcOrd="0" destOrd="0" presId="urn:microsoft.com/office/officeart/2005/8/layout/vList5"/>
    <dgm:cxn modelId="{AAE28361-7710-48B0-93AA-904FE617D60A}" type="presOf" srcId="{2C2B808E-A581-4054-AFAD-858E6A2D5094}" destId="{D17FAF19-113B-4C8E-BC98-777B8FCABBFE}" srcOrd="0" destOrd="0" presId="urn:microsoft.com/office/officeart/2005/8/layout/vList5"/>
    <dgm:cxn modelId="{15904DF9-1594-4388-862F-E71088C8AE6A}" srcId="{7863F9E1-6821-462F-A9AC-FAA7B569528E}" destId="{889FD60B-B67C-4884-99F5-D7B7BB9C66D4}" srcOrd="0" destOrd="0" parTransId="{1F7B0C03-0611-4EBF-A884-126CB81B5DD9}" sibTransId="{6C1CCCD1-4658-41B6-8866-B2F0A9DD336D}"/>
    <dgm:cxn modelId="{7FB7884A-F1B1-41E9-8474-C1D1BDD7AD7A}" type="presOf" srcId="{7863F9E1-6821-462F-A9AC-FAA7B569528E}" destId="{BDBEBA2F-61E5-4BB3-AA16-E134B536A7C6}" srcOrd="0" destOrd="0" presId="urn:microsoft.com/office/officeart/2005/8/layout/vList5"/>
    <dgm:cxn modelId="{B89C5719-8F06-455D-A8DB-8CA0E6A956A0}" srcId="{6467E482-137B-4FDB-AC1F-894E3B38DF4B}" destId="{77AD5D3D-22AE-4018-BB7B-2E150E2865FC}" srcOrd="0" destOrd="0" parTransId="{EB947E6B-EC34-428E-8BD0-81AD109FE4A6}" sibTransId="{593DEA86-129E-41B5-AFBC-BAEE5D929D6F}"/>
    <dgm:cxn modelId="{C027F1B2-DCCF-475A-9C34-DCECC5FCECE4}" srcId="{77AD5D3D-22AE-4018-BB7B-2E150E2865FC}" destId="{297CB415-7200-4F28-ABF6-14639227FEBD}" srcOrd="0" destOrd="0" parTransId="{F1C0525E-B40C-4F84-A119-8C89614886A2}" sibTransId="{C0DE6B57-F6FA-4A71-9DB9-80A6B63E3889}"/>
    <dgm:cxn modelId="{62918C08-F08B-4828-B016-019420EE43D4}" srcId="{6467E482-137B-4FDB-AC1F-894E3B38DF4B}" destId="{7863F9E1-6821-462F-A9AC-FAA7B569528E}" srcOrd="1" destOrd="0" parTransId="{693F7445-4C7C-41E1-A7C1-481B102F2D47}" sibTransId="{046A514F-626A-4E99-8007-18ABBE3BCD18}"/>
    <dgm:cxn modelId="{0409FBEA-10CF-4586-AEE9-0ED9BDE268A4}" type="presParOf" srcId="{AA9B8D8E-0A24-4B38-9E47-52D9D7E9E5CF}" destId="{062D4B16-5D2B-4601-9B04-3245FF8CBC9A}" srcOrd="0" destOrd="0" presId="urn:microsoft.com/office/officeart/2005/8/layout/vList5"/>
    <dgm:cxn modelId="{B1CC70DE-8B55-4CD7-B786-E226CA6FDCBD}" type="presParOf" srcId="{062D4B16-5D2B-4601-9B04-3245FF8CBC9A}" destId="{511CB694-5835-4BF1-89D5-6BC3B7132837}" srcOrd="0" destOrd="0" presId="urn:microsoft.com/office/officeart/2005/8/layout/vList5"/>
    <dgm:cxn modelId="{0E8D4A74-59C5-45A4-80D7-61BA015E1AB2}" type="presParOf" srcId="{062D4B16-5D2B-4601-9B04-3245FF8CBC9A}" destId="{F5972D28-5F47-44AF-B784-A9528B27C9CF}" srcOrd="1" destOrd="0" presId="urn:microsoft.com/office/officeart/2005/8/layout/vList5"/>
    <dgm:cxn modelId="{E82E880A-2134-4639-9BFD-1641F6E74A36}" type="presParOf" srcId="{AA9B8D8E-0A24-4B38-9E47-52D9D7E9E5CF}" destId="{A50BF672-CE7B-4F3E-AABB-1CCEC7A4F12F}" srcOrd="1" destOrd="0" presId="urn:microsoft.com/office/officeart/2005/8/layout/vList5"/>
    <dgm:cxn modelId="{FF5CB616-832F-4CB9-8F9F-411C4C9D6646}" type="presParOf" srcId="{AA9B8D8E-0A24-4B38-9E47-52D9D7E9E5CF}" destId="{A51AABDE-9393-4CD2-A73D-2A396BF08D8A}" srcOrd="2" destOrd="0" presId="urn:microsoft.com/office/officeart/2005/8/layout/vList5"/>
    <dgm:cxn modelId="{CB3E3418-A97B-4E7E-ABCB-159D3B619F3B}" type="presParOf" srcId="{A51AABDE-9393-4CD2-A73D-2A396BF08D8A}" destId="{BDBEBA2F-61E5-4BB3-AA16-E134B536A7C6}" srcOrd="0" destOrd="0" presId="urn:microsoft.com/office/officeart/2005/8/layout/vList5"/>
    <dgm:cxn modelId="{6D140C3E-CE56-456E-ADF5-1D328F38B795}" type="presParOf" srcId="{A51AABDE-9393-4CD2-A73D-2A396BF08D8A}" destId="{5B1D289A-5B93-4B36-8FF8-7B2EEB3C11F9}" srcOrd="1" destOrd="0" presId="urn:microsoft.com/office/officeart/2005/8/layout/vList5"/>
    <dgm:cxn modelId="{D09750D3-C657-450D-87AA-BB94F1F2D449}" type="presParOf" srcId="{AA9B8D8E-0A24-4B38-9E47-52D9D7E9E5CF}" destId="{29F006E8-73B6-4FAF-BF67-2285DD806962}" srcOrd="3" destOrd="0" presId="urn:microsoft.com/office/officeart/2005/8/layout/vList5"/>
    <dgm:cxn modelId="{52CB2E62-4697-4315-9A34-109176E3BC61}" type="presParOf" srcId="{AA9B8D8E-0A24-4B38-9E47-52D9D7E9E5CF}" destId="{8F9D2544-D0D1-4BAC-A570-CE3DAA63AD04}" srcOrd="4" destOrd="0" presId="urn:microsoft.com/office/officeart/2005/8/layout/vList5"/>
    <dgm:cxn modelId="{884B26B0-0BA5-4E43-A38D-56C5D4E9595F}" type="presParOf" srcId="{8F9D2544-D0D1-4BAC-A570-CE3DAA63AD04}" destId="{D17FAF19-113B-4C8E-BC98-777B8FCABBFE}" srcOrd="0" destOrd="0" presId="urn:microsoft.com/office/officeart/2005/8/layout/vList5"/>
    <dgm:cxn modelId="{CE40F94D-8AEC-4CC0-8738-625727DEBB58}" type="presParOf" srcId="{8F9D2544-D0D1-4BAC-A570-CE3DAA63AD04}" destId="{6A1923F2-8446-4F95-BD9B-9A65B714141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3048000"/>
        <a:chOff x="0" y="0"/>
        <a:chExt cx="8229600" cy="3048000"/>
      </a:xfrm>
    </dsp:grpSpPr>
    <dsp:sp modelId="{F5972D28-5F47-44AF-B784-A9528B27C9CF}">
      <dsp:nvSpPr>
        <dsp:cNvPr id="4" name="Round Same Side Corner Rectangle 3"/>
        <dsp:cNvSpPr/>
      </dsp:nvSpPr>
      <dsp:spPr bwMode="white">
        <a:xfrm rot="5400000">
          <a:off x="4436428" y="-2684091"/>
          <a:ext cx="786581" cy="6351408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lIns="118109" tIns="59054" rIns="118109" bIns="59054" anchor="ctr"/>
        <a:lstStyle>
          <a:lvl1pPr algn="l">
            <a:defRPr sz="3100"/>
          </a:lvl1pPr>
          <a:lvl2pPr marL="285750" indent="-285750" algn="l">
            <a:defRPr sz="3100"/>
          </a:lvl2pPr>
          <a:lvl3pPr marL="571500" indent="-285750" algn="l">
            <a:defRPr sz="3100"/>
          </a:lvl3pPr>
          <a:lvl4pPr marL="857250" indent="-285750" algn="l">
            <a:defRPr sz="3100"/>
          </a:lvl4pPr>
          <a:lvl5pPr marL="1143000" indent="-285750" algn="l">
            <a:defRPr sz="3100"/>
          </a:lvl5pPr>
          <a:lvl6pPr marL="1428750" indent="-285750" algn="l">
            <a:defRPr sz="3100"/>
          </a:lvl6pPr>
          <a:lvl7pPr marL="1714500" indent="-285750" algn="l">
            <a:defRPr sz="3100"/>
          </a:lvl7pPr>
          <a:lvl8pPr marL="2000250" indent="-285750" algn="l">
            <a:defRPr sz="3100"/>
          </a:lvl8pPr>
          <a:lvl9pPr marL="2286000" indent="-285750" algn="l">
            <a:defRPr sz="3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smtClean="0">
              <a:solidFill>
                <a:schemeClr val="dk1"/>
              </a:solidFill>
            </a:rPr>
            <a:t>Random Number</a:t>
          </a:r>
          <a:endParaRPr lang="en-US" dirty="0">
            <a:solidFill>
              <a:schemeClr val="dk1"/>
            </a:solidFill>
          </a:endParaRPr>
        </a:p>
      </dsp:txBody>
      <dsp:txXfrm rot="5400000">
        <a:off x="4436428" y="-2684091"/>
        <a:ext cx="786581" cy="6351408"/>
      </dsp:txXfrm>
    </dsp:sp>
    <dsp:sp modelId="{511CB694-5835-4BF1-89D5-6BC3B7132837}">
      <dsp:nvSpPr>
        <dsp:cNvPr id="3" name="Rounded Rectangle 2"/>
        <dsp:cNvSpPr/>
      </dsp:nvSpPr>
      <dsp:spPr bwMode="white">
        <a:xfrm>
          <a:off x="224178" y="0"/>
          <a:ext cx="1429837" cy="983226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75260" tIns="87630" rIns="175260" bIns="87630" anchor="ctr"/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1</a:t>
          </a:r>
          <a:endParaRPr lang="en-US" dirty="0"/>
        </a:p>
      </dsp:txBody>
      <dsp:txXfrm>
        <a:off x="224178" y="0"/>
        <a:ext cx="1429837" cy="983226"/>
      </dsp:txXfrm>
    </dsp:sp>
    <dsp:sp modelId="{5B1D289A-5B93-4B36-8FF8-7B2EEB3C11F9}">
      <dsp:nvSpPr>
        <dsp:cNvPr id="6" name="Round Same Side Corner Rectangle 5"/>
        <dsp:cNvSpPr/>
      </dsp:nvSpPr>
      <dsp:spPr bwMode="white">
        <a:xfrm rot="5400000">
          <a:off x="4427343" y="-1642618"/>
          <a:ext cx="786581" cy="6333237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lIns="118109" tIns="59054" rIns="118109" bIns="59054" anchor="ctr"/>
        <a:lstStyle>
          <a:lvl1pPr algn="l">
            <a:defRPr sz="3100"/>
          </a:lvl1pPr>
          <a:lvl2pPr marL="285750" indent="-285750" algn="l">
            <a:defRPr sz="3100"/>
          </a:lvl2pPr>
          <a:lvl3pPr marL="571500" indent="-285750" algn="l">
            <a:defRPr sz="3100"/>
          </a:lvl3pPr>
          <a:lvl4pPr marL="857250" indent="-285750" algn="l">
            <a:defRPr sz="3100"/>
          </a:lvl4pPr>
          <a:lvl5pPr marL="1143000" indent="-285750" algn="l">
            <a:defRPr sz="3100"/>
          </a:lvl5pPr>
          <a:lvl6pPr marL="1428750" indent="-285750" algn="l">
            <a:defRPr sz="3100"/>
          </a:lvl6pPr>
          <a:lvl7pPr marL="1714500" indent="-285750" algn="l">
            <a:defRPr sz="3100"/>
          </a:lvl7pPr>
          <a:lvl8pPr marL="2000250" indent="-285750" algn="l">
            <a:defRPr sz="3100"/>
          </a:lvl8pPr>
          <a:lvl9pPr marL="2286000" indent="-285750" algn="l">
            <a:defRPr sz="3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smtClean="0">
              <a:solidFill>
                <a:schemeClr val="dk1"/>
              </a:solidFill>
            </a:rPr>
            <a:t>Pseudorandom Number Generator</a:t>
          </a:r>
          <a:endParaRPr lang="en-US" dirty="0">
            <a:solidFill>
              <a:schemeClr val="dk1"/>
            </a:solidFill>
          </a:endParaRPr>
        </a:p>
      </dsp:txBody>
      <dsp:txXfrm rot="5400000">
        <a:off x="4427343" y="-1642618"/>
        <a:ext cx="786581" cy="6333237"/>
      </dsp:txXfrm>
    </dsp:sp>
    <dsp:sp modelId="{BDBEBA2F-61E5-4BB3-AA16-E134B536A7C6}">
      <dsp:nvSpPr>
        <dsp:cNvPr id="5" name="Rounded Rectangle 4"/>
        <dsp:cNvSpPr/>
      </dsp:nvSpPr>
      <dsp:spPr bwMode="white">
        <a:xfrm>
          <a:off x="224178" y="1032387"/>
          <a:ext cx="1429837" cy="983226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75260" tIns="87630" rIns="175260" bIns="87630" anchor="ctr"/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2</a:t>
          </a:r>
          <a:endParaRPr lang="en-US" dirty="0"/>
        </a:p>
      </dsp:txBody>
      <dsp:txXfrm>
        <a:off x="224178" y="1032387"/>
        <a:ext cx="1429837" cy="983226"/>
      </dsp:txXfrm>
    </dsp:sp>
    <dsp:sp modelId="{6A1923F2-8446-4F95-BD9B-9A65B7141413}">
      <dsp:nvSpPr>
        <dsp:cNvPr id="8" name="Round Same Side Corner Rectangle 7"/>
        <dsp:cNvSpPr/>
      </dsp:nvSpPr>
      <dsp:spPr bwMode="white">
        <a:xfrm rot="5400000">
          <a:off x="4423132" y="-623767"/>
          <a:ext cx="786581" cy="6360309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lIns="118109" tIns="59054" rIns="118109" bIns="59054" anchor="ctr"/>
        <a:lstStyle>
          <a:lvl1pPr algn="l">
            <a:defRPr sz="3100"/>
          </a:lvl1pPr>
          <a:lvl2pPr marL="285750" indent="-285750" algn="l">
            <a:defRPr sz="3100"/>
          </a:lvl2pPr>
          <a:lvl3pPr marL="571500" indent="-285750" algn="l">
            <a:defRPr sz="3100"/>
          </a:lvl3pPr>
          <a:lvl4pPr marL="857250" indent="-285750" algn="l">
            <a:defRPr sz="3100"/>
          </a:lvl4pPr>
          <a:lvl5pPr marL="1143000" indent="-285750" algn="l">
            <a:defRPr sz="3100"/>
          </a:lvl5pPr>
          <a:lvl6pPr marL="1428750" indent="-285750" algn="l">
            <a:defRPr sz="3100"/>
          </a:lvl6pPr>
          <a:lvl7pPr marL="1714500" indent="-285750" algn="l">
            <a:defRPr sz="3100"/>
          </a:lvl7pPr>
          <a:lvl8pPr marL="2000250" indent="-285750" algn="l">
            <a:defRPr sz="3100"/>
          </a:lvl8pPr>
          <a:lvl9pPr marL="2286000" indent="-285750" algn="l">
            <a:defRPr sz="3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smtClean="0">
              <a:solidFill>
                <a:schemeClr val="dk1"/>
              </a:solidFill>
            </a:rPr>
            <a:t>Stream Cipher</a:t>
          </a:r>
          <a:endParaRPr lang="en-US" dirty="0">
            <a:solidFill>
              <a:schemeClr val="dk1"/>
            </a:solidFill>
          </a:endParaRPr>
        </a:p>
      </dsp:txBody>
      <dsp:txXfrm rot="5400000">
        <a:off x="4423132" y="-623767"/>
        <a:ext cx="786581" cy="6360309"/>
      </dsp:txXfrm>
    </dsp:sp>
    <dsp:sp modelId="{D17FAF19-113B-4C8E-BC98-777B8FCABBFE}">
      <dsp:nvSpPr>
        <dsp:cNvPr id="7" name="Rounded Rectangle 6"/>
        <dsp:cNvSpPr/>
      </dsp:nvSpPr>
      <dsp:spPr bwMode="white">
        <a:xfrm>
          <a:off x="224178" y="2064774"/>
          <a:ext cx="1412091" cy="983226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75260" tIns="87630" rIns="175260" bIns="87630" anchor="ctr"/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3</a:t>
          </a:r>
          <a:endParaRPr lang="en-US" dirty="0"/>
        </a:p>
      </dsp:txBody>
      <dsp:txXfrm>
        <a:off x="224178" y="2064774"/>
        <a:ext cx="1412091" cy="983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D57AE-30E4-455B-BAFB-D415F5081FA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911E5-38E4-452B-B1D1-3AD9BEA4883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7D649-A84E-4EE3-BD2C-F3C24951369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1F5FA-7C6B-4E60-A0DB-04774A6E381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A432C8-69A7-458B-9684-2BFA64B31948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33D019-A32C-4EAD-B8E6-DBDA699692FD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E976D3-5B7F-4300-ABED-C91F1B2AE209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DC1E59-17DD-41CE-97CA-624A472382D4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A80CB818-7379-467D-8E76-EF9D9074A26C}" type="datetime2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447800"/>
            <a:ext cx="6270922" cy="16764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Kriptografi</a:t>
            </a:r>
            <a:r>
              <a:rPr lang="en-US" sz="2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 – </a:t>
            </a:r>
            <a:r>
              <a:rPr lang="en-US" sz="2800" b="1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Pertemuan</a:t>
            </a:r>
            <a:r>
              <a:rPr lang="en-US" sz="2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ID" altLang="en-US" sz="2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9</a:t>
            </a:r>
            <a:br>
              <a:rPr lang="en-US" sz="2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</a:br>
            <a:br>
              <a:rPr lang="en-US" sz="2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US" sz="2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PSEUDO RANDOM DAN </a:t>
            </a:r>
            <a:br>
              <a:rPr lang="en-US" sz="2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US" sz="2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TEKNIK STREAM CIPHER</a:t>
            </a:r>
            <a:br>
              <a:rPr lang="en-US" sz="2800" b="1" dirty="0" smtClean="0">
                <a:latin typeface="Algerian" panose="04020705040A02060702" pitchFamily="82" charset="0"/>
              </a:rPr>
            </a:br>
            <a:endParaRPr lang="en-US" sz="2800" b="1" dirty="0">
              <a:latin typeface="Algerian" panose="04020705040A02060702" pitchFamily="82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66800" y="4876800"/>
            <a:ext cx="7025640" cy="762000"/>
          </a:xfrm>
        </p:spPr>
        <p:txBody>
          <a:bodyPr>
            <a:normAutofit/>
          </a:bodyPr>
          <a:lstStyle/>
          <a:p>
            <a:pPr algn="r"/>
            <a:r>
              <a:rPr lang="en-ID" altLang="en-US" dirty="0" err="1" smtClean="0">
                <a:latin typeface="Calibri" panose="020F0502020204030204" pitchFamily="34" charset="0"/>
              </a:rPr>
              <a:t>Sindhu Rakasiwi, M.Kom</a:t>
            </a:r>
            <a:endParaRPr lang="en-ID" altLang="en-US" b="1" dirty="0" smtClean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20" y="3276600"/>
            <a:ext cx="1524000" cy="108135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200900" cy="35814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Salah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satu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teknik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banyak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digunakan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membangkitkan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bilangan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acak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(Stalling, 2011)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LC </a:t>
            </a:r>
            <a:r>
              <a:rPr lang="en-US" dirty="0" err="1" smtClean="0">
                <a:solidFill>
                  <a:schemeClr val="tx1"/>
                </a:solidFill>
              </a:rPr>
              <a:t>pertama</a:t>
            </a:r>
            <a:r>
              <a:rPr lang="en-US" dirty="0" smtClean="0">
                <a:solidFill>
                  <a:schemeClr val="tx1"/>
                </a:solidFill>
              </a:rPr>
              <a:t> kali </a:t>
            </a:r>
            <a:r>
              <a:rPr lang="en-US" dirty="0" err="1" smtClean="0">
                <a:solidFill>
                  <a:schemeClr val="tx1"/>
                </a:solidFill>
              </a:rPr>
              <a:t>diusulkan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oleh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Lehmer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C000"/>
                </a:solidFill>
              </a:rPr>
              <a:t>Linier </a:t>
            </a:r>
            <a:r>
              <a:rPr lang="en-US" dirty="0" err="1" smtClean="0">
                <a:solidFill>
                  <a:srgbClr val="FFC000"/>
                </a:solidFill>
              </a:rPr>
              <a:t>Congruential</a:t>
            </a:r>
            <a:r>
              <a:rPr lang="en-US" dirty="0" smtClean="0">
                <a:solidFill>
                  <a:srgbClr val="FFC000"/>
                </a:solidFill>
              </a:rPr>
              <a:t> Generator (LC)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200900" cy="3581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LC </a:t>
            </a:r>
            <a:r>
              <a:rPr lang="en-US" dirty="0" err="1" smtClean="0">
                <a:solidFill>
                  <a:schemeClr val="tx1"/>
                </a:solidFill>
              </a:rPr>
              <a:t>mempunyai</a:t>
            </a:r>
            <a:r>
              <a:rPr lang="en-US" dirty="0" smtClean="0">
                <a:solidFill>
                  <a:schemeClr val="tx1"/>
                </a:solidFill>
              </a:rPr>
              <a:t> 4 </a:t>
            </a:r>
            <a:r>
              <a:rPr lang="en-US" dirty="0" err="1" smtClean="0">
                <a:solidFill>
                  <a:schemeClr val="tx1"/>
                </a:solidFill>
              </a:rPr>
              <a:t>buah</a:t>
            </a:r>
            <a:r>
              <a:rPr lang="en-US" dirty="0" smtClean="0">
                <a:solidFill>
                  <a:schemeClr val="tx1"/>
                </a:solidFill>
              </a:rPr>
              <a:t> parameter </a:t>
            </a:r>
            <a:r>
              <a:rPr lang="en-US" dirty="0" err="1" smtClean="0">
                <a:solidFill>
                  <a:schemeClr val="tx1"/>
                </a:solidFill>
              </a:rPr>
              <a:t>utama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	the modulus			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 &gt; 0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	the multiplier		0 &lt;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&lt;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	the increment		0 </a:t>
            </a:r>
            <a:r>
              <a:rPr lang="en-US" u="sng" dirty="0" smtClean="0">
                <a:solidFill>
                  <a:schemeClr val="tx1"/>
                </a:solidFill>
              </a:rPr>
              <a:t>&lt;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 &lt;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	the starting value (seed)	0 </a:t>
            </a:r>
            <a:r>
              <a:rPr lang="en-US" u="sng" dirty="0" smtClean="0">
                <a:solidFill>
                  <a:schemeClr val="tx1"/>
                </a:solidFill>
              </a:rPr>
              <a:t>&lt;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 &lt; m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Urutan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bilangan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acak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didapatkan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secara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iteratif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persamaan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berikut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:</a:t>
            </a:r>
            <a:endParaRPr lang="en-US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n+1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mod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	</a:t>
            </a:r>
            <a:endParaRPr lang="en-US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C000"/>
                </a:solidFill>
              </a:rPr>
              <a:t>Linier </a:t>
            </a:r>
            <a:r>
              <a:rPr lang="en-US" dirty="0" err="1" smtClean="0">
                <a:solidFill>
                  <a:srgbClr val="FFC000"/>
                </a:solidFill>
              </a:rPr>
              <a:t>Congruential</a:t>
            </a:r>
            <a:r>
              <a:rPr lang="en-US" dirty="0" smtClean="0">
                <a:solidFill>
                  <a:srgbClr val="FFC000"/>
                </a:solidFill>
              </a:rPr>
              <a:t> Generator (LC)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200900" cy="41910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Pemilihan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nilai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sangat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penting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dalam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menghasilkan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bilangan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acak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baik</a:t>
            </a:r>
            <a:endParaRPr lang="en-US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Contoh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:</a:t>
            </a:r>
            <a:endParaRPr lang="en-US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i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		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misal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nilai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=7,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=0,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=32,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=1</a:t>
            </a:r>
            <a:endParaRPr lang="en-US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i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		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Menghasilkan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urutan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: {7, 17, 23, 1, 7, 17,dst}</a:t>
            </a:r>
            <a:endParaRPr lang="en-US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Rumus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n+1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(a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c) mod m</a:t>
            </a:r>
            <a:endParaRPr lang="en-US" sz="16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n=0, </a:t>
            </a:r>
            <a:r>
              <a:rPr lang="en-US" sz="16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maka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0+1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X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c) mod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= (7 x 1 + 0) mod 32 = 7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n=1,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maka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1+1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(a.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c) mod m = (7 x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+ 0) mod 32 =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n-US" sz="16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n=2,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maka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2+1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(a.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c) mod m = (7 x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+ 0) mod 32 =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en-US" sz="16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n=3,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maka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3+1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(a.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c) mod m = (7 x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+ 0) mod 32 =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n=4,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maka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4+1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(a.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c) mod m = (7 x 1 + 0) mod 32 =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   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n=0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stop)</a:t>
            </a:r>
            <a:endParaRPr lang="en-US" sz="16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sz="16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C000"/>
                </a:solidFill>
              </a:rPr>
              <a:t>Linier </a:t>
            </a:r>
            <a:r>
              <a:rPr lang="en-US" dirty="0" err="1" smtClean="0">
                <a:solidFill>
                  <a:srgbClr val="FFC000"/>
                </a:solidFill>
              </a:rPr>
              <a:t>Congruential</a:t>
            </a:r>
            <a:r>
              <a:rPr lang="en-US" dirty="0" smtClean="0">
                <a:solidFill>
                  <a:srgbClr val="FFC000"/>
                </a:solidFill>
              </a:rPr>
              <a:t> Generator (LC)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6477000" y="4953000"/>
            <a:ext cx="381000" cy="457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77000" y="3657600"/>
            <a:ext cx="381000" cy="457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200900" cy="35814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Pemilihan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nilai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sangat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penting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dalam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menghasilkan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bilangan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acak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baik</a:t>
            </a:r>
            <a:endParaRPr lang="en-US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Contoh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:</a:t>
            </a:r>
            <a:endParaRPr lang="en-US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i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		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misal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nilai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=7,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=0,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=32,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=1</a:t>
            </a:r>
            <a:endParaRPr lang="en-US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i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		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Menghasilkan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urutan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: {7, 17, 23, 1, 7, 17,dst}</a:t>
            </a:r>
            <a:endParaRPr lang="en-US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sz="16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Contoh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diatas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adalah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bilangan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acak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tidak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baik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karena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dari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32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nilai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mungkin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hanya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ada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4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nilai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. </a:t>
            </a:r>
            <a:b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</a:b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Urutan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bilangan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acak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diatas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disebut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mempunyai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periode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4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C000"/>
                </a:solidFill>
              </a:rPr>
              <a:t>Linier </a:t>
            </a:r>
            <a:r>
              <a:rPr lang="en-US" dirty="0" err="1" smtClean="0">
                <a:solidFill>
                  <a:srgbClr val="FFC000"/>
                </a:solidFill>
              </a:rPr>
              <a:t>Congruential</a:t>
            </a:r>
            <a:r>
              <a:rPr lang="en-US" dirty="0" smtClean="0">
                <a:solidFill>
                  <a:srgbClr val="FFC000"/>
                </a:solidFill>
              </a:rPr>
              <a:t> Generator (LC)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200900" cy="35814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Latihan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:</a:t>
            </a:r>
            <a:endParaRPr lang="en-US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Diketahui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=5,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=0,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=32, </a:t>
            </a:r>
            <a:r>
              <a:rPr lang="en-US" sz="24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=1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Tentukan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urutan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bilangan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acak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dihasilkan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!</a:t>
            </a:r>
            <a:endParaRPr lang="en-US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Berapa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nilai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period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dari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urutan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bilangan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acak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yg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diperoleh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?</a:t>
            </a:r>
            <a:endParaRPr lang="en-US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C000"/>
                </a:solidFill>
              </a:rPr>
              <a:t>Linier </a:t>
            </a:r>
            <a:r>
              <a:rPr lang="en-US" dirty="0" err="1" smtClean="0">
                <a:solidFill>
                  <a:srgbClr val="FFC000"/>
                </a:solidFill>
              </a:rPr>
              <a:t>Congruential</a:t>
            </a:r>
            <a:r>
              <a:rPr lang="en-US" dirty="0" smtClean="0">
                <a:solidFill>
                  <a:srgbClr val="FFC000"/>
                </a:solidFill>
              </a:rPr>
              <a:t> Generator (LC)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200900" cy="3581400"/>
          </a:xfrm>
        </p:spPr>
        <p:txBody>
          <a:bodyPr/>
          <a:lstStyle/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Teknik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populer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digunakan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membangkitkan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bilangan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acak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aman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BBS </a:t>
            </a:r>
            <a:r>
              <a:rPr lang="en-US" dirty="0" err="1" smtClean="0">
                <a:solidFill>
                  <a:schemeClr val="tx1"/>
                </a:solidFill>
              </a:rPr>
              <a:t>telah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dibuktikan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oleh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publik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sebagai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teknik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kekuatan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kriptografik</a:t>
            </a:r>
            <a:r>
              <a:rPr lang="en-US" dirty="0" smtClean="0">
                <a:solidFill>
                  <a:schemeClr val="tx1"/>
                </a:solidFill>
              </a:rPr>
              <a:t> paling </a:t>
            </a:r>
            <a:r>
              <a:rPr lang="en-US" dirty="0" err="1" smtClean="0">
                <a:solidFill>
                  <a:schemeClr val="tx1"/>
                </a:solidFill>
              </a:rPr>
              <a:t>kuat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dibanding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teknik</a:t>
            </a:r>
            <a:r>
              <a:rPr lang="en-US" dirty="0" smtClean="0">
                <a:solidFill>
                  <a:schemeClr val="tx1"/>
                </a:solidFill>
              </a:rPr>
              <a:t> yang lain </a:t>
            </a:r>
            <a:r>
              <a:rPr lang="en-US" sz="2400" dirty="0" smtClean="0">
                <a:solidFill>
                  <a:schemeClr val="tx1"/>
                </a:solidFill>
              </a:rPr>
              <a:t>(Stalling, 2011)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C000"/>
                </a:solidFill>
              </a:rPr>
              <a:t>Blum </a:t>
            </a:r>
            <a:r>
              <a:rPr lang="en-US" dirty="0" err="1" smtClean="0">
                <a:solidFill>
                  <a:srgbClr val="FFC000"/>
                </a:solidFill>
              </a:rPr>
              <a:t>Blum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Shub</a:t>
            </a:r>
            <a:r>
              <a:rPr lang="en-US" dirty="0" smtClean="0">
                <a:solidFill>
                  <a:srgbClr val="FFC000"/>
                </a:solidFill>
              </a:rPr>
              <a:t> Generator (BBSG)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200900" cy="35814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Prosedur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BBS: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/>
            <a:r>
              <a:rPr lang="en-US" dirty="0" err="1" smtClean="0">
                <a:solidFill>
                  <a:schemeClr val="tx1"/>
                </a:solidFill>
              </a:rPr>
              <a:t>Pilih</a:t>
            </a:r>
            <a:r>
              <a:rPr lang="en-US" dirty="0" smtClean="0">
                <a:solidFill>
                  <a:schemeClr val="tx1"/>
                </a:solidFill>
              </a:rPr>
              <a:t> 2 </a:t>
            </a:r>
            <a:r>
              <a:rPr lang="en-US" dirty="0" err="1" smtClean="0">
                <a:solidFill>
                  <a:schemeClr val="tx1"/>
                </a:solidFill>
              </a:rPr>
              <a:t>bilangan</a:t>
            </a:r>
            <a:r>
              <a:rPr lang="en-US" dirty="0" smtClean="0">
                <a:solidFill>
                  <a:schemeClr val="tx1"/>
                </a:solidFill>
              </a:rPr>
              <a:t> prima </a:t>
            </a:r>
            <a:r>
              <a:rPr lang="en-US" dirty="0" err="1" smtClean="0">
                <a:solidFill>
                  <a:srgbClr val="FF0000"/>
                </a:solidFill>
              </a:rPr>
              <a:t>besar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dimana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keduanya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mempunyai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hasil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bagi</a:t>
            </a:r>
            <a:r>
              <a:rPr lang="en-US" dirty="0" smtClean="0">
                <a:solidFill>
                  <a:schemeClr val="tx1"/>
                </a:solidFill>
              </a:rPr>
              <a:t> 3 </a:t>
            </a:r>
            <a:r>
              <a:rPr lang="en-US" dirty="0" err="1" smtClean="0">
                <a:solidFill>
                  <a:schemeClr val="tx1"/>
                </a:solidFill>
              </a:rPr>
              <a:t>jika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dibagi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4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Symbol" panose="05050102010706020507"/>
              </a:rPr>
              <a:t>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Symbol" panose="05050102010706020507"/>
              </a:rPr>
              <a:t></a:t>
            </a:r>
            <a:r>
              <a:rPr lang="en-US" dirty="0" smtClean="0">
                <a:solidFill>
                  <a:schemeClr val="tx1"/>
                </a:solidFill>
              </a:rPr>
              <a:t> 3 (mod 4)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/>
            <a:r>
              <a:rPr lang="en-US" dirty="0" err="1" smtClean="0">
                <a:solidFill>
                  <a:schemeClr val="tx1"/>
                </a:solidFill>
              </a:rPr>
              <a:t>Hitung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nilai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 x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err="1" smtClean="0">
                <a:solidFill>
                  <a:schemeClr val="tx1"/>
                </a:solidFill>
              </a:rPr>
              <a:t>Pilih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bilangan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relatif</a:t>
            </a:r>
            <a:r>
              <a:rPr lang="en-US" dirty="0" smtClean="0">
                <a:solidFill>
                  <a:schemeClr val="tx1"/>
                </a:solidFill>
              </a:rPr>
              <a:t> prima / </a:t>
            </a:r>
            <a:r>
              <a:rPr lang="en-US" dirty="0" err="1" smtClean="0">
                <a:solidFill>
                  <a:schemeClr val="tx1"/>
                </a:solidFill>
              </a:rPr>
              <a:t>koprima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terhadap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C000"/>
                </a:solidFill>
              </a:rPr>
              <a:t>Blum </a:t>
            </a:r>
            <a:r>
              <a:rPr lang="en-US" dirty="0" err="1" smtClean="0">
                <a:solidFill>
                  <a:srgbClr val="FFC000"/>
                </a:solidFill>
              </a:rPr>
              <a:t>Blum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Shub</a:t>
            </a:r>
            <a:r>
              <a:rPr lang="en-US" dirty="0" smtClean="0">
                <a:solidFill>
                  <a:srgbClr val="FFC000"/>
                </a:solidFill>
              </a:rPr>
              <a:t> Generator (BBSG)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200900" cy="35814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Prosedur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BBS: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BBS </a:t>
            </a:r>
            <a:r>
              <a:rPr lang="en-US" dirty="0" err="1" smtClean="0">
                <a:solidFill>
                  <a:schemeClr val="tx1"/>
                </a:solidFill>
              </a:rPr>
              <a:t>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membangkitkan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urutan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bilangan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bilangan</a:t>
            </a:r>
            <a:r>
              <a:rPr lang="en-US" dirty="0" smtClean="0">
                <a:solidFill>
                  <a:schemeClr val="tx1"/>
                </a:solidFill>
              </a:rPr>
              <a:t> bit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persamaan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berikut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			 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= s</a:t>
            </a:r>
            <a:r>
              <a:rPr lang="en-US" i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n</a:t>
            </a:r>
            <a:endParaRPr lang="en-US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X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= X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n</a:t>
            </a:r>
            <a:endParaRPr lang="en-US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B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= X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2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C000"/>
                </a:solidFill>
              </a:rPr>
              <a:t>Blum </a:t>
            </a:r>
            <a:r>
              <a:rPr lang="en-US" dirty="0" err="1" smtClean="0">
                <a:solidFill>
                  <a:srgbClr val="FFC000"/>
                </a:solidFill>
              </a:rPr>
              <a:t>Blum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Shub</a:t>
            </a:r>
            <a:r>
              <a:rPr lang="en-US" dirty="0" smtClean="0">
                <a:solidFill>
                  <a:srgbClr val="FFC000"/>
                </a:solidFill>
              </a:rPr>
              <a:t> Generator (BBSG)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200900" cy="3581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Diketahui</a:t>
            </a:r>
            <a:r>
              <a:rPr lang="en-US" dirty="0" smtClean="0">
                <a:solidFill>
                  <a:schemeClr val="tx1"/>
                </a:solidFill>
              </a:rPr>
              <a:t> :  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7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11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5</a:t>
            </a:r>
            <a:endParaRPr lang="en-US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lvl="1">
              <a:buNone/>
            </a:pPr>
            <a:endParaRPr lang="en-US" sz="1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7 x 11 = 77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  <a:tabLst>
                <a:tab pos="1090295" algn="l"/>
                <a:tab pos="2801620" algn="l"/>
                <a:tab pos="4808220" algn="l"/>
                <a:tab pos="5943600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= s</a:t>
            </a:r>
            <a:r>
              <a:rPr lang="en-US" i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mod n	=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 77	= 25 ;	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  <a:tabLst>
                <a:tab pos="1090295" algn="l"/>
                <a:tab pos="2801620" algn="l"/>
                <a:tab pos="4808220" algn="l"/>
                <a:tab pos="6002020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= X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n	=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77	=   9 ;	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  <a:tabLst>
                <a:tab pos="1090295" algn="l"/>
                <a:tab pos="2801620" algn="l"/>
                <a:tab pos="4808220" algn="l"/>
                <a:tab pos="6002020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= X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n	=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mod 77	=   4 ;	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  <a:tabLst>
                <a:tab pos="1090295" algn="l"/>
                <a:tab pos="2801620" algn="l"/>
                <a:tab pos="4808220" algn="l"/>
                <a:tab pos="6002020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= X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n	=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mod 77	= 16 ;	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  <a:tabLst>
                <a:tab pos="1090295" algn="l"/>
                <a:tab pos="2801620" algn="l"/>
                <a:tab pos="4808220" algn="l"/>
                <a:tab pos="6002020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= X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i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n	=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77	= 25 ;	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  <a:tabLst>
                <a:tab pos="1090295" algn="l"/>
                <a:tab pos="2801620" algn="l"/>
                <a:tab pos="4808220" algn="l"/>
                <a:tab pos="6002020" algn="l"/>
              </a:tabLst>
            </a:pPr>
            <a:endParaRPr lang="en-US" sz="8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lvl="1">
              <a:buNone/>
              <a:tabLst>
                <a:tab pos="1090295" algn="l"/>
                <a:tab pos="2801620" algn="l"/>
                <a:tab pos="4808220" algn="l"/>
                <a:tab pos="6002020" algn="l"/>
              </a:tabLst>
            </a:pP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Bitstream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1001</a:t>
            </a:r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  <a:tabLst>
                <a:tab pos="1090295" algn="l"/>
                <a:tab pos="2801620" algn="l"/>
                <a:tab pos="4808220" algn="l"/>
              </a:tabLst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C000"/>
                </a:solidFill>
              </a:rPr>
              <a:t>Blum </a:t>
            </a:r>
            <a:r>
              <a:rPr lang="en-US" dirty="0" err="1" smtClean="0">
                <a:solidFill>
                  <a:srgbClr val="FFC000"/>
                </a:solidFill>
              </a:rPr>
              <a:t>Blum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Shub</a:t>
            </a:r>
            <a:r>
              <a:rPr lang="en-US" dirty="0" smtClean="0">
                <a:solidFill>
                  <a:srgbClr val="FFC000"/>
                </a:solidFill>
              </a:rPr>
              <a:t> Generator (BBSG)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200900" cy="35814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Latihan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Diketahui</a:t>
            </a:r>
            <a:r>
              <a:rPr lang="en-US" dirty="0" smtClean="0">
                <a:solidFill>
                  <a:schemeClr val="tx1"/>
                </a:solidFill>
              </a:rPr>
              <a:t> :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 = 383,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 smtClean="0">
                <a:solidFill>
                  <a:schemeClr val="tx1"/>
                </a:solidFill>
              </a:rPr>
              <a:t>= 503,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=101355</a:t>
            </a:r>
            <a:endParaRPr lang="en-US" dirty="0" smtClean="0">
              <a:solidFill>
                <a:schemeClr val="tx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Tentukan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urutan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bilangan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acak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dihasilkan</a:t>
            </a:r>
            <a:r>
              <a:rPr lang="en-US" dirty="0" smtClean="0">
                <a:solidFill>
                  <a:schemeClr val="tx1"/>
                </a:solidFill>
              </a:rPr>
              <a:t> !</a:t>
            </a:r>
            <a:endParaRPr lang="en-US" dirty="0" smtClean="0">
              <a:solidFill>
                <a:schemeClr val="tx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Tentukan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urutan</a:t>
            </a:r>
            <a:r>
              <a:rPr lang="en-US" dirty="0" smtClean="0">
                <a:solidFill>
                  <a:schemeClr val="tx1"/>
                </a:solidFill>
              </a:rPr>
              <a:t> bit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bilangan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acak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dihasilkan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id-ID" dirty="0" smtClean="0">
              <a:solidFill>
                <a:schemeClr val="tx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id-ID" smtClean="0">
                <a:solidFill>
                  <a:schemeClr val="tx1"/>
                </a:solidFill>
              </a:rPr>
              <a:t>Buatlah sampai dengan X8 saja.</a:t>
            </a:r>
            <a:endParaRPr lang="en-US" dirty="0" smtClean="0">
              <a:solidFill>
                <a:schemeClr val="tx1"/>
              </a:solidFill>
            </a:endParaRPr>
          </a:p>
          <a:p>
            <a:pPr marL="971550" lvl="1" indent="-514350">
              <a:buNone/>
            </a:pPr>
            <a:r>
              <a:rPr lang="en-US" sz="2400" i="1" dirty="0" smtClean="0">
                <a:solidFill>
                  <a:schemeClr val="tx1"/>
                </a:solidFill>
              </a:rPr>
              <a:t>	*</a:t>
            </a:r>
            <a:r>
              <a:rPr lang="en-US" sz="2400" i="1" dirty="0" err="1" smtClean="0">
                <a:solidFill>
                  <a:schemeClr val="tx1"/>
                </a:solidFill>
              </a:rPr>
              <a:t>gunakan</a:t>
            </a:r>
            <a:r>
              <a:rPr lang="en-US" sz="2400" i="1" dirty="0" smtClean="0">
                <a:solidFill>
                  <a:schemeClr val="tx1"/>
                </a:solidFill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</a:rPr>
              <a:t>alat</a:t>
            </a:r>
            <a:r>
              <a:rPr lang="en-US" sz="2400" i="1" dirty="0" smtClean="0">
                <a:solidFill>
                  <a:schemeClr val="tx1"/>
                </a:solidFill>
              </a:rPr>
              <a:t> bantu </a:t>
            </a:r>
            <a:r>
              <a:rPr lang="en-US" sz="2400" i="1" dirty="0" err="1" smtClean="0">
                <a:solidFill>
                  <a:schemeClr val="tx1"/>
                </a:solidFill>
              </a:rPr>
              <a:t>kalkulator</a:t>
            </a:r>
            <a:endParaRPr lang="en-US" sz="2400" i="1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C000"/>
                </a:solidFill>
              </a:rPr>
              <a:t>Blum </a:t>
            </a:r>
            <a:r>
              <a:rPr lang="en-US" dirty="0" err="1" smtClean="0">
                <a:solidFill>
                  <a:srgbClr val="FFC000"/>
                </a:solidFill>
              </a:rPr>
              <a:t>Blum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Shub</a:t>
            </a:r>
            <a:r>
              <a:rPr lang="en-US" dirty="0" smtClean="0">
                <a:solidFill>
                  <a:srgbClr val="FFC000"/>
                </a:solidFill>
              </a:rPr>
              <a:t> Generator (BBSG)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menyelesaikan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teknik</a:t>
            </a:r>
            <a:r>
              <a:rPr lang="en-US" dirty="0">
                <a:solidFill>
                  <a:schemeClr val="tx1"/>
                </a:solidFill>
              </a:rPr>
              <a:t> stream cip</a:t>
            </a:r>
            <a:r>
              <a:rPr lang="en-US" dirty="0"/>
              <a:t>her</a:t>
            </a:r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Kompetensi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Dasar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200900" cy="3581400"/>
          </a:xfrm>
        </p:spPr>
        <p:txBody>
          <a:bodyPr/>
          <a:lstStyle/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Teknik</a:t>
            </a:r>
            <a:r>
              <a:rPr lang="en-US" dirty="0" smtClean="0">
                <a:solidFill>
                  <a:schemeClr val="tx1"/>
                </a:solidFill>
              </a:rPr>
              <a:t> stream cipher </a:t>
            </a:r>
            <a:r>
              <a:rPr lang="en-US" dirty="0" err="1" smtClean="0">
                <a:solidFill>
                  <a:schemeClr val="tx1"/>
                </a:solidFill>
              </a:rPr>
              <a:t>melakukan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enkripsi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setiap</a:t>
            </a:r>
            <a:r>
              <a:rPr lang="en-US" dirty="0" smtClean="0">
                <a:solidFill>
                  <a:schemeClr val="tx1"/>
                </a:solidFill>
              </a:rPr>
              <a:t> bit </a:t>
            </a:r>
            <a:r>
              <a:rPr lang="en-US" dirty="0" err="1" smtClean="0">
                <a:solidFill>
                  <a:schemeClr val="tx1"/>
                </a:solidFill>
              </a:rPr>
              <a:t>ataupun</a:t>
            </a:r>
            <a:r>
              <a:rPr lang="en-US" dirty="0" smtClean="0">
                <a:solidFill>
                  <a:schemeClr val="tx1"/>
                </a:solidFill>
              </a:rPr>
              <a:t> byte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Nilai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kunci</a:t>
            </a:r>
            <a:r>
              <a:rPr lang="en-US" dirty="0" smtClean="0">
                <a:solidFill>
                  <a:schemeClr val="tx1"/>
                </a:solidFill>
              </a:rPr>
              <a:t> (key stream) </a:t>
            </a:r>
            <a:r>
              <a:rPr lang="en-US" dirty="0" err="1" smtClean="0">
                <a:solidFill>
                  <a:schemeClr val="tx1"/>
                </a:solidFill>
              </a:rPr>
              <a:t>dihasilan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PRNG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Ciphertext </a:t>
            </a:r>
            <a:r>
              <a:rPr lang="en-US" dirty="0" err="1" smtClean="0">
                <a:solidFill>
                  <a:schemeClr val="tx1"/>
                </a:solidFill>
              </a:rPr>
              <a:t>didapatkan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melakukan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operasi</a:t>
            </a:r>
            <a:r>
              <a:rPr lang="en-US" dirty="0" smtClean="0">
                <a:solidFill>
                  <a:schemeClr val="tx1"/>
                </a:solidFill>
              </a:rPr>
              <a:t> Exclusive-OR (XOR) </a:t>
            </a:r>
            <a:r>
              <a:rPr lang="en-US" dirty="0" err="1" smtClean="0">
                <a:solidFill>
                  <a:schemeClr val="tx1"/>
                </a:solidFill>
              </a:rPr>
              <a:t>terhadap</a:t>
            </a:r>
            <a:r>
              <a:rPr lang="en-US" dirty="0" smtClean="0">
                <a:solidFill>
                  <a:schemeClr val="tx1"/>
                </a:solidFill>
              </a:rPr>
              <a:t> bit Plaintext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kunci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Proses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dekripsi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didapatkan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melakukan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operasi</a:t>
            </a:r>
            <a:r>
              <a:rPr lang="en-US" dirty="0" smtClean="0">
                <a:solidFill>
                  <a:schemeClr val="tx1"/>
                </a:solidFill>
              </a:rPr>
              <a:t> XOR </a:t>
            </a:r>
            <a:r>
              <a:rPr lang="en-US" dirty="0" err="1" smtClean="0">
                <a:solidFill>
                  <a:schemeClr val="tx1"/>
                </a:solidFill>
              </a:rPr>
              <a:t>terhadap</a:t>
            </a:r>
            <a:r>
              <a:rPr lang="en-US" dirty="0" smtClean="0">
                <a:solidFill>
                  <a:schemeClr val="tx1"/>
                </a:solidFill>
              </a:rPr>
              <a:t> bit Ciphertext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kunci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C000"/>
                </a:solidFill>
              </a:rPr>
              <a:t>Stream Cipher</a:t>
            </a:r>
            <a:endParaRPr lang="en-US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676400"/>
            <a:ext cx="7200900" cy="35814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Enkripsi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Dekripsi</a:t>
            </a:r>
            <a:endParaRPr lang="en-US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		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971800" y="1676400"/>
            <a:ext cx="44577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810000"/>
            <a:ext cx="43719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C000"/>
                </a:solidFill>
              </a:rPr>
              <a:t>Stream Cipher</a:t>
            </a:r>
            <a:endParaRPr lang="en-US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200900" cy="35814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Latihan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Gunakan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kunci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didapat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Latihan</a:t>
            </a:r>
            <a:r>
              <a:rPr lang="en-US" dirty="0" smtClean="0">
                <a:solidFill>
                  <a:schemeClr val="tx1"/>
                </a:solidFill>
              </a:rPr>
              <a:t> BBS </a:t>
            </a:r>
            <a:r>
              <a:rPr lang="en-US" dirty="0" err="1" smtClean="0">
                <a:solidFill>
                  <a:schemeClr val="tx1"/>
                </a:solidFill>
              </a:rPr>
              <a:t>sebelumnya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mengenkripsi</a:t>
            </a:r>
            <a:r>
              <a:rPr lang="en-US" dirty="0" smtClean="0">
                <a:solidFill>
                  <a:schemeClr val="tx1"/>
                </a:solidFill>
              </a:rPr>
              <a:t> bit plaintext </a:t>
            </a:r>
            <a:r>
              <a:rPr lang="en-US" dirty="0" err="1" smtClean="0">
                <a:solidFill>
                  <a:schemeClr val="tx1"/>
                </a:solidFill>
              </a:rPr>
              <a:t>berikut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ctr"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10011010</a:t>
            </a:r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None/>
            </a:pPr>
            <a:r>
              <a:rPr lang="en-US" dirty="0" smtClean="0">
                <a:solidFill>
                  <a:schemeClr val="tx1"/>
                </a:solidFill>
              </a:rPr>
              <a:t>2.	</a:t>
            </a:r>
            <a:r>
              <a:rPr lang="en-US" dirty="0" err="1" smtClean="0">
                <a:solidFill>
                  <a:schemeClr val="tx1"/>
                </a:solidFill>
              </a:rPr>
              <a:t>Lakukan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dekripsi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terhadap</a:t>
            </a:r>
            <a:r>
              <a:rPr lang="en-US" dirty="0" smtClean="0">
                <a:solidFill>
                  <a:schemeClr val="tx1"/>
                </a:solidFill>
              </a:rPr>
              <a:t> ciphertext yang </a:t>
            </a:r>
            <a:r>
              <a:rPr lang="en-US" dirty="0" err="1" smtClean="0">
                <a:solidFill>
                  <a:schemeClr val="tx1"/>
                </a:solidFill>
              </a:rPr>
              <a:t>didapatkan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C000"/>
                </a:solidFill>
              </a:rPr>
              <a:t>Stream Cipher</a:t>
            </a:r>
            <a:endParaRPr lang="en-US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7200900" cy="3581400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endParaRPr lang="en-US" sz="9600" b="1" dirty="0" smtClean="0"/>
          </a:p>
          <a:p>
            <a:pPr algn="ctr">
              <a:buNone/>
            </a:pPr>
            <a:r>
              <a:rPr lang="en-US" sz="9600" b="1" dirty="0" smtClean="0">
                <a:solidFill>
                  <a:srgbClr val="0070C0"/>
                </a:solidFill>
              </a:rPr>
              <a:t>TERIMAKASIH</a:t>
            </a:r>
            <a:endParaRPr lang="en-US" sz="9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133600"/>
          <a:ext cx="82296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Konten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7200900" cy="3581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Stalling, 2011: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Sistem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bilangan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acak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berperan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penting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proses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enkripsi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Beberapa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algoritma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keamanan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jaringan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protokol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berbasis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kriptografi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menggunakan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sistem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bilangan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biner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acak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seperti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Pembangkitan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kunci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algoritma</a:t>
            </a:r>
            <a:r>
              <a:rPr lang="en-US" dirty="0" smtClean="0">
                <a:solidFill>
                  <a:schemeClr val="tx1"/>
                </a:solidFill>
              </a:rPr>
              <a:t> RSA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Pembangkitan</a:t>
            </a:r>
            <a:r>
              <a:rPr lang="en-US" dirty="0" smtClean="0">
                <a:solidFill>
                  <a:schemeClr val="tx1"/>
                </a:solidFill>
              </a:rPr>
              <a:t> bit stream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eknripsi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symetric</a:t>
            </a:r>
            <a:r>
              <a:rPr lang="en-US" dirty="0" smtClean="0">
                <a:solidFill>
                  <a:schemeClr val="tx1"/>
                </a:solidFill>
              </a:rPr>
              <a:t> stream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C000"/>
                </a:solidFill>
              </a:rPr>
              <a:t>Random Number (</a:t>
            </a:r>
            <a:r>
              <a:rPr lang="en-US" dirty="0" err="1" smtClean="0">
                <a:solidFill>
                  <a:srgbClr val="FFC000"/>
                </a:solidFill>
              </a:rPr>
              <a:t>Bilangan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Acak</a:t>
            </a:r>
            <a:r>
              <a:rPr lang="en-US" dirty="0" smtClean="0">
                <a:solidFill>
                  <a:srgbClr val="FFC000"/>
                </a:solidFill>
              </a:rPr>
              <a:t>)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200900" cy="3581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Randomness (</a:t>
            </a:r>
            <a:r>
              <a:rPr lang="en-US" dirty="0" err="1" smtClean="0">
                <a:solidFill>
                  <a:schemeClr val="tx1"/>
                </a:solidFill>
              </a:rPr>
              <a:t>keacakan</a:t>
            </a:r>
            <a:r>
              <a:rPr lang="en-US" dirty="0" smtClean="0">
                <a:solidFill>
                  <a:schemeClr val="tx1"/>
                </a:solidFill>
              </a:rPr>
              <a:t>):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Uniform Distribution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Distribusi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aliran</a:t>
            </a:r>
            <a:r>
              <a:rPr lang="en-US" dirty="0" smtClean="0">
                <a:solidFill>
                  <a:schemeClr val="tx1"/>
                </a:solidFill>
              </a:rPr>
              <a:t> bit </a:t>
            </a:r>
            <a:r>
              <a:rPr lang="en-US" dirty="0" err="1" smtClean="0">
                <a:solidFill>
                  <a:schemeClr val="tx1"/>
                </a:solidFill>
              </a:rPr>
              <a:t>harus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bersifat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merata</a:t>
            </a:r>
            <a:r>
              <a:rPr lang="en-US" dirty="0" smtClean="0">
                <a:solidFill>
                  <a:schemeClr val="tx1"/>
                </a:solidFill>
              </a:rPr>
              <a:t> (uniform), </a:t>
            </a:r>
            <a:r>
              <a:rPr lang="en-US" dirty="0" err="1" smtClean="0">
                <a:solidFill>
                  <a:schemeClr val="tx1"/>
                </a:solidFill>
              </a:rPr>
              <a:t>yakni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jumlah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kemunculan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bilangan</a:t>
            </a:r>
            <a:r>
              <a:rPr lang="en-US" dirty="0" smtClean="0">
                <a:solidFill>
                  <a:schemeClr val="tx1"/>
                </a:solidFill>
              </a:rPr>
              <a:t> 1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0 </a:t>
            </a:r>
            <a:r>
              <a:rPr lang="en-US" dirty="0" err="1" smtClean="0">
                <a:solidFill>
                  <a:schemeClr val="tx1"/>
                </a:solidFill>
              </a:rPr>
              <a:t>kurang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lebih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sama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Independence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Tidak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satupun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bagian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aliran</a:t>
            </a:r>
            <a:r>
              <a:rPr lang="en-US" dirty="0" smtClean="0">
                <a:solidFill>
                  <a:schemeClr val="tx1"/>
                </a:solidFill>
              </a:rPr>
              <a:t> bit yang </a:t>
            </a:r>
            <a:r>
              <a:rPr lang="en-US" dirty="0" err="1" smtClean="0">
                <a:solidFill>
                  <a:schemeClr val="tx1"/>
                </a:solidFill>
              </a:rPr>
              <a:t>dapat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diterka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diduga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bagian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lainnya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C000"/>
                </a:solidFill>
              </a:rPr>
              <a:t>Random Number (</a:t>
            </a:r>
            <a:r>
              <a:rPr lang="en-US" dirty="0" err="1" smtClean="0">
                <a:solidFill>
                  <a:srgbClr val="FFC000"/>
                </a:solidFill>
              </a:rPr>
              <a:t>Bilangan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Acak</a:t>
            </a:r>
            <a:r>
              <a:rPr lang="en-US" dirty="0" smtClean="0">
                <a:solidFill>
                  <a:srgbClr val="FFC000"/>
                </a:solidFill>
              </a:rPr>
              <a:t>)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200900" cy="3581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True Random Number Generator (TRNG)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Inputan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berupa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bilangan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benar-benar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acak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i="1" dirty="0" smtClean="0">
                <a:solidFill>
                  <a:schemeClr val="tx1"/>
                </a:solidFill>
              </a:rPr>
              <a:t>true random</a:t>
            </a:r>
            <a:r>
              <a:rPr lang="en-US" dirty="0" smtClean="0">
                <a:solidFill>
                  <a:schemeClr val="tx1"/>
                </a:solidFill>
              </a:rPr>
              <a:t>) yang </a:t>
            </a:r>
            <a:r>
              <a:rPr lang="en-US" dirty="0" err="1" smtClean="0">
                <a:solidFill>
                  <a:schemeClr val="tx1"/>
                </a:solidFill>
              </a:rPr>
              <a:t>sering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disebut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entropy source.</a:t>
            </a:r>
            <a:endParaRPr lang="en-US" i="1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Nilai</a:t>
            </a:r>
            <a:r>
              <a:rPr lang="en-US" dirty="0" smtClean="0">
                <a:solidFill>
                  <a:schemeClr val="tx1"/>
                </a:solidFill>
              </a:rPr>
              <a:t> entropy source </a:t>
            </a:r>
            <a:r>
              <a:rPr lang="en-US" dirty="0" err="1" smtClean="0">
                <a:solidFill>
                  <a:schemeClr val="tx1"/>
                </a:solidFill>
              </a:rPr>
              <a:t>diambil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lingkungan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fisik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komputer</a:t>
            </a:r>
            <a:r>
              <a:rPr lang="en-US" dirty="0" smtClean="0">
                <a:solidFill>
                  <a:schemeClr val="tx1"/>
                </a:solidFill>
              </a:rPr>
              <a:t>, yang </a:t>
            </a:r>
            <a:r>
              <a:rPr lang="en-US" dirty="0" err="1" smtClean="0">
                <a:solidFill>
                  <a:schemeClr val="tx1"/>
                </a:solidFill>
              </a:rPr>
              <a:t>dapat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berupa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pola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waktu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penekanan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tombol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aktifitas</a:t>
            </a:r>
            <a:r>
              <a:rPr lang="en-US" dirty="0" smtClean="0">
                <a:solidFill>
                  <a:schemeClr val="tx1"/>
                </a:solidFill>
              </a:rPr>
              <a:t> media </a:t>
            </a:r>
            <a:r>
              <a:rPr lang="en-US" dirty="0" err="1" smtClean="0">
                <a:solidFill>
                  <a:schemeClr val="tx1"/>
                </a:solidFill>
              </a:rPr>
              <a:t>penyimpanan</a:t>
            </a:r>
            <a:r>
              <a:rPr lang="en-US" dirty="0" smtClean="0">
                <a:solidFill>
                  <a:schemeClr val="tx1"/>
                </a:solidFill>
              </a:rPr>
              <a:t> (disk), </a:t>
            </a:r>
            <a:r>
              <a:rPr lang="en-US" dirty="0" err="1" smtClean="0">
                <a:solidFill>
                  <a:schemeClr val="tx1"/>
                </a:solidFill>
              </a:rPr>
              <a:t>gerakan</a:t>
            </a:r>
            <a:r>
              <a:rPr lang="en-US" dirty="0" smtClean="0">
                <a:solidFill>
                  <a:schemeClr val="tx1"/>
                </a:solidFill>
              </a:rPr>
              <a:t> mouse, </a:t>
            </a:r>
            <a:r>
              <a:rPr lang="en-US" dirty="0" err="1" smtClean="0">
                <a:solidFill>
                  <a:schemeClr val="tx1"/>
                </a:solidFill>
              </a:rPr>
              <a:t>maupun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sistem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waktu</a:t>
            </a:r>
            <a:r>
              <a:rPr lang="en-US" dirty="0" smtClean="0">
                <a:solidFill>
                  <a:schemeClr val="tx1"/>
                </a:solidFill>
              </a:rPr>
              <a:t> (clock).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C000"/>
                </a:solidFill>
              </a:rPr>
              <a:t>Random Number (</a:t>
            </a:r>
            <a:r>
              <a:rPr lang="en-US" dirty="0" err="1" smtClean="0">
                <a:solidFill>
                  <a:srgbClr val="FFC000"/>
                </a:solidFill>
              </a:rPr>
              <a:t>Bilangan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Acak</a:t>
            </a:r>
            <a:r>
              <a:rPr lang="en-US" dirty="0" smtClean="0">
                <a:solidFill>
                  <a:srgbClr val="FFC000"/>
                </a:solidFill>
              </a:rPr>
              <a:t>)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200900" cy="3581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Pseudorandom Number Generator (PRNG)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Mengambil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bilangan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tertentu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disebut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seed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menghasilkan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urutan</a:t>
            </a:r>
            <a:r>
              <a:rPr lang="en-US" dirty="0" smtClean="0">
                <a:solidFill>
                  <a:schemeClr val="tx1"/>
                </a:solidFill>
              </a:rPr>
              <a:t> bit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menggunakan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algoritma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tertentu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Adanya</a:t>
            </a:r>
            <a:r>
              <a:rPr lang="en-US" dirty="0" smtClean="0">
                <a:solidFill>
                  <a:schemeClr val="tx1"/>
                </a:solidFill>
              </a:rPr>
              <a:t> proses </a:t>
            </a:r>
            <a:r>
              <a:rPr lang="en-US" dirty="0" err="1" smtClean="0">
                <a:solidFill>
                  <a:schemeClr val="tx1"/>
                </a:solidFill>
              </a:rPr>
              <a:t>timbal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balik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yakni</a:t>
            </a:r>
            <a:r>
              <a:rPr lang="en-US" dirty="0" smtClean="0">
                <a:solidFill>
                  <a:schemeClr val="tx1"/>
                </a:solidFill>
              </a:rPr>
              <a:t> output/</a:t>
            </a:r>
            <a:r>
              <a:rPr lang="en-US" dirty="0" err="1" smtClean="0">
                <a:solidFill>
                  <a:schemeClr val="tx1"/>
                </a:solidFill>
              </a:rPr>
              <a:t>keluaran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dihasilkan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digunakan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sebagai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inputan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proses </a:t>
            </a:r>
            <a:r>
              <a:rPr lang="en-US" dirty="0" err="1" smtClean="0">
                <a:solidFill>
                  <a:schemeClr val="tx1"/>
                </a:solidFill>
              </a:rPr>
              <a:t>selanjutnya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Bit yang </a:t>
            </a:r>
            <a:r>
              <a:rPr lang="en-US" dirty="0" err="1" smtClean="0">
                <a:solidFill>
                  <a:schemeClr val="tx1"/>
                </a:solidFill>
              </a:rPr>
              <a:t>dihasilkan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semata-mata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ditentukan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oleh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nilai</a:t>
            </a:r>
            <a:r>
              <a:rPr lang="en-US" dirty="0" smtClean="0">
                <a:solidFill>
                  <a:schemeClr val="tx1"/>
                </a:solidFill>
              </a:rPr>
              <a:t> input.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C000"/>
                </a:solidFill>
              </a:rPr>
              <a:t>Random Number (</a:t>
            </a:r>
            <a:r>
              <a:rPr lang="en-US" dirty="0" err="1" smtClean="0">
                <a:solidFill>
                  <a:srgbClr val="FFC000"/>
                </a:solidFill>
              </a:rPr>
              <a:t>Bilangan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Acak</a:t>
            </a:r>
            <a:r>
              <a:rPr lang="en-US" dirty="0" smtClean="0">
                <a:solidFill>
                  <a:srgbClr val="FFC000"/>
                </a:solidFill>
              </a:rPr>
              <a:t>)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43012" y="1213573"/>
            <a:ext cx="66579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371600" y="54864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TRNG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54864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PRNG</a:t>
            </a:r>
            <a:endParaRPr lang="en-US" b="1" dirty="0"/>
          </a:p>
        </p:txBody>
      </p:sp>
      <p:sp>
        <p:nvSpPr>
          <p:cNvPr id="8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C000"/>
                </a:solidFill>
              </a:rPr>
              <a:t>Random Number (</a:t>
            </a:r>
            <a:r>
              <a:rPr lang="en-US" dirty="0" err="1" smtClean="0">
                <a:solidFill>
                  <a:srgbClr val="FFC000"/>
                </a:solidFill>
              </a:rPr>
              <a:t>Bilangan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Acak</a:t>
            </a:r>
            <a:r>
              <a:rPr lang="en-US" dirty="0" smtClean="0">
                <a:solidFill>
                  <a:srgbClr val="FFC000"/>
                </a:solidFill>
              </a:rPr>
              <a:t>)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200900" cy="3581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Linear </a:t>
            </a:r>
            <a:r>
              <a:rPr lang="en-US" dirty="0" err="1" smtClean="0">
                <a:solidFill>
                  <a:schemeClr val="tx1"/>
                </a:solidFill>
              </a:rPr>
              <a:t>Congruential</a:t>
            </a:r>
            <a:r>
              <a:rPr lang="en-US" dirty="0" smtClean="0">
                <a:solidFill>
                  <a:schemeClr val="tx1"/>
                </a:solidFill>
              </a:rPr>
              <a:t> Generator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Blum </a:t>
            </a:r>
            <a:r>
              <a:rPr lang="en-US" dirty="0" err="1" smtClean="0">
                <a:solidFill>
                  <a:schemeClr val="tx1"/>
                </a:solidFill>
              </a:rPr>
              <a:t>Blum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Shub</a:t>
            </a:r>
            <a:r>
              <a:rPr lang="en-US" dirty="0" smtClean="0">
                <a:solidFill>
                  <a:schemeClr val="tx1"/>
                </a:solidFill>
              </a:rPr>
              <a:t> Generator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C000"/>
                </a:solidFill>
              </a:rPr>
              <a:t>PRNG</a:t>
            </a:r>
            <a:endParaRPr lang="en-US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ustom 3">
      <a:dk1>
        <a:sysClr val="windowText" lastClr="000000"/>
      </a:dk1>
      <a:lt1>
        <a:srgbClr val="FFFFFF"/>
      </a:lt1>
      <a:dk2>
        <a:srgbClr val="335B74"/>
      </a:dk2>
      <a:lt2>
        <a:srgbClr val="FFFFFF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0</TotalTime>
  <Words>4947</Words>
  <Application>WPS Presentation</Application>
  <PresentationFormat>On-screen Show (4:3)</PresentationFormat>
  <Paragraphs>173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SimSun</vt:lpstr>
      <vt:lpstr>Wingdings</vt:lpstr>
      <vt:lpstr>Franklin Gothic Book</vt:lpstr>
      <vt:lpstr>Algerian</vt:lpstr>
      <vt:lpstr>Calibri</vt:lpstr>
      <vt:lpstr>Microsoft YaHei</vt:lpstr>
      <vt:lpstr>Arial Unicode MS</vt:lpstr>
      <vt:lpstr>Times New Roman</vt:lpstr>
      <vt:lpstr>Symbol</vt:lpstr>
      <vt:lpstr>Courier New</vt:lpstr>
      <vt:lpstr>Crop</vt:lpstr>
      <vt:lpstr>Kriptografi – Pertemuan 8  PSEUDO RANDOM DAN  TEKNIK STREAM CIPHER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Kriptografi – Minggu 2 Teknik Subtitusi Abjad</dc:title>
  <dc:creator>Prajanto</dc:creator>
  <cp:lastModifiedBy>wikyan_</cp:lastModifiedBy>
  <cp:revision>223</cp:revision>
  <dcterms:created xsi:type="dcterms:W3CDTF">2014-03-06T14:01:00Z</dcterms:created>
  <dcterms:modified xsi:type="dcterms:W3CDTF">2023-11-22T01:33:53Z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456099BD42BE47C4B91103A3A9DF8B09_12</vt:lpwstr>
  </property>
  <property fmtid="{D5CDD505-2E9C-101B-9397-08002B2CF9AE}" pid="3" name="KSOProductBuildVer">
    <vt:lpwstr>1033-12.2.0.13306</vt:lpwstr>
  </property>
</Properties>
</file>