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4" r:id="rId3"/>
    <p:sldId id="415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18" r:id="rId16"/>
    <p:sldId id="419" r:id="rId17"/>
    <p:sldId id="408" r:id="rId18"/>
    <p:sldId id="409" r:id="rId19"/>
    <p:sldId id="410" r:id="rId20"/>
    <p:sldId id="411" r:id="rId21"/>
    <p:sldId id="412" r:id="rId22"/>
    <p:sldId id="413" r:id="rId23"/>
    <p:sldId id="420" r:id="rId24"/>
    <p:sldId id="421" r:id="rId25"/>
    <p:sldId id="422" r:id="rId26"/>
    <p:sldId id="423" r:id="rId27"/>
    <p:sldId id="3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8000"/>
    <a:srgbClr val="CC9900"/>
    <a:srgbClr val="CCFF99"/>
    <a:srgbClr val="FF5050"/>
    <a:srgbClr val="FF66FF"/>
    <a:srgbClr val="340EF0"/>
    <a:srgbClr val="FFFF99"/>
    <a:srgbClr val="FFDBC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86364" autoAdjust="0"/>
  </p:normalViewPr>
  <p:slideViewPr>
    <p:cSldViewPr showGuides="1">
      <p:cViewPr>
        <p:scale>
          <a:sx n="50" d="100"/>
          <a:sy n="50" d="100"/>
        </p:scale>
        <p:origin x="1704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D57AE-30E4-455B-BAFB-D415F5081F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911E5-38E4-452B-B1D1-3AD9BEA488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7D649-A84E-4EE3-BD2C-F3C2495136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F5FA-7C6B-4E60-A0DB-04774A6E38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47800"/>
            <a:ext cx="6270922" cy="1676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Kriptografi</a:t>
            </a: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Pertemuan</a:t>
            </a: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 11</a:t>
            </a:r>
            <a:b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b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Data Encryption standard (des)</a:t>
            </a:r>
            <a:br>
              <a:rPr lang="en-US" sz="2800" b="1" dirty="0">
                <a:latin typeface="Algerian" panose="04020705040A02060702" pitchFamily="82" charset="0"/>
              </a:rPr>
            </a:br>
            <a:endParaRPr lang="en-US" sz="28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20" y="3276600"/>
            <a:ext cx="1524000" cy="10813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0772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Tabel fungsi E tersebut akan mengekspansi (memperbesar) </a:t>
            </a:r>
            <a:r>
              <a:rPr lang="id-ID" i="1" dirty="0">
                <a:solidFill>
                  <a:schemeClr val="tx1"/>
                </a:solidFill>
              </a:rPr>
              <a:t>R­</a:t>
            </a:r>
            <a:r>
              <a:rPr lang="id-ID" i="1" baseline="-25000" dirty="0">
                <a:solidFill>
                  <a:schemeClr val="tx1"/>
                </a:solidFill>
              </a:rPr>
              <a:t>0  </a:t>
            </a:r>
            <a:r>
              <a:rPr lang="id-ID" dirty="0">
                <a:solidFill>
                  <a:schemeClr val="tx1"/>
                </a:solidFill>
              </a:rPr>
              <a:t>yang semula hanya 32 bit menjadi 48 bit. Sehingga didapatkan nilai </a:t>
            </a:r>
            <a:r>
              <a:rPr lang="id-ID" i="1" dirty="0">
                <a:solidFill>
                  <a:schemeClr val="tx1"/>
                </a:solidFill>
              </a:rPr>
              <a:t>E</a:t>
            </a:r>
            <a:r>
              <a:rPr lang="id-ID" dirty="0">
                <a:solidFill>
                  <a:schemeClr val="tx1"/>
                </a:solidFill>
              </a:rPr>
              <a:t>(</a:t>
            </a:r>
            <a:r>
              <a:rPr lang="id-ID" i="1" dirty="0">
                <a:solidFill>
                  <a:schemeClr val="tx1"/>
                </a:solidFill>
              </a:rPr>
              <a:t>R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dirty="0">
                <a:solidFill>
                  <a:schemeClr val="tx1"/>
                </a:solidFill>
              </a:rPr>
              <a:t>) sebagai berikut: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i="1" dirty="0">
                <a:solidFill>
                  <a:schemeClr val="tx1"/>
                </a:solidFill>
              </a:rPr>
              <a:t>E</a:t>
            </a:r>
            <a:r>
              <a:rPr lang="id-ID" sz="1800" dirty="0">
                <a:solidFill>
                  <a:schemeClr val="tx1"/>
                </a:solidFill>
              </a:rPr>
              <a:t>(</a:t>
            </a:r>
            <a:r>
              <a:rPr lang="id-ID" sz="1800" i="1" dirty="0">
                <a:solidFill>
                  <a:schemeClr val="tx1"/>
                </a:solidFill>
              </a:rPr>
              <a:t>R</a:t>
            </a:r>
            <a:r>
              <a:rPr lang="id-ID" sz="1800" i="1" baseline="-25000" dirty="0">
                <a:solidFill>
                  <a:schemeClr val="tx1"/>
                </a:solidFill>
              </a:rPr>
              <a:t>0</a:t>
            </a:r>
            <a:r>
              <a:rPr lang="id-ID" sz="1800" dirty="0">
                <a:solidFill>
                  <a:schemeClr val="tx1"/>
                </a:solidFill>
              </a:rPr>
              <a:t>) = 000000000000000000000000000010100000000000001000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Selanjutnya, implementasikan operator XOR antara </a:t>
            </a:r>
            <a:r>
              <a:rPr lang="id-ID" i="1" dirty="0">
                <a:solidFill>
                  <a:schemeClr val="tx1"/>
                </a:solidFill>
              </a:rPr>
              <a:t>E</a:t>
            </a:r>
            <a:r>
              <a:rPr lang="id-ID" dirty="0">
                <a:solidFill>
                  <a:schemeClr val="tx1"/>
                </a:solidFill>
              </a:rPr>
              <a:t>(</a:t>
            </a:r>
            <a:r>
              <a:rPr lang="id-ID" i="1" dirty="0">
                <a:solidFill>
                  <a:schemeClr val="tx1"/>
                </a:solidFill>
              </a:rPr>
              <a:t>R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dirty="0">
                <a:solidFill>
                  <a:schemeClr val="tx1"/>
                </a:solidFill>
              </a:rPr>
              <a:t>) dan </a:t>
            </a:r>
            <a:r>
              <a:rPr lang="id-ID" i="1" dirty="0">
                <a:solidFill>
                  <a:schemeClr val="tx1"/>
                </a:solidFill>
              </a:rPr>
              <a:t>K</a:t>
            </a:r>
            <a:r>
              <a:rPr lang="id-ID" i="1" baseline="-25000" dirty="0">
                <a:solidFill>
                  <a:schemeClr val="tx1"/>
                </a:solidFill>
              </a:rPr>
              <a:t>1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6 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Lanjutan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96" y="3524242"/>
            <a:ext cx="7755909" cy="155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1696" y="5562600"/>
            <a:ext cx="8049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Sehingga didapatkan nilai dari hasil XOR adalah:</a:t>
            </a:r>
            <a:endParaRPr lang="en-US" dirty="0"/>
          </a:p>
          <a:p>
            <a:r>
              <a:rPr lang="id-ID" dirty="0"/>
              <a:t>XOR : 101000001001001001001010111010110010110100100100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524000"/>
            <a:ext cx="8001000" cy="3581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dirty="0"/>
              <a:t>Langkah selanjutnya adalah membagi bit – bit hasil XOR menjadi blok – blok dengan panjang 6 bit, sehingga akan menghasilkan 8 blok.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sz="1800" dirty="0"/>
              <a:t>101000  001001  001001  001010  111010  110010  110100  100100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dirty="0"/>
              <a:t>Tiap blok diatas akan diproses menggunakan S-box dimana dalam DES terdapat 8 tabel S-box untuk masing – masing blok.</a:t>
            </a:r>
            <a:endParaRPr lang="en-US" dirty="0"/>
          </a:p>
          <a:p>
            <a:pPr lvl="0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7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7 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Lanjutan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24" y="1211168"/>
            <a:ext cx="7498984" cy="465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7 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Lanjutan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176338"/>
            <a:ext cx="73056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7 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Lanjutan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176338"/>
            <a:ext cx="73628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7 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Lanjutan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59" y="1295400"/>
            <a:ext cx="73437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882" y="1219200"/>
            <a:ext cx="7935036" cy="19812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id-ID" dirty="0">
                <a:solidFill>
                  <a:schemeClr val="tx1"/>
                </a:solidFill>
              </a:rPr>
              <a:t>Kemudian, untuk memproses blok – blok hasil XOR sepanjang 6 bit sebelumnya dengan tabel S-box masing – masing dilakukan dengan cara sebagai berikut: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Ambil blok pertama (blok berwarna merah) dan S-box 1.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S1	       S2           S3            S4 ……………………………………………….S8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1800" b="1" dirty="0">
                <a:solidFill>
                  <a:srgbClr val="FF0000"/>
                </a:solidFill>
              </a:rPr>
              <a:t>101000</a:t>
            </a:r>
            <a:r>
              <a:rPr lang="id-ID" sz="1800" dirty="0">
                <a:solidFill>
                  <a:srgbClr val="FF0000"/>
                </a:solidFill>
              </a:rPr>
              <a:t> </a:t>
            </a:r>
            <a:r>
              <a:rPr lang="id-ID" sz="1800" dirty="0">
                <a:solidFill>
                  <a:schemeClr val="tx1"/>
                </a:solidFill>
              </a:rPr>
              <a:t> 001001  001001  001010  111010  110010  110100  100100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8</a:t>
            </a:r>
            <a:endParaRPr lang="en-US" sz="3600" b="1" dirty="0">
              <a:solidFill>
                <a:srgbClr val="FFC0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34" y="4419600"/>
            <a:ext cx="71532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2362200" y="3200400"/>
            <a:ext cx="3657600" cy="762000"/>
          </a:xfrm>
          <a:prstGeom prst="wedgeEllipseCallout">
            <a:avLst>
              <a:gd name="adj1" fmla="val -77429"/>
              <a:gd name="adj2" fmla="val -70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 box </a:t>
            </a:r>
            <a:r>
              <a:rPr lang="en-US" dirty="0" err="1"/>
              <a:t>masing-masing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59134" y="3048000"/>
            <a:ext cx="593466" cy="137160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6962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Kemudian ambil 1 (satu) bit awal dan 1 (satu) bit terakhir dari blok tersebut dan pisahkan bagian tersebut dengan bagian tengahnya.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8 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Lanjutan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1524000" cy="95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3432075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Setelah dibagi 2 bagian, 2 bit (bit berwarna merah) merepresentasikan baris dari S-box, sementara 4 bit (bit berwarna hitam) merepresentasikan kolom dari S-box.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8 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Lanjutan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8396" y="1371600"/>
            <a:ext cx="7842203" cy="67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Sehingga titik pertemuan antara baris dan kolom tersebut akan menjadi nilai berikutnya.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286000"/>
            <a:ext cx="8162925" cy="183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7732" y="4267200"/>
            <a:ext cx="62226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Pada tabel diatas didapatkan perpotongan antara baris dan kolom yang ditentukan oleh blok hasil XOR menunjukkan angka 13. Setelah itu konversikan angka tersebut menjadi bentuk biner 4 bit, yaitu 13 = </a:t>
            </a:r>
            <a:r>
              <a:rPr lang="id-ID" dirty="0">
                <a:solidFill>
                  <a:srgbClr val="00B0F0"/>
                </a:solidFill>
              </a:rPr>
              <a:t>1101</a:t>
            </a:r>
            <a:r>
              <a:rPr lang="id-ID" dirty="0"/>
              <a:t>.</a:t>
            </a:r>
            <a:endParaRPr lang="en-US" dirty="0"/>
          </a:p>
          <a:p>
            <a:r>
              <a:rPr lang="id-ID" dirty="0"/>
              <a:t>Lakukan prosedur diatas untuk masing – masing blok dan S-box sehingga akan didapatkan:</a:t>
            </a:r>
            <a:endParaRPr lang="en-US" dirty="0"/>
          </a:p>
          <a:p>
            <a:endParaRPr lang="en-US" dirty="0"/>
          </a:p>
          <a:p>
            <a:pPr algn="ctr"/>
            <a:r>
              <a:rPr lang="id-ID" dirty="0">
                <a:solidFill>
                  <a:srgbClr val="00B0F0"/>
                </a:solidFill>
              </a:rPr>
              <a:t>1101</a:t>
            </a:r>
            <a:r>
              <a:rPr lang="id-ID" dirty="0"/>
              <a:t> 1111 0011 0110 0011 0000 0110 0100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840" y="1230420"/>
            <a:ext cx="1524000" cy="95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76440" y="4495800"/>
            <a:ext cx="176276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13 = 1101?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lain" startAt="8"/>
            </a:pPr>
            <a:r>
              <a:rPr lang="en-US" dirty="0"/>
              <a:t>4   2  1</a:t>
            </a:r>
            <a:endParaRPr lang="en-US" dirty="0"/>
          </a:p>
          <a:p>
            <a:r>
              <a:rPr lang="en-ID" dirty="0"/>
              <a:t>1    1   0  1</a:t>
            </a:r>
            <a:endParaRPr lang="en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848600" cy="762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dirty="0">
                <a:solidFill>
                  <a:schemeClr val="tx1"/>
                </a:solidFill>
              </a:rPr>
              <a:t>Setelah didapatkan hasil dari proses S-box, permutasikan hasil tersebut dengan tabel fungsi P dibawah ini: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9</a:t>
            </a:r>
            <a:endParaRPr lang="en-US" sz="3600" b="1" dirty="0">
              <a:solidFill>
                <a:srgbClr val="FFC0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31" y="2557039"/>
            <a:ext cx="1815070" cy="231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76400" y="2787134"/>
            <a:ext cx="159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id-ID" dirty="0"/>
              <a:t>abel fungsi P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6542" y="5029200"/>
            <a:ext cx="7624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/>
              <a:t>Hasil dari proses permutasi hasil S-box dengan tabel fungsi P akan menghasilkan nilai </a:t>
            </a: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i="1" baseline="-25000" dirty="0"/>
              <a:t>0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r>
              <a:rPr lang="id-ID" dirty="0"/>
              <a:t> yaitu sebagai berikut: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i="1" baseline="-25000" dirty="0"/>
              <a:t>0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dirty="0"/>
              <a:t>) </a:t>
            </a:r>
            <a:r>
              <a:rPr lang="id-ID" dirty="0"/>
              <a:t> = 01100100110110001101010010110110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5428" y="2051440"/>
            <a:ext cx="5535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solidFill>
                  <a:srgbClr val="00B0F0"/>
                </a:solidFill>
              </a:rPr>
              <a:t>1101</a:t>
            </a:r>
            <a:r>
              <a:rPr lang="id-ID" dirty="0"/>
              <a:t> 1111 0011 0110 0011 0000 0110 0100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4828540" y="4534535"/>
            <a:ext cx="3530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D" altLang="en-US" sz="1000"/>
              <a:t>25</a:t>
            </a:r>
            <a:endParaRPr lang="en-ID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3048000" y="914400"/>
            <a:ext cx="5486400" cy="2286000"/>
          </a:xfrm>
          <a:prstGeom prst="wedgeRectCallout">
            <a:avLst>
              <a:gd name="adj1" fmla="val -45426"/>
              <a:gd name="adj2" fmla="val 8525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Franklin Gothic Book (Body)"/>
              </a:rPr>
              <a:t>Bagian</a:t>
            </a:r>
            <a:r>
              <a:rPr lang="en-US" sz="2400" b="1" dirty="0">
                <a:solidFill>
                  <a:schemeClr val="tx1"/>
                </a:solidFill>
                <a:latin typeface="Franklin Gothic Book (Body)"/>
              </a:rPr>
              <a:t> 2</a:t>
            </a:r>
            <a:endParaRPr lang="en-US" sz="2400" b="1" dirty="0">
              <a:solidFill>
                <a:schemeClr val="tx1"/>
              </a:solidFill>
              <a:latin typeface="Franklin Gothic Book (Body)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Franklin Gothic Book (Body)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Franklin Gothic Book (Body)"/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Franklin Gothic Book (Body)"/>
              </a:rPr>
              <a:t>Mengolah</a:t>
            </a:r>
            <a:r>
              <a:rPr lang="en-US" sz="2400" dirty="0">
                <a:solidFill>
                  <a:schemeClr val="tx1"/>
                </a:solidFill>
                <a:latin typeface="Franklin Gothic Book (Body)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Franklin Gothic Book (Body)"/>
              </a:rPr>
              <a:t>pesan</a:t>
            </a:r>
            <a:r>
              <a:rPr lang="en-US" sz="2400" dirty="0">
                <a:solidFill>
                  <a:schemeClr val="tx1"/>
                </a:solidFill>
                <a:latin typeface="Franklin Gothic Book (Body)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Franklin Gothic Book (Body)"/>
              </a:rPr>
              <a:t>akan</a:t>
            </a:r>
            <a:r>
              <a:rPr lang="en-US" sz="2400" dirty="0">
                <a:solidFill>
                  <a:schemeClr val="tx1"/>
                </a:solidFill>
                <a:latin typeface="Franklin Gothic Book (Body)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Franklin Gothic Book (Body)"/>
              </a:rPr>
              <a:t>enkripsi</a:t>
            </a:r>
            <a:endParaRPr lang="en-US" sz="2400" dirty="0">
              <a:solidFill>
                <a:schemeClr val="tx1"/>
              </a:solidFill>
              <a:latin typeface="Franklin Gothic Book (Body)"/>
            </a:endParaRPr>
          </a:p>
        </p:txBody>
      </p:sp>
      <p:pic>
        <p:nvPicPr>
          <p:cNvPr id="10242" name="Picture 2" descr="Berpikir png 2 » PNG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3581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dirty="0">
                <a:solidFill>
                  <a:schemeClr val="tx1"/>
                </a:solidFill>
              </a:rPr>
              <a:t>Kemudian sesuai dengan persamaan untuk membentuk nilai </a:t>
            </a:r>
            <a:r>
              <a:rPr lang="id-ID" i="1" dirty="0">
                <a:solidFill>
                  <a:schemeClr val="tx1"/>
                </a:solidFill>
              </a:rPr>
              <a:t>R</a:t>
            </a:r>
            <a:r>
              <a:rPr lang="id-ID" i="1" baseline="-25000" dirty="0">
                <a:solidFill>
                  <a:schemeClr val="tx1"/>
                </a:solidFill>
              </a:rPr>
              <a:t>1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yaitu: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Maka blok </a:t>
            </a:r>
            <a:r>
              <a:rPr lang="id-ID" i="1" dirty="0">
                <a:solidFill>
                  <a:schemeClr val="tx1"/>
                </a:solidFill>
              </a:rPr>
              <a:t>f </a:t>
            </a:r>
            <a:r>
              <a:rPr lang="id-ID" dirty="0">
                <a:solidFill>
                  <a:schemeClr val="tx1"/>
                </a:solidFill>
              </a:rPr>
              <a:t>(</a:t>
            </a:r>
            <a:r>
              <a:rPr lang="id-ID" i="1" dirty="0">
                <a:solidFill>
                  <a:schemeClr val="tx1"/>
                </a:solidFill>
              </a:rPr>
              <a:t>R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dirty="0">
                <a:solidFill>
                  <a:schemeClr val="tx1"/>
                </a:solidFill>
              </a:rPr>
              <a:t>, </a:t>
            </a:r>
            <a:r>
              <a:rPr lang="id-ID" i="1" dirty="0">
                <a:solidFill>
                  <a:schemeClr val="tx1"/>
                </a:solidFill>
              </a:rPr>
              <a:t>K</a:t>
            </a:r>
            <a:r>
              <a:rPr lang="id-ID" i="1" baseline="-25000" dirty="0">
                <a:solidFill>
                  <a:schemeClr val="tx1"/>
                </a:solidFill>
              </a:rPr>
              <a:t>1</a:t>
            </a:r>
            <a:r>
              <a:rPr lang="id-ID" dirty="0">
                <a:solidFill>
                  <a:schemeClr val="tx1"/>
                </a:solidFill>
              </a:rPr>
              <a:t>) akan di-XOR-kan dengan blok </a:t>
            </a:r>
            <a:r>
              <a:rPr lang="id-ID" i="1" dirty="0">
                <a:solidFill>
                  <a:schemeClr val="tx1"/>
                </a:solidFill>
              </a:rPr>
              <a:t>L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dirty="0">
                <a:solidFill>
                  <a:schemeClr val="tx1"/>
                </a:solidFill>
              </a:rPr>
              <a:t>, sehingga nilai </a:t>
            </a:r>
            <a:r>
              <a:rPr lang="id-ID" i="1" dirty="0">
                <a:solidFill>
                  <a:schemeClr val="tx1"/>
                </a:solidFill>
              </a:rPr>
              <a:t>R</a:t>
            </a:r>
            <a:r>
              <a:rPr lang="id-ID" i="1" baseline="-25000" dirty="0">
                <a:solidFill>
                  <a:schemeClr val="tx1"/>
                </a:solidFill>
              </a:rPr>
              <a:t>1</a:t>
            </a:r>
            <a:r>
              <a:rPr lang="id-ID" dirty="0">
                <a:solidFill>
                  <a:schemeClr val="tx1"/>
                </a:solidFill>
              </a:rPr>
              <a:t> adalah: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10</a:t>
            </a:r>
            <a:endParaRPr lang="en-US" sz="3600" b="1" dirty="0">
              <a:solidFill>
                <a:srgbClr val="FFC00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0"/>
            <a:ext cx="3019425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24414"/>
            <a:ext cx="6400800" cy="172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200900" cy="457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dirty="0">
                <a:solidFill>
                  <a:schemeClr val="tx1"/>
                </a:solidFill>
              </a:rPr>
              <a:t>Dari proses diatas didapatkan nilai </a:t>
            </a:r>
            <a:r>
              <a:rPr lang="id-ID" i="1" dirty="0">
                <a:solidFill>
                  <a:schemeClr val="tx1"/>
                </a:solidFill>
              </a:rPr>
              <a:t>L</a:t>
            </a:r>
            <a:r>
              <a:rPr lang="id-ID" i="1" baseline="-25000" dirty="0">
                <a:solidFill>
                  <a:schemeClr val="tx1"/>
                </a:solidFill>
              </a:rPr>
              <a:t>1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dan nilai </a:t>
            </a:r>
            <a:r>
              <a:rPr lang="id-ID" i="1" dirty="0">
                <a:solidFill>
                  <a:schemeClr val="tx1"/>
                </a:solidFill>
              </a:rPr>
              <a:t>R</a:t>
            </a:r>
            <a:r>
              <a:rPr lang="id-ID" i="1" baseline="-25000" dirty="0">
                <a:solidFill>
                  <a:schemeClr val="tx1"/>
                </a:solidFill>
              </a:rPr>
              <a:t>1 </a:t>
            </a:r>
            <a:r>
              <a:rPr lang="id-ID" dirty="0">
                <a:solidFill>
                  <a:schemeClr val="tx1"/>
                </a:solidFill>
              </a:rPr>
              <a:t>adalah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11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9050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i="1" dirty="0"/>
              <a:t>L</a:t>
            </a:r>
            <a:r>
              <a:rPr lang="id-ID" i="1" baseline="-25000" dirty="0"/>
              <a:t>1 </a:t>
            </a:r>
            <a:r>
              <a:rPr lang="id-ID" dirty="0"/>
              <a:t>= </a:t>
            </a:r>
            <a:r>
              <a:rPr lang="id-ID" i="1" dirty="0"/>
              <a:t>R</a:t>
            </a:r>
            <a:r>
              <a:rPr lang="id-ID" i="1" baseline="-25000" dirty="0"/>
              <a:t>0</a:t>
            </a:r>
            <a:r>
              <a:rPr lang="id-ID" baseline="-25000" dirty="0"/>
              <a:t> 	</a:t>
            </a:r>
            <a:r>
              <a:rPr lang="id-ID" dirty="0"/>
              <a:t>= 00000000000000000001000000000100</a:t>
            </a:r>
            <a:endParaRPr lang="en-US" dirty="0"/>
          </a:p>
          <a:p>
            <a:r>
              <a:rPr lang="id-ID" i="1" dirty="0"/>
              <a:t>R</a:t>
            </a:r>
            <a:r>
              <a:rPr lang="id-ID" i="1" baseline="-25000" dirty="0"/>
              <a:t>1</a:t>
            </a:r>
            <a:r>
              <a:rPr lang="id-ID" i="1" dirty="0"/>
              <a:t> </a:t>
            </a:r>
            <a:r>
              <a:rPr lang="id-ID" dirty="0"/>
              <a:t>	= 10011011111100111010101100001000</a:t>
            </a:r>
            <a:endParaRPr lang="en-US" dirty="0"/>
          </a:p>
          <a:p>
            <a:endParaRPr lang="en-US" dirty="0"/>
          </a:p>
          <a:p>
            <a:r>
              <a:rPr lang="id-ID" dirty="0"/>
              <a:t>Lalu untuk menentukan nilai dari </a:t>
            </a:r>
            <a:r>
              <a:rPr lang="id-ID" i="1" dirty="0"/>
              <a:t>L</a:t>
            </a:r>
            <a:r>
              <a:rPr lang="id-ID" i="1" baseline="-25000" dirty="0"/>
              <a:t>2 </a:t>
            </a:r>
            <a:r>
              <a:rPr lang="id-ID" dirty="0"/>
              <a:t>dan </a:t>
            </a:r>
            <a:r>
              <a:rPr lang="id-ID" i="1" dirty="0"/>
              <a:t>R</a:t>
            </a:r>
            <a:r>
              <a:rPr lang="id-ID" i="1" baseline="-25000" dirty="0"/>
              <a:t>2</a:t>
            </a:r>
            <a:r>
              <a:rPr lang="id-ID" i="1" dirty="0"/>
              <a:t> </a:t>
            </a:r>
            <a:r>
              <a:rPr lang="id-ID" dirty="0"/>
              <a:t>maka persamaannya akan menjadi seperti dibawah ini: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84" y="3505200"/>
            <a:ext cx="2738438" cy="10220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12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4478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b="1" dirty="0"/>
              <a:t>Lakukan langkah 5 sampai 11 secara berurutan sebanyak 16 kali dengan menggunakan semua kunci yang ada (</a:t>
            </a:r>
            <a:r>
              <a:rPr lang="id-ID" b="1" i="1" dirty="0"/>
              <a:t>K</a:t>
            </a:r>
            <a:r>
              <a:rPr lang="id-ID" b="1" i="1" baseline="-25000" dirty="0"/>
              <a:t>1 – 16 </a:t>
            </a:r>
            <a:r>
              <a:rPr lang="id-ID" b="1" dirty="0"/>
              <a:t>) hingga mendapatkan nilai </a:t>
            </a:r>
            <a:r>
              <a:rPr lang="id-ID" b="1" i="1" dirty="0"/>
              <a:t>L</a:t>
            </a:r>
            <a:r>
              <a:rPr lang="id-ID" b="1" i="1" baseline="-25000" dirty="0"/>
              <a:t>16 </a:t>
            </a:r>
            <a:r>
              <a:rPr lang="id-ID" b="1" dirty="0"/>
              <a:t>dan </a:t>
            </a:r>
            <a:r>
              <a:rPr lang="id-ID" b="1" i="1" dirty="0"/>
              <a:t>R</a:t>
            </a:r>
            <a:r>
              <a:rPr lang="id-ID" b="1" i="1" baseline="-25000" dirty="0"/>
              <a:t>16</a:t>
            </a:r>
            <a:r>
              <a:rPr lang="id-ID" b="1" dirty="0"/>
              <a:t>.</a:t>
            </a:r>
            <a:endParaRPr lang="en-US" dirty="0"/>
          </a:p>
          <a:p>
            <a:r>
              <a:rPr lang="id-ID" b="1" i="1" dirty="0"/>
              <a:t>R</a:t>
            </a:r>
            <a:r>
              <a:rPr lang="id-ID" b="1" i="1" baseline="-25000" dirty="0"/>
              <a:t>16 </a:t>
            </a:r>
            <a:r>
              <a:rPr lang="id-ID" b="1" i="1" dirty="0"/>
              <a:t>	</a:t>
            </a:r>
            <a:r>
              <a:rPr lang="id-ID" b="1" dirty="0"/>
              <a:t>= 00010010010000000011000110110111</a:t>
            </a:r>
            <a:endParaRPr lang="en-US" dirty="0"/>
          </a:p>
          <a:p>
            <a:r>
              <a:rPr lang="id-ID" b="1" i="1" dirty="0"/>
              <a:t>L</a:t>
            </a:r>
            <a:r>
              <a:rPr lang="id-ID" b="1" i="1" baseline="-25000" dirty="0"/>
              <a:t>16</a:t>
            </a:r>
            <a:r>
              <a:rPr lang="id-ID" b="1" dirty="0"/>
              <a:t> 	= 01110111100100110111100111100010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13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2954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dirty="0"/>
              <a:t>Setelah nilai nilai </a:t>
            </a:r>
            <a:r>
              <a:rPr lang="id-ID" i="1" dirty="0"/>
              <a:t>L</a:t>
            </a:r>
            <a:r>
              <a:rPr lang="id-ID" i="1" baseline="-25000" dirty="0"/>
              <a:t>16 </a:t>
            </a:r>
            <a:r>
              <a:rPr lang="id-ID" dirty="0"/>
              <a:t>dan </a:t>
            </a:r>
            <a:r>
              <a:rPr lang="id-ID" i="1" dirty="0"/>
              <a:t>R</a:t>
            </a:r>
            <a:r>
              <a:rPr lang="id-ID" i="1" baseline="-25000" dirty="0"/>
              <a:t>16</a:t>
            </a:r>
            <a:r>
              <a:rPr lang="id-ID" dirty="0"/>
              <a:t> didapatkan, selanjutnya gabungkan kedua blok tersebut secara </a:t>
            </a:r>
            <a:r>
              <a:rPr lang="id-ID" i="1" dirty="0"/>
              <a:t>reverse</a:t>
            </a:r>
            <a:r>
              <a:rPr lang="id-ID" dirty="0"/>
              <a:t>, yakni dengan menaruh nilai </a:t>
            </a:r>
            <a:r>
              <a:rPr lang="id-ID" i="1" dirty="0"/>
              <a:t>R</a:t>
            </a:r>
            <a:r>
              <a:rPr lang="id-ID" i="1" baseline="-25000" dirty="0"/>
              <a:t>16</a:t>
            </a:r>
            <a:r>
              <a:rPr lang="id-ID" dirty="0"/>
              <a:t> di paling kiri dan </a:t>
            </a:r>
            <a:r>
              <a:rPr lang="id-ID" i="1" dirty="0"/>
              <a:t>L</a:t>
            </a:r>
            <a:r>
              <a:rPr lang="id-ID" i="1" baseline="-25000" dirty="0"/>
              <a:t>16</a:t>
            </a:r>
            <a:r>
              <a:rPr lang="id-ID" dirty="0"/>
              <a:t> di paling kanan (</a:t>
            </a:r>
            <a:r>
              <a:rPr lang="id-ID" i="1" dirty="0"/>
              <a:t>R</a:t>
            </a:r>
            <a:r>
              <a:rPr lang="id-ID" i="1" baseline="-25000" dirty="0"/>
              <a:t>16 </a:t>
            </a:r>
            <a:r>
              <a:rPr lang="id-ID" i="1" dirty="0"/>
              <a:t>L</a:t>
            </a:r>
            <a:r>
              <a:rPr lang="id-ID" i="1" baseline="-25000" dirty="0"/>
              <a:t>16</a:t>
            </a:r>
            <a:r>
              <a:rPr lang="id-ID" dirty="0"/>
              <a:t>).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2495729"/>
            <a:ext cx="777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/>
              <a:t>(</a:t>
            </a:r>
            <a:r>
              <a:rPr lang="id-ID" sz="1400" i="1" dirty="0"/>
              <a:t>R</a:t>
            </a:r>
            <a:r>
              <a:rPr lang="id-ID" sz="1400" i="1" baseline="-25000" dirty="0"/>
              <a:t>16 </a:t>
            </a:r>
            <a:r>
              <a:rPr lang="id-ID" sz="1400" i="1" dirty="0"/>
              <a:t>L</a:t>
            </a:r>
            <a:r>
              <a:rPr lang="id-ID" sz="1400" i="1" baseline="-25000" dirty="0"/>
              <a:t>16</a:t>
            </a:r>
            <a:r>
              <a:rPr lang="id-ID" sz="1400" dirty="0"/>
              <a:t>) = </a:t>
            </a:r>
            <a:r>
              <a:rPr lang="en-US" sz="1400" dirty="0"/>
              <a:t> </a:t>
            </a:r>
            <a:r>
              <a:rPr lang="id-ID" sz="1400" dirty="0"/>
              <a:t>0001001001000000001100011011011101110111100100110111100111100010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14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206451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2000" dirty="0"/>
              <a:t>Selanjutnya, permutasikan hasil gabungan </a:t>
            </a:r>
            <a:r>
              <a:rPr lang="id-ID" sz="2000" i="1" dirty="0"/>
              <a:t>reverse</a:t>
            </a:r>
            <a:r>
              <a:rPr lang="id-ID" sz="2000" dirty="0"/>
              <a:t> (</a:t>
            </a:r>
            <a:r>
              <a:rPr lang="id-ID" sz="2000" i="1" dirty="0"/>
              <a:t>R</a:t>
            </a:r>
            <a:r>
              <a:rPr lang="id-ID" sz="2000" i="1" baseline="-25000" dirty="0"/>
              <a:t>16 </a:t>
            </a:r>
            <a:r>
              <a:rPr lang="id-ID" sz="2000" i="1" dirty="0"/>
              <a:t>L</a:t>
            </a:r>
            <a:r>
              <a:rPr lang="id-ID" sz="2000" i="1" baseline="-25000" dirty="0"/>
              <a:t>16</a:t>
            </a:r>
            <a:r>
              <a:rPr lang="id-ID" sz="2000" dirty="0"/>
              <a:t>) diatas dengan tabel </a:t>
            </a:r>
            <a:r>
              <a:rPr lang="id-ID" sz="2000" i="1" dirty="0"/>
              <a:t>inverse</a:t>
            </a:r>
            <a:r>
              <a:rPr lang="id-ID" sz="2000" dirty="0"/>
              <a:t> IP (IP</a:t>
            </a:r>
            <a:r>
              <a:rPr lang="id-ID" sz="2000" baseline="30000" dirty="0"/>
              <a:t> –1</a:t>
            </a:r>
            <a:r>
              <a:rPr lang="id-ID" sz="2000" dirty="0"/>
              <a:t>).</a:t>
            </a:r>
            <a:endParaRPr lang="en-US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398" y="2057400"/>
            <a:ext cx="3581401" cy="278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75041" y="2690336"/>
            <a:ext cx="235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id-ID" dirty="0"/>
              <a:t>abel </a:t>
            </a:r>
            <a:r>
              <a:rPr lang="id-ID" i="1" dirty="0"/>
              <a:t>inverse</a:t>
            </a:r>
            <a:r>
              <a:rPr lang="id-ID" dirty="0"/>
              <a:t> IP (IP</a:t>
            </a:r>
            <a:r>
              <a:rPr lang="id-ID" baseline="30000" dirty="0"/>
              <a:t> –1</a:t>
            </a:r>
            <a:r>
              <a:rPr lang="id-ID" dirty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068317"/>
            <a:ext cx="8099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/>
              <a:t>Sehingga akan menghasilkan rangkaian bit baru seperti berikut:</a:t>
            </a:r>
            <a:endParaRPr lang="en-US" sz="2000" dirty="0"/>
          </a:p>
          <a:p>
            <a:endParaRPr lang="en-US" i="1" dirty="0"/>
          </a:p>
          <a:p>
            <a:r>
              <a:rPr lang="id-ID" i="1" dirty="0"/>
              <a:t>Cipher</a:t>
            </a:r>
            <a:r>
              <a:rPr lang="id-ID" dirty="0"/>
              <a:t> = </a:t>
            </a:r>
            <a:endParaRPr lang="en-US" dirty="0"/>
          </a:p>
          <a:p>
            <a:r>
              <a:rPr lang="id-ID" sz="1600" dirty="0"/>
              <a:t>1010110111100011100000010000100011101101100011111001101000100011</a:t>
            </a:r>
            <a:endParaRPr 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15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3716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/>
              <a:t>Susun</a:t>
            </a:r>
            <a:r>
              <a:rPr lang="en-US" dirty="0"/>
              <a:t> </a:t>
            </a:r>
            <a:r>
              <a:rPr lang="id-ID" dirty="0"/>
              <a:t>menjadi blok – blok 8 bit lalu berdasarkan tabel ASCII ubah tiap blok 8 bit tersebut menjadi karakter.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36867"/>
            <a:ext cx="189336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58922" y="4590534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Proses konversi karakter diatas merupakan proses terakhir pada DES dimana akan menghasilkan </a:t>
            </a:r>
            <a:r>
              <a:rPr lang="id-ID" i="1" dirty="0"/>
              <a:t>ciphertext</a:t>
            </a:r>
            <a:r>
              <a:rPr lang="id-ID" dirty="0"/>
              <a:t>: ­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0" y="4903320"/>
            <a:ext cx="9144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8922" y="5410200"/>
            <a:ext cx="7451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Dari langkah – langkah diatas dapat diketahui bahwa dengan kata kunci “DINUSIAN”, hasil enkripsi pesan “TUGUMUDA” akan menjadi 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40" y="5724911"/>
            <a:ext cx="9144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7200900" cy="20574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9600" b="1" dirty="0">
                <a:solidFill>
                  <a:srgbClr val="0070C0"/>
                </a:solidFill>
              </a:rPr>
              <a:t>TERIMAKASIH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391400" cy="7620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i="0" dirty="0">
                <a:solidFill>
                  <a:schemeClr val="tx1"/>
                </a:solidFill>
              </a:rPr>
              <a:t>S</a:t>
            </a:r>
            <a:r>
              <a:rPr lang="id-ID" i="0" dirty="0">
                <a:solidFill>
                  <a:schemeClr val="tx1"/>
                </a:solidFill>
              </a:rPr>
              <a:t>etelah didapatkan 16 kunci dari proses pembangkitan kunci adalah mengolah pesan yang akan dienkripsi. </a:t>
            </a:r>
            <a:endParaRPr lang="en-US" i="0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1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236220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dirty="0"/>
              <a:t>Pesan “TUGUMUDA” terlebih dahulu </a:t>
            </a:r>
            <a:r>
              <a:rPr lang="id-ID" b="1" dirty="0"/>
              <a:t>diubah menjadi bentuk biner berdasarkan tabel ASCII</a:t>
            </a:r>
            <a:r>
              <a:rPr lang="id-ID" dirty="0"/>
              <a:t>, sehingga hasilnya akan menjadi seperti berikut: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3962400" cy="331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447800"/>
            <a:ext cx="7200900" cy="457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id-ID" dirty="0">
                <a:solidFill>
                  <a:schemeClr val="tx1"/>
                </a:solidFill>
              </a:rPr>
              <a:t>usun pesan tersebut menjadi 1 baris biner.</a:t>
            </a:r>
            <a:endParaRPr lang="en-US" dirty="0">
              <a:solidFill>
                <a:schemeClr val="tx1"/>
              </a:solidFill>
            </a:endParaRPr>
          </a:p>
          <a:p>
            <a:pPr lvl="0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2	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2209800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/>
              <a:t>0101010001010101010001110101010101001101010101010100010001000001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200900" cy="76200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id-ID" dirty="0">
                <a:solidFill>
                  <a:schemeClr val="tx1"/>
                </a:solidFill>
              </a:rPr>
              <a:t>ermutasikan pesan diatas dengan menggunakan tabel IP-1 (</a:t>
            </a:r>
            <a:r>
              <a:rPr lang="id-ID" i="1" dirty="0">
                <a:solidFill>
                  <a:schemeClr val="tx1"/>
                </a:solidFill>
              </a:rPr>
              <a:t>initial permutation</a:t>
            </a:r>
            <a:r>
              <a:rPr lang="id-ID" dirty="0">
                <a:solidFill>
                  <a:schemeClr val="tx1"/>
                </a:solidFill>
              </a:rPr>
              <a:t>) dibawah ini: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3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20" y="2514600"/>
            <a:ext cx="45243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9112" y="2145268"/>
            <a:ext cx="1195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id-ID" dirty="0"/>
              <a:t>abel IP-1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200900" cy="68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Proses permutasi dilakukan dengan mencari tiap bit pada pesan berdasarkan indeks angka yang ada pada tabel IP-1.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rgbClr val="FFC000"/>
                </a:solidFill>
              </a:rPr>
              <a:t>Langkah</a:t>
            </a:r>
            <a:r>
              <a:rPr lang="en-US" sz="4000" dirty="0">
                <a:solidFill>
                  <a:srgbClr val="FFC000"/>
                </a:solidFill>
              </a:rPr>
              <a:t> 3 (</a:t>
            </a:r>
            <a:r>
              <a:rPr lang="en-US" sz="4000" dirty="0" err="1">
                <a:solidFill>
                  <a:srgbClr val="FFC000"/>
                </a:solidFill>
              </a:rPr>
              <a:t>Lanjutan</a:t>
            </a:r>
            <a:r>
              <a:rPr lang="en-US" sz="4000" dirty="0">
                <a:solidFill>
                  <a:srgbClr val="FFC000"/>
                </a:solidFill>
              </a:rPr>
              <a:t>)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60" y="1828800"/>
            <a:ext cx="5943600" cy="413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05134" y="2729552"/>
            <a:ext cx="1223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Proses permutasi dengan tabel IP-1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963478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/>
              <a:t>Dari proses permutasi diatas akan mengasilkan baris biner baru seperti dibawah ini:</a:t>
            </a:r>
            <a:endParaRPr lang="en-US" sz="1600" dirty="0"/>
          </a:p>
          <a:p>
            <a:r>
              <a:rPr lang="id-ID" sz="1600" dirty="0"/>
              <a:t>1111111100101011011111111011111000000000000000000001000000000100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200900" cy="3581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dirty="0">
                <a:solidFill>
                  <a:schemeClr val="tx1"/>
                </a:solidFill>
              </a:rPr>
              <a:t>Baris biner baru tersebut akan dibagi menjadi 2 bagian yaitu </a:t>
            </a:r>
            <a:r>
              <a:rPr lang="id-ID" i="1" dirty="0">
                <a:solidFill>
                  <a:schemeClr val="tx1"/>
                </a:solidFill>
              </a:rPr>
              <a:t>L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dirty="0">
                <a:solidFill>
                  <a:schemeClr val="tx1"/>
                </a:solidFill>
              </a:rPr>
              <a:t> (left) dan </a:t>
            </a:r>
            <a:r>
              <a:rPr lang="id-ID" i="1" dirty="0">
                <a:solidFill>
                  <a:schemeClr val="tx1"/>
                </a:solidFill>
              </a:rPr>
              <a:t>R­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(</a:t>
            </a:r>
            <a:r>
              <a:rPr lang="id-ID" i="1" dirty="0">
                <a:solidFill>
                  <a:schemeClr val="tx1"/>
                </a:solidFill>
              </a:rPr>
              <a:t>right</a:t>
            </a:r>
            <a:r>
              <a:rPr lang="id-ID" dirty="0">
                <a:solidFill>
                  <a:schemeClr val="tx1"/>
                </a:solidFill>
              </a:rPr>
              <a:t>), masing – masing sepanjang 32 bit.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i="1" dirty="0">
                <a:solidFill>
                  <a:schemeClr val="tx1"/>
                </a:solidFill>
              </a:rPr>
              <a:t>L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dirty="0">
                <a:solidFill>
                  <a:schemeClr val="tx1"/>
                </a:solidFill>
              </a:rPr>
              <a:t> = 11111111001010110111111110111110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i="1" dirty="0">
                <a:solidFill>
                  <a:schemeClr val="tx1"/>
                </a:solidFill>
              </a:rPr>
              <a:t>R­</a:t>
            </a:r>
            <a:r>
              <a:rPr lang="id-ID" i="1" baseline="-25000" dirty="0">
                <a:solidFill>
                  <a:schemeClr val="tx1"/>
                </a:solidFill>
              </a:rPr>
              <a:t>0</a:t>
            </a:r>
            <a:r>
              <a:rPr lang="id-ID" i="1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= 00000000000000000001000000000100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i="1" dirty="0">
                <a:solidFill>
                  <a:schemeClr val="tx1"/>
                </a:solidFill>
              </a:rPr>
              <a:t>L</a:t>
            </a:r>
            <a:r>
              <a:rPr lang="en-US" i="1" baseline="-25000" dirty="0">
                <a:solidFill>
                  <a:schemeClr val="tx1"/>
                </a:solidFill>
              </a:rPr>
              <a:t>1 = </a:t>
            </a:r>
            <a:r>
              <a:rPr lang="id-ID" dirty="0">
                <a:solidFill>
                  <a:schemeClr val="tx1"/>
                </a:solidFill>
              </a:rPr>
              <a:t>00000000000000000001000000000100</a:t>
            </a:r>
            <a:endParaRPr lang="en-US" dirty="0">
              <a:solidFill>
                <a:schemeClr val="tx1"/>
              </a:solidFill>
            </a:endParaRPr>
          </a:p>
          <a:p>
            <a:pPr lvl="0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4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5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447800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2000" dirty="0"/>
              <a:t>Setelah itu, gunakan persamaan jaringan Feistel dibawah ini untuk </a:t>
            </a:r>
            <a:r>
              <a:rPr lang="id-ID" sz="2000" b="1" dirty="0"/>
              <a:t>memproses </a:t>
            </a:r>
            <a:r>
              <a:rPr lang="id-ID" sz="2000" b="1" i="1" dirty="0"/>
              <a:t>L</a:t>
            </a:r>
            <a:r>
              <a:rPr lang="id-ID" sz="2000" b="1" i="1" baseline="-25000" dirty="0"/>
              <a:t>0</a:t>
            </a:r>
            <a:r>
              <a:rPr lang="id-ID" sz="2000" b="1" dirty="0"/>
              <a:t> (left) dan </a:t>
            </a:r>
            <a:r>
              <a:rPr lang="id-ID" sz="2000" b="1" i="1" dirty="0"/>
              <a:t>R­</a:t>
            </a:r>
            <a:r>
              <a:rPr lang="id-ID" sz="2000" b="1" i="1" baseline="-25000" dirty="0"/>
              <a:t>0</a:t>
            </a:r>
            <a:r>
              <a:rPr lang="id-ID" sz="2000" b="1" i="1" dirty="0"/>
              <a:t> </a:t>
            </a:r>
            <a:r>
              <a:rPr lang="id-ID" sz="2000" b="1" dirty="0"/>
              <a:t>(</a:t>
            </a:r>
            <a:r>
              <a:rPr lang="id-ID" sz="2000" b="1" i="1" dirty="0"/>
              <a:t>right</a:t>
            </a:r>
            <a:r>
              <a:rPr lang="id-ID" sz="2000" b="1" dirty="0"/>
              <a:t>) sebanyak 16 kali putaran</a:t>
            </a:r>
            <a:r>
              <a:rPr lang="id-ID" sz="2000" dirty="0"/>
              <a:t>.</a:t>
            </a:r>
            <a:endParaRPr lang="en-US" sz="20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25266" cy="1332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 err="1">
                <a:solidFill>
                  <a:srgbClr val="FFC000"/>
                </a:solidFill>
              </a:rPr>
              <a:t>Langkah</a:t>
            </a:r>
            <a:r>
              <a:rPr lang="en-US" sz="3600" b="1" dirty="0">
                <a:solidFill>
                  <a:srgbClr val="FFC000"/>
                </a:solidFill>
              </a:rPr>
              <a:t> 6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300" y="1295400"/>
            <a:ext cx="769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2000" dirty="0"/>
              <a:t>Untuk menghasilkan nilai </a:t>
            </a:r>
            <a:r>
              <a:rPr lang="id-ID" sz="2000" i="1" dirty="0"/>
              <a:t>L</a:t>
            </a:r>
            <a:r>
              <a:rPr lang="id-ID" sz="2000" i="1" baseline="-25000" dirty="0"/>
              <a:t>1</a:t>
            </a:r>
            <a:r>
              <a:rPr lang="id-ID" sz="2000" i="1" dirty="0"/>
              <a:t> </a:t>
            </a:r>
            <a:r>
              <a:rPr lang="id-ID" sz="2000" dirty="0"/>
              <a:t>dan </a:t>
            </a:r>
            <a:r>
              <a:rPr lang="id-ID" sz="2000" i="1" dirty="0"/>
              <a:t>R</a:t>
            </a:r>
            <a:r>
              <a:rPr lang="id-ID" sz="2000" i="1" baseline="-25000" dirty="0"/>
              <a:t>1</a:t>
            </a:r>
            <a:r>
              <a:rPr lang="id-ID" sz="2000" baseline="-25000" dirty="0"/>
              <a:t> </a:t>
            </a:r>
            <a:r>
              <a:rPr lang="id-ID" sz="2000" dirty="0"/>
              <a:t>pada </a:t>
            </a:r>
            <a:r>
              <a:rPr lang="id-ID" sz="2000" i="1" dirty="0"/>
              <a:t> </a:t>
            </a:r>
            <a:r>
              <a:rPr lang="id-ID" sz="2000" dirty="0"/>
              <a:t>proses putaran pertama, maka gunakan nilai </a:t>
            </a:r>
            <a:r>
              <a:rPr lang="id-ID" sz="2000" i="1" dirty="0"/>
              <a:t>L</a:t>
            </a:r>
            <a:r>
              <a:rPr lang="id-ID" sz="2000" i="1" baseline="-25000" dirty="0"/>
              <a:t>0</a:t>
            </a:r>
            <a:r>
              <a:rPr lang="id-ID" sz="2000" i="1" dirty="0"/>
              <a:t> </a:t>
            </a:r>
            <a:r>
              <a:rPr lang="id-ID" sz="2000" dirty="0"/>
              <a:t>dan </a:t>
            </a:r>
            <a:r>
              <a:rPr lang="id-ID" sz="2000" i="1" dirty="0"/>
              <a:t>R</a:t>
            </a:r>
            <a:r>
              <a:rPr lang="id-ID" sz="2000" i="1" baseline="-25000" dirty="0"/>
              <a:t>0</a:t>
            </a:r>
            <a:r>
              <a:rPr lang="id-ID" sz="2000" dirty="0"/>
              <a:t>, sehingga persamaan yang digunakan adalah:</a:t>
            </a:r>
            <a:endParaRPr lang="en-US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52" y="1997482"/>
            <a:ext cx="2071048" cy="850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4" name="Rectangle 3"/>
          <p:cNvSpPr/>
          <p:nvPr/>
        </p:nvSpPr>
        <p:spPr>
          <a:xfrm>
            <a:off x="879712" y="3649976"/>
            <a:ext cx="30064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Sementara untuk dapat menghasilkan nilai </a:t>
            </a:r>
            <a:r>
              <a:rPr lang="id-ID" i="1" dirty="0"/>
              <a:t>R</a:t>
            </a:r>
            <a:r>
              <a:rPr lang="id-ID" i="1" baseline="-25000" dirty="0"/>
              <a:t>1</a:t>
            </a:r>
            <a:r>
              <a:rPr lang="id-ID" dirty="0"/>
              <a:t>, maka proses terlebih dahulu fungsi </a:t>
            </a:r>
            <a:r>
              <a:rPr lang="id-ID" i="1" dirty="0"/>
              <a:t>f</a:t>
            </a:r>
            <a:r>
              <a:rPr lang="id-ID" dirty="0"/>
              <a:t>  dimana nilai </a:t>
            </a:r>
            <a:r>
              <a:rPr lang="id-ID" i="1" dirty="0"/>
              <a:t>R</a:t>
            </a:r>
            <a:r>
              <a:rPr lang="id-ID" baseline="-25000" dirty="0"/>
              <a:t>0</a:t>
            </a:r>
            <a:r>
              <a:rPr lang="id-ID" dirty="0"/>
              <a:t> akan dipermutasikan</a:t>
            </a:r>
            <a:r>
              <a:rPr lang="id-ID" baseline="-25000" dirty="0"/>
              <a:t> </a:t>
            </a:r>
            <a:r>
              <a:rPr lang="id-ID" dirty="0"/>
              <a:t>dengan tabel fungsi </a:t>
            </a:r>
            <a:r>
              <a:rPr lang="en-US" dirty="0"/>
              <a:t>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9718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Sehingga nilai dari </a:t>
            </a:r>
            <a:r>
              <a:rPr lang="id-ID" i="1" dirty="0"/>
              <a:t>L</a:t>
            </a:r>
            <a:r>
              <a:rPr lang="id-ID" i="1" baseline="-25000" dirty="0"/>
              <a:t>1</a:t>
            </a:r>
            <a:r>
              <a:rPr lang="id-ID" dirty="0"/>
              <a:t> adalah:</a:t>
            </a:r>
            <a:endParaRPr lang="en-US" dirty="0"/>
          </a:p>
          <a:p>
            <a:r>
              <a:rPr lang="id-ID" i="1" dirty="0"/>
              <a:t>L</a:t>
            </a:r>
            <a:r>
              <a:rPr lang="id-ID" i="1" baseline="-25000" dirty="0"/>
              <a:t>1 </a:t>
            </a:r>
            <a:r>
              <a:rPr lang="id-ID" dirty="0"/>
              <a:t>= </a:t>
            </a:r>
            <a:r>
              <a:rPr lang="id-ID" i="1" dirty="0"/>
              <a:t>R</a:t>
            </a:r>
            <a:r>
              <a:rPr lang="id-ID" i="1" baseline="-25000" dirty="0"/>
              <a:t>0</a:t>
            </a:r>
            <a:r>
              <a:rPr lang="id-ID" baseline="-25000" dirty="0"/>
              <a:t> </a:t>
            </a:r>
            <a:r>
              <a:rPr lang="id-ID" dirty="0"/>
              <a:t>= 00000000000000000001000000000100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9035" y="5711588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id-ID" dirty="0"/>
              <a:t>Fungsi Ekspansi (E)</a:t>
            </a:r>
            <a:endParaRPr lang="en-US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9976"/>
            <a:ext cx="4267200" cy="298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Notched Right Arrow 11"/>
          <p:cNvSpPr/>
          <p:nvPr/>
        </p:nvSpPr>
        <p:spPr>
          <a:xfrm>
            <a:off x="3858620" y="5699920"/>
            <a:ext cx="71338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3">
      <a:dk1>
        <a:sysClr val="windowText" lastClr="000000"/>
      </a:dk1>
      <a:lt1>
        <a:srgbClr val="FFFFFF"/>
      </a:lt1>
      <a:dk2>
        <a:srgbClr val="335B74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5457</Words>
  <Application>WPS Presentation</Application>
  <PresentationFormat>On-screen Show (4:3)</PresentationFormat>
  <Paragraphs>185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SimSun</vt:lpstr>
      <vt:lpstr>Wingdings</vt:lpstr>
      <vt:lpstr>Franklin Gothic Book</vt:lpstr>
      <vt:lpstr>Algerian</vt:lpstr>
      <vt:lpstr>Calibri</vt:lpstr>
      <vt:lpstr>Franklin Gothic Book (Body)</vt:lpstr>
      <vt:lpstr>Microsoft YaHei</vt:lpstr>
      <vt:lpstr>Arial Unicode MS</vt:lpstr>
      <vt:lpstr>Courier New</vt:lpstr>
      <vt:lpstr>Crop</vt:lpstr>
      <vt:lpstr>Kriptografi – Pertemuan 11  Data Encryption standard (des)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Kriptografi – Minggu 2 Teknik Subtitusi Abjad</dc:title>
  <dc:creator>Prajanto</dc:creator>
  <cp:lastModifiedBy>WPS_1648456838</cp:lastModifiedBy>
  <cp:revision>256</cp:revision>
  <dcterms:created xsi:type="dcterms:W3CDTF">2014-03-06T14:01:00Z</dcterms:created>
  <dcterms:modified xsi:type="dcterms:W3CDTF">2023-12-06T03:35:39Z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631EA0F57C134D5197ABEFF23BA8DA63_13</vt:lpwstr>
  </property>
  <property fmtid="{D5CDD505-2E9C-101B-9397-08002B2CF9AE}" pid="3" name="KSOProductBuildVer">
    <vt:lpwstr>1033-12.2.0.13306</vt:lpwstr>
  </property>
</Properties>
</file>