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8"/>
  </p:notesMasterIdLst>
  <p:sldIdLst>
    <p:sldId id="256" r:id="rId2"/>
    <p:sldId id="779" r:id="rId3"/>
    <p:sldId id="780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839" r:id="rId13"/>
    <p:sldId id="318" r:id="rId14"/>
    <p:sldId id="268" r:id="rId15"/>
    <p:sldId id="367" r:id="rId16"/>
    <p:sldId id="266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10" autoAdjust="0"/>
    <p:restoredTop sz="86897" autoAdjust="0"/>
  </p:normalViewPr>
  <p:slideViewPr>
    <p:cSldViewPr>
      <p:cViewPr varScale="1">
        <p:scale>
          <a:sx n="104" d="100"/>
          <a:sy n="104" d="100"/>
        </p:scale>
        <p:origin x="108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08B82-6AB9-41CD-84E1-50555EB3CA93}" type="datetimeFigureOut">
              <a:rPr lang="id-ID" smtClean="0"/>
              <a:t>18-10-2023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E864-64DB-4FBA-A705-6E503C0E7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16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DC8B9A-3F3F-4027-8BED-813D918B30A7}" type="slidenum">
              <a:rPr lang="en-US" altLang="en-US" sz="1300">
                <a:latin typeface="Helvetica" panose="020B0604020202020204" pitchFamily="34" charset="0"/>
              </a:rPr>
              <a:pPr/>
              <a:t>2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7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ED38951-DACB-4792-9482-B36DB9ACD4E0}" type="slidenum">
              <a:rPr lang="en-US" altLang="en-US" sz="1300">
                <a:latin typeface="Helvetica" panose="020B0604020202020204" pitchFamily="34" charset="0"/>
              </a:rPr>
              <a:pPr/>
              <a:t>3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30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C9A61C-370B-46E2-AD0B-7E016BD25142}" type="slidenum">
              <a:rPr lang="en-US" altLang="id-ID"/>
              <a:pPr/>
              <a:t>5</a:t>
            </a:fld>
            <a:endParaRPr lang="en-US" altLang="id-ID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Why good?  Because it lets you filter what comes in and what goes out.</a:t>
            </a:r>
          </a:p>
          <a:p>
            <a:r>
              <a:rPr lang="en-US" altLang="id-ID"/>
              <a:t>Why bad?  If that point goes down, you are cut off from everyone else.  Also, may have lots of congestion at that one point.</a:t>
            </a:r>
          </a:p>
        </p:txBody>
      </p:sp>
    </p:spTree>
    <p:extLst>
      <p:ext uri="{BB962C8B-B14F-4D97-AF65-F5344CB8AC3E}">
        <p14:creationId xmlns:p14="http://schemas.microsoft.com/office/powerpoint/2010/main" val="337257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93655-8C35-43CC-8069-2AC3F5677D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82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93655-8C35-43CC-8069-2AC3F5677D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8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E425F63-95AA-44A9-A414-4560BA96DB12}" type="datetimeFigureOut">
              <a:rPr lang="id-ID" smtClean="0"/>
              <a:t>18-10-2023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18-10-2023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18-10-2023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18-10-2023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18-10-2023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18-10-2023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E425F63-95AA-44A9-A414-4560BA96DB12}" type="datetimeFigureOut">
              <a:rPr lang="id-ID" smtClean="0"/>
              <a:t>18-10-2023</a:t>
            </a:fld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E425F63-95AA-44A9-A414-4560BA96DB12}" type="datetimeFigureOut">
              <a:rPr lang="id-ID" smtClean="0"/>
              <a:t>18-10-2023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18-10-2023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18-10-2023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18-10-2023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E425F63-95AA-44A9-A414-4560BA96DB12}" type="datetimeFigureOut">
              <a:rPr lang="id-ID" smtClean="0"/>
              <a:t>18-10-2023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and Cyber Security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L. Budi Handoko, M.Kom. (handoko@dosen.dinus.ac.id</a:t>
            </a:r>
            <a:r>
              <a:rPr lang="en-US" dirty="0"/>
              <a:t> /</a:t>
            </a:r>
          </a:p>
          <a:p>
            <a:r>
              <a:rPr lang="en-US" dirty="0"/>
              <a:t>handoko@dsn.dinus.ac.id</a:t>
            </a:r>
            <a:r>
              <a:rPr lang="id-ID" dirty="0"/>
              <a:t>)</a:t>
            </a:r>
          </a:p>
          <a:p>
            <a:r>
              <a:rPr lang="id-ID" dirty="0"/>
              <a:t>Dian Nuswantoro University</a:t>
            </a:r>
          </a:p>
        </p:txBody>
      </p:sp>
    </p:spTree>
    <p:extLst>
      <p:ext uri="{BB962C8B-B14F-4D97-AF65-F5344CB8AC3E}">
        <p14:creationId xmlns:p14="http://schemas.microsoft.com/office/powerpoint/2010/main" val="126327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216" y="653398"/>
            <a:ext cx="8229600" cy="1066800"/>
          </a:xfrm>
        </p:spPr>
        <p:txBody>
          <a:bodyPr/>
          <a:lstStyle/>
          <a:p>
            <a:r>
              <a:rPr lang="en-US" altLang="id-ID" dirty="0"/>
              <a:t>Intrusion Detection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d-ID" dirty="0"/>
          </a:p>
          <a:p>
            <a:r>
              <a:rPr lang="en-US" altLang="id-ID" dirty="0"/>
              <a:t>Used to monitor for “suspicious activity” on a network</a:t>
            </a:r>
          </a:p>
          <a:p>
            <a:pPr lvl="1"/>
            <a:r>
              <a:rPr lang="en-US" altLang="id-ID" dirty="0"/>
              <a:t>Can protect against known software exploits, like buffer overflows</a:t>
            </a:r>
          </a:p>
          <a:p>
            <a:endParaRPr lang="en-US" altLang="id-ID" dirty="0"/>
          </a:p>
          <a:p>
            <a:r>
              <a:rPr lang="en-US" altLang="id-ID" dirty="0"/>
              <a:t>Open Source IDS: Snort, www.snort.org</a:t>
            </a:r>
          </a:p>
        </p:txBody>
      </p:sp>
      <p:pic>
        <p:nvPicPr>
          <p:cNvPr id="54277" name="Picture 5" descr="crosshairs.GIF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917" y="823826"/>
            <a:ext cx="1417638" cy="14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23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86543"/>
            <a:ext cx="8229600" cy="1066800"/>
          </a:xfrm>
        </p:spPr>
        <p:txBody>
          <a:bodyPr/>
          <a:lstStyle/>
          <a:p>
            <a:r>
              <a:rPr lang="en-US" altLang="id-ID" dirty="0"/>
              <a:t>Intrusion Detection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sz="2800"/>
              <a:t>Uses “intrusion signatures”</a:t>
            </a:r>
          </a:p>
          <a:p>
            <a:pPr lvl="1"/>
            <a:r>
              <a:rPr lang="en-US" altLang="id-ID" sz="2400"/>
              <a:t>Well known patterns of behavior</a:t>
            </a:r>
          </a:p>
          <a:p>
            <a:pPr lvl="2"/>
            <a:r>
              <a:rPr lang="en-US" altLang="id-ID" sz="2000"/>
              <a:t>Ping sweeps, port scanning, web server indexing, OS fingerprinting, DoS attempts, etc.</a:t>
            </a:r>
          </a:p>
          <a:p>
            <a:r>
              <a:rPr lang="en-US" altLang="id-ID" sz="2800"/>
              <a:t>Example</a:t>
            </a:r>
          </a:p>
          <a:p>
            <a:pPr lvl="1"/>
            <a:r>
              <a:rPr lang="en-US" altLang="id-ID" sz="2400"/>
              <a:t>IRIX vulnerability in </a:t>
            </a:r>
            <a:r>
              <a:rPr lang="en-US" altLang="id-ID" sz="2400">
                <a:latin typeface="Courier New" panose="02070309020205020404" pitchFamily="49" charset="0"/>
              </a:rPr>
              <a:t>webdist.cgi</a:t>
            </a:r>
            <a:endParaRPr lang="en-US" altLang="id-ID" sz="2400"/>
          </a:p>
          <a:p>
            <a:pPr lvl="1"/>
            <a:r>
              <a:rPr lang="en-US" altLang="id-ID" sz="2400"/>
              <a:t>Can make a rule to drop packets containing the line</a:t>
            </a:r>
          </a:p>
          <a:p>
            <a:pPr lvl="2"/>
            <a:r>
              <a:rPr lang="en-US" altLang="id-ID" sz="1600">
                <a:latin typeface="Courier New" panose="02070309020205020404" pitchFamily="49" charset="0"/>
              </a:rPr>
              <a:t>“/cgi-bin/webdist.cgi?distloc=?;cat%20/etc/passwd”</a:t>
            </a:r>
            <a:endParaRPr lang="en-US" altLang="id-ID" sz="1600">
              <a:latin typeface="Courier" charset="0"/>
            </a:endParaRPr>
          </a:p>
          <a:p>
            <a:r>
              <a:rPr lang="en-US" altLang="id-ID" sz="2800"/>
              <a:t>However, IDS is only useful if contingency plans are in place to curb attacks as they are occurring</a:t>
            </a:r>
          </a:p>
        </p:txBody>
      </p:sp>
      <p:pic>
        <p:nvPicPr>
          <p:cNvPr id="56324" name="Picture 4" descr="crosshairs.GIF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28517"/>
            <a:ext cx="1417638" cy="14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23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7047-BB38-3426-82FB-7C1BF246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61" y="62068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To Do To Anticipate Attacks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B51B-A69F-DDA2-8BA7-54B8F42ED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0577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Change password regularly.</a:t>
            </a:r>
          </a:p>
          <a:p>
            <a:r>
              <a:rPr lang="en-US" dirty="0"/>
              <a:t>Choose password that not common words to use (such as : password, 12345678, qwerty, admin, etc.) – Mix between character, numbers and special character (it can mean something to you but not to random such a password generator).</a:t>
            </a:r>
          </a:p>
          <a:p>
            <a:r>
              <a:rPr lang="en-US" dirty="0"/>
              <a:t>Use different password for different accounts. (Use password manager to help to save your passwords).</a:t>
            </a:r>
          </a:p>
          <a:p>
            <a:r>
              <a:rPr lang="en-US" dirty="0"/>
              <a:t>Use 2FA (2</a:t>
            </a:r>
            <a:r>
              <a:rPr lang="en-US" baseline="30000" dirty="0"/>
              <a:t>nd</a:t>
            </a:r>
            <a:r>
              <a:rPr lang="en-US" dirty="0"/>
              <a:t>/Two-Factor Authentication) to hardened your account.</a:t>
            </a:r>
          </a:p>
          <a:p>
            <a:r>
              <a:rPr lang="en-US" dirty="0"/>
              <a:t>User Passkeys (</a:t>
            </a:r>
            <a:r>
              <a:rPr lang="en-US" dirty="0" err="1"/>
              <a:t>Passwordless</a:t>
            </a:r>
            <a:r>
              <a:rPr lang="en-US" dirty="0"/>
              <a:t> login -&gt; new way to hardened authentication)</a:t>
            </a:r>
          </a:p>
          <a:p>
            <a:r>
              <a:rPr lang="en-US" dirty="0"/>
              <a:t>Beware of </a:t>
            </a:r>
            <a:r>
              <a:rPr lang="en-US" dirty="0" err="1"/>
              <a:t>phising</a:t>
            </a:r>
            <a:r>
              <a:rPr lang="en-US" dirty="0"/>
              <a:t> or social engineering.</a:t>
            </a:r>
          </a:p>
          <a:p>
            <a:r>
              <a:rPr lang="en-US" dirty="0"/>
              <a:t>Make sure to use secure connection (VPN, </a:t>
            </a:r>
            <a:r>
              <a:rPr lang="en-US" dirty="0" err="1"/>
              <a:t>IPSec</a:t>
            </a:r>
            <a:r>
              <a:rPr lang="en-US" dirty="0"/>
              <a:t>, etc.)</a:t>
            </a:r>
          </a:p>
          <a:p>
            <a:r>
              <a:rPr lang="en-US" dirty="0"/>
              <a:t>Make a backup for critical data.</a:t>
            </a:r>
          </a:p>
          <a:p>
            <a:r>
              <a:rPr lang="en-US" dirty="0"/>
              <a:t>Do verification of information via credible source.</a:t>
            </a:r>
          </a:p>
        </p:txBody>
      </p:sp>
    </p:spTree>
    <p:extLst>
      <p:ext uri="{BB962C8B-B14F-4D97-AF65-F5344CB8AC3E}">
        <p14:creationId xmlns:p14="http://schemas.microsoft.com/office/powerpoint/2010/main" val="195457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E912-94B4-D832-5BC1-3D54B6C7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1091887"/>
            <a:ext cx="7598569" cy="1092200"/>
          </a:xfrm>
        </p:spPr>
        <p:txBody>
          <a:bodyPr>
            <a:normAutofit/>
          </a:bodyPr>
          <a:lstStyle/>
          <a:p>
            <a:r>
              <a:rPr lang="en-US" sz="2400" dirty="0"/>
              <a:t>Kinds of 2</a:t>
            </a:r>
            <a:r>
              <a:rPr lang="en-US" sz="2400" baseline="30000" dirty="0"/>
              <a:t>nd</a:t>
            </a:r>
            <a:r>
              <a:rPr lang="en-US" sz="2400" dirty="0"/>
              <a:t>/Two-FACTOR AUTHENTICATION (2FA)</a:t>
            </a:r>
            <a:endParaRPr lang="id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0D4A-906F-F2D9-B99D-AFB27A6A8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1" y="2463800"/>
            <a:ext cx="3581660" cy="39175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One Time </a:t>
            </a:r>
            <a:r>
              <a:rPr lang="en-US" dirty="0" err="1"/>
              <a:t>Passsword</a:t>
            </a:r>
            <a:r>
              <a:rPr lang="en-US" dirty="0"/>
              <a:t> (OTP) can be obtained by using 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Mobile / Cellular Based</a:t>
            </a:r>
          </a:p>
          <a:p>
            <a:pPr marL="342900" lvl="1" indent="0">
              <a:buNone/>
            </a:pPr>
            <a:r>
              <a:rPr lang="en-US" dirty="0"/>
              <a:t>Based on cellular MSISDN, via SMS / Voice Based / WhatsApp / etc.</a:t>
            </a:r>
          </a:p>
          <a:p>
            <a:endParaRPr lang="en-US" dirty="0"/>
          </a:p>
          <a:p>
            <a:r>
              <a:rPr lang="en-US" dirty="0"/>
              <a:t>Software Based</a:t>
            </a:r>
          </a:p>
          <a:p>
            <a:pPr marL="342900" lvl="1" indent="0">
              <a:buNone/>
            </a:pPr>
            <a:r>
              <a:rPr lang="en-US" dirty="0"/>
              <a:t>Use software to generate OTP (Google Authenticator, Authy, etc.)</a:t>
            </a:r>
          </a:p>
          <a:p>
            <a:endParaRPr lang="en-US" dirty="0"/>
          </a:p>
          <a:p>
            <a:r>
              <a:rPr lang="en-US" dirty="0"/>
              <a:t>Hardware Based</a:t>
            </a:r>
          </a:p>
          <a:p>
            <a:pPr marL="342900" lvl="1" indent="0">
              <a:buNone/>
            </a:pPr>
            <a:r>
              <a:rPr lang="en-US" dirty="0"/>
              <a:t>Use Hardware Token like USB (YubiKey)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D66504-8F1D-BC5C-DE1A-233B8B02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24" y="3835357"/>
            <a:ext cx="2457793" cy="1457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77B1F6-4DCE-CBC7-15EE-2BE16992D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793" y="3775939"/>
            <a:ext cx="1157449" cy="11002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D8560B-5023-D956-812A-DC10E3BDD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885" y="2331864"/>
            <a:ext cx="2750728" cy="7501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8FD8D1-0B57-D108-6737-16AE3FC53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8153" y="2406651"/>
            <a:ext cx="778778" cy="101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6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08A3-1DDE-45A2-9D4F-A2E5704F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Security Incident Mitigation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0EDBA-2722-4CA0-8716-9B5D0C332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71464"/>
            <a:ext cx="4038600" cy="4930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Users 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/>
              <a:t>Don’t panic</a:t>
            </a:r>
            <a:r>
              <a:rPr lang="en-US" dirty="0"/>
              <a:t> (check all history or log transactions).</a:t>
            </a:r>
          </a:p>
          <a:p>
            <a:endParaRPr lang="en-US" dirty="0"/>
          </a:p>
          <a:p>
            <a:r>
              <a:rPr lang="en-US" dirty="0"/>
              <a:t>Immediately change username or/and password.</a:t>
            </a:r>
          </a:p>
          <a:p>
            <a:endParaRPr lang="en-US" dirty="0"/>
          </a:p>
          <a:p>
            <a:r>
              <a:rPr lang="en-US" dirty="0"/>
              <a:t>Remove critical / vital information like credit card info, bank account, etc.</a:t>
            </a:r>
          </a:p>
          <a:p>
            <a:endParaRPr lang="en-US" dirty="0"/>
          </a:p>
          <a:p>
            <a:r>
              <a:rPr lang="en-US" dirty="0"/>
              <a:t>Change protection method, add 2FA for hardening.</a:t>
            </a:r>
          </a:p>
          <a:p>
            <a:endParaRPr lang="en-US" dirty="0"/>
          </a:p>
          <a:p>
            <a:r>
              <a:rPr lang="en-US" dirty="0"/>
              <a:t>Close account if necessary.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7655-0A77-A40A-5E91-CD3CF44E7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469015"/>
            <a:ext cx="4038600" cy="4930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Administrators 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Disconnect server from network.</a:t>
            </a:r>
          </a:p>
          <a:p>
            <a:r>
              <a:rPr lang="en-US" dirty="0"/>
              <a:t>Trace all activity and do audit.</a:t>
            </a:r>
          </a:p>
          <a:p>
            <a:r>
              <a:rPr lang="en-US" dirty="0"/>
              <a:t>Find, fix and closed every possibility backdoor left by attacker.</a:t>
            </a:r>
          </a:p>
          <a:p>
            <a:r>
              <a:rPr lang="en-US" dirty="0"/>
              <a:t>Reset all user and password in the system.</a:t>
            </a:r>
          </a:p>
          <a:p>
            <a:r>
              <a:rPr lang="en-US" dirty="0"/>
              <a:t>Do more audit on the attacked system.</a:t>
            </a:r>
          </a:p>
          <a:p>
            <a:r>
              <a:rPr lang="en-US" dirty="0"/>
              <a:t>Update / patch system (all vulnerable services and security)</a:t>
            </a:r>
          </a:p>
          <a:p>
            <a:r>
              <a:rPr lang="en-US" dirty="0"/>
              <a:t>After all clear, reconnect server to the network.</a:t>
            </a:r>
          </a:p>
          <a:p>
            <a:r>
              <a:rPr lang="en-US" dirty="0"/>
              <a:t>Do anticipation for next attack with the same method.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5D963-7467-81C0-4514-1D073452711F}"/>
              </a:ext>
            </a:extLst>
          </p:cNvPr>
          <p:cNvSpPr txBox="1"/>
          <p:nvPr/>
        </p:nvSpPr>
        <p:spPr>
          <a:xfrm>
            <a:off x="1355898" y="6399578"/>
            <a:ext cx="2393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i="1" dirty="0" err="1"/>
              <a:t>Manfaatkan</a:t>
            </a:r>
            <a:r>
              <a:rPr lang="en-US" sz="1350" b="1" i="1" dirty="0"/>
              <a:t> </a:t>
            </a:r>
            <a:r>
              <a:rPr lang="en-US" sz="1350" b="1" i="1" dirty="0" err="1"/>
              <a:t>Kriptografi</a:t>
            </a:r>
            <a:endParaRPr lang="id-ID" sz="1350" b="1" i="1" dirty="0"/>
          </a:p>
        </p:txBody>
      </p:sp>
    </p:spTree>
    <p:extLst>
      <p:ext uri="{BB962C8B-B14F-4D97-AF65-F5344CB8AC3E}">
        <p14:creationId xmlns:p14="http://schemas.microsoft.com/office/powerpoint/2010/main" val="377817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7254" y="2276872"/>
            <a:ext cx="76754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rgbClr val="53548A">
                      <a:satMod val="175000"/>
                      <a:alpha val="40000"/>
                    </a:srgbClr>
                  </a:glow>
                </a:effectLst>
              </a:rPr>
              <a:t>Any Question ?</a:t>
            </a:r>
          </a:p>
          <a:p>
            <a:pPr algn="ctr"/>
            <a:endParaRPr lang="id-ID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rgbClr val="53548A">
                    <a:satMod val="175000"/>
                    <a:alpha val="40000"/>
                  </a:srgbClr>
                </a:glow>
              </a:effectLst>
            </a:endParaRPr>
          </a:p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rgbClr val="53548A">
                      <a:satMod val="175000"/>
                      <a:alpha val="40000"/>
                    </a:srgbClr>
                  </a:glow>
                </a:effectLst>
              </a:rPr>
              <a:t>Anything to discuss ?</a:t>
            </a:r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rgbClr val="53548A">
                    <a:satMod val="175000"/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56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84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20688"/>
            <a:ext cx="79565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Implementing Security Defenses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556792"/>
            <a:ext cx="7750175" cy="4826000"/>
          </a:xfrm>
        </p:spPr>
        <p:txBody>
          <a:bodyPr/>
          <a:lstStyle/>
          <a:p>
            <a:r>
              <a:rPr lang="en-US" altLang="en-US" sz="1600" b="1" dirty="0">
                <a:solidFill>
                  <a:srgbClr val="3366FF"/>
                </a:solidFill>
              </a:rPr>
              <a:t>Defense in depth</a:t>
            </a:r>
            <a:r>
              <a:rPr lang="en-US" altLang="en-US" sz="1600" dirty="0">
                <a:solidFill>
                  <a:srgbClr val="3366FF"/>
                </a:solidFill>
              </a:rPr>
              <a:t> </a:t>
            </a:r>
            <a:r>
              <a:rPr lang="en-US" altLang="en-US" sz="1600" dirty="0"/>
              <a:t>is most common security theory – multiple layers of security</a:t>
            </a:r>
          </a:p>
          <a:p>
            <a:r>
              <a:rPr lang="en-US" altLang="en-US" sz="1600" b="1" dirty="0">
                <a:solidFill>
                  <a:srgbClr val="3366FF"/>
                </a:solidFill>
              </a:rPr>
              <a:t>Security policy </a:t>
            </a:r>
            <a:r>
              <a:rPr lang="en-US" altLang="en-US" sz="1600" dirty="0"/>
              <a:t>describes what is being secured</a:t>
            </a:r>
          </a:p>
          <a:p>
            <a:r>
              <a:rPr lang="en-US" altLang="en-US" sz="1600" dirty="0"/>
              <a:t>Vulnerability assessment compares real state of system / network compared to security policy</a:t>
            </a:r>
          </a:p>
          <a:p>
            <a:r>
              <a:rPr lang="en-US" altLang="en-US" sz="1600" dirty="0"/>
              <a:t>Intrusion detection endeavors to detect attempted or successful intrusions</a:t>
            </a:r>
          </a:p>
          <a:p>
            <a:pPr lvl="1"/>
            <a:r>
              <a:rPr lang="en-US" altLang="en-US" sz="1600" b="1" dirty="0">
                <a:solidFill>
                  <a:srgbClr val="3366FF"/>
                </a:solidFill>
              </a:rPr>
              <a:t>Signature-based</a:t>
            </a:r>
            <a:r>
              <a:rPr lang="en-US" altLang="en-US" sz="1600" dirty="0">
                <a:solidFill>
                  <a:srgbClr val="3366FF"/>
                </a:solidFill>
              </a:rPr>
              <a:t> </a:t>
            </a:r>
            <a:r>
              <a:rPr lang="en-US" altLang="en-US" sz="1600" dirty="0"/>
              <a:t>detection spots known bad patterns</a:t>
            </a:r>
          </a:p>
          <a:p>
            <a:pPr lvl="1"/>
            <a:r>
              <a:rPr lang="en-US" altLang="en-US" sz="1600" b="1" dirty="0">
                <a:solidFill>
                  <a:srgbClr val="3366FF"/>
                </a:solidFill>
              </a:rPr>
              <a:t>Anomaly detection</a:t>
            </a:r>
            <a:r>
              <a:rPr lang="en-US" altLang="en-US" sz="1600" dirty="0">
                <a:solidFill>
                  <a:srgbClr val="3366FF"/>
                </a:solidFill>
              </a:rPr>
              <a:t> </a:t>
            </a:r>
            <a:r>
              <a:rPr lang="en-US" altLang="en-US" sz="1600" dirty="0"/>
              <a:t>spots differences from normal behavior</a:t>
            </a:r>
          </a:p>
          <a:p>
            <a:pPr lvl="2"/>
            <a:r>
              <a:rPr lang="en-US" altLang="en-US" sz="1600" dirty="0"/>
              <a:t>Can detect </a:t>
            </a:r>
            <a:r>
              <a:rPr lang="en-US" altLang="en-US" sz="1600" b="1" dirty="0">
                <a:solidFill>
                  <a:srgbClr val="3366FF"/>
                </a:solidFill>
              </a:rPr>
              <a:t>zero-day</a:t>
            </a:r>
            <a:r>
              <a:rPr lang="en-US" altLang="en-US" sz="1600" dirty="0">
                <a:solidFill>
                  <a:srgbClr val="3366FF"/>
                </a:solidFill>
              </a:rPr>
              <a:t> </a:t>
            </a:r>
            <a:r>
              <a:rPr lang="en-US" altLang="en-US" sz="1600" dirty="0"/>
              <a:t>attacks</a:t>
            </a:r>
          </a:p>
          <a:p>
            <a:pPr lvl="1"/>
            <a:r>
              <a:rPr lang="en-US" altLang="en-US" sz="1600" b="1" dirty="0">
                <a:solidFill>
                  <a:srgbClr val="3366FF"/>
                </a:solidFill>
              </a:rPr>
              <a:t>False-positives</a:t>
            </a:r>
            <a:r>
              <a:rPr lang="en-US" altLang="en-US" sz="1600" dirty="0">
                <a:solidFill>
                  <a:srgbClr val="3366FF"/>
                </a:solidFill>
              </a:rPr>
              <a:t> </a:t>
            </a:r>
            <a:r>
              <a:rPr lang="en-US" altLang="en-US" sz="1600" dirty="0"/>
              <a:t>and </a:t>
            </a:r>
            <a:r>
              <a:rPr lang="en-US" altLang="en-US" sz="1600" b="1" dirty="0">
                <a:solidFill>
                  <a:srgbClr val="3366FF"/>
                </a:solidFill>
              </a:rPr>
              <a:t>false-negatives</a:t>
            </a:r>
            <a:r>
              <a:rPr lang="en-US" altLang="en-US" sz="1600" dirty="0">
                <a:solidFill>
                  <a:srgbClr val="3366FF"/>
                </a:solidFill>
              </a:rPr>
              <a:t> </a:t>
            </a:r>
            <a:r>
              <a:rPr lang="en-US" altLang="en-US" sz="1600" dirty="0"/>
              <a:t>a problem</a:t>
            </a:r>
          </a:p>
          <a:p>
            <a:r>
              <a:rPr lang="en-US" altLang="en-US" sz="1600" dirty="0"/>
              <a:t>Virus protection</a:t>
            </a:r>
          </a:p>
          <a:p>
            <a:pPr lvl="1"/>
            <a:r>
              <a:rPr lang="en-US" altLang="en-US" sz="1600" dirty="0"/>
              <a:t>Searching all programs or programs at execution for known virus patterns</a:t>
            </a:r>
          </a:p>
          <a:p>
            <a:pPr lvl="1"/>
            <a:r>
              <a:rPr lang="en-US" altLang="en-US" sz="1600" dirty="0"/>
              <a:t>Or run in </a:t>
            </a:r>
            <a:r>
              <a:rPr lang="en-US" altLang="en-US" sz="1600" b="1" dirty="0">
                <a:solidFill>
                  <a:srgbClr val="3366FF"/>
                </a:solidFill>
              </a:rPr>
              <a:t>sandbox</a:t>
            </a:r>
            <a:r>
              <a:rPr lang="en-US" altLang="en-US" sz="1600" dirty="0"/>
              <a:t> so can’t damage system</a:t>
            </a:r>
          </a:p>
          <a:p>
            <a:r>
              <a:rPr lang="en-US" altLang="en-US" sz="1600" dirty="0"/>
              <a:t>Auditing, accounting, and logging of all or specific system or network activities</a:t>
            </a:r>
          </a:p>
          <a:p>
            <a:r>
              <a:rPr lang="en-US" altLang="en-US" sz="1600" dirty="0"/>
              <a:t>Practice </a:t>
            </a:r>
            <a:r>
              <a:rPr lang="en-US" altLang="en-US" sz="1600" b="1" dirty="0">
                <a:solidFill>
                  <a:srgbClr val="3366FF"/>
                </a:solidFill>
              </a:rPr>
              <a:t>safe computing </a:t>
            </a:r>
            <a:r>
              <a:rPr lang="en-US" altLang="en-US" sz="1600" dirty="0"/>
              <a:t>– avoid sources of infection, download from only “good” sites, </a:t>
            </a:r>
            <a:r>
              <a:rPr lang="en-US" altLang="en-US" sz="1600" dirty="0" err="1"/>
              <a:t>etc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197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54568" y="692696"/>
            <a:ext cx="8229600" cy="47783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Firewalling to Protect Systems and Networks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352928" cy="49101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 network </a:t>
            </a:r>
            <a:r>
              <a:rPr lang="en-US" altLang="en-US" b="1" dirty="0">
                <a:solidFill>
                  <a:srgbClr val="3366FF"/>
                </a:solidFill>
              </a:rPr>
              <a:t>firewall</a:t>
            </a:r>
            <a:r>
              <a:rPr lang="en-US" altLang="en-US" dirty="0"/>
              <a:t> is placed between trusted and untrusted hosts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firewall limits network access between these two </a:t>
            </a:r>
            <a:r>
              <a:rPr lang="en-US" altLang="en-US" b="1" dirty="0">
                <a:solidFill>
                  <a:srgbClr val="3366FF"/>
                </a:solidFill>
              </a:rPr>
              <a:t>security domains</a:t>
            </a: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Can be tunneled or spoofed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Tunneling allows disallowed protocol to travel within allowed protocol (i.e., telnet inside of HTTP)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Firewall rules typically based on host name or IP address which can be spoofed</a:t>
            </a: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Personal firewall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software layer on given host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monitor / limit traffic to and from the host</a:t>
            </a: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Application proxy firewall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understands application protocol and can control them (i.e., SMTP)</a:t>
            </a: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System-call firewall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monitors all important system calls and apply rules to them (i.e., this program can execute that system call)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606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76320"/>
            <a:ext cx="8229600" cy="1066800"/>
          </a:xfrm>
        </p:spPr>
        <p:txBody>
          <a:bodyPr/>
          <a:lstStyle/>
          <a:p>
            <a:r>
              <a:rPr lang="en-US" altLang="id-ID" dirty="0"/>
              <a:t>Firewalls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Basic problem – many network applications and protocols have security problems that are fixed over time</a:t>
            </a:r>
          </a:p>
          <a:p>
            <a:pPr lvl="1"/>
            <a:r>
              <a:rPr lang="en-US" altLang="id-ID"/>
              <a:t>Difficult for users to keep up with changes and keep host secure</a:t>
            </a:r>
          </a:p>
          <a:p>
            <a:pPr lvl="1"/>
            <a:r>
              <a:rPr lang="en-US" altLang="id-ID"/>
              <a:t>Solution</a:t>
            </a:r>
          </a:p>
          <a:p>
            <a:pPr lvl="2"/>
            <a:r>
              <a:rPr lang="en-US" altLang="id-ID"/>
              <a:t>Administrators limit access to end hosts by using a firewall</a:t>
            </a:r>
          </a:p>
          <a:p>
            <a:pPr lvl="2"/>
            <a:r>
              <a:rPr lang="en-US" altLang="id-ID"/>
              <a:t>Firewall is kept up-to-date by administrators</a:t>
            </a:r>
          </a:p>
        </p:txBody>
      </p:sp>
      <p:pic>
        <p:nvPicPr>
          <p:cNvPr id="86020" name="Picture 4" descr="firewall.jpg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20688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48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72592"/>
            <a:ext cx="8229600" cy="1066800"/>
          </a:xfrm>
        </p:spPr>
        <p:txBody>
          <a:bodyPr/>
          <a:lstStyle/>
          <a:p>
            <a:r>
              <a:rPr lang="en-US" altLang="id-ID" dirty="0"/>
              <a:t>Firewalls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A firewall is like a castle with a drawbridge</a:t>
            </a:r>
          </a:p>
          <a:p>
            <a:pPr lvl="1"/>
            <a:r>
              <a:rPr lang="en-US" altLang="id-ID"/>
              <a:t>Only one point of access into the network</a:t>
            </a:r>
          </a:p>
          <a:p>
            <a:pPr lvl="1"/>
            <a:r>
              <a:rPr lang="en-US" altLang="id-ID"/>
              <a:t>This can be good or bad</a:t>
            </a:r>
          </a:p>
          <a:p>
            <a:r>
              <a:rPr lang="en-US" altLang="id-ID"/>
              <a:t>Can be hardware or software</a:t>
            </a:r>
          </a:p>
          <a:p>
            <a:pPr lvl="1"/>
            <a:r>
              <a:rPr lang="en-US" altLang="id-ID"/>
              <a:t>Ex. Some routers come with firewall functionality</a:t>
            </a:r>
          </a:p>
          <a:p>
            <a:pPr lvl="1"/>
            <a:r>
              <a:rPr lang="en-US" altLang="id-ID"/>
              <a:t>ipfw, ipchains, pf on Unix systems, Windows XP and Mac OS X have built in firewalls</a:t>
            </a:r>
          </a:p>
        </p:txBody>
      </p:sp>
      <p:pic>
        <p:nvPicPr>
          <p:cNvPr id="50180" name="Picture 4" descr="firewall.jpg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568" y="616992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19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60" name="Picture 68" descr="firewall.jpg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13" y="638448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3376"/>
            <a:ext cx="8229600" cy="1066800"/>
          </a:xfrm>
        </p:spPr>
        <p:txBody>
          <a:bodyPr/>
          <a:lstStyle/>
          <a:p>
            <a:r>
              <a:rPr lang="en-US" altLang="id-ID" dirty="0"/>
              <a:t>Firewalls</a:t>
            </a:r>
          </a:p>
        </p:txBody>
      </p:sp>
      <p:grpSp>
        <p:nvGrpSpPr>
          <p:cNvPr id="85061" name="Group 69"/>
          <p:cNvGrpSpPr>
            <a:grpSpLocks/>
          </p:cNvGrpSpPr>
          <p:nvPr/>
        </p:nvGrpSpPr>
        <p:grpSpPr bwMode="auto">
          <a:xfrm>
            <a:off x="609600" y="2060848"/>
            <a:ext cx="7924800" cy="4640263"/>
            <a:chOff x="373" y="912"/>
            <a:chExt cx="4992" cy="2923"/>
          </a:xfrm>
        </p:grpSpPr>
        <p:sp>
          <p:nvSpPr>
            <p:cNvPr id="85028" name="Rectangle 36"/>
            <p:cNvSpPr>
              <a:spLocks noChangeArrowheads="1"/>
            </p:cNvSpPr>
            <p:nvPr/>
          </p:nvSpPr>
          <p:spPr bwMode="auto">
            <a:xfrm>
              <a:off x="373" y="912"/>
              <a:ext cx="4992" cy="29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85029" name="Group 37"/>
            <p:cNvGrpSpPr>
              <a:grpSpLocks/>
            </p:cNvGrpSpPr>
            <p:nvPr/>
          </p:nvGrpSpPr>
          <p:grpSpPr bwMode="auto">
            <a:xfrm>
              <a:off x="4176" y="2928"/>
              <a:ext cx="1067" cy="762"/>
              <a:chOff x="336" y="2736"/>
              <a:chExt cx="1344" cy="960"/>
            </a:xfrm>
          </p:grpSpPr>
          <p:sp>
            <p:nvSpPr>
              <p:cNvPr id="85030" name="Oval 38"/>
              <p:cNvSpPr>
                <a:spLocks noChangeArrowheads="1"/>
              </p:cNvSpPr>
              <p:nvPr/>
            </p:nvSpPr>
            <p:spPr bwMode="auto">
              <a:xfrm>
                <a:off x="336" y="3024"/>
                <a:ext cx="768" cy="576"/>
              </a:xfrm>
              <a:prstGeom prst="ellipse">
                <a:avLst/>
              </a:prstGeom>
              <a:solidFill>
                <a:srgbClr val="66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31" name="Oval 39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768" cy="576"/>
              </a:xfrm>
              <a:prstGeom prst="ellipse">
                <a:avLst/>
              </a:prstGeom>
              <a:solidFill>
                <a:srgbClr val="66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32" name="Oval 40"/>
              <p:cNvSpPr>
                <a:spLocks noChangeArrowheads="1"/>
              </p:cNvSpPr>
              <p:nvPr/>
            </p:nvSpPr>
            <p:spPr bwMode="auto">
              <a:xfrm>
                <a:off x="816" y="2736"/>
                <a:ext cx="768" cy="576"/>
              </a:xfrm>
              <a:prstGeom prst="ellipse">
                <a:avLst/>
              </a:prstGeom>
              <a:solidFill>
                <a:srgbClr val="66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33" name="Oval 41"/>
              <p:cNvSpPr>
                <a:spLocks noChangeArrowheads="1"/>
              </p:cNvSpPr>
              <p:nvPr/>
            </p:nvSpPr>
            <p:spPr bwMode="auto">
              <a:xfrm>
                <a:off x="912" y="2880"/>
                <a:ext cx="768" cy="576"/>
              </a:xfrm>
              <a:prstGeom prst="ellipse">
                <a:avLst/>
              </a:prstGeom>
              <a:solidFill>
                <a:srgbClr val="66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34" name="Oval 42"/>
              <p:cNvSpPr>
                <a:spLocks noChangeArrowheads="1"/>
              </p:cNvSpPr>
              <p:nvPr/>
            </p:nvSpPr>
            <p:spPr bwMode="auto">
              <a:xfrm>
                <a:off x="912" y="3072"/>
                <a:ext cx="768" cy="576"/>
              </a:xfrm>
              <a:prstGeom prst="ellipse">
                <a:avLst/>
              </a:prstGeom>
              <a:solidFill>
                <a:srgbClr val="66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35" name="Oval 43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768" cy="576"/>
              </a:xfrm>
              <a:prstGeom prst="ellipse">
                <a:avLst/>
              </a:prstGeom>
              <a:solidFill>
                <a:srgbClr val="66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5036" name="Text Box 44"/>
            <p:cNvSpPr txBox="1">
              <a:spLocks noChangeArrowheads="1"/>
            </p:cNvSpPr>
            <p:nvPr/>
          </p:nvSpPr>
          <p:spPr bwMode="auto">
            <a:xfrm>
              <a:off x="4272" y="3168"/>
              <a:ext cx="8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id-ID" sz="2800">
                  <a:solidFill>
                    <a:srgbClr val="000000"/>
                  </a:solidFill>
                  <a:latin typeface="Arial" panose="020B0604020202020204" pitchFamily="34" charset="0"/>
                </a:rPr>
                <a:t>Intranet</a:t>
              </a:r>
            </a:p>
          </p:txBody>
        </p:sp>
        <p:sp>
          <p:nvSpPr>
            <p:cNvPr id="85037" name="Text Box 45"/>
            <p:cNvSpPr txBox="1">
              <a:spLocks noChangeArrowheads="1"/>
            </p:cNvSpPr>
            <p:nvPr/>
          </p:nvSpPr>
          <p:spPr bwMode="auto">
            <a:xfrm>
              <a:off x="2555" y="1392"/>
              <a:ext cx="6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id-ID" sz="3200">
                  <a:solidFill>
                    <a:srgbClr val="000000"/>
                  </a:solidFill>
                  <a:latin typeface="Arial" panose="020B0604020202020204" pitchFamily="34" charset="0"/>
                </a:rPr>
                <a:t>DMZ</a:t>
              </a:r>
            </a:p>
          </p:txBody>
        </p:sp>
        <p:grpSp>
          <p:nvGrpSpPr>
            <p:cNvPr id="85038" name="Group 46"/>
            <p:cNvGrpSpPr>
              <a:grpSpLocks/>
            </p:cNvGrpSpPr>
            <p:nvPr/>
          </p:nvGrpSpPr>
          <p:grpSpPr bwMode="auto">
            <a:xfrm>
              <a:off x="469" y="1056"/>
              <a:ext cx="1259" cy="899"/>
              <a:chOff x="336" y="2736"/>
              <a:chExt cx="1344" cy="960"/>
            </a:xfrm>
          </p:grpSpPr>
          <p:sp>
            <p:nvSpPr>
              <p:cNvPr id="85039" name="Oval 47"/>
              <p:cNvSpPr>
                <a:spLocks noChangeArrowheads="1"/>
              </p:cNvSpPr>
              <p:nvPr/>
            </p:nvSpPr>
            <p:spPr bwMode="auto">
              <a:xfrm>
                <a:off x="336" y="3024"/>
                <a:ext cx="768" cy="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40" name="Oval 48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768" cy="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41" name="Oval 49"/>
              <p:cNvSpPr>
                <a:spLocks noChangeArrowheads="1"/>
              </p:cNvSpPr>
              <p:nvPr/>
            </p:nvSpPr>
            <p:spPr bwMode="auto">
              <a:xfrm>
                <a:off x="816" y="2736"/>
                <a:ext cx="768" cy="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42" name="Oval 50"/>
              <p:cNvSpPr>
                <a:spLocks noChangeArrowheads="1"/>
              </p:cNvSpPr>
              <p:nvPr/>
            </p:nvSpPr>
            <p:spPr bwMode="auto">
              <a:xfrm>
                <a:off x="912" y="2880"/>
                <a:ext cx="768" cy="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43" name="Oval 51"/>
              <p:cNvSpPr>
                <a:spLocks noChangeArrowheads="1"/>
              </p:cNvSpPr>
              <p:nvPr/>
            </p:nvSpPr>
            <p:spPr bwMode="auto">
              <a:xfrm>
                <a:off x="912" y="3072"/>
                <a:ext cx="768" cy="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044" name="Oval 52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768" cy="57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85045" name="Text Box 53"/>
            <p:cNvSpPr txBox="1">
              <a:spLocks noChangeArrowheads="1"/>
            </p:cNvSpPr>
            <p:nvPr/>
          </p:nvSpPr>
          <p:spPr bwMode="auto">
            <a:xfrm>
              <a:off x="661" y="1346"/>
              <a:ext cx="8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id-ID" sz="2800">
                  <a:solidFill>
                    <a:srgbClr val="000000"/>
                  </a:solidFill>
                  <a:latin typeface="Arial" panose="020B0604020202020204" pitchFamily="34" charset="0"/>
                </a:rPr>
                <a:t>Internet</a:t>
              </a:r>
            </a:p>
          </p:txBody>
        </p:sp>
        <p:sp>
          <p:nvSpPr>
            <p:cNvPr id="85046" name="Line 54"/>
            <p:cNvSpPr>
              <a:spLocks noChangeShapeType="1"/>
            </p:cNvSpPr>
            <p:nvPr/>
          </p:nvSpPr>
          <p:spPr bwMode="auto">
            <a:xfrm flipV="1">
              <a:off x="1979" y="2481"/>
              <a:ext cx="1920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85047" name="Line 55"/>
            <p:cNvSpPr>
              <a:spLocks noChangeShapeType="1"/>
            </p:cNvSpPr>
            <p:nvPr/>
          </p:nvSpPr>
          <p:spPr bwMode="auto">
            <a:xfrm>
              <a:off x="2328" y="2496"/>
              <a:ext cx="1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85048" name="Line 56"/>
            <p:cNvSpPr>
              <a:spLocks noChangeShapeType="1"/>
            </p:cNvSpPr>
            <p:nvPr/>
          </p:nvSpPr>
          <p:spPr bwMode="auto">
            <a:xfrm>
              <a:off x="2961" y="2496"/>
              <a:ext cx="1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85049" name="Line 57"/>
            <p:cNvSpPr>
              <a:spLocks noChangeShapeType="1"/>
            </p:cNvSpPr>
            <p:nvPr/>
          </p:nvSpPr>
          <p:spPr bwMode="auto">
            <a:xfrm>
              <a:off x="3600" y="2496"/>
              <a:ext cx="1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85050" name="Line 58"/>
            <p:cNvSpPr>
              <a:spLocks noChangeShapeType="1"/>
            </p:cNvSpPr>
            <p:nvPr/>
          </p:nvSpPr>
          <p:spPr bwMode="auto">
            <a:xfrm>
              <a:off x="1056" y="196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85051" name="Line 59"/>
            <p:cNvSpPr>
              <a:spLocks noChangeShapeType="1"/>
            </p:cNvSpPr>
            <p:nvPr/>
          </p:nvSpPr>
          <p:spPr bwMode="auto">
            <a:xfrm>
              <a:off x="1056" y="2496"/>
              <a:ext cx="75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85052" name="Rectangle 60" descr="Shingle"/>
            <p:cNvSpPr>
              <a:spLocks noChangeArrowheads="1"/>
            </p:cNvSpPr>
            <p:nvPr/>
          </p:nvSpPr>
          <p:spPr bwMode="auto">
            <a:xfrm>
              <a:off x="1728" y="1968"/>
              <a:ext cx="270" cy="1125"/>
            </a:xfrm>
            <a:prstGeom prst="rect">
              <a:avLst/>
            </a:prstGeom>
            <a:pattFill prst="shingl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1" hangingPunct="1"/>
              <a:r>
                <a:rPr lang="en-US" altLang="id-ID">
                  <a:solidFill>
                    <a:srgbClr val="000000"/>
                  </a:solidFill>
                  <a:latin typeface="Arial" panose="020B0604020202020204" pitchFamily="34" charset="0"/>
                </a:rPr>
                <a:t>Firewall</a:t>
              </a:r>
            </a:p>
          </p:txBody>
        </p:sp>
        <p:sp>
          <p:nvSpPr>
            <p:cNvPr id="85053" name="Rectangle 61" descr="Shingle"/>
            <p:cNvSpPr>
              <a:spLocks noChangeArrowheads="1"/>
            </p:cNvSpPr>
            <p:nvPr/>
          </p:nvSpPr>
          <p:spPr bwMode="auto">
            <a:xfrm>
              <a:off x="3888" y="1968"/>
              <a:ext cx="270" cy="1125"/>
            </a:xfrm>
            <a:prstGeom prst="rect">
              <a:avLst/>
            </a:prstGeom>
            <a:pattFill prst="shingl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1" hangingPunct="1"/>
              <a:r>
                <a:rPr lang="en-US" altLang="id-ID">
                  <a:solidFill>
                    <a:srgbClr val="000000"/>
                  </a:solidFill>
                  <a:latin typeface="Arial" panose="020B0604020202020204" pitchFamily="34" charset="0"/>
                </a:rPr>
                <a:t>Firewall</a:t>
              </a:r>
            </a:p>
          </p:txBody>
        </p:sp>
        <p:sp>
          <p:nvSpPr>
            <p:cNvPr id="85054" name="Line 62"/>
            <p:cNvSpPr>
              <a:spLocks noChangeShapeType="1"/>
            </p:cNvSpPr>
            <p:nvPr/>
          </p:nvSpPr>
          <p:spPr bwMode="auto">
            <a:xfrm>
              <a:off x="4176" y="2495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85055" name="Line 63"/>
            <p:cNvSpPr>
              <a:spLocks noChangeShapeType="1"/>
            </p:cNvSpPr>
            <p:nvPr/>
          </p:nvSpPr>
          <p:spPr bwMode="auto">
            <a:xfrm>
              <a:off x="4752" y="24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85056" name="Rectangle 64"/>
            <p:cNvSpPr>
              <a:spLocks noChangeArrowheads="1"/>
            </p:cNvSpPr>
            <p:nvPr/>
          </p:nvSpPr>
          <p:spPr bwMode="auto">
            <a:xfrm>
              <a:off x="2136" y="2847"/>
              <a:ext cx="360" cy="2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5057" name="Rectangle 65"/>
            <p:cNvSpPr>
              <a:spLocks noChangeArrowheads="1"/>
            </p:cNvSpPr>
            <p:nvPr/>
          </p:nvSpPr>
          <p:spPr bwMode="auto">
            <a:xfrm>
              <a:off x="2769" y="2847"/>
              <a:ext cx="360" cy="2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5058" name="Rectangle 66"/>
            <p:cNvSpPr>
              <a:spLocks noChangeArrowheads="1"/>
            </p:cNvSpPr>
            <p:nvPr/>
          </p:nvSpPr>
          <p:spPr bwMode="auto">
            <a:xfrm>
              <a:off x="3408" y="2847"/>
              <a:ext cx="360" cy="2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5059" name="Text Box 67"/>
            <p:cNvSpPr txBox="1">
              <a:spLocks noChangeArrowheads="1"/>
            </p:cNvSpPr>
            <p:nvPr/>
          </p:nvSpPr>
          <p:spPr bwMode="auto">
            <a:xfrm>
              <a:off x="2171" y="1728"/>
              <a:ext cx="157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id-ID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Web server, email server, web proxy, etc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078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792"/>
            <a:ext cx="8229600" cy="1066800"/>
          </a:xfrm>
        </p:spPr>
        <p:txBody>
          <a:bodyPr/>
          <a:lstStyle/>
          <a:p>
            <a:r>
              <a:rPr lang="en-US" altLang="id-ID" dirty="0"/>
              <a:t>Firewalls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sz="2800"/>
              <a:t>Used to filter packets based on a combination of features</a:t>
            </a:r>
          </a:p>
          <a:p>
            <a:pPr lvl="1"/>
            <a:r>
              <a:rPr lang="en-US" altLang="id-ID" sz="2400"/>
              <a:t>These are called packet filtering firewalls</a:t>
            </a:r>
          </a:p>
          <a:p>
            <a:pPr lvl="2"/>
            <a:r>
              <a:rPr lang="en-US" altLang="id-ID" sz="2000"/>
              <a:t>There are other types too, but they will not be discussed</a:t>
            </a:r>
          </a:p>
          <a:p>
            <a:pPr lvl="1"/>
            <a:r>
              <a:rPr lang="en-US" altLang="id-ID" sz="2400"/>
              <a:t>Ex. Drop packets with destination port of 23 (Telnet)</a:t>
            </a:r>
          </a:p>
          <a:p>
            <a:pPr lvl="1"/>
            <a:r>
              <a:rPr lang="en-US" altLang="id-ID" sz="2400"/>
              <a:t>Can use any combination of IP/UDP/TCP header information</a:t>
            </a:r>
          </a:p>
          <a:p>
            <a:pPr lvl="1"/>
            <a:r>
              <a:rPr lang="en-US" altLang="id-ID" sz="2400">
                <a:latin typeface="Courier New" panose="02070309020205020404" pitchFamily="49" charset="0"/>
              </a:rPr>
              <a:t>man ipfw</a:t>
            </a:r>
            <a:r>
              <a:rPr lang="en-US" altLang="id-ID" sz="2400"/>
              <a:t> on unix47 for much more detail</a:t>
            </a:r>
          </a:p>
          <a:p>
            <a:r>
              <a:rPr lang="en-US" altLang="id-ID" sz="2800"/>
              <a:t>But why don’t we just turn Telnet off?</a:t>
            </a:r>
          </a:p>
        </p:txBody>
      </p:sp>
      <p:pic>
        <p:nvPicPr>
          <p:cNvPr id="52228" name="Picture 4" descr="firewall.jpg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536" y="584992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9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1800" y="803936"/>
            <a:ext cx="8229600" cy="1066800"/>
          </a:xfrm>
        </p:spPr>
        <p:txBody>
          <a:bodyPr/>
          <a:lstStyle/>
          <a:p>
            <a:r>
              <a:rPr lang="en-US" altLang="id-ID" dirty="0"/>
              <a:t>Firewalls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/>
              <a:t>Here is what a computer with a default Windows XP install looks like:</a:t>
            </a:r>
          </a:p>
          <a:p>
            <a:pPr lvl="1">
              <a:lnSpc>
                <a:spcPct val="90000"/>
              </a:lnSpc>
            </a:pPr>
            <a:r>
              <a:rPr lang="en-US" altLang="id-ID" sz="1800">
                <a:latin typeface="Courier New" panose="02070309020205020404" pitchFamily="49" charset="0"/>
              </a:rPr>
              <a:t>135/tcp open loc-srv</a:t>
            </a:r>
          </a:p>
          <a:p>
            <a:pPr lvl="1">
              <a:lnSpc>
                <a:spcPct val="90000"/>
              </a:lnSpc>
            </a:pPr>
            <a:r>
              <a:rPr lang="en-US" altLang="id-ID" sz="1800">
                <a:latin typeface="Courier New" panose="02070309020205020404" pitchFamily="49" charset="0"/>
              </a:rPr>
              <a:t>139/tcp open netbios-ssn</a:t>
            </a:r>
          </a:p>
          <a:p>
            <a:pPr lvl="1">
              <a:lnSpc>
                <a:spcPct val="90000"/>
              </a:lnSpc>
            </a:pPr>
            <a:r>
              <a:rPr lang="en-US" altLang="id-ID" sz="1800">
                <a:latin typeface="Courier New" panose="02070309020205020404" pitchFamily="49" charset="0"/>
              </a:rPr>
              <a:t>445/tcp open microsoft-ds</a:t>
            </a:r>
          </a:p>
          <a:p>
            <a:pPr lvl="1">
              <a:lnSpc>
                <a:spcPct val="90000"/>
              </a:lnSpc>
            </a:pPr>
            <a:r>
              <a:rPr lang="en-US" altLang="id-ID" sz="1800">
                <a:latin typeface="Courier New" panose="02070309020205020404" pitchFamily="49" charset="0"/>
              </a:rPr>
              <a:t>1025/tcp open NFS-or-IIS</a:t>
            </a:r>
          </a:p>
          <a:p>
            <a:pPr lvl="1">
              <a:lnSpc>
                <a:spcPct val="90000"/>
              </a:lnSpc>
            </a:pPr>
            <a:r>
              <a:rPr lang="en-US" altLang="id-ID" sz="1800">
                <a:latin typeface="Courier New" panose="02070309020205020404" pitchFamily="49" charset="0"/>
              </a:rPr>
              <a:t>3389/tcp open ms-term-serv</a:t>
            </a:r>
          </a:p>
          <a:p>
            <a:pPr lvl="1">
              <a:lnSpc>
                <a:spcPct val="90000"/>
              </a:lnSpc>
            </a:pPr>
            <a:r>
              <a:rPr lang="en-US" altLang="id-ID" sz="1800">
                <a:latin typeface="Courier New" panose="02070309020205020404" pitchFamily="49" charset="0"/>
              </a:rPr>
              <a:t>5000/tcp open UPnP</a:t>
            </a:r>
            <a:endParaRPr lang="en-US" altLang="id-ID" sz="180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altLang="id-ID"/>
              <a:t>Might need some of these services, or might not be able to control all the machines on the network</a:t>
            </a:r>
          </a:p>
        </p:txBody>
      </p:sp>
      <p:pic>
        <p:nvPicPr>
          <p:cNvPr id="53252" name="Picture 4" descr="firewall.jpg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26136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5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0224"/>
            <a:ext cx="8229600" cy="1066800"/>
          </a:xfrm>
        </p:spPr>
        <p:txBody>
          <a:bodyPr/>
          <a:lstStyle/>
          <a:p>
            <a:r>
              <a:rPr lang="en-US" altLang="id-ID" dirty="0"/>
              <a:t>Firewalls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What does a firewall rule look like?</a:t>
            </a:r>
          </a:p>
          <a:p>
            <a:pPr lvl="1"/>
            <a:r>
              <a:rPr lang="en-US" altLang="id-ID"/>
              <a:t>Depends on the firewall used</a:t>
            </a:r>
          </a:p>
          <a:p>
            <a:r>
              <a:rPr lang="en-US" altLang="id-ID"/>
              <a:t>Example: ipfw</a:t>
            </a:r>
          </a:p>
          <a:p>
            <a:pPr lvl="1"/>
            <a:r>
              <a:rPr lang="en-US" altLang="id-ID" sz="2000">
                <a:latin typeface="Courier New" panose="02070309020205020404" pitchFamily="49" charset="0"/>
              </a:rPr>
              <a:t>/sbin/ipfw add deny tcp from cracker.evil.org to wolf.tambov.su telnet</a:t>
            </a:r>
            <a:endParaRPr lang="en-US" altLang="id-ID" sz="2000">
              <a:latin typeface="Courier" charset="0"/>
            </a:endParaRPr>
          </a:p>
          <a:p>
            <a:r>
              <a:rPr lang="en-US" altLang="id-ID"/>
              <a:t>Other examples: WinXP &amp; Mac OS X have built in and third party firewalls</a:t>
            </a:r>
          </a:p>
          <a:p>
            <a:pPr lvl="1"/>
            <a:r>
              <a:rPr lang="en-US" altLang="id-ID"/>
              <a:t>Different graphical user interfaces</a:t>
            </a:r>
          </a:p>
          <a:p>
            <a:pPr lvl="1"/>
            <a:r>
              <a:rPr lang="en-US" altLang="id-ID"/>
              <a:t>Varying amounts of complexity and power</a:t>
            </a:r>
          </a:p>
        </p:txBody>
      </p:sp>
      <p:pic>
        <p:nvPicPr>
          <p:cNvPr id="59397" name="Picture 5" descr="firewall.jpg 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536" y="612424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134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80280</TotalTime>
  <Words>1098</Words>
  <Application>Microsoft Office PowerPoint</Application>
  <PresentationFormat>On-screen Show (4:3)</PresentationFormat>
  <Paragraphs>143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Courier</vt:lpstr>
      <vt:lpstr>Courier New</vt:lpstr>
      <vt:lpstr>Georgia</vt:lpstr>
      <vt:lpstr>Helvetica</vt:lpstr>
      <vt:lpstr>Times New Roman</vt:lpstr>
      <vt:lpstr>Trebuchet MS</vt:lpstr>
      <vt:lpstr>Wingdings 2</vt:lpstr>
      <vt:lpstr>Urban</vt:lpstr>
      <vt:lpstr>System and Cyber Security</vt:lpstr>
      <vt:lpstr>Implementing Security Defenses</vt:lpstr>
      <vt:lpstr>Firewalling to Protect Systems and Networks</vt:lpstr>
      <vt:lpstr>Firewalls</vt:lpstr>
      <vt:lpstr>Firewalls</vt:lpstr>
      <vt:lpstr>Firewalls</vt:lpstr>
      <vt:lpstr>Firewalls</vt:lpstr>
      <vt:lpstr>Firewalls</vt:lpstr>
      <vt:lpstr>Firewalls</vt:lpstr>
      <vt:lpstr>Intrusion Detection</vt:lpstr>
      <vt:lpstr>Intrusion Detection</vt:lpstr>
      <vt:lpstr>What To Do To Anticipate Attacks</vt:lpstr>
      <vt:lpstr>Kinds of 2nd/Two-FACTOR AUTHENTICATION (2FA)</vt:lpstr>
      <vt:lpstr>Security Incident Mitigation</vt:lpstr>
      <vt:lpstr>PowerPoint Presentation</vt:lpstr>
      <vt:lpstr>PowerPoint Presentation</vt:lpstr>
    </vt:vector>
  </TitlesOfParts>
  <Company>Universitas Dian Nuswantoro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</dc:title>
  <dc:creator>L. Budi Handoko</dc:creator>
  <cp:lastModifiedBy>Ensign Budi</cp:lastModifiedBy>
  <cp:revision>452</cp:revision>
  <dcterms:created xsi:type="dcterms:W3CDTF">2011-09-14T06:18:36Z</dcterms:created>
  <dcterms:modified xsi:type="dcterms:W3CDTF">2023-10-18T03:20:08Z</dcterms:modified>
</cp:coreProperties>
</file>