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9"/>
  </p:notesMasterIdLst>
  <p:sldIdLst>
    <p:sldId id="256" r:id="rId2"/>
    <p:sldId id="468" r:id="rId3"/>
    <p:sldId id="469" r:id="rId4"/>
    <p:sldId id="470" r:id="rId5"/>
    <p:sldId id="471" r:id="rId6"/>
    <p:sldId id="472" r:id="rId7"/>
    <p:sldId id="833" r:id="rId8"/>
    <p:sldId id="749" r:id="rId9"/>
    <p:sldId id="752" r:id="rId10"/>
    <p:sldId id="442" r:id="rId11"/>
    <p:sldId id="464" r:id="rId12"/>
    <p:sldId id="466" r:id="rId13"/>
    <p:sldId id="467" r:id="rId14"/>
    <p:sldId id="820" r:id="rId15"/>
    <p:sldId id="809" r:id="rId16"/>
    <p:sldId id="810" r:id="rId17"/>
    <p:sldId id="811" r:id="rId18"/>
    <p:sldId id="813" r:id="rId19"/>
    <p:sldId id="819" r:id="rId20"/>
    <p:sldId id="443" r:id="rId21"/>
    <p:sldId id="444" r:id="rId22"/>
    <p:sldId id="815" r:id="rId23"/>
    <p:sldId id="816" r:id="rId24"/>
    <p:sldId id="446" r:id="rId25"/>
    <p:sldId id="445" r:id="rId26"/>
    <p:sldId id="814" r:id="rId27"/>
    <p:sldId id="821" r:id="rId28"/>
    <p:sldId id="447" r:id="rId29"/>
    <p:sldId id="448" r:id="rId30"/>
    <p:sldId id="817" r:id="rId31"/>
    <p:sldId id="822" r:id="rId32"/>
    <p:sldId id="449" r:id="rId33"/>
    <p:sldId id="451" r:id="rId34"/>
    <p:sldId id="823" r:id="rId35"/>
    <p:sldId id="818" r:id="rId36"/>
    <p:sldId id="309" r:id="rId37"/>
    <p:sldId id="266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0" autoAdjust="0"/>
    <p:restoredTop sz="86897" autoAdjust="0"/>
  </p:normalViewPr>
  <p:slideViewPr>
    <p:cSldViewPr>
      <p:cViewPr varScale="1">
        <p:scale>
          <a:sx n="104" d="100"/>
          <a:sy n="104" d="100"/>
        </p:scale>
        <p:origin x="108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8B82-6AB9-41CD-84E1-50555EB3CA93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E864-64DB-4FBA-A705-6E503C0E7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35D3D4-412C-4CC4-9A58-976CF0ADB78B}" type="slidenum">
              <a:rPr lang="en-US" altLang="id-ID"/>
              <a:pPr/>
              <a:t>5</a:t>
            </a:fld>
            <a:endParaRPr lang="en-US" altLang="id-ID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Security techniques:  IDS can be configured to look for internal inconsistencies in traffic patterns</a:t>
            </a:r>
          </a:p>
          <a:p>
            <a:r>
              <a:rPr lang="en-US" altLang="id-ID"/>
              <a:t>Firewalls can be configured to block off one part of a corporate network from another part to further restrict access</a:t>
            </a:r>
          </a:p>
          <a:p>
            <a:r>
              <a:rPr lang="en-US" altLang="id-ID"/>
              <a:t>Can also use hardware based identification tokens with strong encryption to identify who is doing what</a:t>
            </a:r>
          </a:p>
        </p:txBody>
      </p:sp>
    </p:spTree>
    <p:extLst>
      <p:ext uri="{BB962C8B-B14F-4D97-AF65-F5344CB8AC3E}">
        <p14:creationId xmlns:p14="http://schemas.microsoft.com/office/powerpoint/2010/main" val="289710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CFC9242-0690-439F-97E9-644715DABA07}" type="slidenum">
              <a:rPr lang="en-US" altLang="en-US" sz="1300">
                <a:latin typeface="Helvetica" panose="020B0604020202020204" pitchFamily="34" charset="0"/>
              </a:rPr>
              <a:pPr/>
              <a:t>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9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D2E08-723A-48C1-BD08-85E8B6C1F60F}" type="slidenum">
              <a:rPr lang="en-US" altLang="id-ID"/>
              <a:pPr/>
              <a:t>21</a:t>
            </a:fld>
            <a:endParaRPr lang="en-US" altLang="id-ID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Forge source IP so that the victim can’t figure out who you are.</a:t>
            </a:r>
          </a:p>
        </p:txBody>
      </p:sp>
    </p:spTree>
    <p:extLst>
      <p:ext uri="{BB962C8B-B14F-4D97-AF65-F5344CB8AC3E}">
        <p14:creationId xmlns:p14="http://schemas.microsoft.com/office/powerpoint/2010/main" val="223464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Sniff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whitehouse.gov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and Cyber Security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L. Budi Handoko, M.Kom. (handoko@dosen.dinus.ac.id</a:t>
            </a:r>
            <a:r>
              <a:rPr lang="en-US" dirty="0"/>
              <a:t> /</a:t>
            </a:r>
          </a:p>
          <a:p>
            <a:r>
              <a:rPr lang="en-US" dirty="0"/>
              <a:t>handoko@dsn.dinus.ac.id</a:t>
            </a:r>
            <a:r>
              <a:rPr lang="id-ID" dirty="0"/>
              <a:t>)</a:t>
            </a:r>
          </a:p>
          <a:p>
            <a:r>
              <a:rPr lang="id-ID" dirty="0"/>
              <a:t>Dian Nuswantoro University</a:t>
            </a:r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349"/>
            <a:ext cx="8229600" cy="1066800"/>
          </a:xfrm>
        </p:spPr>
        <p:txBody>
          <a:bodyPr/>
          <a:lstStyle/>
          <a:p>
            <a:r>
              <a:rPr lang="en-US" altLang="id-ID" dirty="0"/>
              <a:t>Dictionary Attack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800"/>
              <a:t>We can run a dictionary attack on the passwords</a:t>
            </a:r>
          </a:p>
          <a:p>
            <a:pPr lvl="1"/>
            <a:r>
              <a:rPr lang="en-US" altLang="id-ID" sz="2400"/>
              <a:t>The passwords in /etc/passwd are encrypted with the crypt(3) function (one-way hash)</a:t>
            </a:r>
          </a:p>
          <a:p>
            <a:pPr lvl="1"/>
            <a:r>
              <a:rPr lang="en-US" altLang="id-ID" sz="2400"/>
              <a:t>Can take a dictionary of words, crypt() them all, and compare with the hashed passwords</a:t>
            </a:r>
          </a:p>
          <a:p>
            <a:r>
              <a:rPr lang="en-US" altLang="id-ID" sz="2800"/>
              <a:t>This is why your passwords should be meaningless random junk!</a:t>
            </a:r>
          </a:p>
          <a:p>
            <a:pPr lvl="1"/>
            <a:r>
              <a:rPr lang="en-US" altLang="id-ID" sz="2400"/>
              <a:t>For example, “sdfo839f” is a good password</a:t>
            </a:r>
          </a:p>
          <a:p>
            <a:pPr lvl="2"/>
            <a:r>
              <a:rPr lang="en-US" altLang="id-ID" sz="2000"/>
              <a:t>That is not my andrew password</a:t>
            </a:r>
          </a:p>
          <a:p>
            <a:pPr lvl="2"/>
            <a:r>
              <a:rPr lang="en-US" altLang="id-ID" sz="2000"/>
              <a:t>Please don’t try it either</a:t>
            </a:r>
          </a:p>
        </p:txBody>
      </p:sp>
      <p:pic>
        <p:nvPicPr>
          <p:cNvPr id="67589" name="Picture 5" descr="dictionary.jpg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992" y="764349"/>
            <a:ext cx="1487488" cy="14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22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en-US" altLang="id-ID" dirty="0"/>
              <a:t>Packet Sniffing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id-ID" dirty="0"/>
              <a:t>Recall how Ethernet works …</a:t>
            </a:r>
          </a:p>
          <a:p>
            <a:pPr>
              <a:lnSpc>
                <a:spcPct val="90000"/>
              </a:lnSpc>
            </a:pPr>
            <a:r>
              <a:rPr lang="en-US" altLang="id-ID" dirty="0"/>
              <a:t>When someone wants to send a packet to some else …</a:t>
            </a:r>
          </a:p>
          <a:p>
            <a:pPr>
              <a:lnSpc>
                <a:spcPct val="90000"/>
              </a:lnSpc>
            </a:pPr>
            <a:r>
              <a:rPr lang="en-US" altLang="id-ID" dirty="0"/>
              <a:t>They put the bits on the wire with the destination MAC address …</a:t>
            </a:r>
          </a:p>
          <a:p>
            <a:pPr>
              <a:lnSpc>
                <a:spcPct val="90000"/>
              </a:lnSpc>
            </a:pPr>
            <a:r>
              <a:rPr lang="en-US" altLang="id-ID" dirty="0"/>
              <a:t>And remember that other hosts are listening on the wire to detect for collisions …</a:t>
            </a:r>
          </a:p>
          <a:p>
            <a:pPr>
              <a:lnSpc>
                <a:spcPct val="90000"/>
              </a:lnSpc>
            </a:pPr>
            <a:r>
              <a:rPr lang="en-US" altLang="id-ID" dirty="0"/>
              <a:t>It couldn’t get any easier to figure out what data is being transmitted over the network!</a:t>
            </a:r>
          </a:p>
          <a:p>
            <a:r>
              <a:rPr lang="en-US" altLang="id-ID" dirty="0"/>
              <a:t>This works for wireless too!</a:t>
            </a:r>
          </a:p>
          <a:p>
            <a:r>
              <a:rPr lang="en-US" altLang="id-ID" dirty="0"/>
              <a:t>In fact, it works for any broadcast-based medium</a:t>
            </a:r>
          </a:p>
          <a:p>
            <a:pPr>
              <a:lnSpc>
                <a:spcPct val="90000"/>
              </a:lnSpc>
            </a:pPr>
            <a:endParaRPr lang="en-US" altLang="id-ID" dirty="0"/>
          </a:p>
        </p:txBody>
      </p:sp>
      <p:pic>
        <p:nvPicPr>
          <p:cNvPr id="61444" name="Picture 4" descr=" nose.tiff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49224"/>
            <a:ext cx="11239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en-US" altLang="id-ID" dirty="0"/>
              <a:t>Packet Sniffing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What kinds of data can we get?</a:t>
            </a:r>
          </a:p>
          <a:p>
            <a:r>
              <a:rPr lang="en-US" altLang="id-ID"/>
              <a:t>Asked another way, what kind of information would be most useful to a malicious user?</a:t>
            </a:r>
          </a:p>
          <a:p>
            <a:r>
              <a:rPr lang="en-US" altLang="id-ID"/>
              <a:t>Answer: Anything in plain text</a:t>
            </a:r>
          </a:p>
          <a:p>
            <a:pPr lvl="1"/>
            <a:r>
              <a:rPr lang="en-US" altLang="id-ID"/>
              <a:t>Passwords are the most popular</a:t>
            </a:r>
          </a:p>
        </p:txBody>
      </p:sp>
      <p:pic>
        <p:nvPicPr>
          <p:cNvPr id="64516" name="Picture 4" descr=" nose.tiff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876300"/>
            <a:ext cx="11239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78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60" y="800168"/>
            <a:ext cx="8229600" cy="1066800"/>
          </a:xfrm>
        </p:spPr>
        <p:txBody>
          <a:bodyPr/>
          <a:lstStyle/>
          <a:p>
            <a:r>
              <a:rPr lang="en-US" altLang="id-ID"/>
              <a:t>Packet Sniffing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id-ID" sz="2400"/>
              <a:t>How can we protect ourselves?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SSH, not Telnet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Many people at CMU still use Telnet and send their password in the clear (use PuTTY instead!)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Now that I have told you this, please do not exploit this information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Packet sniffing is, by the way, prohibited by Computing Services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HTTP over SSL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Especially when making purchases with credit cards!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SFTP, not FTP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Unless you </a:t>
            </a:r>
            <a:r>
              <a:rPr lang="en-US" altLang="id-ID" sz="2000" b="1" i="1" u="sng"/>
              <a:t>really</a:t>
            </a:r>
            <a:r>
              <a:rPr lang="en-US" altLang="id-ID" sz="2000"/>
              <a:t> don’t care about the password or data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Can also use KerbFTP (download from MyAndrew)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IPSec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Provides network-layer confidentiality</a:t>
            </a:r>
          </a:p>
        </p:txBody>
      </p:sp>
      <p:pic>
        <p:nvPicPr>
          <p:cNvPr id="65540" name="Picture 4" descr=" nose.tiff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62" y="764704"/>
            <a:ext cx="11239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2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44CA-6D21-AFA4-64B2-D866676C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en-US" dirty="0"/>
              <a:t>Attacks on Different Layers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10AE8-48FD-3B09-DACF-CE145308B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74" y="1484784"/>
            <a:ext cx="8536652" cy="5094454"/>
          </a:xfrm>
        </p:spPr>
      </p:pic>
    </p:spTree>
    <p:extLst>
      <p:ext uri="{BB962C8B-B14F-4D97-AF65-F5344CB8AC3E}">
        <p14:creationId xmlns:p14="http://schemas.microsoft.com/office/powerpoint/2010/main" val="16118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D0E7-94E5-D3CB-C6AF-D0F51F33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1039"/>
            <a:ext cx="8229600" cy="1069848"/>
          </a:xfrm>
        </p:spPr>
        <p:txBody>
          <a:bodyPr/>
          <a:lstStyle/>
          <a:p>
            <a:r>
              <a:rPr lang="en-US" dirty="0"/>
              <a:t>ARP Spoofing / ARP Poisoning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7650C-7619-06DF-D766-2E65F117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2" y="1570887"/>
            <a:ext cx="896427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6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9A5923-C766-9396-7F11-CD1F35B5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620688"/>
            <a:ext cx="4041648" cy="457200"/>
          </a:xfrm>
        </p:spPr>
        <p:txBody>
          <a:bodyPr/>
          <a:lstStyle/>
          <a:p>
            <a:r>
              <a:rPr lang="en-US" dirty="0"/>
              <a:t>Tools</a:t>
            </a:r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FD26EE-48F1-B015-B165-42EC448918BD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721179" y="620688"/>
            <a:ext cx="4041775" cy="457200"/>
          </a:xfrm>
        </p:spPr>
        <p:txBody>
          <a:bodyPr/>
          <a:lstStyle/>
          <a:p>
            <a:r>
              <a:rPr lang="en-US" dirty="0"/>
              <a:t>Defender Tools</a:t>
            </a:r>
            <a:endParaRPr lang="id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53430C-8D20-CA9A-980A-77B8CCC4617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381000" y="1196752"/>
            <a:ext cx="4041648" cy="5397967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Arpspoof (part of the </a:t>
            </a:r>
            <a:r>
              <a:rPr lang="id-ID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DSniff"/>
              </a:rPr>
              <a:t>DSniff</a:t>
            </a: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suite of tools)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Arpoison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Subterfuge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Ettercap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Seringe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ARP-FILLUP -V0.1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arp-sk -v0.0.15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ARPOc -v1.13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arpalert -v0.3.2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arping -v2.04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arpmitm -v0.2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arpoison -v0.5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ArpSpyX -v1.1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ArpToXin -v 1.0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Cain and Abel</a:t>
            </a:r>
            <a:endParaRPr lang="id-ID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cSploit -v 1.6.2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SwitchSniffer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APE – ARP Poisoning Engine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Simsang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zANTI -v2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elmoCut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NetSec Framework -v1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Minary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NetCut (Also has a defense feature)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ARPpySHEAR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29A82E-D0A4-7B54-7511-8BAD8BF00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18304" y="1412776"/>
            <a:ext cx="4041775" cy="518194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Agnitum</a:t>
            </a:r>
            <a:r>
              <a:rPr lang="en-US" dirty="0"/>
              <a:t> Outpost Firewall</a:t>
            </a:r>
          </a:p>
          <a:p>
            <a:r>
              <a:rPr lang="en-US" dirty="0" err="1"/>
              <a:t>AntiARP</a:t>
            </a:r>
            <a:endParaRPr lang="en-US" dirty="0"/>
          </a:p>
          <a:p>
            <a:r>
              <a:rPr lang="en-US" dirty="0"/>
              <a:t>Antidote</a:t>
            </a:r>
          </a:p>
          <a:p>
            <a:r>
              <a:rPr lang="en-US" dirty="0" err="1"/>
              <a:t>Arp_Antidote</a:t>
            </a:r>
            <a:endParaRPr lang="en-US" dirty="0"/>
          </a:p>
          <a:p>
            <a:r>
              <a:rPr lang="en-US" dirty="0" err="1"/>
              <a:t>Arpalert</a:t>
            </a:r>
            <a:endParaRPr lang="en-US" dirty="0"/>
          </a:p>
          <a:p>
            <a:r>
              <a:rPr lang="en-US" dirty="0" err="1"/>
              <a:t>ArpON</a:t>
            </a:r>
            <a:endParaRPr lang="en-US" dirty="0"/>
          </a:p>
          <a:p>
            <a:r>
              <a:rPr lang="en-US" dirty="0" err="1"/>
              <a:t>ArpGuard</a:t>
            </a:r>
            <a:endParaRPr lang="en-US" dirty="0"/>
          </a:p>
          <a:p>
            <a:r>
              <a:rPr lang="en-US" dirty="0" err="1"/>
              <a:t>ArpStar</a:t>
            </a:r>
            <a:endParaRPr lang="en-US" dirty="0"/>
          </a:p>
          <a:p>
            <a:r>
              <a:rPr lang="en-US" dirty="0" err="1"/>
              <a:t>Arpwatch</a:t>
            </a:r>
            <a:r>
              <a:rPr lang="en-US" dirty="0"/>
              <a:t> / </a:t>
            </a:r>
            <a:r>
              <a:rPr lang="en-US" dirty="0" err="1"/>
              <a:t>ArpwatchNG</a:t>
            </a:r>
            <a:endParaRPr lang="en-US" dirty="0"/>
          </a:p>
          <a:p>
            <a:r>
              <a:rPr lang="en-US" dirty="0" err="1"/>
              <a:t>Colasoft</a:t>
            </a:r>
            <a:r>
              <a:rPr lang="en-US" dirty="0"/>
              <a:t> Capsa</a:t>
            </a:r>
          </a:p>
          <a:p>
            <a:r>
              <a:rPr lang="en-US" dirty="0" err="1"/>
              <a:t>cSploit</a:t>
            </a:r>
            <a:endParaRPr lang="en-US" dirty="0"/>
          </a:p>
          <a:p>
            <a:r>
              <a:rPr lang="en-US" dirty="0" err="1"/>
              <a:t>elmoCut</a:t>
            </a:r>
            <a:endParaRPr lang="en-US" dirty="0"/>
          </a:p>
          <a:p>
            <a:r>
              <a:rPr lang="en-US" dirty="0"/>
              <a:t>Prelude IDS</a:t>
            </a:r>
          </a:p>
          <a:p>
            <a:r>
              <a:rPr lang="en-US" dirty="0"/>
              <a:t>Panda Security</a:t>
            </a:r>
          </a:p>
          <a:p>
            <a:r>
              <a:rPr lang="en-US" dirty="0" err="1"/>
              <a:t>remarp</a:t>
            </a:r>
            <a:endParaRPr lang="en-US" dirty="0"/>
          </a:p>
          <a:p>
            <a:r>
              <a:rPr lang="en-US" dirty="0"/>
              <a:t>Snort</a:t>
            </a:r>
          </a:p>
          <a:p>
            <a:r>
              <a:rPr lang="en-US" dirty="0" err="1"/>
              <a:t>Winarpwatch</a:t>
            </a:r>
            <a:endParaRPr lang="en-US" dirty="0"/>
          </a:p>
          <a:p>
            <a:r>
              <a:rPr lang="en-US" dirty="0" err="1"/>
              <a:t>XArp</a:t>
            </a:r>
            <a:endParaRPr lang="en-US" dirty="0"/>
          </a:p>
          <a:p>
            <a:r>
              <a:rPr lang="en-US" dirty="0" err="1"/>
              <a:t>Seconfig</a:t>
            </a:r>
            <a:r>
              <a:rPr lang="en-US" dirty="0"/>
              <a:t> XP</a:t>
            </a:r>
          </a:p>
          <a:p>
            <a:r>
              <a:rPr lang="en-US" dirty="0" err="1"/>
              <a:t>zANTI</a:t>
            </a:r>
            <a:endParaRPr lang="en-US" dirty="0"/>
          </a:p>
          <a:p>
            <a:r>
              <a:rPr lang="en-US" dirty="0" err="1"/>
              <a:t>NetSec</a:t>
            </a:r>
            <a:r>
              <a:rPr lang="en-US" dirty="0"/>
              <a:t> Framework</a:t>
            </a:r>
          </a:p>
          <a:p>
            <a:r>
              <a:rPr lang="en-US" dirty="0"/>
              <a:t>anti-</a:t>
            </a:r>
            <a:r>
              <a:rPr lang="en-US" dirty="0" err="1"/>
              <a:t>arpspoof</a:t>
            </a:r>
            <a:endParaRPr lang="en-US" dirty="0"/>
          </a:p>
          <a:p>
            <a:r>
              <a:rPr lang="en-US" dirty="0" err="1"/>
              <a:t>DefendARP</a:t>
            </a:r>
            <a:endParaRPr lang="en-US" dirty="0"/>
          </a:p>
          <a:p>
            <a:r>
              <a:rPr lang="en-US" dirty="0" err="1"/>
              <a:t>NetCutDefender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34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3902EF-4BB2-D7F9-CEA9-551AB815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9848"/>
          </a:xfrm>
        </p:spPr>
        <p:txBody>
          <a:bodyPr/>
          <a:lstStyle/>
          <a:p>
            <a:r>
              <a:rPr lang="en-US" dirty="0"/>
              <a:t>MAC Flooding</a:t>
            </a: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1DD871-0F65-431D-9499-F4BAC1899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4" y="1556792"/>
            <a:ext cx="892617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1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C504-74A7-5809-8465-BFB99B9F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9848"/>
          </a:xfrm>
        </p:spPr>
        <p:txBody>
          <a:bodyPr/>
          <a:lstStyle/>
          <a:p>
            <a:r>
              <a:rPr lang="en-US" dirty="0"/>
              <a:t>DHCP Attacks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39F36-0FA6-53B5-8309-EC4B21CA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51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771B98-B9EB-9698-F594-E0F67B28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Man in the Middle Attacks (Wireless)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72CAB-7771-BE40-7512-8D595054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a fake access point and have clients authenticate to it instead of a legitimate one.</a:t>
            </a:r>
          </a:p>
          <a:p>
            <a:endParaRPr lang="en-US" dirty="0"/>
          </a:p>
          <a:p>
            <a:r>
              <a:rPr lang="en-US" dirty="0"/>
              <a:t>Capture traffic to see usernames, passwords, </a:t>
            </a:r>
            <a:r>
              <a:rPr lang="en-US" dirty="0" err="1"/>
              <a:t>etc</a:t>
            </a:r>
            <a:r>
              <a:rPr lang="en-US" dirty="0"/>
              <a:t> that are sent in clear text.</a:t>
            </a:r>
          </a:p>
          <a:p>
            <a:endParaRPr lang="en-US" dirty="0"/>
          </a:p>
          <a:p>
            <a:r>
              <a:rPr lang="en-US" dirty="0"/>
              <a:t>Beware of </a:t>
            </a:r>
            <a:r>
              <a:rPr lang="en-US" dirty="0" err="1"/>
              <a:t>RedLine</a:t>
            </a:r>
            <a:r>
              <a:rPr lang="en-US" dirty="0"/>
              <a:t> Stealer (Malware) – Sale on underground forums 100 – 150 USD depend on the version</a:t>
            </a:r>
          </a:p>
        </p:txBody>
      </p:sp>
    </p:spTree>
    <p:extLst>
      <p:ext uri="{BB962C8B-B14F-4D97-AF65-F5344CB8AC3E}">
        <p14:creationId xmlns:p14="http://schemas.microsoft.com/office/powerpoint/2010/main" val="21553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altLang="id-ID" dirty="0"/>
              <a:t>Social </a:t>
            </a:r>
            <a:r>
              <a:rPr lang="en-US" dirty="0"/>
              <a:t>Engineering</a:t>
            </a:r>
            <a:endParaRPr lang="en-US" altLang="id-ID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/>
              <a:t>People can be just as dangerous as unprotected computer systems</a:t>
            </a:r>
          </a:p>
          <a:p>
            <a:pPr lvl="1"/>
            <a:r>
              <a:rPr lang="en-US" altLang="id-ID" dirty="0"/>
              <a:t>People can be lied to, manipulated, bribed, threatened, harmed, tortured, etc. to give up valuable information</a:t>
            </a:r>
          </a:p>
          <a:p>
            <a:pPr lvl="1"/>
            <a:r>
              <a:rPr lang="en-US" altLang="id-ID" dirty="0"/>
              <a:t>Most humans will breakdown once they are at the “harmed” stage, unless they have been specially trained</a:t>
            </a:r>
          </a:p>
          <a:p>
            <a:pPr lvl="2"/>
            <a:r>
              <a:rPr lang="en-US" altLang="id-ID" dirty="0"/>
              <a:t>Think government here…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85800"/>
            <a:ext cx="1471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44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6524"/>
            <a:ext cx="8229600" cy="1066800"/>
          </a:xfrm>
        </p:spPr>
        <p:txBody>
          <a:bodyPr/>
          <a:lstStyle/>
          <a:p>
            <a:r>
              <a:rPr lang="en-US" altLang="id-ID" dirty="0"/>
              <a:t>Denial of Service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d-ID" dirty="0"/>
          </a:p>
          <a:p>
            <a:r>
              <a:rPr lang="en-US" altLang="id-ID" dirty="0"/>
              <a:t>Purpose: Make a network service unusable, usually by overloading the server or network</a:t>
            </a:r>
          </a:p>
          <a:p>
            <a:endParaRPr lang="en-US" altLang="id-ID" dirty="0"/>
          </a:p>
          <a:p>
            <a:r>
              <a:rPr lang="en-US" altLang="id-ID" dirty="0"/>
              <a:t>Many different kinds of </a:t>
            </a:r>
            <a:r>
              <a:rPr lang="en-US" altLang="id-ID" dirty="0" err="1"/>
              <a:t>DoS</a:t>
            </a:r>
            <a:r>
              <a:rPr lang="en-US" altLang="id-ID" dirty="0"/>
              <a:t> attacks</a:t>
            </a:r>
          </a:p>
          <a:p>
            <a:pPr lvl="1"/>
            <a:r>
              <a:rPr lang="en-US" altLang="id-ID" dirty="0"/>
              <a:t>SYN flooding</a:t>
            </a:r>
          </a:p>
          <a:p>
            <a:pPr lvl="1"/>
            <a:r>
              <a:rPr lang="en-US" altLang="id-ID" dirty="0"/>
              <a:t>SMURF</a:t>
            </a:r>
          </a:p>
          <a:p>
            <a:pPr lvl="1"/>
            <a:r>
              <a:rPr lang="en-US" altLang="id-ID" dirty="0"/>
              <a:t>Distributed attacks (</a:t>
            </a:r>
            <a:r>
              <a:rPr lang="en-US" altLang="id-ID" dirty="0" err="1"/>
              <a:t>DDoS</a:t>
            </a:r>
            <a:r>
              <a:rPr lang="en-US" altLang="id-ID" dirty="0"/>
              <a:t>)</a:t>
            </a:r>
          </a:p>
          <a:p>
            <a:pPr lvl="1"/>
            <a:r>
              <a:rPr lang="en-US" altLang="id-ID" dirty="0"/>
              <a:t>Mini Case Study: Code-Red</a:t>
            </a:r>
          </a:p>
        </p:txBody>
      </p:sp>
      <p:pic>
        <p:nvPicPr>
          <p:cNvPr id="82952" name="Picture 8" descr="ostr.png 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86" y="669824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84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Denial of Service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800"/>
              <a:t>SYN flooding attack</a:t>
            </a:r>
          </a:p>
          <a:p>
            <a:pPr>
              <a:lnSpc>
                <a:spcPct val="90000"/>
              </a:lnSpc>
            </a:pPr>
            <a:r>
              <a:rPr lang="en-US" altLang="id-ID" sz="2800"/>
              <a:t>Send SYN packets with bogus source address</a:t>
            </a:r>
          </a:p>
          <a:p>
            <a:pPr lvl="1">
              <a:lnSpc>
                <a:spcPct val="90000"/>
              </a:lnSpc>
            </a:pPr>
            <a:r>
              <a:rPr lang="en-US" altLang="id-ID" sz="2400"/>
              <a:t>Why?</a:t>
            </a:r>
          </a:p>
          <a:p>
            <a:pPr>
              <a:lnSpc>
                <a:spcPct val="90000"/>
              </a:lnSpc>
            </a:pPr>
            <a:r>
              <a:rPr lang="en-US" altLang="id-ID" sz="2800"/>
              <a:t>Server responds with SYN ACK and keeps state about TCP half-open connection</a:t>
            </a:r>
          </a:p>
          <a:p>
            <a:pPr lvl="1">
              <a:lnSpc>
                <a:spcPct val="90000"/>
              </a:lnSpc>
            </a:pPr>
            <a:r>
              <a:rPr lang="en-US" altLang="id-ID" sz="2400"/>
              <a:t>Eventually, server memory is exhausted with this state</a:t>
            </a:r>
          </a:p>
          <a:p>
            <a:pPr>
              <a:lnSpc>
                <a:spcPct val="90000"/>
              </a:lnSpc>
            </a:pPr>
            <a:r>
              <a:rPr lang="en-US" altLang="id-ID" sz="2800"/>
              <a:t>Solution: use “SYN cookies”</a:t>
            </a:r>
          </a:p>
          <a:p>
            <a:pPr lvl="1">
              <a:lnSpc>
                <a:spcPct val="90000"/>
              </a:lnSpc>
            </a:pPr>
            <a:r>
              <a:rPr lang="en-US" altLang="id-ID" sz="2400"/>
              <a:t>In response to a SYN, create a special “cookie” for the connection, and forget everything else</a:t>
            </a:r>
          </a:p>
          <a:p>
            <a:pPr lvl="1">
              <a:lnSpc>
                <a:spcPct val="90000"/>
              </a:lnSpc>
            </a:pPr>
            <a:r>
              <a:rPr lang="en-US" altLang="id-ID" sz="2400"/>
              <a:t>Then, can recreate the forgotten information when the ACK comes in from a legitimate connection</a:t>
            </a:r>
          </a:p>
        </p:txBody>
      </p:sp>
      <p:pic>
        <p:nvPicPr>
          <p:cNvPr id="87044" name="Picture 4" descr="ostr.png 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82" y="692696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4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E30D-FB90-4F78-BD9B-DF8204E8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en-US" dirty="0"/>
              <a:t>TCP Attacks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B88F1-F3AA-D1B6-D1B9-14B7FB77B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4783"/>
            <a:ext cx="9144000" cy="5135671"/>
          </a:xfrm>
        </p:spPr>
      </p:pic>
    </p:spTree>
    <p:extLst>
      <p:ext uri="{BB962C8B-B14F-4D97-AF65-F5344CB8AC3E}">
        <p14:creationId xmlns:p14="http://schemas.microsoft.com/office/powerpoint/2010/main" val="20875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E30D-FB90-4F78-BD9B-DF8204E8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en-US" dirty="0"/>
              <a:t>TCP Attacks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85D544-262B-5413-618F-81E5EF14D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8800"/>
            <a:ext cx="8964488" cy="5136515"/>
          </a:xfrm>
        </p:spPr>
      </p:pic>
    </p:spTree>
    <p:extLst>
      <p:ext uri="{BB962C8B-B14F-4D97-AF65-F5344CB8AC3E}">
        <p14:creationId xmlns:p14="http://schemas.microsoft.com/office/powerpoint/2010/main" val="29854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656" y="925100"/>
            <a:ext cx="8229600" cy="1066800"/>
          </a:xfrm>
        </p:spPr>
        <p:txBody>
          <a:bodyPr/>
          <a:lstStyle/>
          <a:p>
            <a:r>
              <a:rPr lang="en-US" altLang="id-ID" dirty="0"/>
              <a:t>Denial of Service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d-ID" dirty="0"/>
          </a:p>
          <a:p>
            <a:r>
              <a:rPr lang="en-US" altLang="id-ID" dirty="0"/>
              <a:t>SMURF</a:t>
            </a:r>
          </a:p>
          <a:p>
            <a:pPr lvl="1"/>
            <a:r>
              <a:rPr lang="en-US" altLang="id-ID" dirty="0"/>
              <a:t>Source IP address of a broadcast ping is forged</a:t>
            </a:r>
          </a:p>
          <a:p>
            <a:pPr lvl="1"/>
            <a:r>
              <a:rPr lang="en-US" altLang="id-ID" dirty="0"/>
              <a:t>Large number of machines respond back to victim, overloading it</a:t>
            </a:r>
          </a:p>
        </p:txBody>
      </p:sp>
      <p:pic>
        <p:nvPicPr>
          <p:cNvPr id="88068" name="Picture 4" descr="ostr.png 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470" y="649224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59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312" y="585216"/>
            <a:ext cx="8229600" cy="1066800"/>
          </a:xfrm>
        </p:spPr>
        <p:txBody>
          <a:bodyPr/>
          <a:lstStyle/>
          <a:p>
            <a:r>
              <a:rPr lang="en-US" altLang="id-ID" dirty="0"/>
              <a:t>Denial of Service</a:t>
            </a:r>
          </a:p>
        </p:txBody>
      </p:sp>
      <p:pic>
        <p:nvPicPr>
          <p:cNvPr id="89091" name="Picture 3" descr="smurf_attack.gif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40" y="2209800"/>
            <a:ext cx="5703888" cy="407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2" name="Picture 4" descr="ostr.png 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96" y="60960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725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D963-DBFF-F40D-BEE5-1AA21870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en-US" dirty="0"/>
              <a:t>ICMP Smurf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5C9F3-2D85-1A9C-F72A-2D96EB5F4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12" y="1556792"/>
            <a:ext cx="8435280" cy="4910890"/>
          </a:xfrm>
        </p:spPr>
      </p:pic>
    </p:spTree>
    <p:extLst>
      <p:ext uri="{BB962C8B-B14F-4D97-AF65-F5344CB8AC3E}">
        <p14:creationId xmlns:p14="http://schemas.microsoft.com/office/powerpoint/2010/main" val="2875376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3A87-B7DE-0E0A-32D6-585E6927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Attacks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4CC6-D171-55F1-C948-25E6C9FF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Malicious route insertion</a:t>
            </a:r>
          </a:p>
          <a:p>
            <a:pPr lvl="1"/>
            <a:r>
              <a:rPr lang="en-US" dirty="0"/>
              <a:t>Poison routing table</a:t>
            </a:r>
          </a:p>
          <a:p>
            <a:pPr lvl="1"/>
            <a:r>
              <a:rPr lang="en-US" dirty="0"/>
              <a:t>To divert traffic and eavesdrop</a:t>
            </a:r>
          </a:p>
          <a:p>
            <a:pPr lvl="2"/>
            <a:r>
              <a:rPr lang="en-US" dirty="0" err="1"/>
              <a:t>Analyse</a:t>
            </a:r>
            <a:r>
              <a:rPr lang="en-US" dirty="0"/>
              <a:t> / Modify / Drop packets</a:t>
            </a:r>
          </a:p>
          <a:p>
            <a:endParaRPr lang="en-US" dirty="0"/>
          </a:p>
          <a:p>
            <a:r>
              <a:rPr lang="en-US" dirty="0"/>
              <a:t>BGP attacks</a:t>
            </a:r>
          </a:p>
          <a:p>
            <a:pPr lvl="1"/>
            <a:r>
              <a:rPr lang="en-US" dirty="0"/>
              <a:t>Hijack prefixes</a:t>
            </a:r>
          </a:p>
          <a:p>
            <a:pPr lvl="1"/>
            <a:r>
              <a:rPr lang="en-US" dirty="0"/>
              <a:t>Temper the path information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0716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8229600" cy="1066800"/>
          </a:xfrm>
        </p:spPr>
        <p:txBody>
          <a:bodyPr/>
          <a:lstStyle/>
          <a:p>
            <a:r>
              <a:rPr lang="en-US" altLang="id-ID" dirty="0"/>
              <a:t>Denial of Service</a:t>
            </a:r>
          </a:p>
        </p:txBody>
      </p:sp>
      <p:graphicFrame>
        <p:nvGraphicFramePr>
          <p:cNvPr id="90116" name="Object 4"/>
          <p:cNvGraphicFramePr>
            <a:graphicFrameLocks/>
          </p:cNvGraphicFramePr>
          <p:nvPr/>
        </p:nvGraphicFramePr>
        <p:xfrm>
          <a:off x="1428428" y="1615480"/>
          <a:ext cx="60198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36280" imgH="2977920" progId="Visio.Drawing.5">
                  <p:embed/>
                </p:oleObj>
              </mc:Choice>
              <mc:Fallback>
                <p:oleObj name="VISIO" r:id="rId2" imgW="3536280" imgH="2977920" progId="Visio.Drawing.5">
                  <p:embed/>
                  <p:pic>
                    <p:nvPicPr>
                      <p:cNvPr id="901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28" y="1615480"/>
                        <a:ext cx="60198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17" name="Picture 5" descr="ostr.png 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325" y="81538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95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en-US" altLang="id-ID" dirty="0"/>
              <a:t>Denial of Service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800" dirty="0"/>
              <a:t>Distributed Denial of Service</a:t>
            </a:r>
          </a:p>
          <a:p>
            <a:pPr lvl="1"/>
            <a:r>
              <a:rPr lang="en-US" altLang="id-ID" sz="2400" dirty="0"/>
              <a:t>Same techniques as regular </a:t>
            </a:r>
            <a:r>
              <a:rPr lang="en-US" altLang="id-ID" sz="2400" dirty="0" err="1"/>
              <a:t>DoS</a:t>
            </a:r>
            <a:r>
              <a:rPr lang="en-US" altLang="id-ID" sz="2400" dirty="0"/>
              <a:t>, but on a much larger scale</a:t>
            </a:r>
          </a:p>
          <a:p>
            <a:pPr lvl="1"/>
            <a:r>
              <a:rPr lang="en-US" altLang="id-ID" sz="2400" dirty="0"/>
              <a:t>Example: Sub7Server Trojan and IRC bots</a:t>
            </a:r>
          </a:p>
          <a:p>
            <a:pPr lvl="2"/>
            <a:r>
              <a:rPr lang="en-US" altLang="id-ID" sz="2000" dirty="0"/>
              <a:t>Infect a large number of machines with a “zombie” program</a:t>
            </a:r>
          </a:p>
          <a:p>
            <a:pPr lvl="2"/>
            <a:r>
              <a:rPr lang="en-US" altLang="id-ID" sz="2000" dirty="0"/>
              <a:t>Zombie program logs into an IRC channel and awaits commands</a:t>
            </a:r>
          </a:p>
          <a:p>
            <a:pPr lvl="2"/>
            <a:r>
              <a:rPr lang="en-US" altLang="id-ID" sz="2000" dirty="0"/>
              <a:t>Example: </a:t>
            </a:r>
          </a:p>
          <a:p>
            <a:pPr lvl="3"/>
            <a:r>
              <a:rPr lang="en-US" altLang="id-ID" sz="1800" dirty="0"/>
              <a:t>Bot command:  !p4 207.71.92.193</a:t>
            </a:r>
          </a:p>
          <a:p>
            <a:pPr lvl="3"/>
            <a:r>
              <a:rPr lang="en-US" altLang="id-ID" sz="1800" dirty="0"/>
              <a:t>Result: runs ping.exe 207.71.92.193 -l 65500 -n 10000</a:t>
            </a:r>
          </a:p>
          <a:p>
            <a:pPr lvl="3"/>
            <a:r>
              <a:rPr lang="en-US" altLang="id-ID" sz="1800" dirty="0"/>
              <a:t>Sends 10,000 64k packets to the host (655MB!)</a:t>
            </a:r>
          </a:p>
          <a:p>
            <a:pPr lvl="2"/>
            <a:r>
              <a:rPr lang="en-US" altLang="id-ID" sz="2000" dirty="0"/>
              <a:t>Read more at: http://grc.com/dos/grcdos.htm</a:t>
            </a:r>
          </a:p>
        </p:txBody>
      </p:sp>
      <p:pic>
        <p:nvPicPr>
          <p:cNvPr id="91140" name="Picture 4" descr="ostr.png 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82" y="60960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11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192"/>
            <a:ext cx="8229600" cy="1066800"/>
          </a:xfrm>
        </p:spPr>
        <p:txBody>
          <a:bodyPr/>
          <a:lstStyle/>
          <a:p>
            <a:r>
              <a:rPr lang="en-US" altLang="id-ID" dirty="0"/>
              <a:t>Social Problems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d-ID" dirty="0"/>
          </a:p>
          <a:p>
            <a:endParaRPr lang="en-US" altLang="id-ID" dirty="0"/>
          </a:p>
          <a:p>
            <a:r>
              <a:rPr lang="en-US" altLang="id-ID" dirty="0"/>
              <a:t>Fun Example 1:</a:t>
            </a:r>
          </a:p>
          <a:p>
            <a:pPr lvl="1"/>
            <a:r>
              <a:rPr lang="en-US" altLang="id-ID" dirty="0"/>
              <a:t>“Hi, I’m your AT&amp;T rep, I’m stuck on a pole.  I need you to punch a bunch of buttons for me”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82" y="841248"/>
            <a:ext cx="1471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42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0B20-3FC0-B590-E403-76CE3B50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49" y="620688"/>
            <a:ext cx="8229600" cy="1066800"/>
          </a:xfrm>
        </p:spPr>
        <p:txBody>
          <a:bodyPr/>
          <a:lstStyle/>
          <a:p>
            <a:r>
              <a:rPr lang="en-US" dirty="0"/>
              <a:t>Layer 7 DDoS Attack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25C7-501C-E53E-04EF-EC6300E1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Traditional DoS attacks focus on Layer 3 and Layer 4</a:t>
            </a:r>
          </a:p>
          <a:p>
            <a:endParaRPr lang="en-US" dirty="0"/>
          </a:p>
          <a:p>
            <a:r>
              <a:rPr lang="en-US" dirty="0"/>
              <a:t>In Layer 7, a DoS attack is targeted towards the applications disguised as legitimate packets</a:t>
            </a:r>
          </a:p>
          <a:p>
            <a:endParaRPr lang="en-US" dirty="0"/>
          </a:p>
          <a:p>
            <a:r>
              <a:rPr lang="en-US" dirty="0"/>
              <a:t>The aim is to exhaust application resources (bandwidth, ports, protocol weakness) rendering it unusable</a:t>
            </a:r>
          </a:p>
          <a:p>
            <a:endParaRPr lang="en-US" dirty="0"/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HTTP GET</a:t>
            </a:r>
          </a:p>
          <a:p>
            <a:pPr lvl="1"/>
            <a:r>
              <a:rPr lang="en-US" dirty="0"/>
              <a:t>HTTP POST</a:t>
            </a:r>
          </a:p>
          <a:p>
            <a:pPr lvl="1"/>
            <a:r>
              <a:rPr lang="en-US" dirty="0" err="1"/>
              <a:t>Slowloris</a:t>
            </a:r>
            <a:endParaRPr lang="en-US" dirty="0"/>
          </a:p>
          <a:p>
            <a:pPr lvl="1"/>
            <a:r>
              <a:rPr lang="en-US" dirty="0"/>
              <a:t>LOIC / HOIC</a:t>
            </a:r>
          </a:p>
          <a:p>
            <a:pPr lvl="1"/>
            <a:r>
              <a:rPr lang="en-US" dirty="0"/>
              <a:t>RUDY (R-U-Dead Yet)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8867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659E-6F60-071F-9837-49F86691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en-US" dirty="0"/>
              <a:t>Layer 7 DDoS Attack – </a:t>
            </a:r>
            <a:r>
              <a:rPr lang="en-US" dirty="0" err="1"/>
              <a:t>Slowloris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FF91-4D85-EA52-9F3E-27663487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Incomplete HTTP requests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Low bandwidth</a:t>
            </a:r>
          </a:p>
          <a:p>
            <a:pPr lvl="1"/>
            <a:r>
              <a:rPr lang="en-US" dirty="0"/>
              <a:t>Keep sockets alive</a:t>
            </a:r>
          </a:p>
          <a:p>
            <a:pPr lvl="1"/>
            <a:r>
              <a:rPr lang="en-US" dirty="0"/>
              <a:t>Only affects certain web servers</a:t>
            </a:r>
          </a:p>
          <a:p>
            <a:pPr lvl="1"/>
            <a:r>
              <a:rPr lang="en-US" dirty="0"/>
              <a:t>Doesn’t work through load balancers</a:t>
            </a:r>
          </a:p>
          <a:p>
            <a:pPr lvl="1"/>
            <a:r>
              <a:rPr lang="en-US" dirty="0"/>
              <a:t>Managed to work around </a:t>
            </a:r>
            <a:r>
              <a:rPr lang="en-US" dirty="0" err="1"/>
              <a:t>accf_http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918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id-ID" dirty="0"/>
              <a:t>Denial of Service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id-ID" dirty="0"/>
              <a:t>Mini Case Study – </a:t>
            </a:r>
            <a:r>
              <a:rPr lang="en-US" altLang="id-ID" dirty="0" err="1"/>
              <a:t>CodeRed</a:t>
            </a:r>
            <a:endParaRPr lang="en-US" altLang="id-ID" dirty="0"/>
          </a:p>
          <a:p>
            <a:pPr lvl="1"/>
            <a:r>
              <a:rPr lang="en-US" altLang="id-ID" dirty="0"/>
              <a:t>July 19, 2001: over 359,000 computers infected with Code-Red in less than 14 hours</a:t>
            </a:r>
          </a:p>
          <a:p>
            <a:pPr lvl="1"/>
            <a:r>
              <a:rPr lang="en-US" altLang="id-ID" dirty="0"/>
              <a:t>Used a recently known buffer exploit in Microsoft IIS</a:t>
            </a:r>
          </a:p>
          <a:p>
            <a:pPr lvl="1"/>
            <a:r>
              <a:rPr lang="en-US" altLang="id-ID" dirty="0"/>
              <a:t>Damages estimated in excess of $2.6 billion</a:t>
            </a:r>
          </a:p>
          <a:p>
            <a:r>
              <a:rPr lang="en-US" altLang="id-ID" dirty="0"/>
              <a:t>Why is this under the Denial of Service category?</a:t>
            </a:r>
          </a:p>
          <a:p>
            <a:pPr lvl="1"/>
            <a:r>
              <a:rPr lang="en-US" altLang="id-ID" dirty="0" err="1"/>
              <a:t>CodeRed</a:t>
            </a:r>
            <a:r>
              <a:rPr lang="en-US" altLang="id-ID" dirty="0"/>
              <a:t> launched a DDOS attack against </a:t>
            </a:r>
            <a:r>
              <a:rPr lang="en-US" altLang="id-ID" dirty="0">
                <a:hlinkClick r:id="rId2"/>
              </a:rPr>
              <a:t>www1.whitehouse.gov</a:t>
            </a:r>
            <a:r>
              <a:rPr lang="en-US" altLang="id-ID" dirty="0"/>
              <a:t> from the 20th to the 28th of every month!</a:t>
            </a:r>
          </a:p>
          <a:p>
            <a:pPr lvl="1"/>
            <a:r>
              <a:rPr lang="en-US" altLang="id-ID" dirty="0"/>
              <a:t>Spent the rest of its time infecting other hosts</a:t>
            </a:r>
          </a:p>
        </p:txBody>
      </p:sp>
      <p:pic>
        <p:nvPicPr>
          <p:cNvPr id="92164" name="Picture 4" descr="ostr.png 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92696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03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en-US" altLang="id-ID" dirty="0"/>
              <a:t>Denial of Service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/>
              <a:t>How can we protect ourselves?</a:t>
            </a:r>
          </a:p>
          <a:p>
            <a:pPr lvl="1"/>
            <a:r>
              <a:rPr lang="en-US" altLang="id-ID" dirty="0"/>
              <a:t>Ingress filtering</a:t>
            </a:r>
          </a:p>
          <a:p>
            <a:pPr lvl="2"/>
            <a:r>
              <a:rPr lang="en-US" altLang="id-ID" dirty="0"/>
              <a:t>If the source IP of a packet comes in on an interface which does not have a route to that packet, then drop it</a:t>
            </a:r>
          </a:p>
          <a:p>
            <a:pPr lvl="2"/>
            <a:r>
              <a:rPr lang="en-US" altLang="id-ID" dirty="0"/>
              <a:t>RFC 2267 has more information about this</a:t>
            </a:r>
          </a:p>
          <a:p>
            <a:pPr lvl="1"/>
            <a:r>
              <a:rPr lang="en-US" altLang="id-ID" dirty="0"/>
              <a:t>Stay on top of CERT advisories and the latest security patches</a:t>
            </a:r>
          </a:p>
          <a:p>
            <a:pPr lvl="2"/>
            <a:r>
              <a:rPr lang="en-US" altLang="id-ID" dirty="0"/>
              <a:t>A fix for the IIS buffer overflow was released </a:t>
            </a:r>
            <a:r>
              <a:rPr lang="en-US" altLang="id-ID" b="1" dirty="0"/>
              <a:t>sixteen days before</a:t>
            </a:r>
            <a:r>
              <a:rPr lang="en-US" altLang="id-ID" dirty="0"/>
              <a:t> </a:t>
            </a:r>
            <a:r>
              <a:rPr lang="en-US" altLang="id-ID" dirty="0" err="1"/>
              <a:t>CodeRed</a:t>
            </a:r>
            <a:r>
              <a:rPr lang="en-US" altLang="id-ID" dirty="0"/>
              <a:t> had been deployed!</a:t>
            </a:r>
          </a:p>
        </p:txBody>
      </p:sp>
      <p:pic>
        <p:nvPicPr>
          <p:cNvPr id="94212" name="Picture 4" descr="ostr.png 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86" y="649224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32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5962-BA45-CDC4-1DD3-71ECF8B5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Kind of Network Attacks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D20C-E7E3-B564-466C-8EC1A339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Changer</a:t>
            </a:r>
          </a:p>
          <a:p>
            <a:r>
              <a:rPr lang="en-US" dirty="0"/>
              <a:t>DNS Cache Poisoning</a:t>
            </a:r>
          </a:p>
          <a:p>
            <a:r>
              <a:rPr lang="en-US" dirty="0"/>
              <a:t>DNS Amplification</a:t>
            </a:r>
          </a:p>
          <a:p>
            <a:r>
              <a:rPr lang="en-US" dirty="0"/>
              <a:t>NTP Amplification</a:t>
            </a:r>
          </a:p>
          <a:p>
            <a:r>
              <a:rPr lang="en-US" dirty="0"/>
              <a:t>Routing Attacks</a:t>
            </a:r>
          </a:p>
          <a:p>
            <a:r>
              <a:rPr lang="en-US" dirty="0"/>
              <a:t>Ping of death</a:t>
            </a:r>
          </a:p>
          <a:p>
            <a:r>
              <a:rPr lang="en-US" dirty="0"/>
              <a:t>BGP Attacks / Prefix Hijack</a:t>
            </a:r>
          </a:p>
          <a:p>
            <a:endParaRPr lang="en-US" dirty="0"/>
          </a:p>
          <a:p>
            <a:r>
              <a:rPr lang="en-US" dirty="0"/>
              <a:t>… many more … </a:t>
            </a:r>
            <a:r>
              <a:rPr lang="en-US" dirty="0" err="1"/>
              <a:t>etc</a:t>
            </a:r>
            <a:r>
              <a:rPr lang="en-US" dirty="0"/>
              <a:t> …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8205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CBEE-9A5E-8226-41F3-D519EF41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en-US" dirty="0"/>
              <a:t>Application Layer Attack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2CC7-4913-3E98-0A59-020CD5E4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d-ID" sz="1800" b="0" i="0" u="none" strike="noStrike" baseline="0" dirty="0">
                <a:latin typeface="ArialMT"/>
              </a:rPr>
              <a:t>Scripting vulnerabilities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id-ID" sz="1800" b="0" i="0" u="none" strike="noStrike" baseline="0" dirty="0">
                <a:latin typeface="ArialMT"/>
              </a:rPr>
              <a:t>Cookie poisoning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id-ID" sz="1800" b="0" i="0" u="none" strike="noStrike" baseline="0" dirty="0">
                <a:latin typeface="ArialMT"/>
              </a:rPr>
              <a:t>Buffer overflow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id-ID" sz="1800" b="0" i="0" u="none" strike="noStrike" baseline="0" dirty="0">
                <a:latin typeface="ArialMT"/>
              </a:rPr>
              <a:t>Hidden field manipulation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id-ID" sz="1800" b="0" i="0" u="none" strike="noStrike" baseline="0" dirty="0">
                <a:latin typeface="ArialMT"/>
              </a:rPr>
              <a:t>Parameter tampering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id-ID" sz="1800" b="0" i="0" u="none" strike="noStrike" baseline="0" dirty="0">
                <a:latin typeface="ArialMT"/>
              </a:rPr>
              <a:t>Cross-site scripting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id-ID" sz="1800" b="0" i="0" u="none" strike="noStrike" baseline="0" dirty="0">
                <a:latin typeface="ArialMT"/>
              </a:rPr>
              <a:t>SQL injection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86D1AF-CC61-B0C9-FEEB-BA49AF0F4444}"/>
              </a:ext>
            </a:extLst>
          </p:cNvPr>
          <p:cNvSpPr/>
          <p:nvPr/>
        </p:nvSpPr>
        <p:spPr>
          <a:xfrm>
            <a:off x="4533734" y="2996952"/>
            <a:ext cx="42049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so many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…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6623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 Question ?</a:t>
            </a:r>
          </a:p>
          <a:p>
            <a:pPr algn="ctr"/>
            <a:endParaRPr lang="id-ID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Anything to discuss 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400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808" y="914400"/>
            <a:ext cx="8229600" cy="1066800"/>
          </a:xfrm>
        </p:spPr>
        <p:txBody>
          <a:bodyPr/>
          <a:lstStyle/>
          <a:p>
            <a:r>
              <a:rPr lang="en-US" altLang="id-ID" dirty="0"/>
              <a:t>Social Problems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Fun Example 2:</a:t>
            </a:r>
          </a:p>
          <a:p>
            <a:pPr lvl="1"/>
            <a:r>
              <a:rPr lang="en-US" altLang="id-ID"/>
              <a:t>Someone calls you in the middle of the night</a:t>
            </a:r>
          </a:p>
          <a:p>
            <a:pPr lvl="2"/>
            <a:r>
              <a:rPr lang="en-US" altLang="id-ID"/>
              <a:t>“Have you been calling Egypt for the last six hours?”</a:t>
            </a:r>
          </a:p>
          <a:p>
            <a:pPr lvl="2"/>
            <a:r>
              <a:rPr lang="en-US" altLang="id-ID"/>
              <a:t>“No”</a:t>
            </a:r>
          </a:p>
          <a:p>
            <a:pPr lvl="2"/>
            <a:r>
              <a:rPr lang="en-US" altLang="id-ID"/>
              <a:t>“Well, we have a call that’s actually active right now, it’s on your calling card and it’s to Egypt and as a matter of fact, you’ve got about $2000 worth of charges on your card and … read off your AT&amp;T card number and PIN and then I’ll get rid of the charge for you”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85800"/>
            <a:ext cx="1471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58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4024"/>
            <a:ext cx="8229600" cy="1066800"/>
          </a:xfrm>
        </p:spPr>
        <p:txBody>
          <a:bodyPr/>
          <a:lstStyle/>
          <a:p>
            <a:r>
              <a:rPr lang="en-US" altLang="id-ID" dirty="0"/>
              <a:t>Social Problems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Fun Example 3:</a:t>
            </a:r>
          </a:p>
          <a:p>
            <a:pPr lvl="1"/>
            <a:r>
              <a:rPr lang="en-US" altLang="id-ID"/>
              <a:t>Who saw Office Space?</a:t>
            </a:r>
          </a:p>
          <a:p>
            <a:pPr lvl="1"/>
            <a:r>
              <a:rPr lang="en-US" altLang="id-ID"/>
              <a:t>In the movie, the three disgruntled employees installed a money-stealing worm onto the companies systems</a:t>
            </a:r>
          </a:p>
          <a:p>
            <a:pPr lvl="1"/>
            <a:r>
              <a:rPr lang="en-US" altLang="id-ID"/>
              <a:t>They did this from </a:t>
            </a:r>
            <a:r>
              <a:rPr lang="en-US" altLang="id-ID" b="1"/>
              <a:t>inside</a:t>
            </a:r>
            <a:r>
              <a:rPr lang="en-US" altLang="id-ID"/>
              <a:t> the company, where they had </a:t>
            </a:r>
            <a:r>
              <a:rPr lang="en-US" altLang="id-ID" b="1"/>
              <a:t>full access</a:t>
            </a:r>
            <a:r>
              <a:rPr lang="en-US" altLang="id-ID"/>
              <a:t> to the companies systems</a:t>
            </a:r>
          </a:p>
          <a:p>
            <a:pPr lvl="2"/>
            <a:r>
              <a:rPr lang="en-US" altLang="id-ID"/>
              <a:t>What security techniques can we use to prevent this type of access?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725424"/>
            <a:ext cx="1471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39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6968"/>
            <a:ext cx="8229600" cy="1066800"/>
          </a:xfrm>
        </p:spPr>
        <p:txBody>
          <a:bodyPr/>
          <a:lstStyle/>
          <a:p>
            <a:r>
              <a:rPr lang="en-US" altLang="id-ID" dirty="0"/>
              <a:t>Social </a:t>
            </a:r>
            <a:r>
              <a:rPr lang="en-US" dirty="0"/>
              <a:t>Engineering</a:t>
            </a:r>
            <a:endParaRPr lang="en-US" altLang="id-ID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400" dirty="0"/>
              <a:t>There aren’t always solutions to all of these problems</a:t>
            </a:r>
          </a:p>
          <a:p>
            <a:pPr lvl="1"/>
            <a:r>
              <a:rPr lang="en-US" altLang="id-ID" sz="2000" dirty="0"/>
              <a:t>Humans will continue to be tricked into giving out information they shouldn’t</a:t>
            </a:r>
          </a:p>
          <a:p>
            <a:pPr lvl="1"/>
            <a:r>
              <a:rPr lang="en-US" altLang="id-ID" sz="2000" dirty="0"/>
              <a:t>Educating them may help a little here, but, depending on how bad you want the information, there are a lot of bad things you can do to get it</a:t>
            </a:r>
          </a:p>
          <a:p>
            <a:r>
              <a:rPr lang="en-US" altLang="id-ID" sz="2400" dirty="0"/>
              <a:t>So, the best that can be done is to implement a wide variety of solutions and more closely monitor who has access to what network resources and information</a:t>
            </a:r>
          </a:p>
          <a:p>
            <a:pPr lvl="1"/>
            <a:r>
              <a:rPr lang="en-US" altLang="id-ID" sz="2000" dirty="0"/>
              <a:t>But, this solution is still not perfect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930" y="658368"/>
            <a:ext cx="1471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2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0A6-3388-2FF7-A70E-0C392E12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Types / Technique of Social Engineering</a:t>
            </a:r>
            <a:endParaRPr lang="id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67F5-C4F1-D7CD-E233-7E9DE968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64" y="2249424"/>
            <a:ext cx="4330824" cy="4325112"/>
          </a:xfrm>
        </p:spPr>
        <p:txBody>
          <a:bodyPr/>
          <a:lstStyle/>
          <a:p>
            <a:r>
              <a:rPr lang="en-US" dirty="0" err="1"/>
              <a:t>Phising</a:t>
            </a:r>
            <a:endParaRPr lang="en-US" dirty="0"/>
          </a:p>
          <a:p>
            <a:r>
              <a:rPr lang="en-US" dirty="0"/>
              <a:t>Vishing (Voice </a:t>
            </a:r>
            <a:r>
              <a:rPr lang="en-US" dirty="0" err="1"/>
              <a:t>Phising</a:t>
            </a:r>
            <a:r>
              <a:rPr lang="en-US" dirty="0"/>
              <a:t>)</a:t>
            </a:r>
          </a:p>
          <a:p>
            <a:r>
              <a:rPr lang="en-US" dirty="0"/>
              <a:t>Pretexting</a:t>
            </a:r>
          </a:p>
          <a:p>
            <a:r>
              <a:rPr lang="en-US" dirty="0"/>
              <a:t>Baiting</a:t>
            </a:r>
          </a:p>
          <a:p>
            <a:r>
              <a:rPr lang="en-US" dirty="0"/>
              <a:t>Tailgating</a:t>
            </a:r>
          </a:p>
          <a:p>
            <a:r>
              <a:rPr lang="en-US" dirty="0"/>
              <a:t>Impersonation</a:t>
            </a:r>
          </a:p>
          <a:p>
            <a:r>
              <a:rPr lang="en-US" dirty="0"/>
              <a:t>Quid Pro Quo</a:t>
            </a:r>
          </a:p>
          <a:p>
            <a:r>
              <a:rPr lang="en-US" dirty="0"/>
              <a:t>Elicitation</a:t>
            </a:r>
          </a:p>
          <a:p>
            <a:r>
              <a:rPr lang="en-US" dirty="0"/>
              <a:t>Scareware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DB5DD7-62D0-2104-4E96-182C5C81F6A8}"/>
              </a:ext>
            </a:extLst>
          </p:cNvPr>
          <p:cNvSpPr txBox="1">
            <a:spLocks/>
          </p:cNvSpPr>
          <p:nvPr/>
        </p:nvSpPr>
        <p:spPr>
          <a:xfrm>
            <a:off x="4538820" y="2249424"/>
            <a:ext cx="4330824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Friendship Request</a:t>
            </a:r>
          </a:p>
          <a:p>
            <a:r>
              <a:rPr lang="en-US" dirty="0"/>
              <a:t>Pharming</a:t>
            </a:r>
          </a:p>
          <a:p>
            <a:r>
              <a:rPr lang="en-US" dirty="0"/>
              <a:t>Reverse Social Engineering</a:t>
            </a:r>
          </a:p>
          <a:p>
            <a:endParaRPr lang="en-US" dirty="0"/>
          </a:p>
          <a:p>
            <a:r>
              <a:rPr lang="en-US" dirty="0"/>
              <a:t>etc.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520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8597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System and Network Threats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280920" cy="4674741"/>
          </a:xfrm>
        </p:spPr>
        <p:txBody>
          <a:bodyPr>
            <a:normAutofit fontScale="85000" lnSpcReduction="10000"/>
          </a:bodyPr>
          <a:lstStyle/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Some systems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open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rather than </a:t>
            </a:r>
            <a:r>
              <a:rPr lang="en-US" altLang="ja-JP" b="1" dirty="0">
                <a:solidFill>
                  <a:srgbClr val="3366FF"/>
                </a:solidFill>
              </a:rPr>
              <a:t>secure by default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Reduce </a:t>
            </a:r>
            <a:r>
              <a:rPr lang="en-US" altLang="en-US" b="1" dirty="0">
                <a:solidFill>
                  <a:srgbClr val="3366FF"/>
                </a:solidFill>
              </a:rPr>
              <a:t>attack surface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But harder to use, more knowledge needed to administer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Network threats harder to detect, prevent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Protection systems weaker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More difficult to have a shared secret on which to base access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No physical limits once system attached to internet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Or on network with system attached to internet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Even determining location of connecting system difficult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IP address is only knowledge</a:t>
            </a:r>
          </a:p>
        </p:txBody>
      </p:sp>
    </p:spTree>
    <p:extLst>
      <p:ext uri="{BB962C8B-B14F-4D97-AF65-F5344CB8AC3E}">
        <p14:creationId xmlns:p14="http://schemas.microsoft.com/office/powerpoint/2010/main" val="320783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68863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/>
              <a:t>Port scanning</a:t>
            </a:r>
            <a:endParaRPr lang="en-US" altLang="en-US" dirty="0"/>
          </a:p>
          <a:p>
            <a:pPr lvl="1"/>
            <a:r>
              <a:rPr lang="en-US" altLang="en-US" dirty="0"/>
              <a:t>Automated attempt to connect to a range of ports on one or a range of IP addresses</a:t>
            </a:r>
          </a:p>
          <a:p>
            <a:pPr lvl="1"/>
            <a:r>
              <a:rPr lang="en-US" altLang="en-US" dirty="0"/>
              <a:t>Detection of answering service protocol</a:t>
            </a:r>
          </a:p>
          <a:p>
            <a:pPr lvl="1"/>
            <a:r>
              <a:rPr lang="en-US" altLang="en-US" dirty="0"/>
              <a:t>Detection of OS and version running on system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scans all ports in a given IP range for a response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nessus</a:t>
            </a:r>
            <a:r>
              <a:rPr lang="en-US" altLang="en-US" dirty="0"/>
              <a:t> has a database of protocols and bugs (and exploits) to apply against a system</a:t>
            </a:r>
          </a:p>
          <a:p>
            <a:pPr lvl="1"/>
            <a:r>
              <a:rPr lang="en-US" altLang="en-US" dirty="0"/>
              <a:t>Frequently launched from </a:t>
            </a:r>
            <a:r>
              <a:rPr lang="en-US" altLang="en-US" b="1" dirty="0">
                <a:solidFill>
                  <a:srgbClr val="3366FF"/>
                </a:solidFill>
              </a:rPr>
              <a:t>zombie systems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To decrease trace-ability</a:t>
            </a:r>
          </a:p>
          <a:p>
            <a:endParaRPr lang="en-US" altLang="en-US" b="1" dirty="0"/>
          </a:p>
          <a:p>
            <a:r>
              <a:rPr lang="en-US" altLang="en-US" b="1" dirty="0"/>
              <a:t>Denial of Service</a:t>
            </a:r>
          </a:p>
          <a:p>
            <a:pPr lvl="1"/>
            <a:r>
              <a:rPr lang="en-US" altLang="en-US" dirty="0"/>
              <a:t>Overload the targeted computer preventing it from doing any useful work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Distributed denial-of-service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DDOS</a:t>
            </a:r>
            <a:r>
              <a:rPr lang="en-US" altLang="en-US" dirty="0"/>
              <a:t>) come from multiple sites at once</a:t>
            </a:r>
          </a:p>
          <a:p>
            <a:pPr lvl="1"/>
            <a:r>
              <a:rPr lang="en-US" altLang="en-US" dirty="0"/>
              <a:t>Consider the start of the IP-connection handshake (SYN)</a:t>
            </a:r>
          </a:p>
          <a:p>
            <a:pPr lvl="2"/>
            <a:r>
              <a:rPr lang="en-US" altLang="en-US" dirty="0"/>
              <a:t>How many started-connections can the OS handle?</a:t>
            </a:r>
          </a:p>
          <a:p>
            <a:pPr lvl="1"/>
            <a:r>
              <a:rPr lang="en-US" altLang="en-US" dirty="0"/>
              <a:t>Consider traffic to a web site</a:t>
            </a:r>
          </a:p>
          <a:p>
            <a:pPr lvl="2"/>
            <a:r>
              <a:rPr lang="en-US" altLang="en-US" dirty="0"/>
              <a:t>How can you tell the difference between being a target and being really popular?</a:t>
            </a:r>
          </a:p>
          <a:p>
            <a:pPr lvl="1"/>
            <a:r>
              <a:rPr lang="en-US" altLang="en-US" dirty="0"/>
              <a:t>Accidental – CS students writing bad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dirty="0"/>
              <a:t>code</a:t>
            </a:r>
          </a:p>
          <a:p>
            <a:pPr lvl="1"/>
            <a:r>
              <a:rPr lang="en-US" altLang="en-US" dirty="0"/>
              <a:t>Purposeful – extortion, punishment</a:t>
            </a:r>
          </a:p>
        </p:txBody>
      </p:sp>
    </p:spTree>
    <p:extLst>
      <p:ext uri="{BB962C8B-B14F-4D97-AF65-F5344CB8AC3E}">
        <p14:creationId xmlns:p14="http://schemas.microsoft.com/office/powerpoint/2010/main" val="3690879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66405</TotalTime>
  <Words>1751</Words>
  <Application>Microsoft Office PowerPoint</Application>
  <PresentationFormat>On-screen Show (4:3)</PresentationFormat>
  <Paragraphs>297</Paragraphs>
  <Slides>37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ArialMT</vt:lpstr>
      <vt:lpstr>Calibri</vt:lpstr>
      <vt:lpstr>Courier New</vt:lpstr>
      <vt:lpstr>Georgia</vt:lpstr>
      <vt:lpstr>Helvetica</vt:lpstr>
      <vt:lpstr>Times New Roman</vt:lpstr>
      <vt:lpstr>Trebuchet MS</vt:lpstr>
      <vt:lpstr>Wingdings 2</vt:lpstr>
      <vt:lpstr>Urban</vt:lpstr>
      <vt:lpstr>VISIO</vt:lpstr>
      <vt:lpstr>System and Cyber Security</vt:lpstr>
      <vt:lpstr>Social Engineering</vt:lpstr>
      <vt:lpstr>Social Problems</vt:lpstr>
      <vt:lpstr>Social Problems</vt:lpstr>
      <vt:lpstr>Social Problems</vt:lpstr>
      <vt:lpstr>Social Engineering</vt:lpstr>
      <vt:lpstr>Types / Technique of Social Engineering</vt:lpstr>
      <vt:lpstr>System and Network Threats</vt:lpstr>
      <vt:lpstr>PowerPoint Presentation</vt:lpstr>
      <vt:lpstr>Dictionary Attack</vt:lpstr>
      <vt:lpstr>Packet Sniffing</vt:lpstr>
      <vt:lpstr>Packet Sniffing</vt:lpstr>
      <vt:lpstr>Packet Sniffing</vt:lpstr>
      <vt:lpstr>Attacks on Different Layers</vt:lpstr>
      <vt:lpstr>ARP Spoofing / ARP Poisoning</vt:lpstr>
      <vt:lpstr>PowerPoint Presentation</vt:lpstr>
      <vt:lpstr>MAC Flooding</vt:lpstr>
      <vt:lpstr>DHCP Attacks</vt:lpstr>
      <vt:lpstr>Man in the Middle Attacks (Wireless)</vt:lpstr>
      <vt:lpstr>Denial of Service</vt:lpstr>
      <vt:lpstr>Denial of Service</vt:lpstr>
      <vt:lpstr>TCP Attacks</vt:lpstr>
      <vt:lpstr>TCP Attacks</vt:lpstr>
      <vt:lpstr>Denial of Service</vt:lpstr>
      <vt:lpstr>Denial of Service</vt:lpstr>
      <vt:lpstr>ICMP Smurf</vt:lpstr>
      <vt:lpstr>Routing Attacks</vt:lpstr>
      <vt:lpstr>Denial of Service</vt:lpstr>
      <vt:lpstr>Denial of Service</vt:lpstr>
      <vt:lpstr>Layer 7 DDoS Attack</vt:lpstr>
      <vt:lpstr>Layer 7 DDoS Attack – Slowloris</vt:lpstr>
      <vt:lpstr>Denial of Service</vt:lpstr>
      <vt:lpstr>Denial of Service</vt:lpstr>
      <vt:lpstr>Another Kind of Network Attacks</vt:lpstr>
      <vt:lpstr>Application Layer Attack</vt:lpstr>
      <vt:lpstr>PowerPoint Presentation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431</cp:revision>
  <dcterms:created xsi:type="dcterms:W3CDTF">2011-09-14T06:18:36Z</dcterms:created>
  <dcterms:modified xsi:type="dcterms:W3CDTF">2023-10-02T01:07:55Z</dcterms:modified>
</cp:coreProperties>
</file>