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0"/>
  </p:notesMasterIdLst>
  <p:sldIdLst>
    <p:sldId id="256" r:id="rId2"/>
    <p:sldId id="812" r:id="rId3"/>
    <p:sldId id="834" r:id="rId4"/>
    <p:sldId id="824" r:id="rId5"/>
    <p:sldId id="825" r:id="rId6"/>
    <p:sldId id="826" r:id="rId7"/>
    <p:sldId id="827" r:id="rId8"/>
    <p:sldId id="836" r:id="rId9"/>
    <p:sldId id="828" r:id="rId10"/>
    <p:sldId id="835" r:id="rId11"/>
    <p:sldId id="829" r:id="rId12"/>
    <p:sldId id="830" r:id="rId13"/>
    <p:sldId id="831" r:id="rId14"/>
    <p:sldId id="832" r:id="rId15"/>
    <p:sldId id="837" r:id="rId16"/>
    <p:sldId id="838" r:id="rId17"/>
    <p:sldId id="388" r:id="rId18"/>
    <p:sldId id="266"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10" autoAdjust="0"/>
    <p:restoredTop sz="86897" autoAdjust="0"/>
  </p:normalViewPr>
  <p:slideViewPr>
    <p:cSldViewPr>
      <p:cViewPr varScale="1">
        <p:scale>
          <a:sx n="104" d="100"/>
          <a:sy n="104" d="100"/>
        </p:scale>
        <p:origin x="108"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08B82-6AB9-41CD-84E1-50555EB3CA93}" type="datetimeFigureOut">
              <a:rPr lang="id-ID" smtClean="0"/>
              <a:t>02-10-2023</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2E864-64DB-4FBA-A705-6E503C0E7FAA}" type="slidenum">
              <a:rPr lang="id-ID" smtClean="0"/>
              <a:t>‹#›</a:t>
            </a:fld>
            <a:endParaRPr lang="id-ID"/>
          </a:p>
        </p:txBody>
      </p:sp>
    </p:spTree>
    <p:extLst>
      <p:ext uri="{BB962C8B-B14F-4D97-AF65-F5344CB8AC3E}">
        <p14:creationId xmlns:p14="http://schemas.microsoft.com/office/powerpoint/2010/main" val="23216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3E425F63-95AA-44A9-A414-4560BA96DB12}" type="datetimeFigureOut">
              <a:rPr lang="id-ID" smtClean="0"/>
              <a:t>02-10-2023</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423B70B-A003-4F75-BD4B-6A18899CDDF4}"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425F63-95AA-44A9-A414-4560BA96DB12}" type="datetimeFigureOut">
              <a:rPr lang="id-ID" smtClean="0"/>
              <a:t>02-10-2023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425F63-95AA-44A9-A414-4560BA96DB12}" type="datetimeFigureOut">
              <a:rPr lang="id-ID" smtClean="0"/>
              <a:t>02-10-2023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425F63-95AA-44A9-A414-4560BA96DB12}" type="datetimeFigureOut">
              <a:rPr lang="id-ID" smtClean="0"/>
              <a:t>02-10-2023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E425F63-95AA-44A9-A414-4560BA96DB12}" type="datetimeFigureOut">
              <a:rPr lang="id-ID" smtClean="0"/>
              <a:t>02-10-2023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425F63-95AA-44A9-A414-4560BA96DB12}" type="datetimeFigureOut">
              <a:rPr lang="id-ID" smtClean="0"/>
              <a:t>02-10-2023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3E425F63-95AA-44A9-A414-4560BA96DB12}" type="datetimeFigureOut">
              <a:rPr lang="id-ID" smtClean="0"/>
              <a:t>02-10-2023</a:t>
            </a:fld>
            <a:endParaRPr lang="id-ID"/>
          </a:p>
        </p:txBody>
      </p:sp>
      <p:sp>
        <p:nvSpPr>
          <p:cNvPr id="27" name="Slide Number Placeholder 26"/>
          <p:cNvSpPr>
            <a:spLocks noGrp="1"/>
          </p:cNvSpPr>
          <p:nvPr>
            <p:ph type="sldNum" sz="quarter" idx="11"/>
          </p:nvPr>
        </p:nvSpPr>
        <p:spPr/>
        <p:txBody>
          <a:bodyPr rtlCol="0"/>
          <a:lstStyle/>
          <a:p>
            <a:fld id="{1423B70B-A003-4F75-BD4B-6A18899CDDF4}" type="slidenum">
              <a:rPr lang="id-ID" smtClean="0"/>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3E425F63-95AA-44A9-A414-4560BA96DB12}" type="datetimeFigureOut">
              <a:rPr lang="id-ID" smtClean="0"/>
              <a:t>02-10-2023</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1423B70B-A003-4F75-BD4B-6A18899CDDF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25F63-95AA-44A9-A414-4560BA96DB12}" type="datetimeFigureOut">
              <a:rPr lang="id-ID" smtClean="0"/>
              <a:t>02-10-2023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425F63-95AA-44A9-A414-4560BA96DB12}" type="datetimeFigureOut">
              <a:rPr lang="id-ID" smtClean="0"/>
              <a:t>02-10-2023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E425F63-95AA-44A9-A414-4560BA96DB12}" type="datetimeFigureOut">
              <a:rPr lang="id-ID" smtClean="0"/>
              <a:t>02-10-2023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23B70B-A003-4F75-BD4B-6A18899CDDF4}"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E425F63-95AA-44A9-A414-4560BA96DB12}" type="datetimeFigureOut">
              <a:rPr lang="id-ID" smtClean="0"/>
              <a:t>02-10-2023</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423B70B-A003-4F75-BD4B-6A18899CDDF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and Cyber Security</a:t>
            </a:r>
            <a:endParaRPr lang="id-ID" dirty="0"/>
          </a:p>
        </p:txBody>
      </p:sp>
      <p:sp>
        <p:nvSpPr>
          <p:cNvPr id="3" name="Subtitle 2"/>
          <p:cNvSpPr>
            <a:spLocks noGrp="1"/>
          </p:cNvSpPr>
          <p:nvPr>
            <p:ph type="subTitle" idx="1"/>
          </p:nvPr>
        </p:nvSpPr>
        <p:spPr/>
        <p:txBody>
          <a:bodyPr/>
          <a:lstStyle/>
          <a:p>
            <a:r>
              <a:rPr lang="id-ID" dirty="0"/>
              <a:t>L. Budi Handoko, M.Kom. (handoko@dosen.dinus.ac.id</a:t>
            </a:r>
            <a:r>
              <a:rPr lang="en-US" dirty="0"/>
              <a:t> /</a:t>
            </a:r>
          </a:p>
          <a:p>
            <a:r>
              <a:rPr lang="en-US" dirty="0"/>
              <a:t>handoko@dsn.dinus.ac.id</a:t>
            </a:r>
            <a:r>
              <a:rPr lang="id-ID" dirty="0"/>
              <a:t>)</a:t>
            </a:r>
          </a:p>
          <a:p>
            <a:r>
              <a:rPr lang="id-ID" dirty="0"/>
              <a:t>Dian Nuswantoro University</a:t>
            </a:r>
          </a:p>
        </p:txBody>
      </p:sp>
    </p:spTree>
    <p:extLst>
      <p:ext uri="{BB962C8B-B14F-4D97-AF65-F5344CB8AC3E}">
        <p14:creationId xmlns:p14="http://schemas.microsoft.com/office/powerpoint/2010/main" val="126327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C29DC3-38E6-D5C1-32CE-48EC99BFCD1F}"/>
              </a:ext>
            </a:extLst>
          </p:cNvPr>
          <p:cNvPicPr>
            <a:picLocks noChangeAspect="1"/>
          </p:cNvPicPr>
          <p:nvPr/>
        </p:nvPicPr>
        <p:blipFill>
          <a:blip r:embed="rId2"/>
          <a:stretch>
            <a:fillRect/>
          </a:stretch>
        </p:blipFill>
        <p:spPr>
          <a:xfrm>
            <a:off x="118441" y="1419584"/>
            <a:ext cx="8907118" cy="5410955"/>
          </a:xfrm>
          <a:prstGeom prst="rect">
            <a:avLst/>
          </a:prstGeom>
        </p:spPr>
      </p:pic>
      <p:sp>
        <p:nvSpPr>
          <p:cNvPr id="6" name="Title 5">
            <a:extLst>
              <a:ext uri="{FF2B5EF4-FFF2-40B4-BE49-F238E27FC236}">
                <a16:creationId xmlns:a16="http://schemas.microsoft.com/office/drawing/2014/main" id="{6D84E9E9-1DA0-6344-6DD2-3806455C33AD}"/>
              </a:ext>
            </a:extLst>
          </p:cNvPr>
          <p:cNvSpPr>
            <a:spLocks noGrp="1"/>
          </p:cNvSpPr>
          <p:nvPr>
            <p:ph type="title"/>
          </p:nvPr>
        </p:nvSpPr>
        <p:spPr>
          <a:xfrm>
            <a:off x="457200" y="349736"/>
            <a:ext cx="8229600" cy="1069848"/>
          </a:xfrm>
        </p:spPr>
        <p:txBody>
          <a:bodyPr/>
          <a:lstStyle/>
          <a:p>
            <a:r>
              <a:rPr lang="en-US" dirty="0"/>
              <a:t>Password Cracking Techniques</a:t>
            </a:r>
            <a:endParaRPr lang="id-ID" dirty="0"/>
          </a:p>
        </p:txBody>
      </p:sp>
    </p:spTree>
    <p:extLst>
      <p:ext uri="{BB962C8B-B14F-4D97-AF65-F5344CB8AC3E}">
        <p14:creationId xmlns:p14="http://schemas.microsoft.com/office/powerpoint/2010/main" val="35221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40A7-105C-8A36-C61D-2215C36ACFAF}"/>
              </a:ext>
            </a:extLst>
          </p:cNvPr>
          <p:cNvSpPr>
            <a:spLocks noGrp="1"/>
          </p:cNvSpPr>
          <p:nvPr>
            <p:ph type="title"/>
          </p:nvPr>
        </p:nvSpPr>
        <p:spPr/>
        <p:txBody>
          <a:bodyPr/>
          <a:lstStyle/>
          <a:p>
            <a:r>
              <a:rPr lang="en-US" dirty="0"/>
              <a:t>Pilfering</a:t>
            </a:r>
            <a:endParaRPr lang="id-ID" dirty="0"/>
          </a:p>
        </p:txBody>
      </p:sp>
      <p:sp>
        <p:nvSpPr>
          <p:cNvPr id="3" name="Content Placeholder 2">
            <a:extLst>
              <a:ext uri="{FF2B5EF4-FFF2-40B4-BE49-F238E27FC236}">
                <a16:creationId xmlns:a16="http://schemas.microsoft.com/office/drawing/2014/main" id="{35E6AE9D-1AE6-B4B3-1C5A-205E4E730760}"/>
              </a:ext>
            </a:extLst>
          </p:cNvPr>
          <p:cNvSpPr>
            <a:spLocks noGrp="1"/>
          </p:cNvSpPr>
          <p:nvPr>
            <p:ph idx="1"/>
          </p:nvPr>
        </p:nvSpPr>
        <p:spPr/>
        <p:txBody>
          <a:bodyPr/>
          <a:lstStyle/>
          <a:p>
            <a:endParaRPr lang="en-US" dirty="0"/>
          </a:p>
          <a:p>
            <a:r>
              <a:rPr lang="en-US" dirty="0"/>
              <a:t>Gathering info on identify mechanisms to allow access of trusted systems and launch a payload.</a:t>
            </a:r>
          </a:p>
          <a:p>
            <a:endParaRPr lang="en-US" dirty="0"/>
          </a:p>
          <a:p>
            <a:r>
              <a:rPr lang="en-US" dirty="0"/>
              <a:t>Technique that can be use is evaluate trust or search for cleartext password inside the existing and production systems.</a:t>
            </a:r>
            <a:endParaRPr lang="id-ID" dirty="0"/>
          </a:p>
        </p:txBody>
      </p:sp>
    </p:spTree>
    <p:extLst>
      <p:ext uri="{BB962C8B-B14F-4D97-AF65-F5344CB8AC3E}">
        <p14:creationId xmlns:p14="http://schemas.microsoft.com/office/powerpoint/2010/main" val="392420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80CD-6543-6B81-9A5B-7702FB9E0E08}"/>
              </a:ext>
            </a:extLst>
          </p:cNvPr>
          <p:cNvSpPr>
            <a:spLocks noGrp="1"/>
          </p:cNvSpPr>
          <p:nvPr>
            <p:ph type="title"/>
          </p:nvPr>
        </p:nvSpPr>
        <p:spPr/>
        <p:txBody>
          <a:bodyPr/>
          <a:lstStyle/>
          <a:p>
            <a:r>
              <a:rPr lang="en-US" dirty="0"/>
              <a:t>Covering Tracks</a:t>
            </a:r>
            <a:endParaRPr lang="id-ID" dirty="0"/>
          </a:p>
        </p:txBody>
      </p:sp>
      <p:sp>
        <p:nvSpPr>
          <p:cNvPr id="3" name="Content Placeholder 2">
            <a:extLst>
              <a:ext uri="{FF2B5EF4-FFF2-40B4-BE49-F238E27FC236}">
                <a16:creationId xmlns:a16="http://schemas.microsoft.com/office/drawing/2014/main" id="{1D33A6FA-AAFE-6C8C-3D21-CCD005F33550}"/>
              </a:ext>
            </a:extLst>
          </p:cNvPr>
          <p:cNvSpPr>
            <a:spLocks noGrp="1"/>
          </p:cNvSpPr>
          <p:nvPr>
            <p:ph idx="1"/>
          </p:nvPr>
        </p:nvSpPr>
        <p:spPr/>
        <p:txBody>
          <a:bodyPr/>
          <a:lstStyle/>
          <a:p>
            <a:endParaRPr lang="en-US" dirty="0"/>
          </a:p>
          <a:p>
            <a:r>
              <a:rPr lang="en-US" dirty="0"/>
              <a:t>Hide the presence on compromise systems.</a:t>
            </a:r>
          </a:p>
          <a:p>
            <a:endParaRPr lang="en-US" dirty="0"/>
          </a:p>
          <a:p>
            <a:r>
              <a:rPr lang="en-US" dirty="0"/>
              <a:t>Can be done by clearing all logs that exists inside the systems.</a:t>
            </a:r>
          </a:p>
          <a:p>
            <a:endParaRPr lang="en-US" dirty="0"/>
          </a:p>
          <a:p>
            <a:r>
              <a:rPr lang="en-US" dirty="0"/>
              <a:t>Rootkits can be used for hiding files or else.</a:t>
            </a:r>
          </a:p>
          <a:p>
            <a:endParaRPr lang="id-ID" dirty="0"/>
          </a:p>
        </p:txBody>
      </p:sp>
    </p:spTree>
    <p:extLst>
      <p:ext uri="{BB962C8B-B14F-4D97-AF65-F5344CB8AC3E}">
        <p14:creationId xmlns:p14="http://schemas.microsoft.com/office/powerpoint/2010/main" val="324271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069E-6EC8-F37A-9EBB-E0478F18FAFB}"/>
              </a:ext>
            </a:extLst>
          </p:cNvPr>
          <p:cNvSpPr>
            <a:spLocks noGrp="1"/>
          </p:cNvSpPr>
          <p:nvPr>
            <p:ph type="title"/>
          </p:nvPr>
        </p:nvSpPr>
        <p:spPr/>
        <p:txBody>
          <a:bodyPr/>
          <a:lstStyle/>
          <a:p>
            <a:r>
              <a:rPr lang="en-US" dirty="0"/>
              <a:t>Creating Backdoor(s)</a:t>
            </a:r>
            <a:endParaRPr lang="id-ID" dirty="0"/>
          </a:p>
        </p:txBody>
      </p:sp>
      <p:sp>
        <p:nvSpPr>
          <p:cNvPr id="3" name="Content Placeholder 2">
            <a:extLst>
              <a:ext uri="{FF2B5EF4-FFF2-40B4-BE49-F238E27FC236}">
                <a16:creationId xmlns:a16="http://schemas.microsoft.com/office/drawing/2014/main" id="{A1B5E5D7-239D-F0F0-2320-BAC6BC40FDEC}"/>
              </a:ext>
            </a:extLst>
          </p:cNvPr>
          <p:cNvSpPr>
            <a:spLocks noGrp="1"/>
          </p:cNvSpPr>
          <p:nvPr>
            <p:ph idx="1"/>
          </p:nvPr>
        </p:nvSpPr>
        <p:spPr/>
        <p:txBody>
          <a:bodyPr/>
          <a:lstStyle/>
          <a:p>
            <a:endParaRPr lang="en-US" dirty="0"/>
          </a:p>
          <a:p>
            <a:r>
              <a:rPr lang="en-US" dirty="0"/>
              <a:t>Trap door will be laid in various parts of the system to ensure the privilege access is easily regained whenever the intruder wants.</a:t>
            </a:r>
          </a:p>
          <a:p>
            <a:endParaRPr lang="en-US" dirty="0"/>
          </a:p>
          <a:p>
            <a:r>
              <a:rPr lang="en-US" dirty="0"/>
              <a:t>Technique can use a schedule batch jobs, infect startup files or services, create a rogue user account with escalated privileges, plant RAT, etc.</a:t>
            </a:r>
            <a:endParaRPr lang="id-ID" dirty="0"/>
          </a:p>
        </p:txBody>
      </p:sp>
    </p:spTree>
    <p:extLst>
      <p:ext uri="{BB962C8B-B14F-4D97-AF65-F5344CB8AC3E}">
        <p14:creationId xmlns:p14="http://schemas.microsoft.com/office/powerpoint/2010/main" val="339964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37F9-F0A7-233D-AA72-AD750C5A7468}"/>
              </a:ext>
            </a:extLst>
          </p:cNvPr>
          <p:cNvSpPr>
            <a:spLocks noGrp="1"/>
          </p:cNvSpPr>
          <p:nvPr>
            <p:ph type="title"/>
          </p:nvPr>
        </p:nvSpPr>
        <p:spPr/>
        <p:txBody>
          <a:bodyPr/>
          <a:lstStyle/>
          <a:p>
            <a:r>
              <a:rPr lang="en-US" dirty="0"/>
              <a:t>Attack Goals (Denial of Services)</a:t>
            </a:r>
            <a:endParaRPr lang="id-ID" dirty="0"/>
          </a:p>
        </p:txBody>
      </p:sp>
      <p:sp>
        <p:nvSpPr>
          <p:cNvPr id="3" name="Content Placeholder 2">
            <a:extLst>
              <a:ext uri="{FF2B5EF4-FFF2-40B4-BE49-F238E27FC236}">
                <a16:creationId xmlns:a16="http://schemas.microsoft.com/office/drawing/2014/main" id="{FF702C38-DCC2-287D-5E53-380384F27589}"/>
              </a:ext>
            </a:extLst>
          </p:cNvPr>
          <p:cNvSpPr>
            <a:spLocks noGrp="1"/>
          </p:cNvSpPr>
          <p:nvPr>
            <p:ph idx="1"/>
          </p:nvPr>
        </p:nvSpPr>
        <p:spPr/>
        <p:txBody>
          <a:bodyPr>
            <a:normAutofit/>
          </a:bodyPr>
          <a:lstStyle/>
          <a:p>
            <a:r>
              <a:rPr lang="en-US" dirty="0"/>
              <a:t>Owned the system, and …</a:t>
            </a:r>
          </a:p>
          <a:p>
            <a:endParaRPr lang="en-US" dirty="0"/>
          </a:p>
          <a:p>
            <a:r>
              <a:rPr lang="en-US" dirty="0"/>
              <a:t>It is time to launch a full payloads.</a:t>
            </a:r>
          </a:p>
          <a:p>
            <a:endParaRPr lang="en-US" dirty="0"/>
          </a:p>
          <a:p>
            <a:r>
              <a:rPr lang="en-US" dirty="0"/>
              <a:t>If no access gained, use readily available exploit to disable the target as the last resort, or …</a:t>
            </a:r>
          </a:p>
          <a:p>
            <a:endParaRPr lang="en-US" dirty="0"/>
          </a:p>
          <a:p>
            <a:r>
              <a:rPr lang="en-US" dirty="0"/>
              <a:t>Use the systems to target another systems as a cover.</a:t>
            </a:r>
            <a:endParaRPr lang="id-ID" dirty="0"/>
          </a:p>
        </p:txBody>
      </p:sp>
    </p:spTree>
    <p:extLst>
      <p:ext uri="{BB962C8B-B14F-4D97-AF65-F5344CB8AC3E}">
        <p14:creationId xmlns:p14="http://schemas.microsoft.com/office/powerpoint/2010/main" val="356886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20F160-71EF-EEB5-6C40-5C8B2A949CEC}"/>
              </a:ext>
            </a:extLst>
          </p:cNvPr>
          <p:cNvPicPr>
            <a:picLocks noChangeAspect="1"/>
          </p:cNvPicPr>
          <p:nvPr/>
        </p:nvPicPr>
        <p:blipFill>
          <a:blip r:embed="rId2"/>
          <a:stretch>
            <a:fillRect/>
          </a:stretch>
        </p:blipFill>
        <p:spPr>
          <a:xfrm>
            <a:off x="107552" y="1412776"/>
            <a:ext cx="8928895" cy="4519688"/>
          </a:xfrm>
          <a:prstGeom prst="rect">
            <a:avLst/>
          </a:prstGeom>
        </p:spPr>
      </p:pic>
    </p:spTree>
    <p:extLst>
      <p:ext uri="{BB962C8B-B14F-4D97-AF65-F5344CB8AC3E}">
        <p14:creationId xmlns:p14="http://schemas.microsoft.com/office/powerpoint/2010/main" val="246902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08729-BD69-730E-781F-BE33909B6EB8}"/>
              </a:ext>
            </a:extLst>
          </p:cNvPr>
          <p:cNvPicPr>
            <a:picLocks noChangeAspect="1"/>
          </p:cNvPicPr>
          <p:nvPr/>
        </p:nvPicPr>
        <p:blipFill>
          <a:blip r:embed="rId2"/>
          <a:stretch>
            <a:fillRect/>
          </a:stretch>
        </p:blipFill>
        <p:spPr>
          <a:xfrm>
            <a:off x="221629" y="1124744"/>
            <a:ext cx="8700742" cy="5179247"/>
          </a:xfrm>
          <a:prstGeom prst="rect">
            <a:avLst/>
          </a:prstGeom>
        </p:spPr>
      </p:pic>
    </p:spTree>
    <p:extLst>
      <p:ext uri="{BB962C8B-B14F-4D97-AF65-F5344CB8AC3E}">
        <p14:creationId xmlns:p14="http://schemas.microsoft.com/office/powerpoint/2010/main" val="2433406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727254" y="2276872"/>
            <a:ext cx="7675498" cy="2585323"/>
          </a:xfrm>
          <a:prstGeom prst="rect">
            <a:avLst/>
          </a:prstGeom>
          <a:noFill/>
        </p:spPr>
        <p:txBody>
          <a:bodyPr wrap="none" lIns="91440" tIns="45720" rIns="91440" bIns="45720">
            <a:spAutoFit/>
          </a:bodyPr>
          <a:lstStyle/>
          <a:p>
            <a:pPr algn="ctr"/>
            <a:r>
              <a:rPr lang="id-ID"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rPr>
              <a:t>Any Question ?</a:t>
            </a:r>
          </a:p>
          <a:p>
            <a:pPr algn="ctr"/>
            <a:endParaRPr lang="id-ID"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endParaRPr>
          </a:p>
          <a:p>
            <a:pPr algn="ctr"/>
            <a:r>
              <a:rPr lang="id-ID"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rPr>
              <a:t>Anything to discuss ?</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rgbClr val="53548A">
                    <a:satMod val="175000"/>
                    <a:alpha val="40000"/>
                  </a:srgbClr>
                </a:glow>
              </a:effectLst>
            </a:endParaRPr>
          </a:p>
        </p:txBody>
      </p:sp>
    </p:spTree>
    <p:extLst>
      <p:ext uri="{BB962C8B-B14F-4D97-AF65-F5344CB8AC3E}">
        <p14:creationId xmlns:p14="http://schemas.microsoft.com/office/powerpoint/2010/main" val="2201496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84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E2DDC3A2-7E82-7735-3DF9-0FDE2C1FB9DB}"/>
              </a:ext>
            </a:extLst>
          </p:cNvPr>
          <p:cNvGrpSpPr>
            <a:grpSpLocks noChangeAspect="1"/>
          </p:cNvGrpSpPr>
          <p:nvPr/>
        </p:nvGrpSpPr>
        <p:grpSpPr bwMode="auto">
          <a:xfrm>
            <a:off x="0" y="0"/>
            <a:ext cx="9153525" cy="6858000"/>
            <a:chOff x="0" y="0"/>
            <a:chExt cx="5766" cy="4320"/>
          </a:xfrm>
        </p:grpSpPr>
        <p:sp>
          <p:nvSpPr>
            <p:cNvPr id="5" name="AutoShape 3">
              <a:extLst>
                <a:ext uri="{FF2B5EF4-FFF2-40B4-BE49-F238E27FC236}">
                  <a16:creationId xmlns:a16="http://schemas.microsoft.com/office/drawing/2014/main" id="{8959C670-6A21-EA71-D1C8-A9C516383514}"/>
                </a:ext>
              </a:extLst>
            </p:cNvPr>
            <p:cNvSpPr>
              <a:spLocks noChangeAspect="1" noChangeArrowheads="1" noTextEdit="1"/>
            </p:cNvSpPr>
            <p:nvPr/>
          </p:nvSpPr>
          <p:spPr bwMode="auto">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pic>
          <p:nvPicPr>
            <p:cNvPr id="1029" name="Picture 5">
              <a:extLst>
                <a:ext uri="{FF2B5EF4-FFF2-40B4-BE49-F238E27FC236}">
                  <a16:creationId xmlns:a16="http://schemas.microsoft.com/office/drawing/2014/main" id="{8320AA2D-219C-19CE-C7B2-C0CDA4598C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138"/>
            <a:stretch/>
          </p:blipFill>
          <p:spPr bwMode="auto">
            <a:xfrm>
              <a:off x="0" y="0"/>
              <a:ext cx="576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9336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3F9142-8467-B427-D55C-9D00B887D81E}"/>
              </a:ext>
            </a:extLst>
          </p:cNvPr>
          <p:cNvPicPr>
            <a:picLocks noChangeAspect="1"/>
          </p:cNvPicPr>
          <p:nvPr/>
        </p:nvPicPr>
        <p:blipFill>
          <a:blip r:embed="rId2"/>
          <a:stretch>
            <a:fillRect/>
          </a:stretch>
        </p:blipFill>
        <p:spPr>
          <a:xfrm>
            <a:off x="166260" y="1124744"/>
            <a:ext cx="8811480" cy="5256584"/>
          </a:xfrm>
          <a:prstGeom prst="rect">
            <a:avLst/>
          </a:prstGeom>
        </p:spPr>
      </p:pic>
    </p:spTree>
    <p:extLst>
      <p:ext uri="{BB962C8B-B14F-4D97-AF65-F5344CB8AC3E}">
        <p14:creationId xmlns:p14="http://schemas.microsoft.com/office/powerpoint/2010/main" val="170047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2FDA-99D8-64B7-092D-75D37520F9B7}"/>
              </a:ext>
            </a:extLst>
          </p:cNvPr>
          <p:cNvSpPr>
            <a:spLocks noGrp="1"/>
          </p:cNvSpPr>
          <p:nvPr>
            <p:ph type="title"/>
          </p:nvPr>
        </p:nvSpPr>
        <p:spPr>
          <a:xfrm>
            <a:off x="457200" y="404664"/>
            <a:ext cx="8229600" cy="1066800"/>
          </a:xfrm>
        </p:spPr>
        <p:txBody>
          <a:bodyPr/>
          <a:lstStyle/>
          <a:p>
            <a:r>
              <a:rPr lang="en-US" dirty="0" err="1"/>
              <a:t>Footprinting</a:t>
            </a:r>
            <a:endParaRPr lang="id-ID" dirty="0"/>
          </a:p>
        </p:txBody>
      </p:sp>
      <p:sp>
        <p:nvSpPr>
          <p:cNvPr id="3" name="Content Placeholder 2">
            <a:extLst>
              <a:ext uri="{FF2B5EF4-FFF2-40B4-BE49-F238E27FC236}">
                <a16:creationId xmlns:a16="http://schemas.microsoft.com/office/drawing/2014/main" id="{C36F1710-F817-0DBB-9FEF-3F8B95B23B3F}"/>
              </a:ext>
            </a:extLst>
          </p:cNvPr>
          <p:cNvSpPr>
            <a:spLocks noGrp="1"/>
          </p:cNvSpPr>
          <p:nvPr>
            <p:ph idx="1"/>
          </p:nvPr>
        </p:nvSpPr>
        <p:spPr>
          <a:xfrm>
            <a:off x="457200" y="1471464"/>
            <a:ext cx="8229600" cy="5103072"/>
          </a:xfrm>
        </p:spPr>
        <p:txBody>
          <a:bodyPr>
            <a:normAutofit fontScale="85000" lnSpcReduction="10000"/>
          </a:bodyPr>
          <a:lstStyle/>
          <a:p>
            <a:r>
              <a:rPr lang="en-US" dirty="0"/>
              <a:t>Gathering information regarding a specific network environment of a </a:t>
            </a:r>
            <a:r>
              <a:rPr lang="en-US" dirty="0" err="1"/>
              <a:t>taget</a:t>
            </a:r>
            <a:r>
              <a:rPr lang="en-US" dirty="0"/>
              <a:t>.</a:t>
            </a:r>
          </a:p>
          <a:p>
            <a:r>
              <a:rPr lang="en-US" dirty="0"/>
              <a:t>Finding ways to intrude into the network environment.</a:t>
            </a:r>
          </a:p>
          <a:p>
            <a:r>
              <a:rPr lang="en-US" dirty="0"/>
              <a:t>Can be used to attack a system, and also to protect it.</a:t>
            </a:r>
          </a:p>
          <a:p>
            <a:r>
              <a:rPr lang="en-US" dirty="0"/>
              <a:t>In this phase, the attacker creates a profile of the target organization, with the information such as its IP address range, namespace, and employee web usage.</a:t>
            </a:r>
          </a:p>
          <a:p>
            <a:r>
              <a:rPr lang="en-US" dirty="0"/>
              <a:t>Improves the ease with which the systems can be exploited by revealing system vulnerabilities.</a:t>
            </a:r>
          </a:p>
          <a:p>
            <a:r>
              <a:rPr lang="en-US" dirty="0"/>
              <a:t>Determining the objective and location of an intrusion is the primary step involved.</a:t>
            </a:r>
          </a:p>
          <a:p>
            <a:r>
              <a:rPr lang="en-US" dirty="0"/>
              <a:t>Once the objective and location of an intrusion is known, specific information about the organization can be gathered.</a:t>
            </a:r>
            <a:endParaRPr lang="id-ID" dirty="0"/>
          </a:p>
        </p:txBody>
      </p:sp>
    </p:spTree>
    <p:extLst>
      <p:ext uri="{BB962C8B-B14F-4D97-AF65-F5344CB8AC3E}">
        <p14:creationId xmlns:p14="http://schemas.microsoft.com/office/powerpoint/2010/main" val="181027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7920-7AB1-043B-6D7F-9EE435D1DA7A}"/>
              </a:ext>
            </a:extLst>
          </p:cNvPr>
          <p:cNvSpPr>
            <a:spLocks noGrp="1"/>
          </p:cNvSpPr>
          <p:nvPr>
            <p:ph type="title"/>
          </p:nvPr>
        </p:nvSpPr>
        <p:spPr>
          <a:xfrm>
            <a:off x="457200" y="620688"/>
            <a:ext cx="8229600" cy="1066800"/>
          </a:xfrm>
        </p:spPr>
        <p:txBody>
          <a:bodyPr/>
          <a:lstStyle/>
          <a:p>
            <a:r>
              <a:rPr lang="en-US" dirty="0"/>
              <a:t>Scanning</a:t>
            </a:r>
            <a:endParaRPr lang="id-ID" dirty="0"/>
          </a:p>
        </p:txBody>
      </p:sp>
      <p:sp>
        <p:nvSpPr>
          <p:cNvPr id="3" name="Content Placeholder 2">
            <a:extLst>
              <a:ext uri="{FF2B5EF4-FFF2-40B4-BE49-F238E27FC236}">
                <a16:creationId xmlns:a16="http://schemas.microsoft.com/office/drawing/2014/main" id="{5ACACDF6-E990-268B-816B-173E18FC207D}"/>
              </a:ext>
            </a:extLst>
          </p:cNvPr>
          <p:cNvSpPr>
            <a:spLocks noGrp="1"/>
          </p:cNvSpPr>
          <p:nvPr>
            <p:ph idx="1"/>
          </p:nvPr>
        </p:nvSpPr>
        <p:spPr>
          <a:xfrm>
            <a:off x="457200" y="1628800"/>
            <a:ext cx="8229600" cy="4945736"/>
          </a:xfrm>
        </p:spPr>
        <p:txBody>
          <a:bodyPr>
            <a:normAutofit fontScale="92500" lnSpcReduction="10000"/>
          </a:bodyPr>
          <a:lstStyle/>
          <a:p>
            <a:r>
              <a:rPr lang="en-US" dirty="0"/>
              <a:t>Process for identifying active or target hosts on a network, either for the purpose of network security assessment or for attacking them.</a:t>
            </a:r>
          </a:p>
          <a:p>
            <a:r>
              <a:rPr lang="en-US" dirty="0"/>
              <a:t>Try to finds information about the target assessment through its IP addresses that can be accessed over the Internet.</a:t>
            </a:r>
          </a:p>
          <a:p>
            <a:r>
              <a:rPr lang="en-US" dirty="0"/>
              <a:t>Scanning is mainly concerned with the identification of systems on a network and the identification of services running on each target.</a:t>
            </a:r>
          </a:p>
          <a:p>
            <a:r>
              <a:rPr lang="en-US" dirty="0"/>
              <a:t>Some of the scanning procedures such as port scans and ping sweeps return information about the services offered by the live hosts that are active on the Internet and their IP addresses.</a:t>
            </a:r>
            <a:endParaRPr lang="id-ID" dirty="0"/>
          </a:p>
        </p:txBody>
      </p:sp>
    </p:spTree>
    <p:extLst>
      <p:ext uri="{BB962C8B-B14F-4D97-AF65-F5344CB8AC3E}">
        <p14:creationId xmlns:p14="http://schemas.microsoft.com/office/powerpoint/2010/main" val="25856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F6A2-57D6-76DA-91A6-19D28FECD902}"/>
              </a:ext>
            </a:extLst>
          </p:cNvPr>
          <p:cNvSpPr>
            <a:spLocks noGrp="1"/>
          </p:cNvSpPr>
          <p:nvPr>
            <p:ph type="title"/>
          </p:nvPr>
        </p:nvSpPr>
        <p:spPr>
          <a:xfrm>
            <a:off x="462492" y="620688"/>
            <a:ext cx="8229600" cy="1092200"/>
          </a:xfrm>
        </p:spPr>
        <p:txBody>
          <a:bodyPr/>
          <a:lstStyle/>
          <a:p>
            <a:r>
              <a:rPr lang="en-US" dirty="0"/>
              <a:t>Enumeration</a:t>
            </a:r>
            <a:endParaRPr lang="id-ID" dirty="0"/>
          </a:p>
        </p:txBody>
      </p:sp>
      <p:sp>
        <p:nvSpPr>
          <p:cNvPr id="3" name="Content Placeholder 2">
            <a:extLst>
              <a:ext uri="{FF2B5EF4-FFF2-40B4-BE49-F238E27FC236}">
                <a16:creationId xmlns:a16="http://schemas.microsoft.com/office/drawing/2014/main" id="{A6B9DB6F-B794-FECD-A597-524CE185C9C6}"/>
              </a:ext>
            </a:extLst>
          </p:cNvPr>
          <p:cNvSpPr>
            <a:spLocks noGrp="1"/>
          </p:cNvSpPr>
          <p:nvPr>
            <p:ph idx="1"/>
          </p:nvPr>
        </p:nvSpPr>
        <p:spPr>
          <a:xfrm>
            <a:off x="457200" y="1772816"/>
            <a:ext cx="8229600" cy="4801720"/>
          </a:xfrm>
        </p:spPr>
        <p:txBody>
          <a:bodyPr>
            <a:normAutofit fontScale="92500" lnSpcReduction="10000"/>
          </a:bodyPr>
          <a:lstStyle/>
          <a:p>
            <a:pPr algn="l"/>
            <a:r>
              <a:rPr lang="en-US" dirty="0"/>
              <a:t>Enumeration is the method of intrusive probing into the target assessment through which attackers gather information such as network user lists, routing tables, and Simple Network Management Protocol (SNMP) data.</a:t>
            </a:r>
          </a:p>
          <a:p>
            <a:pPr algn="l"/>
            <a:endParaRPr lang="en-US" dirty="0"/>
          </a:p>
          <a:p>
            <a:pPr algn="l"/>
            <a:r>
              <a:rPr lang="en-US" dirty="0"/>
              <a:t>The objective is to identify valid user accounts or groups where he or she can remain inconspicuous once the system has been compromised.</a:t>
            </a:r>
          </a:p>
          <a:p>
            <a:pPr algn="l"/>
            <a:endParaRPr lang="en-US" dirty="0"/>
          </a:p>
          <a:p>
            <a:pPr algn="l"/>
            <a:r>
              <a:rPr lang="en-US" dirty="0"/>
              <a:t>Enumeration involves making active connections to the target system or subjecting it to direct queries.</a:t>
            </a:r>
            <a:endParaRPr lang="id-ID" dirty="0"/>
          </a:p>
        </p:txBody>
      </p:sp>
    </p:spTree>
    <p:extLst>
      <p:ext uri="{BB962C8B-B14F-4D97-AF65-F5344CB8AC3E}">
        <p14:creationId xmlns:p14="http://schemas.microsoft.com/office/powerpoint/2010/main" val="126843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6373-BCA6-F246-BEE4-89E0742383C7}"/>
              </a:ext>
            </a:extLst>
          </p:cNvPr>
          <p:cNvSpPr>
            <a:spLocks noGrp="1"/>
          </p:cNvSpPr>
          <p:nvPr>
            <p:ph type="title"/>
          </p:nvPr>
        </p:nvSpPr>
        <p:spPr/>
        <p:txBody>
          <a:bodyPr/>
          <a:lstStyle/>
          <a:p>
            <a:r>
              <a:rPr lang="en-US" dirty="0"/>
              <a:t>Gaining Access</a:t>
            </a:r>
            <a:endParaRPr lang="id-ID" dirty="0"/>
          </a:p>
        </p:txBody>
      </p:sp>
      <p:sp>
        <p:nvSpPr>
          <p:cNvPr id="3" name="Content Placeholder 2">
            <a:extLst>
              <a:ext uri="{FF2B5EF4-FFF2-40B4-BE49-F238E27FC236}">
                <a16:creationId xmlns:a16="http://schemas.microsoft.com/office/drawing/2014/main" id="{5EE1E2AF-DD4B-4C76-A2AD-ED84C5B7CD61}"/>
              </a:ext>
            </a:extLst>
          </p:cNvPr>
          <p:cNvSpPr>
            <a:spLocks noGrp="1"/>
          </p:cNvSpPr>
          <p:nvPr>
            <p:ph idx="1"/>
          </p:nvPr>
        </p:nvSpPr>
        <p:spPr/>
        <p:txBody>
          <a:bodyPr/>
          <a:lstStyle/>
          <a:p>
            <a:endParaRPr lang="en-US" dirty="0"/>
          </a:p>
          <a:p>
            <a:r>
              <a:rPr lang="en-US" dirty="0"/>
              <a:t>Collecting enough information to gain access on targeted system.</a:t>
            </a:r>
          </a:p>
          <a:p>
            <a:endParaRPr lang="en-US" dirty="0"/>
          </a:p>
          <a:p>
            <a:r>
              <a:rPr lang="en-US" dirty="0"/>
              <a:t>Technique that can be used include password eavesdropping, brute force, buffer overflow, etc.</a:t>
            </a:r>
            <a:endParaRPr lang="id-ID" dirty="0"/>
          </a:p>
        </p:txBody>
      </p:sp>
    </p:spTree>
    <p:extLst>
      <p:ext uri="{BB962C8B-B14F-4D97-AF65-F5344CB8AC3E}">
        <p14:creationId xmlns:p14="http://schemas.microsoft.com/office/powerpoint/2010/main" val="348509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929FFE-DD97-1E35-DE52-2AAD7AF566B3}"/>
              </a:ext>
            </a:extLst>
          </p:cNvPr>
          <p:cNvSpPr>
            <a:spLocks noGrp="1"/>
          </p:cNvSpPr>
          <p:nvPr>
            <p:ph type="title"/>
          </p:nvPr>
        </p:nvSpPr>
        <p:spPr>
          <a:xfrm>
            <a:off x="484630" y="260648"/>
            <a:ext cx="8229600" cy="1069848"/>
          </a:xfrm>
        </p:spPr>
        <p:txBody>
          <a:bodyPr/>
          <a:lstStyle/>
          <a:p>
            <a:r>
              <a:rPr lang="en-US" dirty="0"/>
              <a:t>Types of Password Attacks</a:t>
            </a:r>
            <a:endParaRPr lang="id-ID" dirty="0"/>
          </a:p>
        </p:txBody>
      </p:sp>
      <p:pic>
        <p:nvPicPr>
          <p:cNvPr id="6" name="Picture 5">
            <a:extLst>
              <a:ext uri="{FF2B5EF4-FFF2-40B4-BE49-F238E27FC236}">
                <a16:creationId xmlns:a16="http://schemas.microsoft.com/office/drawing/2014/main" id="{AF1F0E03-DCD6-4893-62DD-DF3CBCC491F3}"/>
              </a:ext>
            </a:extLst>
          </p:cNvPr>
          <p:cNvPicPr>
            <a:picLocks noChangeAspect="1"/>
          </p:cNvPicPr>
          <p:nvPr/>
        </p:nvPicPr>
        <p:blipFill>
          <a:blip r:embed="rId2"/>
          <a:stretch>
            <a:fillRect/>
          </a:stretch>
        </p:blipFill>
        <p:spPr>
          <a:xfrm>
            <a:off x="457200" y="1155612"/>
            <a:ext cx="8202170" cy="5563376"/>
          </a:xfrm>
          <a:prstGeom prst="rect">
            <a:avLst/>
          </a:prstGeom>
        </p:spPr>
      </p:pic>
    </p:spTree>
    <p:extLst>
      <p:ext uri="{BB962C8B-B14F-4D97-AF65-F5344CB8AC3E}">
        <p14:creationId xmlns:p14="http://schemas.microsoft.com/office/powerpoint/2010/main" val="324670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BF72-8EA6-8901-4ACC-EC9810C1577F}"/>
              </a:ext>
            </a:extLst>
          </p:cNvPr>
          <p:cNvSpPr>
            <a:spLocks noGrp="1"/>
          </p:cNvSpPr>
          <p:nvPr>
            <p:ph type="title"/>
          </p:nvPr>
        </p:nvSpPr>
        <p:spPr/>
        <p:txBody>
          <a:bodyPr/>
          <a:lstStyle/>
          <a:p>
            <a:r>
              <a:rPr lang="en-US" dirty="0"/>
              <a:t>Escalating Privileges</a:t>
            </a:r>
            <a:endParaRPr lang="id-ID" dirty="0"/>
          </a:p>
        </p:txBody>
      </p:sp>
      <p:sp>
        <p:nvSpPr>
          <p:cNvPr id="3" name="Content Placeholder 2">
            <a:extLst>
              <a:ext uri="{FF2B5EF4-FFF2-40B4-BE49-F238E27FC236}">
                <a16:creationId xmlns:a16="http://schemas.microsoft.com/office/drawing/2014/main" id="{F382CF0C-9C36-904E-6B30-F20418103863}"/>
              </a:ext>
            </a:extLst>
          </p:cNvPr>
          <p:cNvSpPr>
            <a:spLocks noGrp="1"/>
          </p:cNvSpPr>
          <p:nvPr>
            <p:ph idx="1"/>
          </p:nvPr>
        </p:nvSpPr>
        <p:spPr/>
        <p:txBody>
          <a:bodyPr/>
          <a:lstStyle/>
          <a:p>
            <a:endParaRPr lang="en-US" dirty="0"/>
          </a:p>
          <a:p>
            <a:r>
              <a:rPr lang="en-US" dirty="0"/>
              <a:t>Create a privileged user account if the user level is obtained.</a:t>
            </a:r>
          </a:p>
          <a:p>
            <a:endParaRPr lang="en-US" dirty="0"/>
          </a:p>
          <a:p>
            <a:r>
              <a:rPr lang="en-US" dirty="0"/>
              <a:t>Technique that can be used is password cracking, exploiting, etc.</a:t>
            </a:r>
            <a:endParaRPr lang="id-ID" dirty="0"/>
          </a:p>
        </p:txBody>
      </p:sp>
    </p:spTree>
    <p:extLst>
      <p:ext uri="{BB962C8B-B14F-4D97-AF65-F5344CB8AC3E}">
        <p14:creationId xmlns:p14="http://schemas.microsoft.com/office/powerpoint/2010/main" val="3051380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79440</TotalTime>
  <Words>577</Words>
  <Application>Microsoft Office PowerPoint</Application>
  <PresentationFormat>On-screen Show (4:3)</PresentationFormat>
  <Paragraphs>63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Georgia</vt:lpstr>
      <vt:lpstr>Trebuchet MS</vt:lpstr>
      <vt:lpstr>Wingdings 2</vt:lpstr>
      <vt:lpstr>Urban</vt:lpstr>
      <vt:lpstr>System and Cyber Security</vt:lpstr>
      <vt:lpstr>PowerPoint Presentation</vt:lpstr>
      <vt:lpstr>PowerPoint Presentation</vt:lpstr>
      <vt:lpstr>Footprinting</vt:lpstr>
      <vt:lpstr>Scanning</vt:lpstr>
      <vt:lpstr>Enumeration</vt:lpstr>
      <vt:lpstr>Gaining Access</vt:lpstr>
      <vt:lpstr>Types of Password Attacks</vt:lpstr>
      <vt:lpstr>Escalating Privileges</vt:lpstr>
      <vt:lpstr>Password Cracking Techniques</vt:lpstr>
      <vt:lpstr>Pilfering</vt:lpstr>
      <vt:lpstr>Covering Tracks</vt:lpstr>
      <vt:lpstr>Creating Backdoor(s)</vt:lpstr>
      <vt:lpstr>Attack Goals (Denial of Services)</vt:lpstr>
      <vt:lpstr>PowerPoint Presentation</vt:lpstr>
      <vt:lpstr>PowerPoint Presentation</vt:lpstr>
      <vt:lpstr>PowerPoint Presentation</vt:lpstr>
      <vt:lpstr>PowerPoint Presentation</vt:lpstr>
    </vt:vector>
  </TitlesOfParts>
  <Company>Universitas Dian Nuswantoro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netw</dc:title>
  <dc:creator>L. Budi Handoko</dc:creator>
  <cp:lastModifiedBy>Ensign Budi</cp:lastModifiedBy>
  <cp:revision>451</cp:revision>
  <dcterms:created xsi:type="dcterms:W3CDTF">2011-09-14T06:18:36Z</dcterms:created>
  <dcterms:modified xsi:type="dcterms:W3CDTF">2023-10-11T02:23:20Z</dcterms:modified>
</cp:coreProperties>
</file>