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hidden">
            <a:xfrm>
              <a:off x="5568" y="2160"/>
              <a:ext cx="192" cy="216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white">
            <a:xfrm>
              <a:off x="1632" y="2160"/>
              <a:ext cx="3936" cy="21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ltGray">
            <a:xfrm>
              <a:off x="0" y="0"/>
              <a:ext cx="384" cy="225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36874" name="Picture 10" descr="ARTBANNA"/>
            <p:cNvPicPr>
              <a:picLocks noChangeAspect="1" noChangeArrowheads="1"/>
            </p:cNvPicPr>
            <p:nvPr/>
          </p:nvPicPr>
          <p:blipFill>
            <a:blip r:embed="rId2" cstate="print"/>
            <a:srcRect r="58453"/>
            <a:stretch>
              <a:fillRect/>
            </a:stretch>
          </p:blipFill>
          <p:spPr bwMode="invGray">
            <a:xfrm>
              <a:off x="1632" y="0"/>
              <a:ext cx="4128" cy="994"/>
            </a:xfrm>
            <a:prstGeom prst="rect">
              <a:avLst/>
            </a:prstGeom>
            <a:noFill/>
          </p:spPr>
        </p:pic>
        <p:pic>
          <p:nvPicPr>
            <p:cNvPr id="36875" name="Picture 11" descr="ARTBANND"/>
            <p:cNvPicPr>
              <a:picLocks noChangeAspect="1" noChangeArrowheads="1"/>
            </p:cNvPicPr>
            <p:nvPr/>
          </p:nvPicPr>
          <p:blipFill>
            <a:blip r:embed="rId3" cstate="print"/>
            <a:srcRect l="64000"/>
            <a:stretch>
              <a:fillRect/>
            </a:stretch>
          </p:blipFill>
          <p:spPr bwMode="invGray">
            <a:xfrm>
              <a:off x="0" y="0"/>
              <a:ext cx="1296" cy="360"/>
            </a:xfrm>
            <a:prstGeom prst="rect">
              <a:avLst/>
            </a:prstGeom>
            <a:noFill/>
          </p:spPr>
        </p:pic>
        <p:pic>
          <p:nvPicPr>
            <p:cNvPr id="36876" name="Picture 12" descr="ARTHSEP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0" y="2016"/>
              <a:ext cx="1800" cy="60"/>
            </a:xfrm>
            <a:prstGeom prst="rect">
              <a:avLst/>
            </a:prstGeom>
            <a:noFill/>
          </p:spPr>
        </p:pic>
        <p:sp>
          <p:nvSpPr>
            <p:cNvPr id="36877" name="Rectangle 13"/>
            <p:cNvSpPr>
              <a:spLocks noChangeArrowheads="1"/>
            </p:cNvSpPr>
            <p:nvPr/>
          </p:nvSpPr>
          <p:spPr bwMode="hidden">
            <a:xfrm>
              <a:off x="1776" y="4224"/>
              <a:ext cx="2448" cy="9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10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5F15EA-B0D8-486A-95E6-455DA461BD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6D559-68B8-4D06-B08C-D6B4904A96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596EC-2B5C-450E-9798-E46E65038B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B458A-ED46-44E1-BD11-D9F639E3AAD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9408A-58E5-42BB-8D4E-EEC4B2D2E6C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51D7B-745D-4711-BCC9-16E4CCA04DA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AF9A-92A5-49A1-999E-B3D8FA0A398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9487D-729E-4E8F-AEE3-E65C7218E0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5BE1F-1BA1-406A-8D5B-9EE36E1D299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FCC6B-A9DE-4267-A87E-93046C7E32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F4044-0E81-4AFE-83A9-0EC9BE9DCA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6667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66667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2" name="Rectangle 2"/>
            <p:cNvSpPr>
              <a:spLocks noChangeArrowheads="1"/>
            </p:cNvSpPr>
            <p:nvPr/>
          </p:nvSpPr>
          <p:spPr bwMode="hidden">
            <a:xfrm>
              <a:off x="5568" y="1152"/>
              <a:ext cx="192" cy="31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3" name="Rectangle 3"/>
            <p:cNvSpPr>
              <a:spLocks noChangeArrowheads="1"/>
            </p:cNvSpPr>
            <p:nvPr/>
          </p:nvSpPr>
          <p:spPr bwMode="white">
            <a:xfrm>
              <a:off x="1632" y="1152"/>
              <a:ext cx="3936" cy="3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>
              <a:off x="0" y="0"/>
              <a:ext cx="384" cy="225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5131" name="Picture 11" descr="ARTBANNA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invGray">
            <a:xfrm>
              <a:off x="1728" y="0"/>
              <a:ext cx="3600" cy="360"/>
            </a:xfrm>
            <a:prstGeom prst="rect">
              <a:avLst/>
            </a:prstGeom>
            <a:noFill/>
          </p:spPr>
        </p:pic>
        <p:pic>
          <p:nvPicPr>
            <p:cNvPr id="5132" name="Picture 12" descr="ARTBANND"/>
            <p:cNvPicPr>
              <a:picLocks noChangeAspect="1" noChangeArrowheads="1"/>
            </p:cNvPicPr>
            <p:nvPr/>
          </p:nvPicPr>
          <p:blipFill>
            <a:blip r:embed="rId14" cstate="print"/>
            <a:srcRect l="64000"/>
            <a:stretch>
              <a:fillRect/>
            </a:stretch>
          </p:blipFill>
          <p:spPr bwMode="invGray">
            <a:xfrm>
              <a:off x="0" y="0"/>
              <a:ext cx="1296" cy="360"/>
            </a:xfrm>
            <a:prstGeom prst="rect">
              <a:avLst/>
            </a:prstGeom>
            <a:noFill/>
          </p:spPr>
        </p:pic>
        <p:pic>
          <p:nvPicPr>
            <p:cNvPr id="5133" name="Picture 13" descr="ARTHSEPA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>
              <a:off x="144" y="1104"/>
              <a:ext cx="1800" cy="60"/>
            </a:xfrm>
            <a:prstGeom prst="rect">
              <a:avLst/>
            </a:prstGeom>
            <a:noFill/>
          </p:spPr>
        </p:pic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776" y="4224"/>
              <a:ext cx="2448" cy="9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5D6A6C-9648-4532-B41F-2FB58AD54324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 bwMode="auto">
          <a:xfrm>
            <a:off x="2686049" y="2438400"/>
            <a:ext cx="3296118" cy="1447800"/>
          </a:xfrm>
          <a:prstGeom prst="trapezoid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85899" y="614065"/>
            <a:ext cx="5696419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838200"/>
            <a:ext cx="3518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MORALITAS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2438400"/>
            <a:ext cx="59250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Memiliki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moralitas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seperti</a:t>
            </a:r>
            <a:r>
              <a:rPr lang="en-U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Yang 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 </a:t>
            </a:r>
            <a:r>
              <a:rPr lang="en-US" sz="3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ajarkan</a:t>
            </a:r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Yesus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6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226" y="662529"/>
            <a:ext cx="6245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1.Pengertian </a:t>
            </a:r>
            <a:r>
              <a:rPr lang="en-US" sz="5400" b="1" cap="none" spc="0" dirty="0" err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Moralitas</a:t>
            </a:r>
            <a:endParaRPr lang="en-US" sz="54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9110" y="1776821"/>
            <a:ext cx="4761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Kelakuan</a:t>
            </a:r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lahir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3229" y="2781089"/>
            <a:ext cx="2234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Etika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1753" y="3904039"/>
            <a:ext cx="3876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Kesusilaan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000" y="4908307"/>
            <a:ext cx="84385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Moralitas</a:t>
            </a:r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adalah</a:t>
            </a:r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3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menjadi</a:t>
            </a:r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endParaRPr lang="en-US" sz="3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 </a:t>
            </a:r>
            <a:r>
              <a:rPr lang="en-US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bagaimana</a:t>
            </a: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berbuat</a:t>
            </a: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baik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533000" y="1143000"/>
            <a:ext cx="794805" cy="1451044"/>
          </a:xfrm>
          <a:prstGeom prst="curv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Curved Right Arrow 7"/>
          <p:cNvSpPr/>
          <p:nvPr/>
        </p:nvSpPr>
        <p:spPr bwMode="auto">
          <a:xfrm>
            <a:off x="533000" y="1170634"/>
            <a:ext cx="794805" cy="2209800"/>
          </a:xfrm>
          <a:prstGeom prst="curv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Curved Right Arrow 8"/>
          <p:cNvSpPr/>
          <p:nvPr/>
        </p:nvSpPr>
        <p:spPr bwMode="auto">
          <a:xfrm>
            <a:off x="700712" y="1143000"/>
            <a:ext cx="794805" cy="3255877"/>
          </a:xfrm>
          <a:prstGeom prst="curv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/>
          <p:cNvSpPr/>
          <p:nvPr/>
        </p:nvSpPr>
        <p:spPr bwMode="auto">
          <a:xfrm>
            <a:off x="758852" y="558052"/>
            <a:ext cx="7344369" cy="889748"/>
          </a:xfrm>
          <a:prstGeom prst="flowChartTerminator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4906261" y="2626685"/>
            <a:ext cx="3313575" cy="499843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2461109"/>
            <a:ext cx="1729120" cy="830997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ight Triangle 10"/>
          <p:cNvSpPr/>
          <p:nvPr/>
        </p:nvSpPr>
        <p:spPr bwMode="auto">
          <a:xfrm>
            <a:off x="758852" y="2403369"/>
            <a:ext cx="1679548" cy="850350"/>
          </a:xfrm>
          <a:prstGeom prst="rtTriangl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5175" y="558052"/>
            <a:ext cx="63257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2.Sumber </a:t>
            </a:r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dasar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Moralitas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461109"/>
            <a:ext cx="13051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Adat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2422722"/>
            <a:ext cx="18113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Tradisi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461109"/>
            <a:ext cx="31502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Falsafah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hidup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4720" y="3733800"/>
            <a:ext cx="3154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Ajaran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Agama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1214244" y="1614248"/>
            <a:ext cx="1026966" cy="632309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424413" y="1645362"/>
            <a:ext cx="1003865" cy="784709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875528" y="1618660"/>
            <a:ext cx="1287272" cy="7847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Curved Left Arrow 9"/>
          <p:cNvSpPr/>
          <p:nvPr/>
        </p:nvSpPr>
        <p:spPr bwMode="auto">
          <a:xfrm>
            <a:off x="8001000" y="1447800"/>
            <a:ext cx="762000" cy="3124200"/>
          </a:xfrm>
          <a:prstGeom prst="curved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2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 bwMode="auto">
          <a:xfrm>
            <a:off x="131317" y="1799440"/>
            <a:ext cx="8779409" cy="5055358"/>
          </a:xfrm>
          <a:prstGeom prst="parallelogram">
            <a:avLst/>
          </a:prstGeom>
          <a:solidFill>
            <a:schemeClr val="tx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 bwMode="auto">
          <a:xfrm>
            <a:off x="1219200" y="457200"/>
            <a:ext cx="4724400" cy="923330"/>
          </a:xfrm>
          <a:prstGeom prst="snip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457200"/>
            <a:ext cx="4071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Krisis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Moral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642" y="1650242"/>
            <a:ext cx="84673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Sikap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bertentangan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adat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254" y="2807337"/>
            <a:ext cx="76033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Sikap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bertentangan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Kebiasaan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umum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711" y="4166057"/>
            <a:ext cx="8935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Sikap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yang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bertentangan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agama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7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3036" y="116553"/>
            <a:ext cx="5521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Bentuk</a:t>
            </a:r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Krisis</a:t>
            </a:r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Moral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782" y="1147296"/>
            <a:ext cx="4700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</a:t>
            </a:r>
            <a:r>
              <a:rPr lang="en-US" sz="3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Pola</a:t>
            </a:r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Hidup</a:t>
            </a:r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Yang </a:t>
            </a:r>
            <a:r>
              <a:rPr lang="en-US" sz="36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rusak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446446"/>
            <a:ext cx="52245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2.Pola </a:t>
            </a:r>
            <a:r>
              <a:rPr lang="en-US" sz="4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hidup</a:t>
            </a:r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materialis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789057"/>
            <a:ext cx="7468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Kejadian</a:t>
            </a:r>
            <a:r>
              <a:rPr lang="en-US" sz="2800" dirty="0" smtClean="0"/>
              <a:t> 19:24 </a:t>
            </a:r>
            <a:r>
              <a:rPr lang="en-US" sz="2800" dirty="0"/>
              <a:t>¶  </a:t>
            </a:r>
            <a:r>
              <a:rPr lang="en-US" sz="2800" dirty="0" err="1"/>
              <a:t>Kemudian</a:t>
            </a:r>
            <a:r>
              <a:rPr lang="en-US" sz="2800" dirty="0"/>
              <a:t> TUHAN </a:t>
            </a:r>
            <a:r>
              <a:rPr lang="en-US" sz="2800" dirty="0" err="1"/>
              <a:t>menurunkan</a:t>
            </a:r>
            <a:r>
              <a:rPr lang="en-US" sz="2800" dirty="0"/>
              <a:t> </a:t>
            </a:r>
            <a:r>
              <a:rPr lang="en-US" sz="2800" dirty="0" err="1"/>
              <a:t>hujan</a:t>
            </a:r>
            <a:r>
              <a:rPr lang="en-US" sz="2800" dirty="0"/>
              <a:t> </a:t>
            </a:r>
            <a:r>
              <a:rPr lang="en-US" sz="2800" dirty="0" err="1"/>
              <a:t>belerang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api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Sodom </a:t>
            </a:r>
            <a:r>
              <a:rPr lang="en-US" sz="2800" dirty="0" err="1"/>
              <a:t>dan</a:t>
            </a:r>
            <a:r>
              <a:rPr lang="en-US" sz="2800" dirty="0"/>
              <a:t> Gomora,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TUHAN,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langit</a:t>
            </a:r>
            <a:r>
              <a:rPr lang="en-US" sz="2800" dirty="0"/>
              <a:t>;</a:t>
            </a:r>
          </a:p>
          <a:p>
            <a:r>
              <a:rPr lang="en-US" sz="2800" dirty="0"/>
              <a:t>25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ditunggangbalikkan-Nyalah</a:t>
            </a:r>
            <a:r>
              <a:rPr lang="en-US" sz="2800" dirty="0"/>
              <a:t> </a:t>
            </a:r>
            <a:r>
              <a:rPr lang="en-US" sz="2800" dirty="0" err="1"/>
              <a:t>kota-kota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Lembah</a:t>
            </a:r>
            <a:r>
              <a:rPr lang="en-US" sz="2800" dirty="0"/>
              <a:t> </a:t>
            </a:r>
            <a:r>
              <a:rPr lang="en-US" sz="2800" dirty="0" err="1"/>
              <a:t>Yordan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penduduk</a:t>
            </a:r>
            <a:r>
              <a:rPr lang="en-US" sz="2800" dirty="0"/>
              <a:t> </a:t>
            </a:r>
            <a:r>
              <a:rPr lang="en-US" sz="2800" dirty="0" err="1"/>
              <a:t>kota-kota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tumbuh-tumbuhan</a:t>
            </a:r>
            <a:r>
              <a:rPr lang="en-US" sz="2800" dirty="0"/>
              <a:t> di </a:t>
            </a:r>
            <a:r>
              <a:rPr lang="en-US" sz="2800" dirty="0" err="1"/>
              <a:t>tanah</a:t>
            </a:r>
            <a:r>
              <a:rPr lang="en-US" sz="28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367" y="5179493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2400" dirty="0" err="1" smtClean="0"/>
              <a:t>Kor</a:t>
            </a:r>
            <a:r>
              <a:rPr lang="en-US" sz="2400" dirty="0" smtClean="0"/>
              <a:t> 8: 15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tertulis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Kitab</a:t>
            </a:r>
            <a:r>
              <a:rPr lang="en-US" sz="2400" dirty="0"/>
              <a:t> </a:t>
            </a:r>
            <a:r>
              <a:rPr lang="en-US" sz="2400" dirty="0" err="1"/>
              <a:t>Suci</a:t>
            </a:r>
            <a:r>
              <a:rPr lang="en-US" sz="2400" dirty="0"/>
              <a:t>,* "Orang yang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orang yang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kekurangan</a:t>
            </a:r>
            <a:r>
              <a:rPr lang="en-US" sz="2400" dirty="0"/>
              <a:t>."†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7757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</a:t>
            </a:r>
            <a:r>
              <a:rPr 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Penyalah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gunaan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Narkoba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088" y="166238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Penyalahgunaan</a:t>
            </a:r>
            <a:r>
              <a:rPr lang="en-US" dirty="0" smtClean="0"/>
              <a:t> </a:t>
            </a:r>
            <a:r>
              <a:rPr lang="en-US" dirty="0" err="1" smtClean="0"/>
              <a:t>narkoba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8088" y="2135088"/>
            <a:ext cx="31662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Gaya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hidup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088" y="2827779"/>
            <a:ext cx="38611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Tidak</a:t>
            </a: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waspada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088" y="3479681"/>
            <a:ext cx="4472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Korban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pergaulan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600" y="3235814"/>
            <a:ext cx="30251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Coba</a:t>
            </a: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coba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7502" y="2190462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Stress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088" y="3984585"/>
            <a:ext cx="4190571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Mau</a:t>
            </a:r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melupakan</a:t>
            </a: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masalah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979" y="5320486"/>
            <a:ext cx="41488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ü"/>
            </a:pP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Ingin</a:t>
            </a: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cepat</a:t>
            </a:r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kaya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8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382000" cy="60960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3. </a:t>
            </a:r>
            <a:r>
              <a:rPr lang="en-US" sz="4800" b="1" dirty="0" err="1" smtClean="0">
                <a:solidFill>
                  <a:srgbClr val="FFFF00"/>
                </a:solidFill>
              </a:rPr>
              <a:t>Fanatisme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dan</a:t>
            </a:r>
            <a:r>
              <a:rPr lang="en-US" sz="4800" b="1" dirty="0" smtClean="0">
                <a:solidFill>
                  <a:srgbClr val="FFFF00"/>
                </a:solidFill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</a:rPr>
              <a:t>Extrimisme</a:t>
            </a:r>
            <a:endParaRPr lang="en-US" sz="4800" b="1" dirty="0" smtClean="0">
              <a:solidFill>
                <a:srgbClr val="FFFF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	</a:t>
            </a:r>
            <a:r>
              <a:rPr lang="en-US" sz="4000" b="1" dirty="0" err="1" smtClean="0"/>
              <a:t>Merasa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diri</a:t>
            </a:r>
            <a:r>
              <a:rPr lang="en-US" sz="4000" b="1" dirty="0" smtClean="0"/>
              <a:t> yang paling </a:t>
            </a:r>
            <a:r>
              <a:rPr lang="en-US" sz="4000" b="1" dirty="0" err="1" smtClean="0"/>
              <a:t>benar</a:t>
            </a:r>
            <a:endParaRPr lang="en-US" sz="4000" b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     </a:t>
            </a:r>
            <a:r>
              <a:rPr lang="en-US" sz="4000" b="1" dirty="0" smtClean="0"/>
              <a:t>Beda </a:t>
            </a:r>
            <a:r>
              <a:rPr lang="en-US" sz="4000" b="1" dirty="0" err="1" smtClean="0"/>
              <a:t>faham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dianggap</a:t>
            </a:r>
            <a:r>
              <a:rPr lang="en-US" sz="4000" b="1" dirty="0" smtClean="0"/>
              <a:t>  </a:t>
            </a:r>
            <a:r>
              <a:rPr lang="en-US" sz="4000" b="1" dirty="0" err="1" smtClean="0"/>
              <a:t>salah</a:t>
            </a:r>
            <a:r>
              <a:rPr lang="en-US" sz="4000" b="1" dirty="0" smtClean="0"/>
              <a:t>.</a:t>
            </a:r>
          </a:p>
          <a:p>
            <a:r>
              <a:rPr lang="en-US" b="1" dirty="0" err="1" smtClean="0"/>
              <a:t>Sebab</a:t>
            </a:r>
            <a:r>
              <a:rPr lang="en-US" b="1" dirty="0" smtClean="0"/>
              <a:t> </a:t>
            </a:r>
            <a:r>
              <a:rPr lang="en-US" b="1" dirty="0" err="1" smtClean="0"/>
              <a:t>sebab</a:t>
            </a:r>
            <a:r>
              <a:rPr lang="en-US" b="1" dirty="0" smtClean="0"/>
              <a:t> </a:t>
            </a:r>
            <a:r>
              <a:rPr lang="en-US" b="1" dirty="0" err="1" smtClean="0"/>
              <a:t>orang</a:t>
            </a:r>
            <a:r>
              <a:rPr lang="en-US" b="1" dirty="0" smtClean="0"/>
              <a:t> </a:t>
            </a:r>
            <a:r>
              <a:rPr lang="en-US" b="1" dirty="0" err="1" smtClean="0"/>
              <a:t>jadi</a:t>
            </a:r>
            <a:r>
              <a:rPr lang="en-US" b="1" dirty="0" smtClean="0"/>
              <a:t> </a:t>
            </a:r>
            <a:r>
              <a:rPr lang="en-US" b="1" dirty="0" err="1" smtClean="0"/>
              <a:t>fanatisme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ekstrimis</a:t>
            </a:r>
            <a:r>
              <a:rPr lang="en-US" b="1" dirty="0" smtClean="0"/>
              <a:t> al: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Pemahaman</a:t>
            </a:r>
            <a:r>
              <a:rPr lang="en-US" b="1" dirty="0" smtClean="0"/>
              <a:t> agama yang </a:t>
            </a:r>
            <a:r>
              <a:rPr lang="en-US" b="1" dirty="0" err="1" smtClean="0"/>
              <a:t>dangkal</a:t>
            </a: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pergaulan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 /</a:t>
            </a:r>
            <a:r>
              <a:rPr lang="en-US" b="1" dirty="0" err="1" smtClean="0"/>
              <a:t>tetutup</a:t>
            </a:r>
            <a:endParaRPr lang="en-US" b="1" dirty="0" smtClean="0"/>
          </a:p>
          <a:p>
            <a:r>
              <a:rPr lang="en-US" sz="2400" dirty="0" err="1" smtClean="0"/>
              <a:t>Yesus</a:t>
            </a:r>
            <a:r>
              <a:rPr lang="en-US" sz="2400" dirty="0" smtClean="0"/>
              <a:t> </a:t>
            </a:r>
            <a:r>
              <a:rPr lang="en-US" sz="2400" dirty="0" err="1" smtClean="0"/>
              <a:t>mengajarkan</a:t>
            </a:r>
            <a:r>
              <a:rPr lang="en-US" sz="2400" dirty="0" smtClean="0"/>
              <a:t> di  Lukas 9 : 50 :”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melawan</a:t>
            </a:r>
            <a:r>
              <a:rPr lang="en-US" sz="2400" dirty="0" smtClean="0"/>
              <a:t> </a:t>
            </a:r>
            <a:r>
              <a:rPr lang="en-US" sz="2400" dirty="0" err="1" smtClean="0"/>
              <a:t>kamu</a:t>
            </a:r>
            <a:r>
              <a:rPr lang="en-US" sz="2400" dirty="0" smtClean="0"/>
              <a:t> </a:t>
            </a:r>
            <a:r>
              <a:rPr lang="en-US" sz="2400" dirty="0" err="1" smtClean="0"/>
              <a:t>ia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kamu</a:t>
            </a:r>
            <a:r>
              <a:rPr lang="en-US" sz="2400" dirty="0" smtClean="0"/>
              <a:t> “ </a:t>
            </a:r>
          </a:p>
          <a:p>
            <a:r>
              <a:rPr lang="en-US" sz="2800" b="1" dirty="0" err="1" smtClean="0"/>
              <a:t>Moralitas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baik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adalah</a:t>
            </a:r>
            <a:r>
              <a:rPr lang="en-US" sz="2800" b="1" dirty="0" smtClean="0"/>
              <a:t> : </a:t>
            </a:r>
            <a:r>
              <a:rPr lang="en-US" sz="2800" b="1" dirty="0" err="1" smtClean="0"/>
              <a:t>mampu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menghargai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perbedaan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153400" cy="601980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4. </a:t>
            </a:r>
            <a:r>
              <a:rPr lang="en-US" sz="4800" dirty="0" err="1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Moralitas</a:t>
            </a:r>
            <a:r>
              <a:rPr lang="en-US" sz="48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Kristen </a:t>
            </a:r>
          </a:p>
          <a:p>
            <a:r>
              <a:rPr lang="en-US" sz="2400" b="1" dirty="0" err="1" smtClean="0"/>
              <a:t>Moralitas</a:t>
            </a:r>
            <a:r>
              <a:rPr lang="en-US" sz="2400" b="1" dirty="0" smtClean="0"/>
              <a:t> Kristen 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dasari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intisari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seluruh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hukum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Taurat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kitab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Nabi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yaitu</a:t>
            </a:r>
            <a:r>
              <a:rPr lang="en-US" sz="2400" b="1" dirty="0" smtClean="0"/>
              <a:t> : </a:t>
            </a:r>
            <a:r>
              <a:rPr lang="en-US" sz="2400" b="1" dirty="0" err="1" smtClean="0"/>
              <a:t>Mengasihi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Tuhan</a:t>
            </a:r>
            <a:r>
              <a:rPr lang="en-US" sz="2400" b="1" dirty="0" smtClean="0"/>
              <a:t> Allah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mengasihi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sesama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manusia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seperti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sendiri</a:t>
            </a:r>
            <a:r>
              <a:rPr lang="en-US" sz="2400" b="1" dirty="0" smtClean="0"/>
              <a:t> ( </a:t>
            </a:r>
            <a:r>
              <a:rPr lang="en-US" sz="2400" b="1" dirty="0" err="1" smtClean="0"/>
              <a:t>mari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baca</a:t>
            </a:r>
            <a:r>
              <a:rPr lang="en-US" sz="2400" b="1" dirty="0" smtClean="0"/>
              <a:t> : Mat. 22 : 34 -34 </a:t>
            </a:r>
            <a:r>
              <a:rPr lang="en-US" sz="2400" b="1" dirty="0" smtClean="0"/>
              <a:t>)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rgbClr val="FFFF00"/>
                </a:solidFill>
              </a:rPr>
              <a:t>PRINSIP  MORALITAS KRISTEN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berbuat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</a:p>
          <a:p>
            <a:pPr marL="514350" indent="-514350"/>
            <a:r>
              <a:rPr lang="en-US" sz="2400" dirty="0" smtClean="0"/>
              <a:t>      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jatuh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dosa</a:t>
            </a:r>
            <a:r>
              <a:rPr lang="en-US" sz="2400" dirty="0" smtClean="0"/>
              <a:t> 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orang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Paulus </a:t>
            </a:r>
            <a:r>
              <a:rPr lang="en-US" sz="2400" dirty="0" err="1" smtClean="0"/>
              <a:t>mengutip</a:t>
            </a:r>
            <a:r>
              <a:rPr lang="en-US" sz="2400" dirty="0" smtClean="0"/>
              <a:t> </a:t>
            </a:r>
            <a:r>
              <a:rPr lang="en-US" sz="2400" dirty="0" err="1" smtClean="0"/>
              <a:t>Mazmur</a:t>
            </a:r>
            <a:r>
              <a:rPr lang="en-US" sz="2400" dirty="0" smtClean="0"/>
              <a:t> 14 : 1-3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mengatakan</a:t>
            </a:r>
            <a:r>
              <a:rPr lang="en-US" sz="2400" dirty="0" smtClean="0"/>
              <a:t> : “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benar,seorangpun</a:t>
            </a:r>
            <a:r>
              <a:rPr lang="en-US" sz="2400" dirty="0" smtClean="0"/>
              <a:t> </a:t>
            </a:r>
            <a:r>
              <a:rPr lang="en-US" sz="2400" dirty="0" err="1" smtClean="0"/>
              <a:t>tidak,tidak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seorangpun</a:t>
            </a:r>
            <a:r>
              <a:rPr lang="en-US" sz="2400" dirty="0" smtClean="0"/>
              <a:t> </a:t>
            </a:r>
            <a:r>
              <a:rPr lang="en-US" sz="2400" dirty="0" err="1" smtClean="0"/>
              <a:t>berakal</a:t>
            </a:r>
            <a:r>
              <a:rPr lang="en-US" sz="2400" dirty="0" smtClean="0"/>
              <a:t> </a:t>
            </a:r>
            <a:r>
              <a:rPr lang="en-US" sz="2400" dirty="0" err="1" smtClean="0"/>
              <a:t>budi,tidak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seorangpun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Allah,semua</a:t>
            </a:r>
            <a:r>
              <a:rPr lang="en-US" sz="2400" dirty="0" smtClean="0"/>
              <a:t> ,</a:t>
            </a:r>
            <a:r>
              <a:rPr lang="en-US" sz="2400" dirty="0" err="1" smtClean="0"/>
              <a:t>semua</a:t>
            </a:r>
            <a:r>
              <a:rPr lang="en-US" sz="2400" dirty="0" smtClean="0"/>
              <a:t> orang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menyeleweng</a:t>
            </a:r>
            <a:r>
              <a:rPr lang="en-US" sz="2400" dirty="0" smtClean="0"/>
              <a:t>,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berguna,tidak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berbuat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seorangpun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” ( Roma 3: 10-12 </a:t>
            </a:r>
            <a:r>
              <a:rPr lang="en-US" sz="2400" dirty="0" smtClean="0"/>
              <a:t>)</a:t>
            </a:r>
          </a:p>
          <a:p>
            <a:pPr marL="514350" indent="-514350"/>
            <a:r>
              <a:rPr lang="en-US" sz="2400" dirty="0" smtClean="0"/>
              <a:t>b. Orang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berbuat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067800" cy="5257800"/>
          </a:xfrm>
        </p:spPr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berbuat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sy design template">
  <a:themeElements>
    <a:clrScheme name="Office Theme 1">
      <a:dk1>
        <a:srgbClr val="2C2C42"/>
      </a:dk1>
      <a:lt1>
        <a:srgbClr val="FFFFCC"/>
      </a:lt1>
      <a:dk2>
        <a:srgbClr val="5F5F5F"/>
      </a:dk2>
      <a:lt2>
        <a:srgbClr val="FFCC00"/>
      </a:lt2>
      <a:accent1>
        <a:srgbClr val="808000"/>
      </a:accent1>
      <a:accent2>
        <a:srgbClr val="CC9900"/>
      </a:accent2>
      <a:accent3>
        <a:srgbClr val="B6B6B6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2C2C42"/>
        </a:dk1>
        <a:lt1>
          <a:srgbClr val="FFFFCC"/>
        </a:lt1>
        <a:dk2>
          <a:srgbClr val="5F5F5F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B6B6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0033"/>
        </a:dk1>
        <a:lt1>
          <a:srgbClr val="FFFFCC"/>
        </a:lt1>
        <a:dk2>
          <a:srgbClr val="993366"/>
        </a:dk2>
        <a:lt2>
          <a:srgbClr val="FFCC66"/>
        </a:lt2>
        <a:accent1>
          <a:srgbClr val="FF9900"/>
        </a:accent1>
        <a:accent2>
          <a:srgbClr val="FF5050"/>
        </a:accent2>
        <a:accent3>
          <a:srgbClr val="CAADB8"/>
        </a:accent3>
        <a:accent4>
          <a:srgbClr val="DADAAE"/>
        </a:accent4>
        <a:accent5>
          <a:srgbClr val="FFCAAA"/>
        </a:accent5>
        <a:accent6>
          <a:srgbClr val="E74848"/>
        </a:accent6>
        <a:hlink>
          <a:srgbClr val="336699"/>
        </a:hlink>
        <a:folHlink>
          <a:srgbClr val="9900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183</TotalTime>
  <Words>295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 Narrow</vt:lpstr>
      <vt:lpstr>Impact</vt:lpstr>
      <vt:lpstr>Wingdings</vt:lpstr>
      <vt:lpstr>Artsy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MORALITAS</dc:title>
  <dc:creator>NOTEBOOK</dc:creator>
  <cp:lastModifiedBy>NOTEBOOK</cp:lastModifiedBy>
  <cp:revision>12</cp:revision>
  <cp:lastPrinted>1601-01-01T00:00:00Z</cp:lastPrinted>
  <dcterms:created xsi:type="dcterms:W3CDTF">2016-09-11T15:27:59Z</dcterms:created>
  <dcterms:modified xsi:type="dcterms:W3CDTF">2021-04-09T02:25:17Z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TC010689751033</vt:lpwstr>
  </property>
</Properties>
</file>