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257" r:id="rId2"/>
    <p:sldId id="600" r:id="rId3"/>
    <p:sldId id="278" r:id="rId4"/>
    <p:sldId id="577" r:id="rId5"/>
    <p:sldId id="585" r:id="rId6"/>
    <p:sldId id="586" r:id="rId7"/>
    <p:sldId id="601" r:id="rId8"/>
    <p:sldId id="582" r:id="rId9"/>
    <p:sldId id="589" r:id="rId10"/>
    <p:sldId id="590" r:id="rId11"/>
    <p:sldId id="492" r:id="rId12"/>
    <p:sldId id="591" r:id="rId13"/>
    <p:sldId id="494" r:id="rId14"/>
    <p:sldId id="594" r:id="rId15"/>
    <p:sldId id="595" r:id="rId16"/>
    <p:sldId id="432" r:id="rId17"/>
    <p:sldId id="489" r:id="rId18"/>
    <p:sldId id="500" r:id="rId19"/>
    <p:sldId id="596" r:id="rId20"/>
    <p:sldId id="435" r:id="rId21"/>
    <p:sldId id="502" r:id="rId22"/>
    <p:sldId id="563" r:id="rId23"/>
    <p:sldId id="537" r:id="rId24"/>
    <p:sldId id="598" r:id="rId25"/>
    <p:sldId id="556" r:id="rId26"/>
    <p:sldId id="545" r:id="rId27"/>
    <p:sldId id="557" r:id="rId28"/>
    <p:sldId id="558" r:id="rId29"/>
    <p:sldId id="549" r:id="rId30"/>
    <p:sldId id="599" r:id="rId31"/>
    <p:sldId id="575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08" autoAdjust="0"/>
    <p:restoredTop sz="95261" autoAdjust="0"/>
  </p:normalViewPr>
  <p:slideViewPr>
    <p:cSldViewPr snapToGrid="0">
      <p:cViewPr varScale="1">
        <p:scale>
          <a:sx n="66" d="100"/>
          <a:sy n="66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12/09/2023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en.wikipedia.org/wiki/Image:Al-Kindi.j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Kriptografi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 fontScale="90000"/>
          </a:bodyPr>
          <a:lstStyle/>
          <a:p>
            <a:r>
              <a:rPr lang="id-ID" altLang="ko-KR" dirty="0">
                <a:ea typeface="Gulim" panose="020B0600000101010101" pitchFamily="34" charset="-127"/>
              </a:rPr>
              <a:t>Latar Belakang dan Sejarah Kriptografi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7429" y="5007429"/>
            <a:ext cx="1915885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err="1" smtClean="0"/>
              <a:t>Sindhu</a:t>
            </a:r>
            <a:r>
              <a:rPr lang="en-ID" dirty="0" smtClean="0"/>
              <a:t> </a:t>
            </a:r>
            <a:r>
              <a:rPr lang="en-ID" dirty="0" err="1" smtClean="0"/>
              <a:t>Rakasiwi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E3E91B-30A8-744D-A841-DBD068D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275622-7647-0C4A-94F6-3732E775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Yunani,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id-ID" dirty="0"/>
              <a:t> sejak</a:t>
            </a:r>
            <a:r>
              <a:rPr lang="en-US" dirty="0"/>
              <a:t> 400 </a:t>
            </a:r>
            <a:r>
              <a:rPr lang="id-ID" dirty="0"/>
              <a:t>SM oleh tentara </a:t>
            </a:r>
            <a:r>
              <a:rPr lang="id-ID" dirty="0" err="1"/>
              <a:t>Sparta</a:t>
            </a:r>
            <a:endParaRPr lang="en-US" dirty="0"/>
          </a:p>
          <a:p>
            <a:r>
              <a:rPr lang="en-US" dirty="0"/>
              <a:t>Alat yang </a:t>
            </a:r>
            <a:r>
              <a:rPr lang="en-US" dirty="0" err="1"/>
              <a:t>digunakan</a:t>
            </a:r>
            <a:r>
              <a:rPr lang="en-US" dirty="0"/>
              <a:t>: </a:t>
            </a:r>
            <a:r>
              <a:rPr lang="en-US" i="1" dirty="0"/>
              <a:t>scytale</a:t>
            </a:r>
            <a:endParaRPr lang="en-GB" i="1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1028">
            <a:extLst>
              <a:ext uri="{FF2B5EF4-FFF2-40B4-BE49-F238E27FC236}">
                <a16:creationId xmlns="" xmlns:a16="http://schemas.microsoft.com/office/drawing/2014/main" id="{43701AD5-2298-8D4E-899F-6495DEFE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73017"/>
            <a:ext cx="48768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6" descr="C:\Users\karima\Downloads\kripto.jpg">
            <a:extLst>
              <a:ext uri="{FF2B5EF4-FFF2-40B4-BE49-F238E27FC236}">
                <a16:creationId xmlns="" xmlns:a16="http://schemas.microsoft.com/office/drawing/2014/main" id="{6FC7454A-E3E0-F749-B9B3-44A754AC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86" y="3168211"/>
            <a:ext cx="2910114" cy="28971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537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Sejarah </a:t>
            </a:r>
            <a:r>
              <a:rPr lang="en-US" dirty="0" err="1"/>
              <a:t>Kriptografi</a:t>
            </a:r>
            <a:endParaRPr lang="en-GB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>
                <a:cs typeface="Times New Roman" panose="02020603050405020304" pitchFamily="18" charset="0"/>
              </a:rPr>
              <a:t>Sejarah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lengkap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kriptografi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dapat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ditemukan</a:t>
            </a:r>
            <a:r>
              <a:rPr lang="en-US" sz="2800" dirty="0"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cs typeface="Times New Roman" panose="02020603050405020304" pitchFamily="18" charset="0"/>
              </a:rPr>
              <a:t>dalam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buku</a:t>
            </a:r>
            <a:r>
              <a:rPr lang="en-US" sz="2800" dirty="0">
                <a:cs typeface="Times New Roman" panose="02020603050405020304" pitchFamily="18" charset="0"/>
              </a:rPr>
              <a:t> David Kahn, “</a:t>
            </a:r>
            <a:r>
              <a:rPr lang="en-US" sz="2800" i="1" dirty="0">
                <a:cs typeface="Times New Roman" panose="02020603050405020304" pitchFamily="18" charset="0"/>
              </a:rPr>
              <a:t>The </a:t>
            </a:r>
            <a:r>
              <a:rPr lang="en-US" sz="2800" i="1" dirty="0" err="1">
                <a:cs typeface="Times New Roman" panose="02020603050405020304" pitchFamily="18" charset="0"/>
              </a:rPr>
              <a:t>Codebreakers</a:t>
            </a:r>
            <a:r>
              <a:rPr lang="en-US" sz="2800" i="1" dirty="0">
                <a:cs typeface="Times New Roman" panose="02020603050405020304" pitchFamily="18" charset="0"/>
              </a:rPr>
              <a:t>”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Empat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orang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berkontribusi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</a:t>
            </a:r>
            <a:r>
              <a:rPr lang="en-US" sz="2800" dirty="0" err="1"/>
              <a:t>kriptografi</a:t>
            </a:r>
            <a:r>
              <a:rPr lang="en-US" sz="2800" dirty="0"/>
              <a:t>:</a:t>
            </a:r>
            <a:endParaRPr lang="id-ID" dirty="0"/>
          </a:p>
          <a:p>
            <a:pPr marL="90170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</a:rPr>
              <a:t>Militer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termasuk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intelijen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mata-mata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90170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</a:rPr>
              <a:t>Korp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diplomatik</a:t>
            </a:r>
            <a:endParaRPr lang="en-US" dirty="0">
              <a:solidFill>
                <a:srgbClr val="002060"/>
              </a:solidFill>
            </a:endParaRPr>
          </a:p>
          <a:p>
            <a:pPr marL="901700" indent="-514350">
              <a:lnSpc>
                <a:spcPct val="90000"/>
              </a:lnSpc>
              <a:buFont typeface="+mj-lt"/>
              <a:buAutoNum type="arabicPeriod"/>
            </a:pPr>
            <a:r>
              <a:rPr lang="en-US" i="1" dirty="0">
                <a:solidFill>
                  <a:srgbClr val="002060"/>
                </a:solidFill>
              </a:rPr>
              <a:t>Diarist</a:t>
            </a:r>
          </a:p>
          <a:p>
            <a:pPr marL="901700" indent="-514350">
              <a:lnSpc>
                <a:spcPct val="90000"/>
              </a:lnSpc>
              <a:buFont typeface="+mj-lt"/>
              <a:buAutoNum type="arabicPeriod"/>
            </a:pPr>
            <a:r>
              <a:rPr lang="en-US" i="1" dirty="0">
                <a:solidFill>
                  <a:srgbClr val="002060"/>
                </a:solidFill>
              </a:rPr>
              <a:t>Lovers</a:t>
            </a:r>
            <a:endParaRPr lang="en-GB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68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7D76B-BC9E-3444-9173-370AE4B4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Kriptografi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F289D1-AE12-A94E-B914-77DACC66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keagamaan</a:t>
            </a:r>
            <a:r>
              <a:rPr lang="id-ID" dirty="0"/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menjaga</a:t>
            </a:r>
            <a:r>
              <a:rPr lang="en-US" dirty="0">
                <a:cs typeface="Times New Roman" panose="02020603050405020304" pitchFamily="18" charset="0"/>
              </a:rPr>
              <a:t> tulisan </a:t>
            </a:r>
            <a:r>
              <a:rPr lang="en-US" dirty="0" err="1">
                <a:cs typeface="Times New Roman" panose="02020603050405020304" pitchFamily="18" charset="0"/>
              </a:rPr>
              <a:t>relijius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dari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gangguan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otoritas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politik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budaya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dominan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itu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: “666”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cs typeface="Times New Roman" panose="02020603050405020304" pitchFamily="18" charset="0"/>
              </a:rPr>
              <a:t>“Angka </a:t>
            </a:r>
            <a:r>
              <a:rPr lang="en-US" dirty="0" err="1">
                <a:cs typeface="Times New Roman" panose="02020603050405020304" pitchFamily="18" charset="0"/>
              </a:rPr>
              <a:t>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Buruk</a:t>
            </a:r>
            <a:r>
              <a:rPr lang="en-US" dirty="0">
                <a:cs typeface="Times New Roman" panose="02020603050405020304" pitchFamily="18" charset="0"/>
              </a:rPr>
              <a:t> Rupa (</a:t>
            </a:r>
            <a:r>
              <a:rPr lang="en-US" i="1" dirty="0">
                <a:cs typeface="Times New Roman" panose="02020603050405020304" pitchFamily="18" charset="0"/>
              </a:rPr>
              <a:t>Number of the Beast</a:t>
            </a:r>
            <a:r>
              <a:rPr lang="en-US" dirty="0">
                <a:cs typeface="Times New Roman" panose="02020603050405020304" pitchFamily="18" charset="0"/>
              </a:rPr>
              <a:t>) di </a:t>
            </a:r>
            <a:r>
              <a:rPr lang="en-US" dirty="0" err="1">
                <a:cs typeface="Times New Roman" panose="02020603050405020304" pitchFamily="18" charset="0"/>
              </a:rPr>
              <a:t>dalam</a:t>
            </a:r>
            <a:r>
              <a:rPr lang="en-US" dirty="0">
                <a:cs typeface="Times New Roman" panose="02020603050405020304" pitchFamily="18" charset="0"/>
              </a:rPr>
              <a:t> Kitab </a:t>
            </a:r>
            <a:r>
              <a:rPr lang="en-US" dirty="0" err="1">
                <a:cs typeface="Times New Roman" panose="02020603050405020304" pitchFamily="18" charset="0"/>
              </a:rPr>
              <a:t>Perjanjian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Baru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E4B2785-A53B-A54D-A693-32065A1F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628728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3969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Sejarah </a:t>
            </a:r>
            <a:r>
              <a:rPr lang="en-US" dirty="0" err="1"/>
              <a:t>Kriptografi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cs typeface="Times New Roman" panose="02020603050405020304" pitchFamily="18" charset="0"/>
              </a:rPr>
              <a:t>Di India, </a:t>
            </a:r>
            <a:r>
              <a:rPr lang="en-US" sz="2800" dirty="0" err="1">
                <a:cs typeface="Times New Roman" panose="02020603050405020304" pitchFamily="18" charset="0"/>
              </a:rPr>
              <a:t>kriptografi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oleh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pencinta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cs typeface="Times New Roman" panose="02020603050405020304" pitchFamily="18" charset="0"/>
              </a:rPr>
              <a:t>lovers</a:t>
            </a:r>
            <a:r>
              <a:rPr lang="en-US" sz="2800" dirty="0">
                <a:cs typeface="Times New Roman" panose="02020603050405020304" pitchFamily="18" charset="0"/>
              </a:rPr>
              <a:t>)  </a:t>
            </a:r>
            <a:r>
              <a:rPr lang="en-US" sz="2800" dirty="0" err="1">
                <a:cs typeface="Times New Roman" panose="02020603050405020304" pitchFamily="18" charset="0"/>
              </a:rPr>
              <a:t>untuk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berkomunikasi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tanpa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diketahui</a:t>
            </a:r>
            <a:r>
              <a:rPr lang="en-US" sz="2800" dirty="0">
                <a:cs typeface="Times New Roman" panose="02020603050405020304" pitchFamily="18" charset="0"/>
              </a:rPr>
              <a:t> orang. </a:t>
            </a:r>
          </a:p>
          <a:p>
            <a:pPr eaLnBrk="1" hangingPunct="1"/>
            <a:r>
              <a:rPr lang="en-US" sz="2800" dirty="0" err="1">
                <a:cs typeface="Times New Roman" panose="02020603050405020304" pitchFamily="18" charset="0"/>
              </a:rPr>
              <a:t>Bukti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ini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ditemukan</a:t>
            </a:r>
            <a:r>
              <a:rPr lang="en-US" sz="2800" dirty="0"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cs typeface="Times New Roman" panose="02020603050405020304" pitchFamily="18" charset="0"/>
              </a:rPr>
              <a:t>dalam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buku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i="1" dirty="0">
                <a:cs typeface="Times New Roman" panose="02020603050405020304" pitchFamily="18" charset="0"/>
              </a:rPr>
              <a:t>Kama Sutra</a:t>
            </a:r>
            <a:r>
              <a:rPr lang="en-US" sz="2800" dirty="0"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cs typeface="Times New Roman" panose="02020603050405020304" pitchFamily="18" charset="0"/>
              </a:rPr>
              <a:t>merekomendasikan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wanita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seharusnya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mempelajari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seni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memahami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tulisan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dengan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i="1" dirty="0">
                <a:cs typeface="Times New Roman" panose="02020603050405020304" pitchFamily="18" charset="0"/>
              </a:rPr>
              <a:t>cipher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8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F86A4-57E7-D342-B14D-5E618153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367" y="681037"/>
            <a:ext cx="6075431" cy="972280"/>
          </a:xfrm>
        </p:spPr>
        <p:txBody>
          <a:bodyPr>
            <a:normAutofit/>
          </a:bodyPr>
          <a:lstStyle/>
          <a:p>
            <a:r>
              <a:rPr lang="en-US" dirty="0"/>
              <a:t>Sejarah </a:t>
            </a:r>
            <a:r>
              <a:rPr lang="en-US" dirty="0" err="1"/>
              <a:t>Kriptografi</a:t>
            </a:r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296D98A-4B60-FC40-AE4B-D980F66A9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32" r="-2" b="5429"/>
          <a:stretch/>
        </p:blipFill>
        <p:spPr bwMode="auto">
          <a:xfrm>
            <a:off x="0" y="939795"/>
            <a:ext cx="5278367" cy="5918205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4C94DE-73D0-1F43-90FB-9E6E1EC2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367" y="1653317"/>
            <a:ext cx="6075431" cy="452364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0" dirty="0">
                <a:cs typeface="Calibri" panose="020F0502020204030204" pitchFamily="34" charset="0"/>
              </a:rPr>
              <a:t>Pada Abad ke-17, </a:t>
            </a:r>
            <a:r>
              <a:rPr lang="en-US" kern="0" dirty="0" err="1">
                <a:cs typeface="Calibri" panose="020F0502020204030204" pitchFamily="34" charset="0"/>
              </a:rPr>
              <a:t>sejarah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kriptografi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pernah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mencatat</a:t>
            </a:r>
            <a:r>
              <a:rPr lang="en-US" kern="0" dirty="0">
                <a:cs typeface="Calibri" panose="020F0502020204030204" pitchFamily="34" charset="0"/>
              </a:rPr>
              <a:t> korban di </a:t>
            </a:r>
            <a:r>
              <a:rPr lang="en-US" kern="0" dirty="0" err="1">
                <a:cs typeface="Calibri" panose="020F0502020204030204" pitchFamily="34" charset="0"/>
              </a:rPr>
              <a:t>Inggris</a:t>
            </a:r>
            <a:r>
              <a:rPr lang="en-US" kern="0" dirty="0"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kern="0" dirty="0">
                <a:cs typeface="Calibri" panose="020F0502020204030204" pitchFamily="34" charset="0"/>
              </a:rPr>
              <a:t>Queen Mary of Scotland,  </a:t>
            </a:r>
            <a:r>
              <a:rPr lang="en-US" kern="0" dirty="0" err="1">
                <a:cs typeface="Calibri" panose="020F0502020204030204" pitchFamily="34" charset="0"/>
              </a:rPr>
              <a:t>dipancung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setelah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pesan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rahasianya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dari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balik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penjara</a:t>
            </a:r>
            <a:r>
              <a:rPr lang="en-US" kern="0" dirty="0">
                <a:cs typeface="Calibri" panose="020F0502020204030204" pitchFamily="34" charset="0"/>
              </a:rPr>
              <a:t> (</a:t>
            </a:r>
            <a:r>
              <a:rPr lang="en-US" kern="0" dirty="0" err="1">
                <a:cs typeface="Calibri" panose="020F0502020204030204" pitchFamily="34" charset="0"/>
              </a:rPr>
              <a:t>pesan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terenkripsi</a:t>
            </a:r>
            <a:r>
              <a:rPr lang="en-US" kern="0" dirty="0">
                <a:cs typeface="Calibri" panose="020F0502020204030204" pitchFamily="34" charset="0"/>
              </a:rPr>
              <a:t> yang </a:t>
            </a:r>
            <a:r>
              <a:rPr lang="en-US" kern="0" dirty="0" err="1">
                <a:cs typeface="Calibri" panose="020F0502020204030204" pitchFamily="34" charset="0"/>
              </a:rPr>
              <a:t>isinya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rencana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membunuh</a:t>
            </a:r>
            <a:r>
              <a:rPr lang="en-US" kern="0" dirty="0">
                <a:cs typeface="Calibri" panose="020F0502020204030204" pitchFamily="34" charset="0"/>
              </a:rPr>
              <a:t> Ratu Elizabeth I) pada Abad </a:t>
            </a:r>
            <a:r>
              <a:rPr lang="en-US" kern="0" dirty="0" err="1">
                <a:cs typeface="Calibri" panose="020F0502020204030204" pitchFamily="34" charset="0"/>
              </a:rPr>
              <a:t>Pertengahan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berhasil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dipecahkan</a:t>
            </a:r>
            <a:r>
              <a:rPr lang="en-US" kern="0" dirty="0">
                <a:cs typeface="Calibri" panose="020F0502020204030204" pitchFamily="34" charset="0"/>
              </a:rPr>
              <a:t> oleh Thomas </a:t>
            </a:r>
            <a:r>
              <a:rPr lang="en-US" kern="0" dirty="0" err="1">
                <a:cs typeface="Calibri" panose="020F0502020204030204" pitchFamily="34" charset="0"/>
              </a:rPr>
              <a:t>Phelippes</a:t>
            </a:r>
            <a:r>
              <a:rPr lang="en-US" kern="0" dirty="0">
                <a:cs typeface="Calibri" panose="020F0502020204030204" pitchFamily="34" charset="0"/>
              </a:rPr>
              <a:t>, </a:t>
            </a:r>
            <a:r>
              <a:rPr lang="en-US" kern="0" dirty="0" err="1">
                <a:cs typeface="Calibri" panose="020F0502020204030204" pitchFamily="34" charset="0"/>
              </a:rPr>
              <a:t>seorang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pemecah</a:t>
            </a:r>
            <a:r>
              <a:rPr lang="en-US" kern="0" dirty="0">
                <a:cs typeface="Calibri" panose="020F0502020204030204" pitchFamily="34" charset="0"/>
              </a:rPr>
              <a:t> </a:t>
            </a:r>
            <a:r>
              <a:rPr lang="en-US" kern="0" dirty="0" err="1">
                <a:cs typeface="Calibri" panose="020F0502020204030204" pitchFamily="34" charset="0"/>
              </a:rPr>
              <a:t>kode</a:t>
            </a:r>
            <a:r>
              <a:rPr lang="en-US" kern="0" dirty="0">
                <a:cs typeface="Calibri" panose="020F0502020204030204" pitchFamily="34" charset="0"/>
              </a:rPr>
              <a:t>. </a:t>
            </a:r>
            <a:endParaRPr lang="id-ID" kern="0" dirty="0"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id-ID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89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1" y="907792"/>
            <a:ext cx="5321030" cy="813176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dirty="0"/>
              <a:t>Sejarah </a:t>
            </a:r>
            <a:r>
              <a:rPr lang="en-US" dirty="0" err="1"/>
              <a:t>Kriptografi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36" y="907792"/>
            <a:ext cx="4395340" cy="570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1" y="2217906"/>
            <a:ext cx="6000750" cy="4138443"/>
          </a:xfrm>
        </p:spPr>
        <p:txBody>
          <a:bodyPr anchor="t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Perang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Dunia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II,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Pemerintah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Nazi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Jerman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mesin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enkripsi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dinamakan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Enigma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Enigma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cipher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berhasil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dipecahkan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oleh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pihak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Sekutu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Keberhasilan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memecahkan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Enigma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sering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dikatakan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faktor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memperpendek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perang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dunia ke-2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5723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Pengirim (sender): pihak yang mengirim pesan</a:t>
            </a:r>
          </a:p>
          <a:p>
            <a:r>
              <a:rPr lang="id-ID" dirty="0"/>
              <a:t>Penerima (receiver): pihak yang menerima pesan</a:t>
            </a:r>
          </a:p>
          <a:p>
            <a:r>
              <a:rPr lang="id-ID" dirty="0"/>
              <a:t>Pengirim/penerima bisa berupa orang, komputer, mesin, dll</a:t>
            </a:r>
          </a:p>
          <a:p>
            <a:r>
              <a:rPr lang="id-ID" dirty="0"/>
              <a:t>Contoh: </a:t>
            </a:r>
          </a:p>
          <a:p>
            <a:pPr lvl="1"/>
            <a:r>
              <a:rPr lang="id-ID" dirty="0"/>
              <a:t>pengirim = Alice,  penerima = Bob;</a:t>
            </a:r>
          </a:p>
          <a:p>
            <a:pPr lvl="1"/>
            <a:r>
              <a:rPr lang="id-ID" dirty="0"/>
              <a:t>pengirim = komputer client, penerima = komp. server;</a:t>
            </a:r>
          </a:p>
          <a:p>
            <a:pPr lvl="1"/>
            <a:r>
              <a:rPr lang="id-ID" dirty="0"/>
              <a:t>pengirim = Alice, penerima = mesin penjawab </a:t>
            </a:r>
          </a:p>
          <a:p>
            <a:r>
              <a:rPr lang="id-ID" dirty="0"/>
              <a:t>Pengirim ingin pesan dapat dikirim secara aman, yaitu pihak lain tidak dapat membaca/memanipulasi  pesan. </a:t>
            </a:r>
            <a:endParaRPr lang="id-ID" sz="2000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14433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>
                <a:cs typeface="Times New Roman" panose="02020603050405020304" pitchFamily="18" charset="0"/>
              </a:rPr>
              <a:t>Kriptografi</a:t>
            </a:r>
            <a:r>
              <a:rPr lang="en-US" dirty="0">
                <a:cs typeface="Times New Roman" panose="02020603050405020304" pitchFamily="18" charset="0"/>
              </a:rPr>
              <a:t> (cryptography)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>
                <a:cs typeface="Times New Roman" panose="02020603050405020304" pitchFamily="18" charset="0"/>
              </a:rPr>
              <a:t>Kata cryptography </a:t>
            </a:r>
            <a:r>
              <a:rPr lang="en-US" dirty="0" err="1">
                <a:cs typeface="Times New Roman" panose="02020603050405020304" pitchFamily="18" charset="0"/>
              </a:rPr>
              <a:t>berasal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dari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bahasa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Yunani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 err="1">
                <a:cs typeface="Times New Roman" panose="02020603050405020304" pitchFamily="18" charset="0"/>
              </a:rPr>
              <a:t>krupto</a:t>
            </a:r>
            <a:r>
              <a:rPr lang="en-US" dirty="0">
                <a:cs typeface="Times New Roman" panose="02020603050405020304" pitchFamily="18" charset="0"/>
              </a:rPr>
              <a:t> (hidden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secret)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grafh</a:t>
            </a:r>
            <a:r>
              <a:rPr lang="en-US" dirty="0">
                <a:cs typeface="Times New Roman" panose="02020603050405020304" pitchFamily="18" charset="0"/>
              </a:rPr>
              <a:t> (writing)</a:t>
            </a:r>
            <a:r>
              <a:rPr lang="id-ID" dirty="0">
                <a:cs typeface="Times New Roman" panose="02020603050405020304" pitchFamily="18" charset="0"/>
              </a:rPr>
              <a:t> yang a</a:t>
            </a:r>
            <a:r>
              <a:rPr lang="en-US" dirty="0" err="1">
                <a:cs typeface="Times New Roman" panose="02020603050405020304" pitchFamily="18" charset="0"/>
              </a:rPr>
              <a:t>rtinya</a:t>
            </a:r>
            <a:r>
              <a:rPr lang="en-US" dirty="0">
                <a:cs typeface="Times New Roman" panose="02020603050405020304" pitchFamily="18" charset="0"/>
              </a:rPr>
              <a:t> “secret writing”</a:t>
            </a:r>
            <a:endParaRPr lang="id-ID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err="1">
                <a:cs typeface="Times New Roman" panose="02020603050405020304" pitchFamily="18" charset="0"/>
              </a:rPr>
              <a:t>Definisi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id-ID" dirty="0">
                <a:cs typeface="Times New Roman" panose="02020603050405020304" pitchFamily="18" charset="0"/>
              </a:rPr>
              <a:t>lama</a:t>
            </a:r>
            <a:endParaRPr 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cs typeface="Times New Roman" panose="02020603050405020304" pitchFamily="18" charset="0"/>
              </a:rPr>
              <a:t>Kriptografi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ilmu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menjaga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kerahasian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pesan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cara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id-ID" dirty="0">
                <a:cs typeface="Times New Roman" panose="02020603050405020304" pitchFamily="18" charset="0"/>
              </a:rPr>
              <a:t>m</a:t>
            </a:r>
            <a:r>
              <a:rPr lang="en-US" dirty="0" err="1">
                <a:cs typeface="Times New Roman" panose="02020603050405020304" pitchFamily="18" charset="0"/>
              </a:rPr>
              <a:t>enyandikannya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dalam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bentuk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dapat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dimengerti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lagi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maknanya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id-ID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07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Kriptografi berkembang sedemikan rupa sehingga tidak lagi sebatas mengenkripsi pesan, tetapi juga memberikan aspek keamanan yang lain (akan dibahas nanti).  </a:t>
            </a:r>
          </a:p>
          <a:p>
            <a:endParaRPr lang="id-ID" dirty="0"/>
          </a:p>
          <a:p>
            <a:r>
              <a:rPr lang="id-ID" dirty="0"/>
              <a:t>Definisi baru: </a:t>
            </a:r>
          </a:p>
          <a:p>
            <a:pPr lvl="1"/>
            <a:r>
              <a:rPr lang="id-ID" dirty="0"/>
              <a:t>Kriptografi adalah ilmu dan seni untuk menjaga keamanan  pesan (message) [Schneier, 1996]. </a:t>
            </a:r>
          </a:p>
          <a:p>
            <a:pPr marL="0" indent="0" algn="ctr">
              <a:buNone/>
            </a:pPr>
            <a:r>
              <a:rPr lang="id-ID" b="1" dirty="0">
                <a:solidFill>
                  <a:srgbClr val="FF0000"/>
                </a:solidFill>
              </a:rPr>
              <a:t>“art and science to keep message secure”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49426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E311AB-E737-FF4C-810D-503C596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DB7672-29B7-584A-B589-836DB1F3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kern="0" dirty="0">
                <a:cs typeface="Times New Roman" panose="02020603050405020304" pitchFamily="18" charset="0"/>
              </a:rPr>
              <a:t>Sistem Kriptografi terdiri atas</a:t>
            </a: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Algoritma</a:t>
            </a:r>
            <a:r>
              <a:rPr lang="id-ID" kern="0" dirty="0"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cs typeface="Times New Roman" panose="02020603050405020304" pitchFamily="18" charset="0"/>
              </a:rPr>
              <a:t>kriptografi</a:t>
            </a:r>
            <a:r>
              <a:rPr lang="en-US" kern="0" dirty="0">
                <a:cs typeface="Times New Roman" panose="02020603050405020304" pitchFamily="18" charset="0"/>
              </a:rPr>
              <a:t>,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Plainteks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en-US" kern="0" dirty="0" err="1">
                <a:cs typeface="Times New Roman" panose="02020603050405020304" pitchFamily="18" charset="0"/>
              </a:rPr>
              <a:t>Cipherteks</a:t>
            </a:r>
            <a:r>
              <a:rPr lang="en-US" kern="0" dirty="0">
                <a:cs typeface="Times New Roman" panose="02020603050405020304" pitchFamily="18" charset="0"/>
              </a:rPr>
              <a:t> </a:t>
            </a:r>
            <a:endParaRPr lang="id-ID" kern="0" dirty="0">
              <a:cs typeface="Times New Roman" panose="02020603050405020304" pitchFamily="18" charset="0"/>
            </a:endParaRPr>
          </a:p>
          <a:p>
            <a:pPr lvl="1"/>
            <a:r>
              <a:rPr lang="id-ID" kern="0" dirty="0" err="1">
                <a:cs typeface="Times New Roman" panose="02020603050405020304" pitchFamily="18" charset="0"/>
              </a:rPr>
              <a:t>K</a:t>
            </a:r>
            <a:r>
              <a:rPr lang="en-US" kern="0" dirty="0">
                <a:cs typeface="Times New Roman" panose="02020603050405020304" pitchFamily="18" charset="0"/>
              </a:rPr>
              <a:t>unci. </a:t>
            </a:r>
          </a:p>
          <a:p>
            <a:endParaRPr lang="en-GB" kern="0" dirty="0"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graphicFrame>
        <p:nvGraphicFramePr>
          <p:cNvPr id="4" name="Object 1029">
            <a:extLst>
              <a:ext uri="{FF2B5EF4-FFF2-40B4-BE49-F238E27FC236}">
                <a16:creationId xmlns="" xmlns:a16="http://schemas.microsoft.com/office/drawing/2014/main" id="{0F7E722A-D38A-3341-ACCF-6A38D6607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69733571"/>
              </p:ext>
            </p:extLst>
          </p:nvPr>
        </p:nvGraphicFramePr>
        <p:xfrm>
          <a:off x="2400300" y="4225598"/>
          <a:ext cx="7391400" cy="1971675"/>
        </p:xfrm>
        <a:graphic>
          <a:graphicData uri="http://schemas.openxmlformats.org/presentationml/2006/ole">
            <p:oleObj spid="_x0000_s7172" r:id="rId3" imgW="4817190" imgH="128443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501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Kontrak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D" dirty="0" smtClean="0"/>
              <a:t>PENILAIAN	:</a:t>
            </a:r>
          </a:p>
          <a:p>
            <a:pPr>
              <a:buNone/>
            </a:pPr>
            <a:r>
              <a:rPr lang="en-ID" dirty="0" smtClean="0"/>
              <a:t>UTS         </a:t>
            </a:r>
            <a:r>
              <a:rPr lang="en-ID" dirty="0" smtClean="0">
                <a:sym typeface="Wingdings" panose="05000000000000000000" pitchFamily="2" charset="2"/>
              </a:rPr>
              <a:t> 35%</a:t>
            </a:r>
          </a:p>
          <a:p>
            <a:pPr>
              <a:buNone/>
            </a:pPr>
            <a:r>
              <a:rPr lang="en-ID" dirty="0" smtClean="0">
                <a:sym typeface="Wingdings" panose="05000000000000000000" pitchFamily="2" charset="2"/>
              </a:rPr>
              <a:t>UAS          35%</a:t>
            </a:r>
          </a:p>
          <a:p>
            <a:pPr>
              <a:buNone/>
            </a:pPr>
            <a:r>
              <a:rPr lang="en-ID" dirty="0" smtClean="0">
                <a:sym typeface="Wingdings" panose="05000000000000000000" pitchFamily="2" charset="2"/>
              </a:rPr>
              <a:t>TUGAS     30% </a:t>
            </a:r>
          </a:p>
          <a:p>
            <a:endParaRPr lang="en-ID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b="1" dirty="0"/>
              <a:t>Pesan</a:t>
            </a:r>
            <a:r>
              <a:rPr lang="id-ID" dirty="0"/>
              <a:t> : data yang dapat dibaca dan dimengerti maknanya.</a:t>
            </a:r>
          </a:p>
          <a:p>
            <a:pPr lvl="1" eaLnBrk="1" hangingPunct="1"/>
            <a:r>
              <a:rPr lang="id-ID" dirty="0"/>
              <a:t>Pesan = </a:t>
            </a:r>
            <a:r>
              <a:rPr lang="id-ID" b="1" dirty="0"/>
              <a:t>plaintext</a:t>
            </a:r>
          </a:p>
          <a:p>
            <a:pPr eaLnBrk="1" hangingPunct="1"/>
            <a:endParaRPr lang="id-ID" b="1" dirty="0"/>
          </a:p>
          <a:p>
            <a:pPr eaLnBrk="1" hangingPunct="1"/>
            <a:r>
              <a:rPr lang="en-US" b="1" dirty="0" err="1"/>
              <a:t>Cipherteks</a:t>
            </a:r>
            <a:r>
              <a:rPr lang="en-US" dirty="0"/>
              <a:t> (</a:t>
            </a:r>
            <a:r>
              <a:rPr lang="en-US" i="1" dirty="0" err="1"/>
              <a:t>ciphertext</a:t>
            </a:r>
            <a:r>
              <a:rPr lang="en-US" dirty="0"/>
              <a:t>):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disandikan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  <a:endParaRPr lang="id-ID" dirty="0"/>
          </a:p>
          <a:p>
            <a:pPr lvl="1" eaLnBrk="1" hangingPunct="1"/>
            <a:r>
              <a:rPr lang="en-US" dirty="0" err="1"/>
              <a:t>Tujuan</a:t>
            </a:r>
            <a:r>
              <a:rPr lang="en-US" dirty="0"/>
              <a:t>: agar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.</a:t>
            </a:r>
            <a:endParaRPr lang="id-ID" dirty="0"/>
          </a:p>
          <a:p>
            <a:pPr lvl="1" eaLnBrk="1" hangingPunct="1"/>
            <a:r>
              <a:rPr lang="en-US" dirty="0" err="1"/>
              <a:t>Nama</a:t>
            </a:r>
            <a:r>
              <a:rPr lang="en-US" dirty="0"/>
              <a:t> lain: </a:t>
            </a:r>
            <a:r>
              <a:rPr lang="en-US" b="1" dirty="0" err="1"/>
              <a:t>kriptogram</a:t>
            </a:r>
            <a:r>
              <a:rPr lang="en-US" dirty="0"/>
              <a:t> (</a:t>
            </a:r>
            <a:r>
              <a:rPr lang="en-US" i="1" dirty="0"/>
              <a:t>cryptogram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Cipherteks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plainteks</a:t>
            </a:r>
            <a:r>
              <a:rPr lang="en-US" dirty="0"/>
              <a:t> </a:t>
            </a:r>
            <a:r>
              <a:rPr lang="en-US" dirty="0" err="1"/>
              <a:t>semula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60209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Cipher tidak sama dengan kode (code)</a:t>
            </a:r>
          </a:p>
          <a:p>
            <a:r>
              <a:rPr lang="id-ID" dirty="0"/>
              <a:t>Kode mempunyai sejarah tersendiri di dalam kriptografi</a:t>
            </a:r>
          </a:p>
          <a:p>
            <a:r>
              <a:rPr lang="id-ID" dirty="0"/>
              <a:t>Contoh kode:</a:t>
            </a:r>
          </a:p>
          <a:p>
            <a:pPr lvl="1"/>
            <a:r>
              <a:rPr lang="id-ID" dirty="0"/>
              <a:t>Pesan: kapal api datang </a:t>
            </a:r>
          </a:p>
          <a:p>
            <a:pPr lvl="1"/>
            <a:r>
              <a:rPr lang="id-ID" dirty="0"/>
              <a:t>Kode: hutan bakau hancur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  <a:p>
            <a:pPr lvl="1"/>
            <a:r>
              <a:rPr lang="en-US" dirty="0" err="1"/>
              <a:t>Plainteks</a:t>
            </a:r>
            <a:r>
              <a:rPr lang="en-US" dirty="0"/>
              <a:t>: </a:t>
            </a:r>
            <a:r>
              <a:rPr lang="en-US" dirty="0" err="1">
                <a:latin typeface="Courier"/>
              </a:rPr>
              <a:t>culik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anak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itu</a:t>
            </a:r>
            <a:r>
              <a:rPr lang="en-US" dirty="0">
                <a:latin typeface="Courier"/>
              </a:rPr>
              <a:t> jam 11 </a:t>
            </a:r>
            <a:r>
              <a:rPr lang="en-US" dirty="0" err="1">
                <a:latin typeface="Courier"/>
              </a:rPr>
              <a:t>siang</a:t>
            </a:r>
            <a:endParaRPr lang="en-US" dirty="0">
              <a:latin typeface="Courier"/>
            </a:endParaRPr>
          </a:p>
          <a:p>
            <a:pPr lvl="1"/>
            <a:r>
              <a:rPr lang="en-US" dirty="0" err="1"/>
              <a:t>Cipherteks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t^$gfUi89rewoFpfdWqL:p[</a:t>
            </a:r>
            <a:r>
              <a:rPr lang="en-US" dirty="0" err="1">
                <a:latin typeface="Courier"/>
              </a:rPr>
              <a:t>uTcxZ</a:t>
            </a:r>
            <a:endParaRPr lang="id-ID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20552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Enkripsi</a:t>
            </a:r>
            <a:r>
              <a:rPr lang="en-US" dirty="0"/>
              <a:t> (</a:t>
            </a:r>
            <a:r>
              <a:rPr lang="en-US" i="1" dirty="0"/>
              <a:t>encryption</a:t>
            </a:r>
            <a:r>
              <a:rPr lang="en-US" dirty="0"/>
              <a:t>): p</a:t>
            </a:r>
            <a:r>
              <a:rPr lang="en-US" dirty="0">
                <a:cs typeface="Times New Roman" panose="02020603050405020304" pitchFamily="18" charset="0"/>
              </a:rPr>
              <a:t>roses </a:t>
            </a:r>
            <a:r>
              <a:rPr lang="en-US" dirty="0" err="1">
                <a:cs typeface="Times New Roman" panose="02020603050405020304" pitchFamily="18" charset="0"/>
              </a:rPr>
              <a:t>menyandikan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plainteks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menjadi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cipherteks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endParaRPr lang="id-ID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err="1">
                <a:cs typeface="Times New Roman" panose="02020603050405020304" pitchFamily="18" charset="0"/>
              </a:rPr>
              <a:t>Nama</a:t>
            </a:r>
            <a:r>
              <a:rPr lang="en-US" dirty="0">
                <a:cs typeface="Times New Roman" panose="02020603050405020304" pitchFamily="18" charset="0"/>
              </a:rPr>
              <a:t> lain: </a:t>
            </a:r>
            <a:r>
              <a:rPr lang="en-GB" dirty="0"/>
              <a:t> </a:t>
            </a:r>
            <a:r>
              <a:rPr lang="en-US" i="1" dirty="0"/>
              <a:t>enciphering</a:t>
            </a:r>
            <a:r>
              <a:rPr lang="en-US" dirty="0"/>
              <a:t> </a:t>
            </a:r>
          </a:p>
          <a:p>
            <a:pPr eaLnBrk="1" hangingPunct="1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err="1">
                <a:cs typeface="Times New Roman" panose="02020603050405020304" pitchFamily="18" charset="0"/>
              </a:rPr>
              <a:t>Dekripsi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decryption</a:t>
            </a:r>
            <a:r>
              <a:rPr lang="en-US" dirty="0">
                <a:cs typeface="Times New Roman" panose="02020603050405020304" pitchFamily="18" charset="0"/>
              </a:rPr>
              <a:t>): Proses </a:t>
            </a:r>
            <a:r>
              <a:rPr lang="en-US" dirty="0" err="1">
                <a:cs typeface="Times New Roman" panose="02020603050405020304" pitchFamily="18" charset="0"/>
              </a:rPr>
              <a:t>mengembalikan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cipherteks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menjadi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plainteks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semula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id-ID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err="1">
                <a:cs typeface="Times New Roman" panose="02020603050405020304" pitchFamily="18" charset="0"/>
              </a:rPr>
              <a:t>Nama</a:t>
            </a:r>
            <a:r>
              <a:rPr lang="en-US" dirty="0">
                <a:cs typeface="Times New Roman" panose="02020603050405020304" pitchFamily="18" charset="0"/>
              </a:rPr>
              <a:t> lain: </a:t>
            </a:r>
            <a:r>
              <a:rPr lang="en-US" i="1" dirty="0"/>
              <a:t>deciphering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66767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/>
              <a:t>Terminologi Kriptografi</a:t>
            </a:r>
            <a:endParaRPr lang="en-GB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cs typeface="Times New Roman" panose="02020603050405020304" pitchFamily="18" charset="0"/>
              </a:rPr>
              <a:t>Algoritma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</a:rPr>
              <a:t>kriptografi</a:t>
            </a:r>
            <a:endParaRPr lang="id-ID" sz="28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 err="1">
                <a:cs typeface="Times New Roman" panose="02020603050405020304" pitchFamily="18" charset="0"/>
              </a:rPr>
              <a:t>Aturan</a:t>
            </a:r>
            <a:r>
              <a:rPr lang="id-ID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untuk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cs typeface="Times New Roman" panose="02020603050405020304" pitchFamily="18" charset="0"/>
              </a:rPr>
              <a:t>enchipering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dan</a:t>
            </a:r>
            <a:r>
              <a:rPr lang="id-ID" dirty="0"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cs typeface="Times New Roman" panose="02020603050405020304" pitchFamily="18" charset="0"/>
              </a:rPr>
              <a:t>dechipering</a:t>
            </a:r>
            <a:r>
              <a:rPr lang="en-US" sz="2400" i="1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atau</a:t>
            </a:r>
            <a:r>
              <a:rPr lang="id-ID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fungsi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matematika</a:t>
            </a:r>
            <a:r>
              <a:rPr lang="en-US" sz="2400" dirty="0"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cs typeface="Times New Roman" panose="02020603050405020304" pitchFamily="18" charset="0"/>
              </a:rPr>
              <a:t>digunakan</a:t>
            </a:r>
            <a:r>
              <a:rPr lang="id-ID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untuk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enkripsi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dan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dekripsi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pesan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  <a:endParaRPr lang="id-ID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err="1"/>
              <a:t>Kunci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id-ID" dirty="0"/>
          </a:p>
          <a:p>
            <a:pPr lvl="1" eaLnBrk="1" hangingPunct="1"/>
            <a:r>
              <a:rPr lang="en-US" dirty="0">
                <a:cs typeface="Times New Roman" panose="02020603050405020304" pitchFamily="18" charset="0"/>
              </a:rPr>
              <a:t>Parameter</a:t>
            </a:r>
            <a:r>
              <a:rPr lang="id-ID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yang </a:t>
            </a:r>
            <a:r>
              <a:rPr lang="en-US" dirty="0" err="1">
                <a:cs typeface="Times New Roman" panose="02020603050405020304" pitchFamily="18" charset="0"/>
              </a:rPr>
              <a:t>digunakan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transformasi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enciphering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 err="1">
                <a:cs typeface="Times New Roman" panose="02020603050405020304" pitchFamily="18" charset="0"/>
              </a:rPr>
              <a:t>dechipering</a:t>
            </a:r>
            <a:r>
              <a:rPr lang="en-GB" dirty="0"/>
              <a:t> </a:t>
            </a:r>
            <a:endParaRPr lang="id-ID" dirty="0"/>
          </a:p>
          <a:p>
            <a:pPr lvl="1" eaLnBrk="1" hangingPunct="1"/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(</a:t>
            </a:r>
            <a:r>
              <a:rPr lang="en-US" i="1" dirty="0"/>
              <a:t>secret</a:t>
            </a:r>
            <a:r>
              <a:rPr lang="en-US" dirty="0"/>
              <a:t>),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(</a:t>
            </a:r>
            <a:r>
              <a:rPr lang="en-US" i="1" dirty="0"/>
              <a:t>public</a:t>
            </a:r>
            <a:r>
              <a:rPr lang="en-US" dirty="0"/>
              <a:t>)</a:t>
            </a:r>
          </a:p>
          <a:p>
            <a:pPr eaLnBrk="1" hangingPunct="1"/>
            <a:endParaRPr lang="id-ID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50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706A7-D84D-AF4A-8C11-409D1BA1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Terminologi</a:t>
            </a:r>
            <a:r>
              <a:rPr lang="id-ID" dirty="0"/>
              <a:t> Kriptografi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A1BED7-108F-D348-B867-B86B8A85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5910037" cy="396940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Encoding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Transformasi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plainteks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kode</a:t>
            </a:r>
            <a:endParaRPr lang="en-US" dirty="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Decoding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transformasi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kebalikan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menajdi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plainteks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Buku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codebook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dokumen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mengimplementasikan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kode</a:t>
            </a:r>
            <a:endParaRPr lang="en-US" dirty="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terdiri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tabel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lookup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lookup table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encoding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dan </a:t>
            </a:r>
            <a:r>
              <a:rPr lang="en-US" i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decoding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endParaRPr lang="id-ID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6E3D859-3B4F-E648-8E89-5BCE5FB8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-3" b="10612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885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Terminologi</a:t>
            </a:r>
            <a:r>
              <a:rPr lang="id-ID" sz="4400" dirty="0"/>
              <a:t> Kriptografi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Kriptologi</a:t>
            </a:r>
            <a:r>
              <a:rPr lang="en-US" sz="2400" dirty="0"/>
              <a:t> (</a:t>
            </a:r>
            <a:r>
              <a:rPr lang="en-US" sz="2400" i="1" dirty="0"/>
              <a:t>cryptology</a:t>
            </a:r>
            <a:r>
              <a:rPr lang="en-US" sz="2400" dirty="0"/>
              <a:t>):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kriptografi</a:t>
            </a:r>
            <a:r>
              <a:rPr lang="en-US" sz="2400" dirty="0"/>
              <a:t> dan </a:t>
            </a:r>
            <a:r>
              <a:rPr lang="en-US" sz="2400" dirty="0" err="1"/>
              <a:t>kriptanalisis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E39A796-BE83-48B1-B33F-35C4A32AAB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="" xmlns:a16="http://schemas.microsoft.com/office/drawing/2014/main" id="{72F84B47-E267-4194-8194-831DB7B55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47302"/>
            <a:ext cx="6019331" cy="31601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427074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Terminologi</a:t>
            </a:r>
            <a:r>
              <a:rPr lang="id-ID" dirty="0"/>
              <a:t> Kriptografi</a:t>
            </a:r>
            <a:endParaRPr lang="en-GB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000" b="1" dirty="0" err="1"/>
              <a:t>Kriptanalisis</a:t>
            </a:r>
            <a:r>
              <a:rPr lang="en-US" sz="2000" dirty="0"/>
              <a:t> (</a:t>
            </a:r>
            <a:r>
              <a:rPr lang="en-US" sz="2000" i="1" dirty="0"/>
              <a:t>cryptanalysis</a:t>
            </a:r>
            <a:r>
              <a:rPr lang="en-US" sz="2000" dirty="0"/>
              <a:t>): </a:t>
            </a:r>
            <a:r>
              <a:rPr lang="en-US" sz="2000" dirty="0" err="1">
                <a:cs typeface="Times New Roman" panose="02020603050405020304" pitchFamily="18" charset="0"/>
              </a:rPr>
              <a:t>ilmu</a:t>
            </a:r>
            <a:r>
              <a:rPr lang="en-US" sz="2000" dirty="0"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cs typeface="Times New Roman" panose="02020603050405020304" pitchFamily="18" charset="0"/>
              </a:rPr>
              <a:t>seni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untuk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memecahkan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chiperteks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menjadi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plainteks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tanpa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mengetahui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cs typeface="Times New Roman" panose="02020603050405020304" pitchFamily="18" charset="0"/>
              </a:rPr>
              <a:t>kunci</a:t>
            </a:r>
            <a:r>
              <a:rPr lang="en-US" sz="2000" dirty="0"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 err="1">
                <a:cs typeface="Times New Roman" panose="02020603050405020304" pitchFamily="18" charset="0"/>
              </a:rPr>
              <a:t>Pelakunya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disebut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</a:rPr>
              <a:t>kriptanalis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GB" sz="2000" dirty="0"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cs typeface="Times New Roman" panose="02020603050405020304" pitchFamily="18" charset="0"/>
              </a:rPr>
              <a:t>Perancang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algoritma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kriptografi</a:t>
            </a:r>
            <a:r>
              <a:rPr lang="en-GB" sz="2000" dirty="0">
                <a:cs typeface="Times New Roman" panose="02020603050405020304" pitchFamily="18" charset="0"/>
              </a:rPr>
              <a:t>: </a:t>
            </a:r>
            <a:r>
              <a:rPr lang="en-GB" sz="2000" b="1" dirty="0" err="1">
                <a:cs typeface="Times New Roman" panose="02020603050405020304" pitchFamily="18" charset="0"/>
              </a:rPr>
              <a:t>kriptografer</a:t>
            </a:r>
            <a:r>
              <a:rPr lang="en-GB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GB" sz="2000" dirty="0" err="1">
                <a:cs typeface="Times New Roman" panose="02020603050405020304" pitchFamily="18" charset="0"/>
              </a:rPr>
              <a:t>Kriptanalisis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merupakan</a:t>
            </a:r>
            <a:r>
              <a:rPr lang="en-GB" sz="2000" dirty="0">
                <a:cs typeface="Times New Roman" panose="02020603050405020304" pitchFamily="18" charset="0"/>
              </a:rPr>
              <a:t> “</a:t>
            </a:r>
            <a:r>
              <a:rPr lang="en-GB" sz="2000" dirty="0" err="1">
                <a:cs typeface="Times New Roman" panose="02020603050405020304" pitchFamily="18" charset="0"/>
              </a:rPr>
              <a:t>lawan</a:t>
            </a:r>
            <a:r>
              <a:rPr lang="en-GB" sz="2000" dirty="0">
                <a:cs typeface="Times New Roman" panose="02020603050405020304" pitchFamily="18" charset="0"/>
              </a:rPr>
              <a:t>” </a:t>
            </a:r>
            <a:r>
              <a:rPr lang="en-GB" sz="2000" dirty="0" err="1">
                <a:cs typeface="Times New Roman" panose="02020603050405020304" pitchFamily="18" charset="0"/>
              </a:rPr>
              <a:t>kriptografi</a:t>
            </a:r>
            <a:endParaRPr lang="id-ID" sz="2000" dirty="0"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i="1" dirty="0"/>
              <a:t>Codebreaker</a:t>
            </a:r>
            <a:r>
              <a:rPr lang="en-US" sz="2000" dirty="0"/>
              <a:t>: Orang yang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(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plainteks</a:t>
            </a:r>
            <a:r>
              <a:rPr lang="en-US" sz="2000" dirty="0"/>
              <a:t>) </a:t>
            </a:r>
          </a:p>
          <a:p>
            <a:pPr eaLnBrk="1" hangingPunct="1">
              <a:spcAft>
                <a:spcPts val="600"/>
              </a:spcAft>
            </a:pP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8E20FA99-AAAC-4AF3-9FAE-707420324F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B2B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9">
            <a:extLst>
              <a:ext uri="{FF2B5EF4-FFF2-40B4-BE49-F238E27FC236}">
                <a16:creationId xmlns="" xmlns:a16="http://schemas.microsoft.com/office/drawing/2014/main" id="{9573BE85-6043-4C3A-A7DD-483A0A5FB7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http://www.bringyou.to/apologetics/codebreak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85" r="3497" b="-1"/>
          <a:stretch/>
        </p:blipFill>
        <p:spPr bwMode="auto">
          <a:xfrm>
            <a:off x="8205634" y="722376"/>
            <a:ext cx="3337560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15161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Terminologi</a:t>
            </a:r>
            <a:r>
              <a:rPr lang="id-ID" dirty="0"/>
              <a:t> Kriptografi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Persamaan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kriptografer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kriptanalis</a:t>
            </a:r>
            <a:r>
              <a:rPr lang="en-US" dirty="0">
                <a:cs typeface="Times New Roman" panose="02020603050405020304" pitchFamily="18" charset="0"/>
              </a:rPr>
              <a:t>:</a:t>
            </a:r>
            <a:endParaRPr lang="id-ID" dirty="0"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cs typeface="Times New Roman" panose="02020603050405020304" pitchFamily="18" charset="0"/>
              </a:rPr>
              <a:t>Keduanya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sama-sama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menerjemahkan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cipherteks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menjadi</a:t>
            </a: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plainteks</a:t>
            </a:r>
            <a:endParaRPr lang="id-ID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Perbedaan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kriptografer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kriptanalis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endParaRPr lang="id-ID" dirty="0"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dirty="0" err="1">
                <a:cs typeface="Times New Roman" panose="02020603050405020304" pitchFamily="18" charset="0"/>
              </a:rPr>
              <a:t>Kriptografer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bekerja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legitimasi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pengirim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pesan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dirty="0" err="1">
                <a:cs typeface="Times New Roman" panose="02020603050405020304" pitchFamily="18" charset="0"/>
              </a:rPr>
              <a:t>Kriptanalis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bekerja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tanpa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legitimasi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pengirim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pesan</a:t>
            </a:r>
            <a:endParaRPr lang="en-GB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50065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105708"/>
            <a:ext cx="8153400" cy="1767880"/>
          </a:xfrm>
        </p:spPr>
        <p:txBody>
          <a:bodyPr/>
          <a:lstStyle/>
          <a:p>
            <a:pPr eaLnBrk="1" hangingPunct="1"/>
            <a:r>
              <a:rPr lang="en-US" dirty="0" err="1">
                <a:cs typeface="Times New Roman" panose="02020603050405020304" pitchFamily="18" charset="0"/>
              </a:rPr>
              <a:t>Sejarah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kriptografi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paralel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sejarah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kriptanalisis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cryptanalysis</a:t>
            </a:r>
            <a:r>
              <a:rPr lang="en-US" dirty="0">
                <a:cs typeface="Times New Roman" panose="02020603050405020304" pitchFamily="18" charset="0"/>
              </a:rPr>
              <a:t>), </a:t>
            </a:r>
            <a:r>
              <a:rPr lang="en-US" dirty="0" err="1">
                <a:cs typeface="Times New Roman" panose="02020603050405020304" pitchFamily="18" charset="0"/>
              </a:rPr>
              <a:t>yaitu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bidang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ilmu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memecahkan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cipherteks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err="1">
                <a:cs typeface="Times New Roman" panose="02020603050405020304" pitchFamily="18" charset="0"/>
              </a:rPr>
              <a:t>Teknik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kriptanalisis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sudah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sejak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abad</a:t>
            </a:r>
            <a:r>
              <a:rPr lang="en-US" dirty="0">
                <a:cs typeface="Times New Roman" panose="02020603050405020304" pitchFamily="18" charset="0"/>
              </a:rPr>
              <a:t> ke-9.</a:t>
            </a:r>
            <a:endParaRPr lang="id-ID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4" name="Picture 5" descr="Al-Kindi depicted in a Syrian Post stamp.">
            <a:hlinkClick r:id="rId2" tooltip="Al-Kindi depicted in a Syrian Post stamp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657600"/>
            <a:ext cx="1577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393785" y="3873588"/>
            <a:ext cx="633763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err="1">
                <a:latin typeface="Arial" panose="020B0604020202020204" pitchFamily="34" charset="0"/>
                <a:cs typeface="Times New Roman" panose="02020603050405020304" pitchFamily="18" charset="0"/>
              </a:rPr>
              <a:t>Dikemukakan</a:t>
            </a:r>
            <a:r>
              <a:rPr lang="en-US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Arial" panose="020B0604020202020204" pitchFamily="34" charset="0"/>
                <a:cs typeface="Times New Roman" panose="02020603050405020304" pitchFamily="18" charset="0"/>
              </a:rPr>
              <a:t>pertama</a:t>
            </a:r>
            <a:r>
              <a:rPr lang="en-US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 kali </a:t>
            </a:r>
            <a:r>
              <a:rPr lang="en-US" sz="2400" kern="0" dirty="0" err="1">
                <a:latin typeface="Arial" panose="020B0604020202020204" pitchFamily="34" charset="0"/>
                <a:cs typeface="Times New Roman" panose="02020603050405020304" pitchFamily="18" charset="0"/>
              </a:rPr>
              <a:t>oleh</a:t>
            </a:r>
            <a:r>
              <a:rPr lang="en-US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seorang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ilmuwan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Arab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Abad IX 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bernama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Abu Yusuf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Yaqub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Ibnu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Ishaq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Ibnu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As-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Sabbah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Ibnu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'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Omran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Ibnu</a:t>
            </a:r>
            <a:r>
              <a:rPr lang="en-US" sz="2400" i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Ismail Al-</a:t>
            </a:r>
            <a:r>
              <a:rPr lang="en-US" sz="2400" i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Kindi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dikenal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Al-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Kindi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sz="2400" kern="0" dirty="0">
              <a:cs typeface="Times New Roman" panose="02020603050405020304" pitchFamily="18" charset="0"/>
            </a:endParaRPr>
          </a:p>
          <a:p>
            <a:endParaRPr lang="id-ID" kern="0" dirty="0"/>
          </a:p>
        </p:txBody>
      </p:sp>
    </p:spTree>
    <p:extLst>
      <p:ext uri="{BB962C8B-B14F-4D97-AF65-F5344CB8AC3E}">
        <p14:creationId xmlns="" xmlns:p14="http://schemas.microsoft.com/office/powerpoint/2010/main" val="107320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Kriptanalisis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Al-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Kindi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menulis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tentang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seni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memecahkan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berjudul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‘</a:t>
            </a:r>
            <a:r>
              <a:rPr lang="en-US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Risalah</a:t>
            </a:r>
            <a:r>
              <a:rPr 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 fi </a:t>
            </a:r>
            <a:r>
              <a:rPr lang="en-US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Istikhraj</a:t>
            </a:r>
            <a:r>
              <a:rPr 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 al-</a:t>
            </a:r>
            <a:r>
              <a:rPr lang="en-US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Mu'amma</a:t>
            </a:r>
            <a:r>
              <a:rPr 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Manuscript for the Deciphering Cryptographic Messages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Al-</a:t>
            </a:r>
            <a:r>
              <a:rPr lang="en-US" dirty="0" err="1"/>
              <a:t>Kindi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Al-Quran.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Al-</a:t>
            </a:r>
            <a:r>
              <a:rPr lang="en-US" dirty="0" err="1"/>
              <a:t>Kindi</a:t>
            </a:r>
            <a:r>
              <a:rPr lang="en-US" dirty="0"/>
              <a:t> </a:t>
            </a:r>
            <a:r>
              <a:rPr lang="en-US" dirty="0" err="1"/>
              <a:t>kelak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frekuensi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teknik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memecahkan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cipherteks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berdasarkan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frekuensi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kemunculan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pesan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1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Mahasiswa mendapatkan penjelasan mengenai masalah, ancaman dan aspek keamanan dalam dunia jaringan komputer</a:t>
            </a:r>
          </a:p>
          <a:p>
            <a:pPr lvl="0"/>
            <a:r>
              <a:rPr lang="id-ID" dirty="0"/>
              <a:t>Mahasiswa mendapat penjelasan sejarah kriptografi</a:t>
            </a:r>
          </a:p>
          <a:p>
            <a:r>
              <a:rPr lang="id-ID" dirty="0"/>
              <a:t>Mahasiswa mendapat penjelasan terminologi kriptografi</a:t>
            </a:r>
          </a:p>
          <a:p>
            <a:pPr lvl="0"/>
            <a:endParaRPr lang="id-ID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2282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352E6-5EB9-FF4E-B9AF-498E83B0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Kriptanalisis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98AD5-66F6-404A-B5F7-0AA7F83D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9" y="2240897"/>
            <a:ext cx="3411072" cy="3969403"/>
          </a:xfrm>
        </p:spPr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Halaman </a:t>
            </a:r>
            <a:r>
              <a:rPr lang="en-GB" dirty="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pertama</a:t>
            </a:r>
            <a:r>
              <a:rPr lang="en-GB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buku</a:t>
            </a:r>
            <a:r>
              <a:rPr lang="en-GB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 Al-</a:t>
            </a:r>
            <a:r>
              <a:rPr lang="en-GB" dirty="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Kindi</a:t>
            </a:r>
            <a:r>
              <a:rPr lang="en-GB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GB" i="1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Manuscript for the Deciphering Cryptographic</a:t>
            </a:r>
            <a:endParaRPr lang="en-GB" dirty="0"/>
          </a:p>
          <a:p>
            <a:endParaRPr lang="id-ID" dirty="0"/>
          </a:p>
        </p:txBody>
      </p:sp>
      <p:pic>
        <p:nvPicPr>
          <p:cNvPr id="4" name="Picture 4" descr="180px-Al-kindi-cryptanalysis">
            <a:extLst>
              <a:ext uri="{FF2B5EF4-FFF2-40B4-BE49-F238E27FC236}">
                <a16:creationId xmlns="" xmlns:a16="http://schemas.microsoft.com/office/drawing/2014/main" id="{50B59C5C-B934-7F4C-A834-72056BD3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06" y="858370"/>
            <a:ext cx="5551543" cy="557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8176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Rinaldi Munir, ITB</a:t>
            </a:r>
          </a:p>
          <a:p>
            <a:r>
              <a:rPr lang="id-ID" dirty="0" err="1"/>
              <a:t>Bruce</a:t>
            </a:r>
            <a:r>
              <a:rPr lang="id-ID" dirty="0"/>
              <a:t> Scheier, (2001), Applied Cryptography, John Willey &amp; Sons Inc, Canada</a:t>
            </a:r>
          </a:p>
          <a:p>
            <a:r>
              <a:rPr lang="id-ID" dirty="0"/>
              <a:t>Cobb, Chey, (2004), Cryptography for Dummies, John Willey &amp; Sons Inc, Canada</a:t>
            </a:r>
          </a:p>
          <a:p>
            <a:r>
              <a:rPr lang="id-ID" dirty="0"/>
              <a:t>Stalling William, (2003), Cryptography and Network Security, Prentice Hall, USA</a:t>
            </a:r>
          </a:p>
        </p:txBody>
      </p:sp>
    </p:spTree>
    <p:extLst>
      <p:ext uri="{BB962C8B-B14F-4D97-AF65-F5344CB8AC3E}">
        <p14:creationId xmlns="" xmlns:p14="http://schemas.microsoft.com/office/powerpoint/2010/main" val="2755467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Masalah, Ancaman dan Keamanan Komputer</a:t>
            </a:r>
          </a:p>
        </p:txBody>
      </p:sp>
      <p:pic>
        <p:nvPicPr>
          <p:cNvPr id="4" name="Picture 4" descr="bd0679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6" y="2311292"/>
            <a:ext cx="1325906" cy="109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bd06784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09" y="2198300"/>
            <a:ext cx="1330549" cy="12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971152" y="2877194"/>
            <a:ext cx="3465696" cy="1180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4108734" y="2440575"/>
            <a:ext cx="3102779" cy="36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1200" kern="0" dirty="0"/>
              <a:t>…</a:t>
            </a:r>
            <a:r>
              <a:rPr lang="en-US" sz="1200" kern="0" dirty="0" err="1"/>
              <a:t>hyTRedcyld</a:t>
            </a:r>
            <a:r>
              <a:rPr lang="en-US" sz="1200" kern="0" dirty="0"/>
              <a:t>[pu6tjkbbjudplkjsdoye6hnw…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2341947"/>
              </p:ext>
            </p:extLst>
          </p:nvPr>
        </p:nvGraphicFramePr>
        <p:xfrm>
          <a:off x="5354316" y="3026969"/>
          <a:ext cx="675725" cy="717522"/>
        </p:xfrm>
        <a:graphic>
          <a:graphicData uri="http://schemas.openxmlformats.org/presentationml/2006/ole">
            <p:oleObj spid="_x0000_s3078" name="Clip" r:id="rId5" imgW="3092450" imgH="3282950" progId="">
              <p:embed/>
            </p:oleObj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525562" y="3744492"/>
            <a:ext cx="504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sz="1400" b="1">
                <a:latin typeface="Arial" panose="020B0604020202020204" pitchFamily="34" charset="0"/>
              </a:rPr>
              <a:t>Eve</a:t>
            </a: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889512" y="2482728"/>
            <a:ext cx="1861077" cy="94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b="1" dirty="0" err="1"/>
              <a:t>Serangan</a:t>
            </a:r>
            <a:endParaRPr lang="id-ID" b="1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b="1" dirty="0" err="1"/>
              <a:t>Pasif</a:t>
            </a:r>
            <a:endParaRPr lang="en-US" b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91033" y="3435283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400" b="1" dirty="0">
                <a:latin typeface="Arial" panose="020B0604020202020204" pitchFamily="34" charset="0"/>
              </a:rPr>
              <a:t>Alice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836982" y="34548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sz="1400" b="1">
                <a:latin typeface="Arial" panose="020B0604020202020204" pitchFamily="34" charset="0"/>
              </a:rPr>
              <a:t>Bob</a:t>
            </a:r>
            <a:endParaRPr lang="en-US" sz="1400">
              <a:latin typeface="Arial" panose="020B0604020202020204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 l="16064" t="36706" r="51809" b="31151"/>
          <a:stretch>
            <a:fillRect/>
          </a:stretch>
        </p:blipFill>
        <p:spPr bwMode="auto">
          <a:xfrm>
            <a:off x="3236685" y="4064000"/>
            <a:ext cx="4180114" cy="235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986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973F4-6D2F-9140-91C4-4F5F77DC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63" y="1188554"/>
            <a:ext cx="4058337" cy="809251"/>
          </a:xfrm>
        </p:spPr>
        <p:txBody>
          <a:bodyPr>
            <a:normAutofit fontScale="90000"/>
          </a:bodyPr>
          <a:lstStyle/>
          <a:p>
            <a:r>
              <a:rPr lang="id-ID" dirty="0"/>
              <a:t>Masalah, Ancaman dan Keamanan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A1BB2-007B-894A-B979-A6167DE6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2438400"/>
            <a:ext cx="2857678" cy="37719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d-ID" dirty="0"/>
              <a:t>Wikileaks: mengungkapkan dokumen-dokumen rahasia negara dan perusahaan kepada publik melalui situs web</a:t>
            </a:r>
            <a:r>
              <a:rPr lang="id-ID" dirty="0" smtClean="0"/>
              <a:t>.</a:t>
            </a:r>
            <a:endParaRPr lang="en-ID" dirty="0" smtClean="0"/>
          </a:p>
          <a:p>
            <a:pPr>
              <a:spcAft>
                <a:spcPts val="600"/>
              </a:spcAft>
            </a:pPr>
            <a:endParaRPr lang="en-ID" dirty="0" smtClean="0"/>
          </a:p>
          <a:p>
            <a:pPr>
              <a:spcAft>
                <a:spcPts val="600"/>
              </a:spcAft>
              <a:buNone/>
            </a:pPr>
            <a:r>
              <a:rPr lang="en-ID" dirty="0" smtClean="0"/>
              <a:t>(</a:t>
            </a:r>
            <a:r>
              <a:rPr lang="en-US" dirty="0" smtClean="0"/>
              <a:t>Julian </a:t>
            </a:r>
            <a:r>
              <a:rPr lang="en-US" dirty="0" err="1" smtClean="0"/>
              <a:t>Assange</a:t>
            </a:r>
            <a:r>
              <a:rPr lang="en-US" dirty="0" smtClean="0"/>
              <a:t>)</a:t>
            </a:r>
            <a:endParaRPr lang="id-ID" dirty="0"/>
          </a:p>
          <a:p>
            <a:pPr>
              <a:spcAft>
                <a:spcPts val="600"/>
              </a:spcAft>
            </a:pPr>
            <a:endParaRPr lang="id-ID" dirty="0"/>
          </a:p>
          <a:p>
            <a:pPr>
              <a:spcAft>
                <a:spcPts val="600"/>
              </a:spcAft>
            </a:pPr>
            <a:endParaRPr lang="id-ID" dirty="0"/>
          </a:p>
          <a:p>
            <a:endParaRPr lang="id-ID" dirty="0"/>
          </a:p>
        </p:txBody>
      </p:sp>
      <p:pic>
        <p:nvPicPr>
          <p:cNvPr id="4" name="Picture 3" descr="Berkas:WikiLeaks bunker.jpg">
            <a:extLst>
              <a:ext uri="{FF2B5EF4-FFF2-40B4-BE49-F238E27FC236}">
                <a16:creationId xmlns="" xmlns:a16="http://schemas.microsoft.com/office/drawing/2014/main" id="{6C07AEBB-A874-CB43-8307-ADE44C0F6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69" r="14969"/>
          <a:stretch/>
        </p:blipFill>
        <p:spPr bwMode="auto">
          <a:xfrm>
            <a:off x="3612855" y="-19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erkas:Julian Assange 26C3 crop collar.jpg">
            <a:extLst>
              <a:ext uri="{FF2B5EF4-FFF2-40B4-BE49-F238E27FC236}">
                <a16:creationId xmlns="" xmlns:a16="http://schemas.microsoft.com/office/drawing/2014/main" id="{A1AF62B4-44A8-C044-AFAB-7C04FC772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545"/>
          <a:stretch/>
        </p:blipFill>
        <p:spPr bwMode="auto"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939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8213F-1E98-8845-AA7D-5A1561E6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Masalah, Ancaman dan Keamanan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67DFA-FF88-6044-BFBC-AD650EC8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n-NO" dirty="0" err="1"/>
              <a:t>Dokumen</a:t>
            </a:r>
            <a:r>
              <a:rPr lang="nn-NO" dirty="0"/>
              <a:t> </a:t>
            </a:r>
            <a:r>
              <a:rPr lang="nn-NO" dirty="0" err="1"/>
              <a:t>yang</a:t>
            </a:r>
            <a:r>
              <a:rPr lang="nn-NO" dirty="0"/>
              <a:t> </a:t>
            </a:r>
            <a:r>
              <a:rPr lang="nn-NO" dirty="0" err="1"/>
              <a:t>dibocorkan</a:t>
            </a:r>
            <a:r>
              <a:rPr lang="nn-NO" dirty="0"/>
              <a:t>:</a:t>
            </a:r>
          </a:p>
          <a:p>
            <a:pPr>
              <a:buNone/>
            </a:pPr>
            <a:r>
              <a:rPr lang="nn-NO" dirty="0"/>
              <a:t>	1. </a:t>
            </a:r>
            <a:r>
              <a:rPr lang="en-US" dirty="0"/>
              <a:t>Data </a:t>
            </a:r>
            <a:r>
              <a:rPr lang="en-US" dirty="0" err="1"/>
              <a:t>Nasabah</a:t>
            </a:r>
            <a:r>
              <a:rPr lang="en-US" dirty="0"/>
              <a:t> Bank Julius </a:t>
            </a:r>
            <a:r>
              <a:rPr lang="en-US" dirty="0" smtClean="0"/>
              <a:t>Baer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17 </a:t>
            </a:r>
            <a:r>
              <a:rPr lang="en-US" dirty="0" err="1" smtClean="0"/>
              <a:t>Januari</a:t>
            </a:r>
            <a:r>
              <a:rPr lang="en-US" dirty="0" smtClean="0"/>
              <a:t> 2008,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  <a:r>
              <a:rPr lang="en-US" dirty="0" err="1" smtClean="0"/>
              <a:t>menerbitkan</a:t>
            </a:r>
            <a:r>
              <a:rPr lang="en-US" dirty="0" smtClean="0"/>
              <a:t> data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2000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terkemuka</a:t>
            </a:r>
            <a:r>
              <a:rPr lang="en-US" dirty="0" smtClean="0"/>
              <a:t> yang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Bank Julius Baer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Kepulauan</a:t>
            </a:r>
            <a:r>
              <a:rPr lang="en-US" dirty="0" smtClean="0"/>
              <a:t> Cayman.</a:t>
            </a:r>
            <a:endParaRPr lang="en-US" dirty="0"/>
          </a:p>
          <a:p>
            <a:pPr>
              <a:buNone/>
            </a:pPr>
            <a:r>
              <a:rPr lang="en-US" dirty="0" smtClean="0"/>
              <a:t>	2. </a:t>
            </a:r>
            <a:r>
              <a:rPr lang="en-US" dirty="0" err="1" smtClean="0"/>
              <a:t>Surel</a:t>
            </a:r>
            <a:r>
              <a:rPr lang="en-US" dirty="0" smtClean="0"/>
              <a:t> Sarah </a:t>
            </a:r>
            <a:r>
              <a:rPr lang="en-US" dirty="0" err="1" smtClean="0"/>
              <a:t>Palin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Sarah </a:t>
            </a:r>
            <a:r>
              <a:rPr lang="en-US" dirty="0" err="1" smtClean="0"/>
              <a:t>Palin</a:t>
            </a:r>
            <a:r>
              <a:rPr lang="en-US" dirty="0" smtClean="0"/>
              <a:t>,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Wakil</a:t>
            </a:r>
            <a:r>
              <a:rPr lang="en-US" dirty="0" smtClean="0"/>
              <a:t> 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2008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September 2008.</a:t>
            </a:r>
          </a:p>
          <a:p>
            <a:pPr>
              <a:buNone/>
            </a:pPr>
            <a:r>
              <a:rPr lang="en-US" dirty="0"/>
              <a:t>	3. Video </a:t>
            </a:r>
            <a:r>
              <a:rPr lang="en-US" dirty="0" err="1" smtClean="0"/>
              <a:t>Helikopter</a:t>
            </a:r>
            <a:r>
              <a:rPr lang="en-US" dirty="0" smtClean="0"/>
              <a:t> Apache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April 2010,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  <a:r>
              <a:rPr lang="en-US" dirty="0" err="1" smtClean="0"/>
              <a:t>mempublikasikan</a:t>
            </a:r>
            <a:r>
              <a:rPr lang="en-US" dirty="0" smtClean="0"/>
              <a:t> video yang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helikopter</a:t>
            </a:r>
            <a:r>
              <a:rPr lang="en-US" dirty="0" smtClean="0"/>
              <a:t> apache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menembaki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sipil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Baghdad.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id-ID" b="1" dirty="0"/>
          </a:p>
          <a:p>
            <a:pPr algn="r">
              <a:buNone/>
            </a:pPr>
            <a:r>
              <a:rPr lang="en-US" b="1" dirty="0"/>
              <a:t>(</a:t>
            </a:r>
            <a:r>
              <a:rPr lang="en-US" b="1" dirty="0" err="1"/>
              <a:t>Sumber</a:t>
            </a:r>
            <a:r>
              <a:rPr lang="en-US" b="1" dirty="0"/>
              <a:t>: </a:t>
            </a:r>
            <a:r>
              <a:rPr lang="en-US" b="1" dirty="0" err="1"/>
              <a:t>Wik</a:t>
            </a:r>
            <a:r>
              <a:rPr lang="id-ID" b="1" dirty="0"/>
              <a:t>i</a:t>
            </a:r>
            <a:r>
              <a:rPr lang="en-US" b="1" dirty="0" err="1"/>
              <a:t>pedia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6017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8213F-1E98-8845-AA7D-5A1561E6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Masalah, Ancaman dan Keamanan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67DFA-FF88-6044-BFBC-AD650EC8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n-NO" dirty="0" err="1"/>
              <a:t>Dokumen</a:t>
            </a:r>
            <a:r>
              <a:rPr lang="nn-NO" dirty="0"/>
              <a:t> </a:t>
            </a:r>
            <a:r>
              <a:rPr lang="nn-NO" dirty="0" err="1"/>
              <a:t>yang</a:t>
            </a:r>
            <a:r>
              <a:rPr lang="nn-NO" dirty="0"/>
              <a:t> </a:t>
            </a:r>
            <a:r>
              <a:rPr lang="nn-NO" dirty="0" err="1"/>
              <a:t>dibocorkan</a:t>
            </a:r>
            <a:r>
              <a:rPr lang="nn-NO" dirty="0"/>
              <a:t>:</a:t>
            </a:r>
          </a:p>
          <a:p>
            <a:pPr>
              <a:buNone/>
            </a:pPr>
            <a:r>
              <a:rPr lang="nn-NO" dirty="0"/>
              <a:t>	</a:t>
            </a: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 smtClean="0"/>
              <a:t>Afganistan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Data-data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Afganistan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"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Afganistan</a:t>
            </a:r>
            <a:r>
              <a:rPr lang="en-US" dirty="0" smtClean="0"/>
              <a:t>" </a:t>
            </a:r>
            <a:r>
              <a:rPr lang="en-US" dirty="0" err="1" smtClean="0"/>
              <a:t>dibeberkan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25 </a:t>
            </a:r>
            <a:r>
              <a:rPr lang="en-US" dirty="0" err="1" smtClean="0"/>
              <a:t>Juli</a:t>
            </a:r>
            <a:r>
              <a:rPr lang="en-US" dirty="0" smtClean="0"/>
              <a:t> 2010.</a:t>
            </a:r>
            <a:endParaRPr lang="en-US" dirty="0"/>
          </a:p>
          <a:p>
            <a:pPr>
              <a:buNone/>
            </a:pPr>
            <a:r>
              <a:rPr lang="en-US" dirty="0"/>
              <a:t>	5.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smtClean="0"/>
              <a:t>Guantanamo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764 </a:t>
            </a:r>
            <a:r>
              <a:rPr lang="en-US" dirty="0" err="1" smtClean="0"/>
              <a:t>tahanan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Penjara</a:t>
            </a:r>
            <a:r>
              <a:rPr lang="en-US" dirty="0" smtClean="0"/>
              <a:t> Guantanamo, </a:t>
            </a:r>
            <a:r>
              <a:rPr lang="en-US" dirty="0" err="1" smtClean="0"/>
              <a:t>Kuba</a:t>
            </a:r>
            <a:r>
              <a:rPr lang="en-US" dirty="0" smtClean="0"/>
              <a:t> 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WikiLeaks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The Telegraph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25 April 2011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id-ID" b="1" dirty="0"/>
          </a:p>
          <a:p>
            <a:pPr algn="r">
              <a:buNone/>
            </a:pPr>
            <a:r>
              <a:rPr lang="en-US" b="1" dirty="0"/>
              <a:t>(</a:t>
            </a:r>
            <a:r>
              <a:rPr lang="en-US" b="1" dirty="0" err="1"/>
              <a:t>Sumber</a:t>
            </a:r>
            <a:r>
              <a:rPr lang="en-US" b="1" dirty="0"/>
              <a:t>: </a:t>
            </a:r>
            <a:r>
              <a:rPr lang="en-US" b="1" dirty="0" err="1"/>
              <a:t>Wik</a:t>
            </a:r>
            <a:r>
              <a:rPr lang="id-ID" b="1" dirty="0"/>
              <a:t>i</a:t>
            </a:r>
            <a:r>
              <a:rPr lang="en-US" b="1" dirty="0" err="1"/>
              <a:t>pedia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601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Moral of the story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penyadapan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KRIPTOGRAFI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567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15796C-3EFE-1747-9F10-8EC7CBBE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id-ID" sz="4000" dirty="0"/>
              <a:t>Sejarah Kriptografi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93DE7B1F-7591-7A48-BAC3-4290FF7D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020" y="1285141"/>
            <a:ext cx="2456560" cy="1853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373C58-B711-8C41-8D89-8100007D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Kriptografi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mempunyai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sejarah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panjang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Tercatat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Bangsa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Mesir</a:t>
            </a:r>
            <a:r>
              <a:rPr lang="en-US" dirty="0">
                <a:cs typeface="Times New Roman" panose="02020603050405020304" pitchFamily="18" charset="0"/>
              </a:rPr>
              <a:t> 4000 </a:t>
            </a:r>
            <a:r>
              <a:rPr lang="en-US" dirty="0" err="1">
                <a:cs typeface="Times New Roman" panose="02020603050405020304" pitchFamily="18" charset="0"/>
              </a:rPr>
              <a:t>tahun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lalu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menggunakan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hieroglyph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standard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id-ID" dirty="0"/>
          </a:p>
          <a:p>
            <a:pPr>
              <a:spcAft>
                <a:spcPts val="600"/>
              </a:spcAft>
            </a:pPr>
            <a:endParaRPr lang="id-ID" dirty="0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1977F4AB-D5C8-1044-B3F3-E9EC4043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7580" y="1765834"/>
            <a:ext cx="2965668" cy="4086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890F1D18-A5B7-A049-A978-36CA14B8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5602" y="3176559"/>
            <a:ext cx="2421978" cy="3446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190480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1024</Words>
  <Application>Microsoft Macintosh PowerPoint</Application>
  <PresentationFormat>Custom</PresentationFormat>
  <Paragraphs>167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1_Custom Design</vt:lpstr>
      <vt:lpstr>Clip</vt:lpstr>
      <vt:lpstr>Latar Belakang dan Sejarah Kriptografi</vt:lpstr>
      <vt:lpstr>Kontrak Kuliah</vt:lpstr>
      <vt:lpstr>Topik Bahasan</vt:lpstr>
      <vt:lpstr>Masalah, Ancaman dan Keamanan Komputer</vt:lpstr>
      <vt:lpstr>Masalah, Ancaman dan Keamanan Komputer</vt:lpstr>
      <vt:lpstr>Masalah, Ancaman dan Keamanan Komputer</vt:lpstr>
      <vt:lpstr>Masalah, Ancaman dan Keamanan Komputer</vt:lpstr>
      <vt:lpstr>Moral of the story</vt:lpstr>
      <vt:lpstr>Sejarah Kriptografi</vt:lpstr>
      <vt:lpstr>Sejarah Kriptografi</vt:lpstr>
      <vt:lpstr>Sejarah Kriptografi</vt:lpstr>
      <vt:lpstr>Sejarah Kriptografi</vt:lpstr>
      <vt:lpstr>Sejarah Kriptografi</vt:lpstr>
      <vt:lpstr>Sejarah Kriptografi</vt:lpstr>
      <vt:lpstr>Sejarah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Terminologi Kriptografi</vt:lpstr>
      <vt:lpstr>Kriptanalisis</vt:lpstr>
      <vt:lpstr>Kriptanalisis</vt:lpstr>
      <vt:lpstr>Kriptanalisis</vt:lpstr>
      <vt:lpstr>Sumber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Kontrak Kuliah</cp:keywords>
  <cp:lastModifiedBy>wikyan_</cp:lastModifiedBy>
  <cp:revision>116</cp:revision>
  <dcterms:created xsi:type="dcterms:W3CDTF">2020-07-23T01:18:59Z</dcterms:created>
  <dcterms:modified xsi:type="dcterms:W3CDTF">2023-09-12T04:14:01Z</dcterms:modified>
</cp:coreProperties>
</file>