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5"/>
  </p:notesMasterIdLst>
  <p:sldIdLst>
    <p:sldId id="257" r:id="rId2"/>
    <p:sldId id="278" r:id="rId3"/>
    <p:sldId id="596" r:id="rId4"/>
    <p:sldId id="564" r:id="rId5"/>
    <p:sldId id="597" r:id="rId6"/>
    <p:sldId id="598" r:id="rId7"/>
    <p:sldId id="599" r:id="rId8"/>
    <p:sldId id="600" r:id="rId9"/>
    <p:sldId id="555" r:id="rId10"/>
    <p:sldId id="504" r:id="rId11"/>
    <p:sldId id="505" r:id="rId12"/>
    <p:sldId id="506" r:id="rId13"/>
    <p:sldId id="601" r:id="rId14"/>
    <p:sldId id="602" r:id="rId15"/>
    <p:sldId id="606" r:id="rId16"/>
    <p:sldId id="603" r:id="rId17"/>
    <p:sldId id="567" r:id="rId18"/>
    <p:sldId id="604" r:id="rId19"/>
    <p:sldId id="533" r:id="rId20"/>
    <p:sldId id="535" r:id="rId21"/>
    <p:sldId id="569" r:id="rId22"/>
    <p:sldId id="607" r:id="rId23"/>
    <p:sldId id="608" r:id="rId24"/>
    <p:sldId id="437" r:id="rId25"/>
    <p:sldId id="570" r:id="rId26"/>
    <p:sldId id="571" r:id="rId27"/>
    <p:sldId id="438" r:id="rId28"/>
    <p:sldId id="572" r:id="rId29"/>
    <p:sldId id="573" r:id="rId30"/>
    <p:sldId id="574" r:id="rId31"/>
    <p:sldId id="605" r:id="rId32"/>
    <p:sldId id="575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23" autoAdjust="0"/>
    <p:restoredTop sz="95261" autoAdjust="0"/>
  </p:normalViewPr>
  <p:slideViewPr>
    <p:cSldViewPr snapToGrid="0">
      <p:cViewPr varScale="1">
        <p:scale>
          <a:sx n="46" d="100"/>
          <a:sy n="46" d="100"/>
        </p:scale>
        <p:origin x="-114" y="-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18/09/2023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Kriptografi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altLang="ko-KR" dirty="0">
                <a:ea typeface="Gulim" panose="020B0600000101010101" pitchFamily="34" charset="-127"/>
              </a:rPr>
              <a:t>Konsep Dasar Kriptografi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Aplikasi Enkripsi – Dekripsi</a:t>
            </a:r>
            <a:endParaRPr lang="en-GB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anose="05000000000000000000" pitchFamily="2" charset="2"/>
              <a:buAutoNum type="arabicPeriod"/>
            </a:pPr>
            <a:r>
              <a:rPr lang="en-US" sz="2800">
                <a:cs typeface="Times New Roman" panose="02020603050405020304" pitchFamily="18" charset="0"/>
              </a:rPr>
              <a:t>Pengiriman data melalui saluran  komunikasi (</a:t>
            </a:r>
            <a:r>
              <a:rPr lang="en-US" sz="2800" i="1">
                <a:cs typeface="Times New Roman" panose="02020603050405020304" pitchFamily="18" charset="0"/>
              </a:rPr>
              <a:t>data encryption on motion</a:t>
            </a:r>
            <a:r>
              <a:rPr lang="en-US" sz="2800">
                <a:cs typeface="Times New Roman" panose="02020603050405020304" pitchFamily="18" charset="0"/>
              </a:rPr>
              <a:t>).</a:t>
            </a:r>
          </a:p>
          <a:p>
            <a:pPr marL="609600" indent="-609600" algn="just">
              <a:buNone/>
            </a:pPr>
            <a:endParaRPr lang="en-US" sz="2800">
              <a:cs typeface="Times New Roman" panose="02020603050405020304" pitchFamily="18" charset="0"/>
            </a:endParaRPr>
          </a:p>
          <a:p>
            <a:pPr marL="609600" indent="-609600" algn="just">
              <a:buFont typeface="Wingdings" panose="05000000000000000000" pitchFamily="2" charset="2"/>
              <a:buAutoNum type="arabicPeriod" startAt="2"/>
            </a:pPr>
            <a:r>
              <a:rPr lang="en-US" sz="2800">
                <a:cs typeface="Times New Roman" panose="02020603050405020304" pitchFamily="18" charset="0"/>
              </a:rPr>
              <a:t>Penyimpanan data di dalam </a:t>
            </a:r>
            <a:r>
              <a:rPr lang="en-US" sz="2800" i="1">
                <a:cs typeface="Times New Roman" panose="02020603050405020304" pitchFamily="18" charset="0"/>
              </a:rPr>
              <a:t>disk storage</a:t>
            </a:r>
            <a:r>
              <a:rPr lang="en-US" sz="2800"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buNone/>
            </a:pPr>
            <a:r>
              <a:rPr lang="en-US" sz="2800">
                <a:cs typeface="Times New Roman" panose="02020603050405020304" pitchFamily="18" charset="0"/>
              </a:rPr>
              <a:t>       (</a:t>
            </a:r>
            <a:r>
              <a:rPr lang="en-US" sz="2800" i="1">
                <a:cs typeface="Times New Roman" panose="02020603050405020304" pitchFamily="18" charset="0"/>
              </a:rPr>
              <a:t>data encryption at rest</a:t>
            </a:r>
            <a:r>
              <a:rPr lang="en-US" sz="2800">
                <a:cs typeface="Times New Roman" panose="02020603050405020304" pitchFamily="18" charset="0"/>
              </a:rPr>
              <a:t>)</a:t>
            </a:r>
          </a:p>
          <a:p>
            <a:pPr marL="609600" indent="-609600" algn="just">
              <a:buFont typeface="Wingdings" panose="05000000000000000000" pitchFamily="2" charset="2"/>
              <a:buAutoNum type="arabicPeriod"/>
            </a:pPr>
            <a:endParaRPr lang="en-US" sz="280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3489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Data Encryption on Motion</a:t>
            </a:r>
            <a:endParaRPr lang="en-GB" i="1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z="2800" dirty="0" err="1">
                <a:cs typeface="Times New Roman" panose="02020603050405020304" pitchFamily="18" charset="0"/>
              </a:rPr>
              <a:t>Sinyal</a:t>
            </a:r>
            <a:r>
              <a:rPr lang="en-US" sz="2800" dirty="0"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cs typeface="Times New Roman" panose="02020603050405020304" pitchFamily="18" charset="0"/>
              </a:rPr>
              <a:t>ditransmisikan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dalam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percakapan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dengan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handphone</a:t>
            </a:r>
            <a:r>
              <a:rPr lang="en-US" sz="2800" i="1" dirty="0"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z="2800" dirty="0" err="1">
                <a:cs typeface="Times New Roman" panose="02020603050405020304" pitchFamily="18" charset="0"/>
              </a:rPr>
              <a:t>Nomor</a:t>
            </a:r>
            <a:r>
              <a:rPr lang="en-US" sz="2800" dirty="0">
                <a:cs typeface="Times New Roman" panose="02020603050405020304" pitchFamily="18" charset="0"/>
              </a:rPr>
              <a:t> PIN </a:t>
            </a:r>
            <a:r>
              <a:rPr lang="en-US" sz="2800" dirty="0" err="1">
                <a:cs typeface="Times New Roman" panose="02020603050405020304" pitchFamily="18" charset="0"/>
              </a:rPr>
              <a:t>kartu</a:t>
            </a:r>
            <a:r>
              <a:rPr lang="en-US" sz="2800" dirty="0">
                <a:cs typeface="Times New Roman" panose="02020603050405020304" pitchFamily="18" charset="0"/>
              </a:rPr>
              <a:t> ATM yang </a:t>
            </a:r>
            <a:r>
              <a:rPr lang="en-US" sz="2800" dirty="0" err="1">
                <a:cs typeface="Times New Roman" panose="02020603050405020304" pitchFamily="18" charset="0"/>
              </a:rPr>
              <a:t>ditransmisikan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dari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mesin</a:t>
            </a:r>
            <a:r>
              <a:rPr lang="en-US" sz="2800" dirty="0">
                <a:cs typeface="Times New Roman" panose="02020603050405020304" pitchFamily="18" charset="0"/>
              </a:rPr>
              <a:t> ATM </a:t>
            </a:r>
            <a:r>
              <a:rPr lang="en-US" sz="2800" dirty="0" err="1">
                <a:cs typeface="Times New Roman" panose="02020603050405020304" pitchFamily="18" charset="0"/>
              </a:rPr>
              <a:t>ke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komputer</a:t>
            </a:r>
            <a:r>
              <a:rPr lang="en-US" sz="2800" dirty="0">
                <a:cs typeface="Times New Roman" panose="02020603050405020304" pitchFamily="18" charset="0"/>
              </a:rPr>
              <a:t> bank.	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err="1">
                <a:cs typeface="Times New Roman" panose="02020603050405020304" pitchFamily="18" charset="0"/>
              </a:rPr>
              <a:t>Nomor</a:t>
            </a:r>
            <a:r>
              <a:rPr lang="en-US" sz="2800" dirty="0">
                <a:cs typeface="Times New Roman" panose="02020603050405020304" pitchFamily="18" charset="0"/>
              </a:rPr>
              <a:t> PIN </a:t>
            </a:r>
            <a:r>
              <a:rPr lang="en-US" sz="2800" dirty="0" err="1">
                <a:cs typeface="Times New Roman" panose="02020603050405020304" pitchFamily="18" charset="0"/>
              </a:rPr>
              <a:t>kartu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kredit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pada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i="1" dirty="0">
                <a:cs typeface="Times New Roman" panose="02020603050405020304" pitchFamily="18" charset="0"/>
              </a:rPr>
              <a:t>e-commerce</a:t>
            </a:r>
            <a:r>
              <a:rPr lang="en-US" sz="2800" dirty="0">
                <a:cs typeface="Times New Roman" panose="02020603050405020304" pitchFamily="18" charset="0"/>
              </a:rPr>
              <a:t> di internet.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err="1">
                <a:cs typeface="Times New Roman" panose="02020603050405020304" pitchFamily="18" charset="0"/>
              </a:rPr>
              <a:t>Siaran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televisi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berbayar</a:t>
            </a:r>
            <a:r>
              <a:rPr lang="en-US" sz="2800" dirty="0">
                <a:cs typeface="Times New Roman" panose="02020603050405020304" pitchFamily="18" charset="0"/>
              </a:rPr>
              <a:t> (Pay TV)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err="1">
                <a:cs typeface="Times New Roman" panose="02020603050405020304" pitchFamily="18" charset="0"/>
              </a:rPr>
              <a:t>Pesan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melalui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i="1" dirty="0">
                <a:cs typeface="Times New Roman" panose="02020603050405020304" pitchFamily="18" charset="0"/>
              </a:rPr>
              <a:t>BlackBerry Messenger </a:t>
            </a:r>
            <a:r>
              <a:rPr lang="en-US" sz="2800" dirty="0">
                <a:cs typeface="Times New Roman" panose="02020603050405020304" pitchFamily="18" charset="0"/>
              </a:rPr>
              <a:t>(BBM)</a:t>
            </a:r>
            <a:endParaRPr lang="en-GB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73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Data Encryption at Rest</a:t>
            </a:r>
            <a:endParaRPr lang="en-GB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132856"/>
            <a:ext cx="3534544" cy="685056"/>
          </a:xfrm>
        </p:spPr>
        <p:txBody>
          <a:bodyPr/>
          <a:lstStyle/>
          <a:p>
            <a:r>
              <a:rPr lang="id-ID" dirty="0"/>
              <a:t>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16" y="1900516"/>
            <a:ext cx="4573768" cy="47669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657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Data Encryption at Rest</a:t>
            </a:r>
            <a:endParaRPr lang="en-GB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132856"/>
            <a:ext cx="3534544" cy="685056"/>
          </a:xfrm>
        </p:spPr>
        <p:txBody>
          <a:bodyPr/>
          <a:lstStyle/>
          <a:p>
            <a:r>
              <a:rPr lang="id-ID" dirty="0"/>
              <a:t>Gambar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B0BF24-EF64-F343-8E13-94C5C337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80" y="2132856"/>
            <a:ext cx="6640657" cy="4025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759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Data Encryption at Rest</a:t>
            </a:r>
            <a:endParaRPr lang="en-GB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132856"/>
            <a:ext cx="3534544" cy="685056"/>
          </a:xfrm>
        </p:spPr>
        <p:txBody>
          <a:bodyPr/>
          <a:lstStyle/>
          <a:p>
            <a:r>
              <a:rPr lang="id-ID" dirty="0" err="1"/>
              <a:t>Database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385630-B636-C04E-A649-CAD468B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1" y="3049136"/>
            <a:ext cx="4935626" cy="2305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5DE8-3FDD-6E4C-BE4E-57A788E1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82" y="2897851"/>
            <a:ext cx="4975788" cy="2607792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="" xmlns:a16="http://schemas.microsoft.com/office/drawing/2014/main" id="{F6EFB62A-1972-A844-8CE6-3AC6F1F31E09}"/>
              </a:ext>
            </a:extLst>
          </p:cNvPr>
          <p:cNvSpPr/>
          <p:nvPr/>
        </p:nvSpPr>
        <p:spPr>
          <a:xfrm>
            <a:off x="5966241" y="3891482"/>
            <a:ext cx="590550" cy="62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02934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dirty="0" err="1" smtClean="0"/>
              <a:t>Kriptografi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dirty="0" err="1" smtClean="0"/>
              <a:t>Kriptografi</a:t>
            </a:r>
            <a:r>
              <a:rPr lang="en-ID" dirty="0" smtClean="0"/>
              <a:t>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Simetri</a:t>
            </a:r>
            <a:endParaRPr lang="en-ID" dirty="0" smtClean="0"/>
          </a:p>
          <a:p>
            <a:pPr lvl="1"/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Enkripsi</a:t>
            </a:r>
            <a:r>
              <a:rPr lang="en-ID" dirty="0" smtClean="0"/>
              <a:t> =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Dekripsi</a:t>
            </a:r>
            <a:endParaRPr lang="en-ID" dirty="0" smtClean="0"/>
          </a:p>
          <a:p>
            <a:pPr lvl="1"/>
            <a:r>
              <a:rPr lang="en-ID" dirty="0" smtClean="0"/>
              <a:t>Private </a:t>
            </a:r>
            <a:r>
              <a:rPr lang="en-ID" dirty="0" smtClean="0">
                <a:sym typeface="Wingdings" pitchFamily="2" charset="2"/>
              </a:rPr>
              <a:t></a:t>
            </a:r>
            <a:r>
              <a:rPr lang="en-ID" dirty="0" smtClean="0"/>
              <a:t> Private</a:t>
            </a:r>
          </a:p>
          <a:p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dirty="0" err="1" smtClean="0"/>
              <a:t>Kriptografi</a:t>
            </a:r>
            <a:r>
              <a:rPr lang="en-ID" dirty="0" smtClean="0"/>
              <a:t> 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Nir-Simetri</a:t>
            </a:r>
            <a:endParaRPr lang="en-ID" dirty="0" smtClean="0"/>
          </a:p>
          <a:p>
            <a:pPr lvl="1"/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Enkripsi</a:t>
            </a:r>
            <a:r>
              <a:rPr lang="en-ID" dirty="0" smtClean="0"/>
              <a:t> =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Dekripsi</a:t>
            </a:r>
            <a:endParaRPr lang="en-ID" dirty="0" smtClean="0"/>
          </a:p>
          <a:p>
            <a:pPr lvl="1"/>
            <a:r>
              <a:rPr lang="en-ID" dirty="0" err="1" smtClean="0"/>
              <a:t>Publik</a:t>
            </a:r>
            <a:r>
              <a:rPr lang="en-ID" dirty="0" smtClean="0"/>
              <a:t> </a:t>
            </a:r>
            <a:r>
              <a:rPr lang="en-ID" dirty="0" smtClean="0">
                <a:sym typeface="Wingdings" pitchFamily="2" charset="2"/>
              </a:rPr>
              <a:t> Private</a:t>
            </a:r>
            <a:endParaRPr lang="en-ID" dirty="0" smtClean="0"/>
          </a:p>
          <a:p>
            <a:r>
              <a:rPr lang="en-ID" dirty="0" err="1" smtClean="0"/>
              <a:t>Fungsi</a:t>
            </a:r>
            <a:r>
              <a:rPr lang="en-ID" dirty="0" smtClean="0"/>
              <a:t> Hash</a:t>
            </a:r>
          </a:p>
          <a:p>
            <a:pPr lvl="1"/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enkripsi</a:t>
            </a:r>
            <a:endParaRPr lang="en-ID" dirty="0" smtClean="0"/>
          </a:p>
          <a:p>
            <a:pPr lvl="1"/>
            <a:r>
              <a:rPr lang="en-ID" dirty="0" err="1" smtClean="0"/>
              <a:t>Mengkompresi</a:t>
            </a:r>
            <a:r>
              <a:rPr lang="en-ID" dirty="0" smtClean="0"/>
              <a:t> </a:t>
            </a:r>
            <a:r>
              <a:rPr lang="en-ID" dirty="0" err="1" smtClean="0"/>
              <a:t>pesan</a:t>
            </a:r>
            <a:r>
              <a:rPr lang="en-ID" dirty="0" smtClean="0"/>
              <a:t> </a:t>
            </a:r>
            <a:r>
              <a:rPr lang="en-ID" dirty="0" err="1" smtClean="0"/>
              <a:t>ukuran</a:t>
            </a:r>
            <a:r>
              <a:rPr lang="en-ID" dirty="0" smtClean="0"/>
              <a:t> </a:t>
            </a:r>
            <a:r>
              <a:rPr lang="en-ID" dirty="0" err="1" smtClean="0"/>
              <a:t>sembarang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message-digest (</a:t>
            </a:r>
            <a:r>
              <a:rPr lang="en-ID" dirty="0" err="1" smtClean="0"/>
              <a:t>Pesan</a:t>
            </a:r>
            <a:r>
              <a:rPr lang="en-ID" dirty="0" smtClean="0"/>
              <a:t> </a:t>
            </a:r>
            <a:r>
              <a:rPr lang="en-ID" dirty="0" err="1" smtClean="0"/>
              <a:t>Ringkas</a:t>
            </a:r>
            <a:r>
              <a:rPr lang="en-ID" dirty="0" smtClean="0"/>
              <a:t>/</a:t>
            </a:r>
            <a:r>
              <a:rPr lang="en-ID" dirty="0" err="1" smtClean="0"/>
              <a:t>pendek</a:t>
            </a:r>
            <a:r>
              <a:rPr lang="en-ID" dirty="0" smtClean="0"/>
              <a:t>) </a:t>
            </a:r>
            <a:r>
              <a:rPr lang="en-ID" dirty="0" err="1" smtClean="0"/>
              <a:t>berukuran</a:t>
            </a:r>
            <a:r>
              <a:rPr lang="en-ID" dirty="0" smtClean="0"/>
              <a:t> fixed</a:t>
            </a:r>
          </a:p>
          <a:p>
            <a:pPr lvl="1"/>
            <a:r>
              <a:rPr lang="en-ID" dirty="0" smtClean="0"/>
              <a:t>Irreversible (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dikembalikan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pesan</a:t>
            </a:r>
            <a:r>
              <a:rPr lang="en-ID" dirty="0" smtClean="0"/>
              <a:t> </a:t>
            </a:r>
            <a:r>
              <a:rPr lang="en-ID" dirty="0" err="1" smtClean="0"/>
              <a:t>semula</a:t>
            </a:r>
            <a:r>
              <a:rPr lang="en-ID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701143" y="3831771"/>
            <a:ext cx="333829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33E04-DE98-3444-88C5-1C7C8E70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k</a:t>
            </a:r>
            <a:r>
              <a:rPr lang="id-ID" dirty="0" err="1"/>
              <a:t>unci</a:t>
            </a:r>
            <a:r>
              <a:rPr lang="id-ID" dirty="0"/>
              <a:t> </a:t>
            </a:r>
            <a:r>
              <a:rPr lang="en-US" dirty="0" err="1"/>
              <a:t>simetri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155AFF-35C9-B34F-AD2E-01A78A8A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Symmetric-key cryptography</a:t>
            </a:r>
          </a:p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=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dekripsi</a:t>
            </a:r>
            <a:r>
              <a:rPr lang="en-US" dirty="0"/>
              <a:t> </a:t>
            </a:r>
          </a:p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,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,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(secret key)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simetri</a:t>
            </a:r>
            <a:endParaRPr lang="en-US" dirty="0"/>
          </a:p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US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="" xmlns:a16="http://schemas.microsoft.com/office/drawing/2014/main" id="{7AF75A77-3060-164F-9D41-A5BC4D46C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4343400"/>
          <a:ext cx="7086600" cy="1784350"/>
        </p:xfrm>
        <a:graphic>
          <a:graphicData uri="http://schemas.openxmlformats.org/presentationml/2006/ole">
            <p:oleObj spid="_x0000_s10242" r:id="rId3" imgW="5614618" imgH="141265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5768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k</a:t>
            </a:r>
            <a:r>
              <a:rPr lang="id-ID" dirty="0"/>
              <a:t>unci </a:t>
            </a:r>
            <a:r>
              <a:rPr lang="en-US" dirty="0" err="1"/>
              <a:t>simetri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err="1">
                <a:cs typeface="Times New Roman" panose="02020603050405020304" pitchFamily="18" charset="0"/>
              </a:rPr>
              <a:t>Contoh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algoritma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simetri</a:t>
            </a:r>
            <a:r>
              <a:rPr lang="en-US" dirty="0"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</a:t>
            </a:r>
            <a:r>
              <a:rPr lang="en-US" i="1" dirty="0">
                <a:cs typeface="Times New Roman" panose="02020603050405020304" pitchFamily="18" charset="0"/>
              </a:rPr>
              <a:t>DES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Data </a:t>
            </a:r>
            <a:r>
              <a:rPr lang="en-US" i="1" dirty="0" err="1">
                <a:cs typeface="Times New Roman" panose="02020603050405020304" pitchFamily="18" charset="0"/>
              </a:rPr>
              <a:t>Encyption</a:t>
            </a:r>
            <a:r>
              <a:rPr lang="en-US" i="1" dirty="0">
                <a:cs typeface="Times New Roman" panose="02020603050405020304" pitchFamily="18" charset="0"/>
              </a:rPr>
              <a:t> Standard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</a:t>
            </a:r>
            <a:r>
              <a:rPr lang="en-US" dirty="0" err="1">
                <a:cs typeface="Times New Roman" panose="02020603050405020304" pitchFamily="18" charset="0"/>
              </a:rPr>
              <a:t>Rijndael</a:t>
            </a:r>
            <a:endParaRPr lang="en-US" dirty="0"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Blowfish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IDEA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GOST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Serpent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RC2, RC4, Rc5, </a:t>
            </a:r>
            <a:r>
              <a:rPr lang="en-US" dirty="0" err="1">
                <a:cs typeface="Times New Roman" panose="02020603050405020304" pitchFamily="18" charset="0"/>
              </a:rPr>
              <a:t>dll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6311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9F810-3E54-1746-A34B-08B51158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kunci-nirsimetri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05B40B-CA43-4A44-A447-765D40E9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Asymmetric-key cryptography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cs typeface="Times New Roman" panose="02020603050405020304" pitchFamily="18" charset="0"/>
              </a:rPr>
              <a:t>Kunci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enkripsi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dirty="0" err="1">
                <a:cs typeface="Times New Roman" panose="02020603050405020304" pitchFamily="18" charset="0"/>
                <a:sym typeface="Symbol" panose="05050102010706020507" pitchFamily="18" charset="2"/>
              </a:rPr>
              <a:t>kunci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dekripsi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Nama lain: </a:t>
            </a:r>
            <a:r>
              <a:rPr lang="en-US" b="1" dirty="0" err="1">
                <a:cs typeface="Times New Roman" panose="02020603050405020304" pitchFamily="18" charset="0"/>
              </a:rPr>
              <a:t>kriptografi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</a:rPr>
              <a:t>kunci-publik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>
                <a:cs typeface="Times New Roman" panose="02020603050405020304" pitchFamily="18" charset="0"/>
              </a:rPr>
              <a:t>karena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kunci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enkripsi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bersifat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publik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public key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 err="1">
                <a:cs typeface="Times New Roman" panose="02020603050405020304" pitchFamily="18" charset="0"/>
              </a:rPr>
              <a:t>sedangkan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kunci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dekripsi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bersifat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rahasia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secret key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private key</a:t>
            </a:r>
            <a:r>
              <a:rPr lang="en-US" dirty="0"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="" xmlns:a16="http://schemas.microsoft.com/office/drawing/2014/main" id="{E45DC457-B707-9B46-A922-290FBA642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2414921"/>
              </p:ext>
            </p:extLst>
          </p:nvPr>
        </p:nvGraphicFramePr>
        <p:xfrm>
          <a:off x="2710069" y="4613930"/>
          <a:ext cx="7086600" cy="1784350"/>
        </p:xfrm>
        <a:graphic>
          <a:graphicData uri="http://schemas.openxmlformats.org/presentationml/2006/ole">
            <p:oleObj spid="_x0000_s11266" r:id="rId3" imgW="5614618" imgH="141265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1307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kunci-nirsimetri</a:t>
            </a:r>
            <a:endParaRPr lang="en-US" dirty="0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" panose="02020603050405020304" pitchFamily="18" charset="0"/>
              </a:rPr>
              <a:t>Kriptografi kunci-publik dapat dapat dianalogikan seperti kotak surat yang terkunci dan memiliki lubang untuk memasukkan surat. </a:t>
            </a:r>
          </a:p>
          <a:p>
            <a:pPr eaLnBrk="1" hangingPunct="1"/>
            <a:r>
              <a:rPr lang="en-US">
                <a:cs typeface="Times New Roman" panose="02020603050405020304" pitchFamily="18" charset="0"/>
              </a:rPr>
              <a:t>Kotak surat digembok dengan kunci. Kunci hanya dimiliki oleh pemilik kotak surat.</a:t>
            </a:r>
          </a:p>
          <a:p>
            <a:pPr eaLnBrk="1" hangingPunct="1"/>
            <a:r>
              <a:rPr lang="en-US">
                <a:cs typeface="Times New Roman" panose="02020603050405020304" pitchFamily="18" charset="0"/>
              </a:rPr>
              <a:t>Setiap orang dapat memasukkan surat ke dalam kotak surat tersebut, tetapi hanya pemilik kotak yang dapat membuka kotak dan membaca surat di dalamnya karena ia yang memiliki kunci.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dirty="0"/>
              <a:t>Mahasiswa dapat menguasai tentang terminologi</a:t>
            </a:r>
            <a:r>
              <a:rPr lang="id-ID" dirty="0"/>
              <a:t> </a:t>
            </a:r>
            <a:r>
              <a:rPr lang="id-ID" dirty="0" smtClean="0"/>
              <a:t>Kriptografi</a:t>
            </a:r>
            <a:endParaRPr lang="en-ID" dirty="0" smtClean="0"/>
          </a:p>
          <a:p>
            <a:pPr lvl="0"/>
            <a:r>
              <a:rPr lang="en-ID" dirty="0" err="1" smtClean="0"/>
              <a:t>Mahasiswa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 </a:t>
            </a:r>
            <a:r>
              <a:rPr lang="en-ID" dirty="0" err="1" smtClean="0"/>
              <a:t>jenis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dirty="0" err="1" smtClean="0"/>
              <a:t>kriptografi</a:t>
            </a:r>
            <a:endParaRPr lang="id-ID" dirty="0"/>
          </a:p>
          <a:p>
            <a:pPr lvl="0"/>
            <a:r>
              <a:rPr lang="id-ID" dirty="0"/>
              <a:t>Mahasiswa dapat menyelesaikan kasus kriptografi klasik</a:t>
            </a:r>
          </a:p>
          <a:p>
            <a:pPr lvl="0"/>
            <a:r>
              <a:rPr lang="id-ID" dirty="0"/>
              <a:t>Mahasiswa dapat menyelesaikan kasus kriptografi modern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228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kunci-nirsimetri</a:t>
            </a:r>
            <a:endParaRPr lang="en-US" dirty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cs typeface="Times New Roman" panose="02020603050405020304" pitchFamily="18" charset="0"/>
              </a:rPr>
              <a:t>Keuntungan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sistem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ini</a:t>
            </a:r>
            <a:r>
              <a:rPr lang="en-US" dirty="0">
                <a:cs typeface="Times New Roman" panose="02020603050405020304" pitchFamily="18" charset="0"/>
              </a:rPr>
              <a:t>:</a:t>
            </a:r>
            <a:endParaRPr lang="id-ID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err="1">
                <a:cs typeface="Times New Roman" panose="02020603050405020304" pitchFamily="18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idak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kebutuhan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mendistribusikan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privat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sebagaimana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kriptografi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simetri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id-ID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publik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dikirim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penerima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saluran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saluran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mengirim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pesan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Saluran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mengirim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pesan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umumnya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aman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id-ID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ditekan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53436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kunci-nirsimetri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err="1">
                <a:cs typeface="Times New Roman" panose="02020603050405020304" pitchFamily="18" charset="0"/>
              </a:rPr>
              <a:t>Contoh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algoritma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nirsimetri</a:t>
            </a:r>
            <a:r>
              <a:rPr lang="en-US" dirty="0"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RSA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</a:t>
            </a:r>
            <a:r>
              <a:rPr lang="en-US" dirty="0" err="1">
                <a:cs typeface="Times New Roman" panose="02020603050405020304" pitchFamily="18" charset="0"/>
              </a:rPr>
              <a:t>ElGamal</a:t>
            </a:r>
            <a:endParaRPr lang="en-US" dirty="0"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Rabin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</a:t>
            </a:r>
            <a:r>
              <a:rPr lang="en-US" dirty="0" err="1">
                <a:cs typeface="Times New Roman" panose="02020603050405020304" pitchFamily="18" charset="0"/>
              </a:rPr>
              <a:t>Diffie</a:t>
            </a:r>
            <a:r>
              <a:rPr lang="en-US" dirty="0">
                <a:cs typeface="Times New Roman" panose="02020603050405020304" pitchFamily="18" charset="0"/>
              </a:rPr>
              <a:t>-Hellman Key Exchange</a:t>
            </a:r>
          </a:p>
          <a:p>
            <a:pPr algn="just"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DSA </a:t>
            </a:r>
          </a:p>
          <a:p>
            <a:pPr eaLnBrk="1" hangingPunct="1">
              <a:buNone/>
            </a:pPr>
            <a:r>
              <a:rPr lang="en-US" dirty="0">
                <a:cs typeface="Times New Roman" panose="02020603050405020304" pitchFamily="18" charset="0"/>
              </a:rPr>
              <a:t>		- </a:t>
            </a:r>
            <a:r>
              <a:rPr lang="en-US" dirty="0" err="1">
                <a:cs typeface="Times New Roman" panose="02020603050405020304" pitchFamily="18" charset="0"/>
              </a:rPr>
              <a:t>dll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96105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Fungsi</a:t>
            </a:r>
            <a:r>
              <a:rPr lang="en-ID" dirty="0" smtClean="0"/>
              <a:t> Hash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8701" t="13492" r="32176" b="28770"/>
          <a:stretch>
            <a:fillRect/>
          </a:stretch>
        </p:blipFill>
        <p:spPr bwMode="auto">
          <a:xfrm>
            <a:off x="1175657" y="2075542"/>
            <a:ext cx="7692572" cy="42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Jenis-jenis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MD5</a:t>
            </a:r>
          </a:p>
          <a:p>
            <a:r>
              <a:rPr lang="en-ID" dirty="0" smtClean="0"/>
              <a:t> </a:t>
            </a:r>
            <a:r>
              <a:rPr lang="en-ID" dirty="0" smtClean="0"/>
              <a:t>SHA-1</a:t>
            </a:r>
          </a:p>
          <a:p>
            <a:r>
              <a:rPr lang="en-ID" dirty="0" smtClean="0"/>
              <a:t>SHA-2</a:t>
            </a:r>
          </a:p>
          <a:p>
            <a:r>
              <a:rPr lang="en-ID" dirty="0" err="1" smtClean="0"/>
              <a:t>Keccak</a:t>
            </a:r>
            <a:r>
              <a:rPr lang="en-ID" dirty="0" smtClean="0"/>
              <a:t> (SHA-3)</a:t>
            </a:r>
          </a:p>
          <a:p>
            <a:r>
              <a:rPr lang="en-ID" dirty="0" smtClean="0"/>
              <a:t>RIPEMD</a:t>
            </a:r>
          </a:p>
          <a:p>
            <a:r>
              <a:rPr lang="en-ID" dirty="0" smtClean="0"/>
              <a:t>WHIRLPOOL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Klasik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 err="1"/>
              <a:t>karakter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Menggunakan</a:t>
            </a:r>
            <a:r>
              <a:rPr lang="id-ID" dirty="0"/>
              <a:t> </a:t>
            </a:r>
            <a:r>
              <a:rPr lang="en-US" dirty="0" err="1"/>
              <a:t>gagasan</a:t>
            </a:r>
            <a:r>
              <a:rPr lang="en-US" dirty="0"/>
              <a:t> : </a:t>
            </a:r>
            <a:r>
              <a:rPr lang="en-US" dirty="0" err="1"/>
              <a:t>substitusi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transposisi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84720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Klasik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Subtitusi</a:t>
            </a:r>
            <a:r>
              <a:rPr lang="en-US" dirty="0"/>
              <a:t> cipher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P : Plaintext      </a:t>
            </a:r>
          </a:p>
          <a:p>
            <a:pPr lvl="2"/>
            <a:r>
              <a:rPr lang="en-US" dirty="0"/>
              <a:t>K : Key  </a:t>
            </a:r>
          </a:p>
          <a:p>
            <a:pPr lvl="2"/>
            <a:r>
              <a:rPr lang="en-US" dirty="0"/>
              <a:t>C : </a:t>
            </a:r>
            <a:r>
              <a:rPr lang="en-US" dirty="0" err="1"/>
              <a:t>Chipertext</a:t>
            </a:r>
            <a:endParaRPr lang="en-US" dirty="0"/>
          </a:p>
          <a:p>
            <a:endParaRPr lang="id-ID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C= E(P) = (P + 3) mod(26)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P= D(C) = (C-3) mod(26)</a:t>
            </a:r>
          </a:p>
          <a:p>
            <a:endParaRPr lang="id-ID" dirty="0"/>
          </a:p>
        </p:txBody>
      </p:sp>
      <p:graphicFrame>
        <p:nvGraphicFramePr>
          <p:cNvPr id="4" name="Group 8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19237327"/>
              </p:ext>
            </p:extLst>
          </p:nvPr>
        </p:nvGraphicFramePr>
        <p:xfrm>
          <a:off x="2495600" y="2859967"/>
          <a:ext cx="7010400" cy="76200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82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82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828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8287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9875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0969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Klasik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transposisi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Plaintext :</a:t>
            </a:r>
          </a:p>
          <a:p>
            <a:pPr lvl="2"/>
            <a:r>
              <a:rPr lang="en-US" sz="1600" dirty="0"/>
              <a:t>TENTUKAN PRIORITAS ANDA SEBAB KITA TIDAK DAPAT MENGERJAKAN SEMUANYA X.</a:t>
            </a:r>
          </a:p>
          <a:p>
            <a:pPr lvl="1"/>
            <a:r>
              <a:rPr lang="en-US" dirty="0" err="1"/>
              <a:t>Algoritma</a:t>
            </a:r>
            <a:r>
              <a:rPr lang="en-US" dirty="0"/>
              <a:t> : </a:t>
            </a:r>
            <a:endParaRPr lang="id-ID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5 </a:t>
            </a:r>
            <a:r>
              <a:rPr lang="en-US" dirty="0" err="1">
                <a:solidFill>
                  <a:srgbClr val="0070C0"/>
                </a:solidFill>
              </a:rPr>
              <a:t>baris</a:t>
            </a:r>
            <a:r>
              <a:rPr lang="en-US" dirty="0">
                <a:solidFill>
                  <a:srgbClr val="0070C0"/>
                </a:solidFill>
              </a:rPr>
              <a:t>, spiral </a:t>
            </a:r>
            <a:r>
              <a:rPr lang="en-US" dirty="0" err="1">
                <a:solidFill>
                  <a:srgbClr val="0070C0"/>
                </a:solidFill>
              </a:rPr>
              <a:t>arah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jarum</a:t>
            </a:r>
            <a:r>
              <a:rPr lang="en-US" dirty="0">
                <a:solidFill>
                  <a:srgbClr val="0070C0"/>
                </a:solidFill>
              </a:rPr>
              <a:t> jam </a:t>
            </a:r>
            <a:r>
              <a:rPr lang="en-US" dirty="0" err="1">
                <a:solidFill>
                  <a:srgbClr val="0070C0"/>
                </a:solidFill>
              </a:rPr>
              <a:t>mulai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kanan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bawah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Proses </a:t>
            </a:r>
            <a:r>
              <a:rPr lang="en-US" dirty="0" err="1"/>
              <a:t>Penyandian</a:t>
            </a:r>
            <a:r>
              <a:rPr lang="en-US" dirty="0"/>
              <a:t>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Ciphertext</a:t>
            </a:r>
            <a:r>
              <a:rPr lang="en-US" dirty="0"/>
              <a:t> : …. ???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518646" y="3988296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dirty="0">
                <a:solidFill>
                  <a:srgbClr val="0070C0"/>
                </a:solidFill>
                <a:latin typeface="Arial" charset="0"/>
              </a:rPr>
              <a:t>T K I A A B T D M R N A</a:t>
            </a:r>
          </a:p>
          <a:p>
            <a:pPr eaLnBrk="1" hangingPunct="1"/>
            <a:r>
              <a:rPr lang="pt-BR" dirty="0">
                <a:solidFill>
                  <a:srgbClr val="0070C0"/>
                </a:solidFill>
                <a:latin typeface="Arial" charset="0"/>
              </a:rPr>
              <a:t>E A O S S K I A E J S N</a:t>
            </a:r>
          </a:p>
          <a:p>
            <a:pPr eaLnBrk="1" hangingPunct="1"/>
            <a:r>
              <a:rPr lang="pt-BR" dirty="0">
                <a:solidFill>
                  <a:srgbClr val="0070C0"/>
                </a:solidFill>
                <a:latin typeface="Arial" charset="0"/>
              </a:rPr>
              <a:t>N N R A E I D P N A E Y</a:t>
            </a:r>
          </a:p>
          <a:p>
            <a:pPr eaLnBrk="1" hangingPunct="1"/>
            <a:r>
              <a:rPr lang="pt-BR" dirty="0">
                <a:solidFill>
                  <a:srgbClr val="0070C0"/>
                </a:solidFill>
                <a:latin typeface="Arial" charset="0"/>
              </a:rPr>
              <a:t>T P I N B T A A G K M A</a:t>
            </a:r>
          </a:p>
          <a:p>
            <a:pPr eaLnBrk="1" hangingPunct="1"/>
            <a:r>
              <a:rPr lang="pt-BR" dirty="0">
                <a:solidFill>
                  <a:srgbClr val="0070C0"/>
                </a:solidFill>
                <a:latin typeface="Arial" charset="0"/>
              </a:rPr>
              <a:t>U R T D A A K T E A U X</a:t>
            </a:r>
          </a:p>
        </p:txBody>
      </p:sp>
    </p:spTree>
    <p:extLst>
      <p:ext uri="{BB962C8B-B14F-4D97-AF65-F5344CB8AC3E}">
        <p14:creationId xmlns="" xmlns:p14="http://schemas.microsoft.com/office/powerpoint/2010/main" val="38568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Modern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 bit </a:t>
            </a:r>
          </a:p>
          <a:p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plainteks</a:t>
            </a:r>
            <a:r>
              <a:rPr lang="en-US" dirty="0"/>
              <a:t>, </a:t>
            </a:r>
            <a:r>
              <a:rPr lang="en-US" dirty="0" err="1"/>
              <a:t>cipherteks</a:t>
            </a:r>
            <a:r>
              <a:rPr lang="en-US" dirty="0"/>
              <a:t>,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bit</a:t>
            </a:r>
          </a:p>
          <a:p>
            <a:r>
              <a:rPr lang="en-US" dirty="0" err="1"/>
              <a:t>Operasi</a:t>
            </a:r>
            <a:r>
              <a:rPr lang="id-ID" dirty="0"/>
              <a:t> </a:t>
            </a:r>
            <a:r>
              <a:rPr lang="en-US" dirty="0"/>
              <a:t>bit </a:t>
            </a:r>
            <a:r>
              <a:rPr lang="en-US" dirty="0" err="1"/>
              <a:t>xor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</a:p>
          <a:p>
            <a:endParaRPr lang="id-ID" dirty="0"/>
          </a:p>
        </p:txBody>
      </p:sp>
      <p:pic>
        <p:nvPicPr>
          <p:cNvPr id="4" name="Picture 5" descr="C:\Users\karima\Downloads\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54" y="3646098"/>
            <a:ext cx="3523247" cy="2526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222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Modern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dipecahkan</a:t>
            </a:r>
            <a:r>
              <a:rPr lang="en-US" dirty="0"/>
              <a:t>)</a:t>
            </a:r>
          </a:p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modern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  <a:p>
            <a:r>
              <a:rPr lang="en-US" dirty="0" err="1"/>
              <a:t>Komputer</a:t>
            </a:r>
            <a:r>
              <a:rPr lang="en-US" dirty="0"/>
              <a:t> digital </a:t>
            </a:r>
            <a:r>
              <a:rPr lang="en-US" dirty="0" err="1"/>
              <a:t>merepresentasikan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75511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dirty="0" err="1">
                <a:cs typeface="Times New Roman" pitchFamily="18" charset="0"/>
              </a:rPr>
              <a:t>angkaian</a:t>
            </a:r>
            <a:r>
              <a:rPr lang="en-US" dirty="0">
                <a:cs typeface="Times New Roman" pitchFamily="18" charset="0"/>
              </a:rPr>
              <a:t> bit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Pesan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bit)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Contoh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Plainteks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100111010110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Bila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menjadi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blok</a:t>
            </a:r>
            <a:r>
              <a:rPr lang="en-US" dirty="0">
                <a:cs typeface="Times New Roman" pitchFamily="18" charset="0"/>
              </a:rPr>
              <a:t> 4-bit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 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1001  1101  0110</a:t>
            </a:r>
            <a:r>
              <a:rPr lang="en-US" dirty="0">
                <a:cs typeface="Times New Roman" pitchFamily="18" charset="0"/>
              </a:rPr>
              <a:t>	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setiap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blok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menyatakan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sampai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15: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 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9	  13	 	6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563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E311AB-E737-FF4C-810D-503C596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DB7672-29B7-584A-B589-836DB1F3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kern="0" dirty="0">
                <a:cs typeface="Times New Roman" panose="02020603050405020304" pitchFamily="18" charset="0"/>
              </a:rPr>
              <a:t>Sistem Kriptografi terdiri atas</a:t>
            </a: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Algoritma</a:t>
            </a:r>
            <a:r>
              <a:rPr lang="id-ID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kriptografi</a:t>
            </a:r>
            <a:r>
              <a:rPr lang="en-US" kern="0" dirty="0">
                <a:cs typeface="Times New Roman" panose="02020603050405020304" pitchFamily="18" charset="0"/>
              </a:rPr>
              <a:t>,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Plainteks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Cipherteks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id-ID" kern="0" dirty="0" err="1">
                <a:cs typeface="Times New Roman" panose="02020603050405020304" pitchFamily="18" charset="0"/>
              </a:rPr>
              <a:t>K</a:t>
            </a:r>
            <a:r>
              <a:rPr lang="en-US" kern="0" dirty="0">
                <a:cs typeface="Times New Roman" panose="02020603050405020304" pitchFamily="18" charset="0"/>
              </a:rPr>
              <a:t>unci. </a:t>
            </a:r>
          </a:p>
          <a:p>
            <a:endParaRPr lang="en-GB" kern="0" dirty="0"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graphicFrame>
        <p:nvGraphicFramePr>
          <p:cNvPr id="4" name="Object 1029">
            <a:extLst>
              <a:ext uri="{FF2B5EF4-FFF2-40B4-BE49-F238E27FC236}">
                <a16:creationId xmlns="" xmlns:a16="http://schemas.microsoft.com/office/drawing/2014/main" id="{0F7E722A-D38A-3341-ACCF-6A38D6607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69733571"/>
              </p:ext>
            </p:extLst>
          </p:nvPr>
        </p:nvGraphicFramePr>
        <p:xfrm>
          <a:off x="2400300" y="4225598"/>
          <a:ext cx="7391400" cy="1971675"/>
        </p:xfrm>
        <a:graphic>
          <a:graphicData uri="http://schemas.openxmlformats.org/presentationml/2006/ole">
            <p:oleObj spid="_x0000_s7173" r:id="rId3" imgW="4817190" imgH="128443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5015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dirty="0" err="1">
                <a:cs typeface="Times New Roman" pitchFamily="18" charset="0"/>
              </a:rPr>
              <a:t>angkaian</a:t>
            </a:r>
            <a:r>
              <a:rPr lang="en-US" dirty="0">
                <a:cs typeface="Times New Roman" pitchFamily="18" charset="0"/>
              </a:rPr>
              <a:t> bit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cs typeface="Times New Roman" pitchFamily="18" charset="0"/>
              </a:rPr>
              <a:t>Bila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plainteks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menjadi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blok</a:t>
            </a:r>
            <a:r>
              <a:rPr lang="en-US" dirty="0">
                <a:cs typeface="Times New Roman" pitchFamily="18" charset="0"/>
              </a:rPr>
              <a:t> 3-bit: 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100   111  010   110</a:t>
            </a:r>
            <a:endParaRPr lang="en-US" dirty="0">
              <a:cs typeface="Times New Roman" pitchFamily="18" charset="0"/>
            </a:endParaRPr>
          </a:p>
          <a:p>
            <a:pPr>
              <a:buNone/>
            </a:pPr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setiap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blok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menyatakan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sampai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7:</a:t>
            </a:r>
            <a:r>
              <a:rPr lang="en-US" dirty="0"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  	7 	  2		6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43421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desimal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biner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?</a:t>
            </a:r>
          </a:p>
          <a:p>
            <a:pPr lvl="1"/>
            <a:r>
              <a:rPr lang="en-ID" dirty="0" smtClean="0"/>
              <a:t>0110</a:t>
            </a:r>
          </a:p>
          <a:p>
            <a:pPr lvl="1"/>
            <a:r>
              <a:rPr lang="en-ID" dirty="0" smtClean="0"/>
              <a:t>1111</a:t>
            </a:r>
          </a:p>
          <a:p>
            <a:pPr lvl="1"/>
            <a:r>
              <a:rPr lang="en-ID" dirty="0" smtClean="0"/>
              <a:t>0111</a:t>
            </a:r>
          </a:p>
          <a:p>
            <a:pPr lvl="1"/>
            <a:r>
              <a:rPr lang="en-ID" dirty="0" smtClean="0"/>
              <a:t>111</a:t>
            </a:r>
          </a:p>
          <a:p>
            <a:pPr lvl="1"/>
            <a:r>
              <a:rPr lang="en-ID" dirty="0" smtClean="0"/>
              <a:t>010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Rinaldi Munir, ITB</a:t>
            </a:r>
          </a:p>
          <a:p>
            <a:r>
              <a:rPr lang="id-ID" dirty="0" err="1"/>
              <a:t>Bruce</a:t>
            </a:r>
            <a:r>
              <a:rPr lang="id-ID" dirty="0"/>
              <a:t> Scheier, (2001), Applied Cryptography, John Willey &amp; Sons Inc, Canada</a:t>
            </a:r>
          </a:p>
          <a:p>
            <a:r>
              <a:rPr lang="id-ID" dirty="0"/>
              <a:t>Cobb, Chey, (2004), Cryptography for Dummies, John Willey &amp; Sons Inc, Canada</a:t>
            </a:r>
          </a:p>
          <a:p>
            <a:r>
              <a:rPr lang="id-ID" dirty="0"/>
              <a:t>Stalling William, (2003), Cryptography and Network Security, Prentice Hall, USA</a:t>
            </a:r>
          </a:p>
        </p:txBody>
      </p:sp>
    </p:spTree>
    <p:extLst>
      <p:ext uri="{BB962C8B-B14F-4D97-AF65-F5344CB8AC3E}">
        <p14:creationId xmlns="" xmlns:p14="http://schemas.microsoft.com/office/powerpoint/2010/main" val="275546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Notasi Matematika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Misalkan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endParaRPr lang="id-ID" dirty="0"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 </a:t>
            </a: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chiperteks</a:t>
            </a: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P </a:t>
            </a: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2060"/>
                </a:solidFill>
                <a:cs typeface="Times New Roman" panose="02020603050405020304" pitchFamily="18" charset="0"/>
              </a:rPr>
              <a:t>plainteks</a:t>
            </a:r>
            <a:endParaRPr lang="id-ID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Fungsi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enkripsi</a:t>
            </a:r>
            <a:r>
              <a:rPr lang="en-US" dirty="0">
                <a:cs typeface="Times New Roman" panose="02020603050405020304" pitchFamily="18" charset="0"/>
              </a:rPr>
              <a:t> E </a:t>
            </a:r>
            <a:r>
              <a:rPr lang="en-US" dirty="0" err="1">
                <a:cs typeface="Times New Roman" panose="02020603050405020304" pitchFamily="18" charset="0"/>
              </a:rPr>
              <a:t>memetakan</a:t>
            </a:r>
            <a:r>
              <a:rPr lang="en-US" dirty="0">
                <a:cs typeface="Times New Roman" panose="02020603050405020304" pitchFamily="18" charset="0"/>
              </a:rPr>
              <a:t> P </a:t>
            </a:r>
            <a:r>
              <a:rPr lang="en-US" dirty="0" err="1">
                <a:cs typeface="Times New Roman" panose="02020603050405020304" pitchFamily="18" charset="0"/>
              </a:rPr>
              <a:t>ke</a:t>
            </a:r>
            <a:r>
              <a:rPr lang="en-US" dirty="0">
                <a:cs typeface="Times New Roman" panose="02020603050405020304" pitchFamily="18" charset="0"/>
              </a:rPr>
              <a:t> C, 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E(P) = C</a:t>
            </a:r>
            <a:r>
              <a:rPr lang="en-US" dirty="0">
                <a:cs typeface="Times New Roman" panose="02020603050405020304" pitchFamily="18" charset="0"/>
              </a:rPr>
              <a:t>						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Fungsi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dekripsi</a:t>
            </a:r>
            <a:r>
              <a:rPr lang="en-US" dirty="0">
                <a:cs typeface="Times New Roman" panose="02020603050405020304" pitchFamily="18" charset="0"/>
              </a:rPr>
              <a:t> D </a:t>
            </a:r>
            <a:r>
              <a:rPr lang="en-US" dirty="0" err="1">
                <a:cs typeface="Times New Roman" panose="02020603050405020304" pitchFamily="18" charset="0"/>
              </a:rPr>
              <a:t>memetakan</a:t>
            </a:r>
            <a:r>
              <a:rPr lang="en-US" dirty="0">
                <a:cs typeface="Times New Roman" panose="02020603050405020304" pitchFamily="18" charset="0"/>
              </a:rPr>
              <a:t> C </a:t>
            </a:r>
            <a:r>
              <a:rPr lang="en-US" dirty="0" err="1">
                <a:cs typeface="Times New Roman" panose="02020603050405020304" pitchFamily="18" charset="0"/>
              </a:rPr>
              <a:t>ke</a:t>
            </a:r>
            <a:r>
              <a:rPr lang="en-US" dirty="0">
                <a:cs typeface="Times New Roman" panose="02020603050405020304" pitchFamily="18" charset="0"/>
              </a:rPr>
              <a:t> P,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D(C) = P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0485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EA5B3-1D30-4648-92EF-0667F825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BF22F6-AD70-154F-A36F-9C19D319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dirty="0" err="1"/>
              <a:t>Kerahasiaan</a:t>
            </a:r>
            <a:r>
              <a:rPr lang="en-US" dirty="0"/>
              <a:t> (</a:t>
            </a:r>
            <a:r>
              <a:rPr lang="en-US" i="1" dirty="0"/>
              <a:t>confidentiality</a:t>
            </a:r>
            <a:r>
              <a:rPr lang="en-US" dirty="0"/>
              <a:t>)</a:t>
            </a:r>
          </a:p>
          <a:p>
            <a:pPr marL="609600" indent="-609600">
              <a:spcAft>
                <a:spcPts val="600"/>
              </a:spcAft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Layanan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digunakan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menjaga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dari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siapapun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berhak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membacanya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F7435D-E3DB-47B1-BA61-B00ACC83A9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F263A0B5-F8C4-4116-809F-78A768EA79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55BBE3-83F8-264C-A7CF-1D15836E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09791"/>
            <a:ext cx="4475531" cy="323517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647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D112F-AC82-C746-9247-443FD34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0FCD15-B38A-4E46-B397-BA303B92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 startAt="2"/>
            </a:pPr>
            <a:r>
              <a:rPr lang="en-US" b="1">
                <a:cs typeface="Times New Roman" panose="02020603050405020304" pitchFamily="18" charset="0"/>
              </a:rPr>
              <a:t>Integritas</a:t>
            </a:r>
            <a:r>
              <a:rPr lang="en-US" b="1" dirty="0">
                <a:cs typeface="Times New Roman" panose="02020603050405020304" pitchFamily="18" charset="0"/>
              </a:rPr>
              <a:t> data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data integrity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endParaRPr lang="en-US">
              <a:cs typeface="Times New Roman" panose="02020603050405020304" pitchFamily="18" charset="0"/>
            </a:endParaRPr>
          </a:p>
          <a:p>
            <a:pPr marL="609600" indent="-609600">
              <a:spcAft>
                <a:spcPts val="600"/>
              </a:spcAft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>
                <a:cs typeface="Times New Roman" panose="02020603050405020304" pitchFamily="18" charset="0"/>
              </a:rPr>
              <a:t>Layanan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>
                <a:cs typeface="Times New Roman" panose="02020603050405020304" pitchFamily="18" charset="0"/>
              </a:rPr>
              <a:t>menjamin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bahwa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masih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asli</a:t>
            </a:r>
            <a:r>
              <a:rPr lang="en-US" dirty="0">
                <a:cs typeface="Times New Roman" panose="02020603050405020304" pitchFamily="18" charset="0"/>
              </a:rPr>
              <a:t>/</a:t>
            </a:r>
            <a:r>
              <a:rPr lang="en-US">
                <a:cs typeface="Times New Roman" panose="02020603050405020304" pitchFamily="18" charset="0"/>
              </a:rPr>
              <a:t>utuh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belum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pernah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dimanipulasi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selama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pengiriman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endParaRPr lang="en-US">
              <a:cs typeface="Times New Roman" panose="02020603050405020304" pitchFamily="18" charset="0"/>
            </a:endParaRPr>
          </a:p>
          <a:p>
            <a:pPr marL="609600" indent="-609600">
              <a:spcAft>
                <a:spcPts val="600"/>
              </a:spcAft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endParaRPr lang="en-US">
              <a:cs typeface="Times New Roman" panose="02020603050405020304" pitchFamily="18" charset="0"/>
            </a:endParaRPr>
          </a:p>
          <a:p>
            <a:pPr marL="609600" indent="-609600">
              <a:spcAft>
                <a:spcPts val="600"/>
              </a:spcAft>
              <a:buNone/>
            </a:pPr>
            <a:r>
              <a:rPr lang="en-US" dirty="0">
                <a:cs typeface="Times New Roman" panose="02020603050405020304" pitchFamily="18" charset="0"/>
              </a:rPr>
              <a:t>	“</a:t>
            </a:r>
            <a:r>
              <a:rPr lang="en-US">
                <a:cs typeface="Times New Roman" panose="02020603050405020304" pitchFamily="18" charset="0"/>
              </a:rPr>
              <a:t>Apakah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>
                <a:cs typeface="Times New Roman" panose="02020603050405020304" pitchFamily="18" charset="0"/>
              </a:rPr>
              <a:t>diterima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masih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asli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mengalami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perubahan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>
                <a:cs typeface="Times New Roman" panose="02020603050405020304" pitchFamily="18" charset="0"/>
              </a:rPr>
              <a:t>modifikasi</a:t>
            </a:r>
            <a:r>
              <a:rPr lang="en-US" dirty="0">
                <a:cs typeface="Times New Roman" panose="02020603050405020304" pitchFamily="18" charset="0"/>
              </a:rPr>
              <a:t>)?”.  </a:t>
            </a:r>
            <a:endParaRPr lang="en-US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F7435D-E3DB-47B1-BA61-B00ACC83A9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F263A0B5-F8C4-4116-809F-78A768EA79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028EB654-B0F9-A144-AFB3-FEA59D55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770992"/>
            <a:ext cx="4475531" cy="3312769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28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3455D-34F4-5546-809B-B458DD73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A5C652-E3A2-334F-8F32-CBBA836A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AutoNum type="arabicPeriod" startAt="3"/>
            </a:pPr>
            <a:r>
              <a:rPr lang="en-US" sz="2200" b="1">
                <a:cs typeface="Times New Roman" panose="02020603050405020304" pitchFamily="18" charset="0"/>
              </a:rPr>
              <a:t>Otentikasi</a:t>
            </a:r>
            <a:r>
              <a:rPr lang="en-US" sz="2200">
                <a:cs typeface="Times New Roman" panose="02020603050405020304" pitchFamily="18" charset="0"/>
              </a:rPr>
              <a:t> (</a:t>
            </a:r>
            <a:r>
              <a:rPr lang="en-US" sz="2200" i="1">
                <a:cs typeface="Times New Roman" panose="02020603050405020304" pitchFamily="18" charset="0"/>
              </a:rPr>
              <a:t>authentication</a:t>
            </a:r>
            <a:r>
              <a:rPr lang="en-US" sz="2200"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200">
                <a:cs typeface="Times New Roman" panose="02020603050405020304" pitchFamily="18" charset="0"/>
              </a:rPr>
              <a:t>	Layanan yang untuk mengidentifikasi kebenaran pihak-pihak yang berkomunikasi (</a:t>
            </a:r>
            <a:r>
              <a:rPr lang="en-US" sz="2200" i="1">
                <a:cs typeface="Times New Roman" panose="02020603050405020304" pitchFamily="18" charset="0"/>
              </a:rPr>
              <a:t>user authentication</a:t>
            </a:r>
            <a:r>
              <a:rPr lang="en-US" sz="2200">
                <a:cs typeface="Times New Roman" panose="02020603050405020304" pitchFamily="18" charset="0"/>
              </a:rPr>
              <a:t>) dan untuk mengidentifikasi kebenaran sumber pesan (</a:t>
            </a:r>
            <a:r>
              <a:rPr lang="en-US" sz="2200" i="1">
                <a:cs typeface="Times New Roman" panose="02020603050405020304" pitchFamily="18" charset="0"/>
              </a:rPr>
              <a:t>data origin authentication</a:t>
            </a:r>
            <a:r>
              <a:rPr lang="en-US" sz="2200">
                <a:cs typeface="Times New Roman" panose="02020603050405020304" pitchFamily="18" charset="0"/>
              </a:rPr>
              <a:t>). 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200">
                <a:cs typeface="Times New Roman" panose="02020603050405020304" pitchFamily="18" charset="0"/>
              </a:rPr>
              <a:t>	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200">
                <a:cs typeface="Times New Roman" panose="02020603050405020304" pitchFamily="18" charset="0"/>
              </a:rPr>
              <a:t>	“Apakah pesan yang diterima benar-benar berasal dari pengirim yang benar?”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id-ID" sz="22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F7435D-E3DB-47B1-BA61-B00ACC83A9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F263A0B5-F8C4-4116-809F-78A768EA79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D25E622-BFB7-0740-B473-EF8A6DB1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79712"/>
            <a:ext cx="4475531" cy="3095329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4DA439F-3AE9-B64F-A08C-20F76EDB7713}"/>
              </a:ext>
            </a:extLst>
          </p:cNvPr>
          <p:cNvSpPr/>
          <p:nvPr/>
        </p:nvSpPr>
        <p:spPr>
          <a:xfrm>
            <a:off x="7779761" y="5082008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ahoma" panose="020B0604030504040204" pitchFamily="34" charset="0"/>
              </a:rPr>
              <a:t>He </a:t>
            </a:r>
            <a:r>
              <a:rPr lang="id-ID" dirty="0" err="1">
                <a:latin typeface="Tahoma" panose="020B0604030504040204" pitchFamily="34" charset="0"/>
              </a:rPr>
              <a:t>can</a:t>
            </a:r>
            <a:r>
              <a:rPr lang="id-ID" dirty="0">
                <a:latin typeface="Tahoma" panose="020B0604030504040204" pitchFamily="34" charset="0"/>
              </a:rPr>
              <a:t> </a:t>
            </a:r>
            <a:r>
              <a:rPr lang="id-ID" dirty="0" err="1">
                <a:latin typeface="Tahoma" panose="020B0604030504040204" pitchFamily="34" charset="0"/>
              </a:rPr>
              <a:t>claim</a:t>
            </a:r>
            <a:r>
              <a:rPr lang="id-ID" dirty="0">
                <a:latin typeface="Tahoma" panose="020B0604030504040204" pitchFamily="34" charset="0"/>
              </a:rPr>
              <a:t> </a:t>
            </a:r>
            <a:r>
              <a:rPr lang="id-ID" dirty="0" err="1">
                <a:latin typeface="Tahoma" panose="020B0604030504040204" pitchFamily="34" charset="0"/>
              </a:rPr>
              <a:t>that</a:t>
            </a:r>
            <a:r>
              <a:rPr lang="id-ID" dirty="0">
                <a:latin typeface="Tahoma" panose="020B0604030504040204" pitchFamily="34" charset="0"/>
              </a:rPr>
              <a:t> he </a:t>
            </a:r>
            <a:r>
              <a:rPr lang="id-ID" dirty="0" err="1">
                <a:latin typeface="Tahoma" panose="020B0604030504040204" pitchFamily="34" charset="0"/>
              </a:rPr>
              <a:t>is</a:t>
            </a:r>
            <a:r>
              <a:rPr lang="id-ID" dirty="0">
                <a:latin typeface="Tahoma" panose="020B0604030504040204" pitchFamily="34" charset="0"/>
              </a:rPr>
              <a:t> </a:t>
            </a:r>
            <a:r>
              <a:rPr lang="id-ID" dirty="0" err="1">
                <a:latin typeface="Tahoma" panose="020B0604030504040204" pitchFamily="34" charset="0"/>
              </a:rPr>
              <a:t>A</a:t>
            </a:r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3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DD357-3B7F-F743-997C-22E632F4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FEBF57-7B37-7148-B955-A68FA702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AutoNum type="arabicPeriod" startAt="4"/>
            </a:pPr>
            <a:r>
              <a:rPr lang="en-US" b="1">
                <a:cs typeface="Times New Roman" panose="02020603050405020304" pitchFamily="18" charset="0"/>
              </a:rPr>
              <a:t>Nirpenyangkalan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non-repudiation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endParaRPr lang="en-US">
              <a:cs typeface="Times New Roman" panose="02020603050405020304" pitchFamily="18" charset="0"/>
            </a:endParaRPr>
          </a:p>
          <a:p>
            <a:pPr marL="609600" indent="-609600">
              <a:spcAft>
                <a:spcPts val="600"/>
              </a:spcAft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>
                <a:cs typeface="Times New Roman" panose="02020603050405020304" pitchFamily="18" charset="0"/>
              </a:rPr>
              <a:t>Layanan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mencegah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entitas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>
                <a:cs typeface="Times New Roman" panose="02020603050405020304" pitchFamily="18" charset="0"/>
              </a:rPr>
              <a:t>berkomunikasi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melakukan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penyangkalan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>
                <a:cs typeface="Times New Roman" panose="02020603050405020304" pitchFamily="18" charset="0"/>
              </a:rPr>
              <a:t>yaitu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pengirim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menyangkal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melakukan</a:t>
            </a: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>
                <a:cs typeface="Times New Roman" panose="02020603050405020304" pitchFamily="18" charset="0"/>
              </a:rPr>
              <a:t>pengiriman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penerima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menyangkal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telah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.  </a:t>
            </a:r>
            <a:endParaRPr lang="en-US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F7435D-E3DB-47B1-BA61-B00ACC83A9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F263A0B5-F8C4-4116-809F-78A768EA79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B331C9A-BDEB-2947-8051-42DAD29E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777823"/>
            <a:ext cx="4475531" cy="3299106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2558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Saat ini….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>
                <a:cs typeface="Times New Roman" panose="02020603050405020304" pitchFamily="18" charset="0"/>
              </a:rPr>
              <a:t>ehidupan kita saat ini dikelilingi oleh kriptografi, mulai: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ATM tempat mengambil uang,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Telepon genggam (HP),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Komputer di lab/kantor,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Internet,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Gedung-gedung bisnis,</a:t>
            </a:r>
          </a:p>
          <a:p>
            <a:pPr algn="just" eaLnBrk="1" hangingPunct="1"/>
            <a:r>
              <a:rPr lang="en-US" sz="2800">
                <a:cs typeface="Times New Roman" panose="02020603050405020304" pitchFamily="18" charset="0"/>
              </a:rPr>
              <a:t> sampai ke pangkalan militer</a:t>
            </a:r>
          </a:p>
          <a:p>
            <a:pPr eaLnBrk="1" hangingPunct="1"/>
            <a:endParaRPr lang="en-GB" sz="2800"/>
          </a:p>
        </p:txBody>
      </p:sp>
    </p:spTree>
    <p:extLst>
      <p:ext uri="{BB962C8B-B14F-4D97-AF65-F5344CB8AC3E}">
        <p14:creationId xmlns="" xmlns:p14="http://schemas.microsoft.com/office/powerpoint/2010/main" val="397622634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788</Words>
  <Application>Microsoft Macintosh PowerPoint</Application>
  <PresentationFormat>Custom</PresentationFormat>
  <Paragraphs>249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1_Custom Design</vt:lpstr>
      <vt:lpstr>Konsep Dasar Kriptografi</vt:lpstr>
      <vt:lpstr>Topik Bahasan</vt:lpstr>
      <vt:lpstr>Terminologi Kriptografi</vt:lpstr>
      <vt:lpstr>Notasi Matematika</vt:lpstr>
      <vt:lpstr>Layanan yang Disediakan Kriptografi</vt:lpstr>
      <vt:lpstr>Layanan yang Disediakan Kriptografi</vt:lpstr>
      <vt:lpstr>Layanan yang Disediakan Kriptografi</vt:lpstr>
      <vt:lpstr>Layanan yang Disediakan Kriptografi</vt:lpstr>
      <vt:lpstr>Saat ini….</vt:lpstr>
      <vt:lpstr>Aplikasi Enkripsi – Dekripsi</vt:lpstr>
      <vt:lpstr>Data Encryption on Motion</vt:lpstr>
      <vt:lpstr>Data Encryption at Rest</vt:lpstr>
      <vt:lpstr>Data Encryption at Rest</vt:lpstr>
      <vt:lpstr>Data Encryption at Rest</vt:lpstr>
      <vt:lpstr>Algoritma Kriptografi</vt:lpstr>
      <vt:lpstr>Kriptografi kunci simetri</vt:lpstr>
      <vt:lpstr>Kriptografi kunci simetri</vt:lpstr>
      <vt:lpstr>Kriptografi kunci-nirsimetri</vt:lpstr>
      <vt:lpstr>Kriptografi kunci-nirsimetri</vt:lpstr>
      <vt:lpstr>Kriptografi kunci-nirsimetri</vt:lpstr>
      <vt:lpstr>Kriptografi kunci-nirsimetri</vt:lpstr>
      <vt:lpstr>Fungsi Hash</vt:lpstr>
      <vt:lpstr>Jenis-jenis fungsi hash</vt:lpstr>
      <vt:lpstr>Kriptografi Klasik</vt:lpstr>
      <vt:lpstr>Kriptografi Klasik</vt:lpstr>
      <vt:lpstr>Kriptografi Klasik</vt:lpstr>
      <vt:lpstr>Kriptografi Modern</vt:lpstr>
      <vt:lpstr>Kriptografi Modern</vt:lpstr>
      <vt:lpstr>Algoritma Enkripsi dengan rangkaian bit</vt:lpstr>
      <vt:lpstr>Algoritma Enkripsi dengan rangkaian bit</vt:lpstr>
      <vt:lpstr>quiz</vt:lpstr>
      <vt:lpstr>Sumber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Kontrak Kuliah</cp:keywords>
  <cp:lastModifiedBy>wikyan_</cp:lastModifiedBy>
  <cp:revision>109</cp:revision>
  <dcterms:created xsi:type="dcterms:W3CDTF">2020-07-23T01:18:59Z</dcterms:created>
  <dcterms:modified xsi:type="dcterms:W3CDTF">2023-09-18T05:00:16Z</dcterms:modified>
</cp:coreProperties>
</file>