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doc" ContentType="application/msword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576" r:id="rId4"/>
    <p:sldId id="577" r:id="rId5"/>
    <p:sldId id="582" r:id="rId6"/>
    <p:sldId id="617" r:id="rId7"/>
    <p:sldId id="618" r:id="rId8"/>
    <p:sldId id="586" r:id="rId9"/>
    <p:sldId id="587" r:id="rId10"/>
    <p:sldId id="593" r:id="rId11"/>
    <p:sldId id="597" r:id="rId12"/>
    <p:sldId id="598" r:id="rId13"/>
    <p:sldId id="599" r:id="rId14"/>
    <p:sldId id="594" r:id="rId15"/>
    <p:sldId id="596" r:id="rId16"/>
    <p:sldId id="600" r:id="rId17"/>
    <p:sldId id="575" r:id="rId18"/>
    <p:sldId id="619" r:id="rId19"/>
    <p:sldId id="314" r:id="rId20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Gulim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Gulim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Gulim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Gulim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Gulim" panose="020B0600000101010101" pitchFamily="34" charset="-127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Gulim" panose="020B0600000101010101" pitchFamily="34" charset="-127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Gulim" panose="020B0600000101010101" pitchFamily="34" charset="-127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Gulim" panose="020B0600000101010101" pitchFamily="34" charset="-127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Gulim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6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000"/>
    <a:srgbClr val="06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32" y="-108"/>
      </p:cViewPr>
      <p:guideLst>
        <p:guide orient="horz" pos="2496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DB9C143-4CB7-4BEC-BC67-4D1A67A24167}" type="datetimeFigureOut">
              <a:rPr lang="en-US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92B6D12-D048-4764-B75A-A2AA7EC2F0EA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anose="020B0503020000020004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anose="020B0503020000020004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anose="020B0503020000020004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anose="020B0503020000020004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anose="020B050302000002000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1257300" y="1727200"/>
            <a:ext cx="6629400" cy="838200"/>
            <a:chOff x="792" y="1872"/>
            <a:chExt cx="4176" cy="52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92" y="1927"/>
              <a:ext cx="4176" cy="39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9pPr>
            </a:lstStyle>
            <a:p>
              <a:pPr eaLnBrk="1" hangingPunct="1">
                <a:defRPr/>
              </a:pPr>
              <a:endParaRPr lang="en-US" dirty="0" smtClean="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white">
            <a:xfrm>
              <a:off x="1008" y="1872"/>
              <a:ext cx="3744" cy="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9pPr>
            </a:lstStyle>
            <a:p>
              <a:pPr eaLnBrk="1" hangingPunct="1">
                <a:defRPr/>
              </a:pPr>
              <a:endParaRPr lang="en-US" dirty="0" smtClean="0"/>
            </a:p>
          </p:txBody>
        </p:sp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white">
          <a:xfrm>
            <a:off x="193675" y="152400"/>
            <a:ext cx="873918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id-ID" altLang="ko-KR" sz="4000" b="1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Kriptografi</a:t>
            </a:r>
            <a:endParaRPr lang="en-US" altLang="ko-KR" sz="4000" b="1" i="1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0" y="6540500"/>
            <a:ext cx="9144000" cy="317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6540500"/>
            <a:ext cx="23622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6216650" y="6543675"/>
            <a:ext cx="2819400" cy="3063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id-ID" altLang="ko-KR" sz="1400" b="1" dirty="0" smtClean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Fasilkom</a:t>
            </a:r>
            <a:r>
              <a:rPr lang="en-US" altLang="ko-KR" sz="1400" b="1" dirty="0" smtClean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|| </a:t>
            </a:r>
            <a:fld id="{FE1186D1-2406-4606-B071-5F7DBF012716}" type="datetime1">
              <a:rPr lang="en-US" sz="1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fld>
            <a:endParaRPr lang="en-US" altLang="ko-KR" sz="1400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107950" y="6540500"/>
            <a:ext cx="2254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9pPr>
          </a:lstStyle>
          <a:p>
            <a:pPr eaLnBrk="1" hangingPunct="1">
              <a:defRPr/>
            </a:pPr>
            <a:r>
              <a:rPr lang="id-ID" sz="1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adhitya@dsn.dinus.ac.id</a:t>
            </a:r>
            <a:endParaRPr lang="en-US" sz="1400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00200" y="1485528"/>
            <a:ext cx="5943600" cy="129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en-US" altLang="ko-KR" noProof="0" dirty="0" smtClean="0"/>
              <a:t>Click to edit Master title style</a:t>
            </a:r>
            <a:endParaRPr lang="en-US" altLang="ko-KR" noProof="0" dirty="0" smtClean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2993504"/>
            <a:ext cx="7315200" cy="1371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600" b="1"/>
            </a:lvl1pPr>
          </a:lstStyle>
          <a:p>
            <a:pPr lvl="0"/>
            <a:r>
              <a:rPr lang="en-US" altLang="ko-KR" noProof="0" smtClean="0"/>
              <a:t>Click to edit Master subtitle style</a:t>
            </a:r>
            <a:endParaRPr lang="en-US" altLang="ko-KR" noProof="0" smtClean="0"/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3C938-546E-48E2-9190-7D7208BFB033}" type="slidenum">
              <a:rPr lang="en-US" altLang="ko-KR"/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CAE25-2B7C-4ADA-A5CC-FB8DD1E265DB}" type="slidenum">
              <a:rPr lang="en-US" altLang="ko-KR"/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285750"/>
            <a:ext cx="2038350" cy="5886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85750"/>
            <a:ext cx="5962650" cy="5886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81075-56AC-4B8B-922E-BDD895266D23}" type="slidenum">
              <a:rPr lang="en-US" altLang="ko-KR"/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5750"/>
            <a:ext cx="7010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447800"/>
            <a:ext cx="8153400" cy="47244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B5DCD-8F0E-4DC5-B757-768B8767FF8A}" type="slidenum">
              <a:rPr lang="en-US" altLang="ko-KR"/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33400" y="285750"/>
            <a:ext cx="7010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40005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447800"/>
            <a:ext cx="40005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33400" y="3886200"/>
            <a:ext cx="40005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6300" y="3886200"/>
            <a:ext cx="40005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3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2EBD4-BDF1-4441-BA71-FB9D95E3ABD2}" type="slidenum">
              <a:rPr lang="en-US" altLang="ko-KR"/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339975" y="6553200"/>
            <a:ext cx="5334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B5DEE-080F-41AC-B47A-BA6301A8710B}" type="slidenum">
              <a:rPr lang="en-US" altLang="ko-KR"/>
            </a:fld>
            <a:endParaRPr lang="en-US" altLang="ko-KR" dirty="0"/>
          </a:p>
        </p:txBody>
      </p:sp>
      <p:sp>
        <p:nvSpPr>
          <p:cNvPr id="5" name="Title 1"/>
          <p:cNvSpPr txBox="1"/>
          <p:nvPr userDrawn="1"/>
        </p:nvSpPr>
        <p:spPr bwMode="auto">
          <a:xfrm>
            <a:off x="533400" y="116632"/>
            <a:ext cx="7134944" cy="10081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Arial Black" panose="020B0A040201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Arial Black" panose="020B0A040201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Arial Black" panose="020B0A040201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Arial Black" panose="020B0A040201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Arial Black" panose="020B0A040201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Arial Black" panose="020B0A040201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Arial Black" panose="020B0A040201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Arial Black" panose="020B0A04020102020204" pitchFamily="34" charset="0"/>
              </a:defRPr>
            </a:lvl9pPr>
          </a:lstStyle>
          <a:p>
            <a:endParaRPr lang="en-US" kern="0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048FF-6C5F-443E-A495-B6A9FF84BDB1}" type="slidenum">
              <a:rPr lang="en-US" altLang="ko-KR"/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00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000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5267B-CC70-4483-9F46-669822038446}" type="slidenum">
              <a:rPr lang="en-US" altLang="ko-KR"/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3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55A2B-EB45-4CF1-BE91-A3A7B5B365B8}" type="slidenum">
              <a:rPr lang="en-US" altLang="ko-KR"/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5DA9F-543D-473F-B6F1-628105F5A990}" type="slidenum">
              <a:rPr lang="en-US" altLang="ko-KR"/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8D13B-D4A6-4A02-92D7-27B24EF1C43A}" type="slidenum">
              <a:rPr lang="en-US" altLang="ko-KR"/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8FD65-0418-4B0F-9983-99D40FE3A9F8}" type="slidenum">
              <a:rPr lang="en-US" altLang="ko-KR"/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7F7B3-364B-4496-BA94-12EAEFF4B3C8}" type="slidenum">
              <a:rPr lang="en-US" altLang="ko-KR"/>
            </a:fld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026"/>
          <p:cNvSpPr>
            <a:spLocks noChangeShapeType="1"/>
          </p:cNvSpPr>
          <p:nvPr/>
        </p:nvSpPr>
        <p:spPr bwMode="ltGray">
          <a:xfrm>
            <a:off x="533400" y="1143000"/>
            <a:ext cx="723900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027" name="Rectangle 1027"/>
          <p:cNvSpPr>
            <a:spLocks noChangeArrowheads="1"/>
          </p:cNvSpPr>
          <p:nvPr/>
        </p:nvSpPr>
        <p:spPr bwMode="auto">
          <a:xfrm>
            <a:off x="0" y="6540500"/>
            <a:ext cx="9144000" cy="317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1028" name="Rectangle 1028"/>
          <p:cNvSpPr>
            <a:spLocks noChangeArrowheads="1"/>
          </p:cNvSpPr>
          <p:nvPr/>
        </p:nvSpPr>
        <p:spPr bwMode="auto">
          <a:xfrm>
            <a:off x="0" y="6540500"/>
            <a:ext cx="23622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1029" name="Rectangle 1029"/>
          <p:cNvSpPr>
            <a:spLocks noChangeArrowheads="1"/>
          </p:cNvSpPr>
          <p:nvPr/>
        </p:nvSpPr>
        <p:spPr bwMode="auto">
          <a:xfrm>
            <a:off x="8077200" y="228600"/>
            <a:ext cx="838200" cy="819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1030" name="Rectangle 1030"/>
          <p:cNvSpPr>
            <a:spLocks noChangeArrowheads="1"/>
          </p:cNvSpPr>
          <p:nvPr userDrawn="1"/>
        </p:nvSpPr>
        <p:spPr bwMode="auto">
          <a:xfrm>
            <a:off x="7734300" y="381000"/>
            <a:ext cx="990600" cy="91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1031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ko-KR" smtClean="0"/>
              <a:t>Click to 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 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en-US" altLang="ko-KR" smtClean="0"/>
          </a:p>
        </p:txBody>
      </p:sp>
      <p:sp>
        <p:nvSpPr>
          <p:cNvPr id="3081" name="Rectangle 10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622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A00D225-47DA-4F89-8411-C9A3E6BE305F}" type="slidenum">
              <a:rPr lang="en-US" altLang="ko-KR"/>
            </a:fld>
            <a:endParaRPr lang="en-US" altLang="ko-KR" dirty="0"/>
          </a:p>
        </p:txBody>
      </p:sp>
      <p:sp>
        <p:nvSpPr>
          <p:cNvPr id="1033" name="Rectangle 103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85750"/>
            <a:ext cx="7010400" cy="7620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ko-KR" smtClean="0"/>
              <a:t>Click to edit Master title style</a:t>
            </a:r>
            <a:endParaRPr lang="en-US" altLang="ko-KR" smtClean="0"/>
          </a:p>
        </p:txBody>
      </p:sp>
      <p:sp>
        <p:nvSpPr>
          <p:cNvPr id="1035" name="TextBox 1"/>
          <p:cNvSpPr txBox="1">
            <a:spLocks noChangeArrowheads="1"/>
          </p:cNvSpPr>
          <p:nvPr userDrawn="1"/>
        </p:nvSpPr>
        <p:spPr bwMode="auto">
          <a:xfrm>
            <a:off x="107950" y="6540500"/>
            <a:ext cx="2254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9pPr>
          </a:lstStyle>
          <a:p>
            <a:pPr eaLnBrk="1" hangingPunct="1">
              <a:defRPr/>
            </a:pPr>
            <a:r>
              <a:rPr lang="id-ID" sz="1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adhitya@dsn.dinus.ac.id</a:t>
            </a:r>
            <a:endParaRPr lang="en-US" sz="1400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25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381000"/>
            <a:ext cx="9334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13"/>
          <p:cNvSpPr txBox="1">
            <a:spLocks noChangeArrowheads="1"/>
          </p:cNvSpPr>
          <p:nvPr userDrawn="1"/>
        </p:nvSpPr>
        <p:spPr bwMode="auto">
          <a:xfrm>
            <a:off x="6216650" y="6543675"/>
            <a:ext cx="2819400" cy="3063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id-ID" altLang="ko-KR" sz="1400" b="1" dirty="0" smtClean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Fasilkom</a:t>
            </a:r>
            <a:r>
              <a:rPr lang="en-US" altLang="ko-KR" sz="1400" b="1" dirty="0" smtClean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|| </a:t>
            </a:r>
            <a:fld id="{FE1186D1-2406-4606-B071-5F7DBF012716}" type="datetime1">
              <a:rPr lang="en-US" sz="1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fld>
            <a:endParaRPr lang="en-US" altLang="ko-KR" sz="1400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anose="020B0A04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anose="020B0A04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anose="020B0A04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anose="020B0A04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o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o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o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o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o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o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o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oleObject" Target="../embeddings/Document3.doc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jpeg"/><Relationship Id="rId3" Type="http://schemas.openxmlformats.org/officeDocument/2006/relationships/hyperlink" Target="http://images.google.co.id/imgres?imgurl=http://www.markchurms.com/Merchant2/graphics/caesar-d.jpg&amp;imgrefurl=http://www.markchurms.com/mark-churms-original-art-oil-paintings-for-sale.html&amp;h=538&amp;w=600&amp;sz=90&amp;hl=id&amp;start=7&amp;tbnid=nJHPWFJZH0Ad0M:&amp;tbnh=121&amp;tbnw=135&amp;prev=/images?q=caesar&amp;svnum=10&amp;hl=id&amp;lr=&amp;sa=G" TargetMode="External"/><Relationship Id="rId2" Type="http://schemas.openxmlformats.org/officeDocument/2006/relationships/image" Target="../media/image3.jpeg"/><Relationship Id="rId1" Type="http://schemas.openxmlformats.org/officeDocument/2006/relationships/hyperlink" Target="http://images.google.co.id/imgres?imgurl=http://www.lucidcafe.com/library/96jul/96julgifs/caesar.gif&amp;imgrefurl=http://www.lucidcafe.com/library/96jul/caesar.html&amp;h=312&amp;w=216&amp;sz=59&amp;hl=id&amp;start=6&amp;tbnid=rVwqykNcFLzTdM:&amp;tbnh=117&amp;tbnw=81&amp;prev=/images?q=caesar&amp;svnum=10&amp;hl=id&amp;lr=&amp;sa=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emf"/><Relationship Id="rId3" Type="http://schemas.openxmlformats.org/officeDocument/2006/relationships/oleObject" Target="../embeddings/Document2.doc"/><Relationship Id="rId2" Type="http://schemas.openxmlformats.org/officeDocument/2006/relationships/image" Target="../media/image6.emf"/><Relationship Id="rId1" Type="http://schemas.openxmlformats.org/officeDocument/2006/relationships/oleObject" Target="../embeddings/Document1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id-ID" altLang="ko-KR" smtClean="0"/>
              <a:t>Subtitusi Abjad</a:t>
            </a:r>
            <a:endParaRPr lang="en-US" altLang="ko-KR" dirty="0" smtClean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smtClean="0"/>
              <a:t>Sindhu Rakasiwi, M.Kom</a:t>
            </a:r>
            <a:endParaRPr lang="en-US" dirty="0" smtClean="0"/>
          </a:p>
        </p:txBody>
      </p:sp>
      <p:pic>
        <p:nvPicPr>
          <p:cNvPr id="5125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797425"/>
            <a:ext cx="17272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6572272"/>
            <a:ext cx="2357422" cy="28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sindhu@dsn.dinus.ac.id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err="1"/>
              <a:t>Cipher</a:t>
            </a:r>
            <a:r>
              <a:rPr lang="fr-FR" sz="2800" dirty="0"/>
              <a:t> </a:t>
            </a:r>
            <a:r>
              <a:rPr lang="fr-FR" sz="2800" dirty="0" err="1"/>
              <a:t>Substitusi</a:t>
            </a:r>
            <a:r>
              <a:rPr lang="fr-FR" sz="2800" dirty="0"/>
              <a:t> </a:t>
            </a:r>
            <a:r>
              <a:rPr lang="fr-FR" sz="2800" dirty="0" err="1"/>
              <a:t>Homofonik</a:t>
            </a:r>
            <a:r>
              <a:rPr lang="fr-FR" sz="2800" dirty="0"/>
              <a:t> </a:t>
            </a:r>
            <a:br>
              <a:rPr lang="fr-FR" sz="2800" dirty="0"/>
            </a:br>
            <a:r>
              <a:rPr lang="fr-FR" sz="2800" dirty="0"/>
              <a:t>(</a:t>
            </a:r>
            <a:r>
              <a:rPr lang="fr-FR" sz="2800" dirty="0" err="1"/>
              <a:t>Homophonic</a:t>
            </a:r>
            <a:r>
              <a:rPr lang="fr-FR" sz="2800" dirty="0"/>
              <a:t> substitution </a:t>
            </a:r>
            <a:r>
              <a:rPr lang="fr-FR" sz="2800" dirty="0" err="1"/>
              <a:t>cipher</a:t>
            </a:r>
            <a:r>
              <a:rPr lang="fr-FR" sz="2800" dirty="0"/>
              <a:t>)</a:t>
            </a: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dirty="0">
                <a:solidFill>
                  <a:srgbClr val="FF0000"/>
                </a:solidFill>
              </a:rPr>
              <a:t>Setiap huruf plainteks </a:t>
            </a:r>
            <a:r>
              <a:rPr lang="id-ID" sz="2400" dirty="0"/>
              <a:t>dipetakan ke dalam salah satu huruf atau </a:t>
            </a:r>
            <a:r>
              <a:rPr lang="id-ID" sz="2400" dirty="0">
                <a:solidFill>
                  <a:srgbClr val="FF0000"/>
                </a:solidFill>
              </a:rPr>
              <a:t>pasangan huruf cipherteks </a:t>
            </a:r>
            <a:r>
              <a:rPr lang="id-ID" sz="2400" dirty="0"/>
              <a:t>yang mungkin. </a:t>
            </a:r>
            <a:endParaRPr lang="id-ID" sz="2400" dirty="0"/>
          </a:p>
          <a:p>
            <a:r>
              <a:rPr lang="id-ID" sz="2400" dirty="0" smtClean="0"/>
              <a:t>Tujuan</a:t>
            </a:r>
            <a:r>
              <a:rPr lang="id-ID" sz="2400" dirty="0"/>
              <a:t>: </a:t>
            </a:r>
            <a:r>
              <a:rPr lang="id-ID" sz="2400" dirty="0">
                <a:solidFill>
                  <a:srgbClr val="FF0000"/>
                </a:solidFill>
              </a:rPr>
              <a:t>menyembunyikan hubungan statistik </a:t>
            </a:r>
            <a:r>
              <a:rPr lang="id-ID" sz="2400" dirty="0"/>
              <a:t>antara plainteks dengan cipherteks</a:t>
            </a:r>
            <a:endParaRPr lang="id-ID" sz="2400" dirty="0"/>
          </a:p>
          <a:p>
            <a:r>
              <a:rPr lang="id-ID" sz="2400" dirty="0" smtClean="0"/>
              <a:t>Fungsi </a:t>
            </a:r>
            <a:r>
              <a:rPr lang="id-ID" sz="2400" dirty="0"/>
              <a:t>ciphering memetakan satu-ke-banyak (</a:t>
            </a:r>
            <a:r>
              <a:rPr lang="id-ID" sz="2400">
                <a:solidFill>
                  <a:srgbClr val="FF0000"/>
                </a:solidFill>
              </a:rPr>
              <a:t>one-to-many</a:t>
            </a:r>
            <a:r>
              <a:rPr lang="id-ID" sz="2400" smtClean="0"/>
              <a:t>).</a:t>
            </a:r>
            <a:endParaRPr lang="id-ID" sz="2400" dirty="0"/>
          </a:p>
        </p:txBody>
      </p:sp>
      <p:sp>
        <p:nvSpPr>
          <p:cNvPr id="4" name="Rectangle 3"/>
          <p:cNvSpPr/>
          <p:nvPr/>
        </p:nvSpPr>
        <p:spPr>
          <a:xfrm>
            <a:off x="0" y="6572272"/>
            <a:ext cx="2357422" cy="28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sindhu@dsn.dinus.ac.id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err="1">
                <a:solidFill>
                  <a:srgbClr val="000066"/>
                </a:solidFill>
              </a:rPr>
              <a:t>Cipher</a:t>
            </a:r>
            <a:r>
              <a:rPr lang="fr-FR" sz="2800" dirty="0">
                <a:solidFill>
                  <a:srgbClr val="000066"/>
                </a:solidFill>
              </a:rPr>
              <a:t> </a:t>
            </a:r>
            <a:r>
              <a:rPr lang="fr-FR" sz="2800" dirty="0" err="1">
                <a:solidFill>
                  <a:srgbClr val="000066"/>
                </a:solidFill>
              </a:rPr>
              <a:t>Substitusi</a:t>
            </a:r>
            <a:r>
              <a:rPr lang="fr-FR" sz="2800" dirty="0">
                <a:solidFill>
                  <a:srgbClr val="000066"/>
                </a:solidFill>
              </a:rPr>
              <a:t> </a:t>
            </a:r>
            <a:r>
              <a:rPr lang="fr-FR" sz="2800" dirty="0" err="1">
                <a:solidFill>
                  <a:srgbClr val="000066"/>
                </a:solidFill>
              </a:rPr>
              <a:t>Homofonik</a:t>
            </a:r>
            <a:r>
              <a:rPr lang="fr-FR" sz="2800" dirty="0">
                <a:solidFill>
                  <a:srgbClr val="000066"/>
                </a:solidFill>
              </a:rPr>
              <a:t> </a:t>
            </a:r>
            <a:br>
              <a:rPr lang="fr-FR" sz="2800" dirty="0">
                <a:solidFill>
                  <a:srgbClr val="000066"/>
                </a:solidFill>
              </a:rPr>
            </a:br>
            <a:r>
              <a:rPr lang="fr-FR" sz="2800" dirty="0">
                <a:solidFill>
                  <a:srgbClr val="000066"/>
                </a:solidFill>
              </a:rPr>
              <a:t>(</a:t>
            </a:r>
            <a:r>
              <a:rPr lang="fr-FR" sz="2800" dirty="0" err="1">
                <a:solidFill>
                  <a:srgbClr val="000066"/>
                </a:solidFill>
              </a:rPr>
              <a:t>Homophonic</a:t>
            </a:r>
            <a:r>
              <a:rPr lang="fr-FR" sz="2800" dirty="0">
                <a:solidFill>
                  <a:srgbClr val="000066"/>
                </a:solidFill>
              </a:rPr>
              <a:t> substitution </a:t>
            </a:r>
            <a:r>
              <a:rPr lang="fr-FR" sz="2800" dirty="0" err="1">
                <a:solidFill>
                  <a:srgbClr val="000066"/>
                </a:solidFill>
              </a:rPr>
              <a:t>cipher</a:t>
            </a:r>
            <a:r>
              <a:rPr lang="fr-FR" sz="2800" dirty="0">
                <a:solidFill>
                  <a:srgbClr val="000066"/>
                </a:solidFill>
              </a:rPr>
              <a:t>)</a:t>
            </a:r>
            <a:endParaRPr lang="id-ID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51520" y="1320098"/>
          <a:ext cx="7569639" cy="5537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Document" r:id="rId1" imgW="5628005" imgH="4112260" progId="Word.Document.8">
                  <p:embed/>
                </p:oleObj>
              </mc:Choice>
              <mc:Fallback>
                <p:oleObj name="Document" r:id="rId1" imgW="5628005" imgH="4112260" progId="Word.Document.8">
                  <p:embed/>
                  <p:pic>
                    <p:nvPicPr>
                      <p:cNvPr id="0" name="Picture 2048" descr="image11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1520" y="1320098"/>
                        <a:ext cx="7569639" cy="553790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6572272"/>
            <a:ext cx="2357422" cy="28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sindhu@dsn.dinus.ac.id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err="1">
                <a:solidFill>
                  <a:srgbClr val="000066"/>
                </a:solidFill>
              </a:rPr>
              <a:t>Cipher</a:t>
            </a:r>
            <a:r>
              <a:rPr lang="fr-FR" sz="2800" dirty="0">
                <a:solidFill>
                  <a:srgbClr val="000066"/>
                </a:solidFill>
              </a:rPr>
              <a:t> </a:t>
            </a:r>
            <a:r>
              <a:rPr lang="fr-FR" sz="2800" dirty="0" err="1">
                <a:solidFill>
                  <a:srgbClr val="000066"/>
                </a:solidFill>
              </a:rPr>
              <a:t>Substitusi</a:t>
            </a:r>
            <a:r>
              <a:rPr lang="fr-FR" sz="2800" dirty="0">
                <a:solidFill>
                  <a:srgbClr val="000066"/>
                </a:solidFill>
              </a:rPr>
              <a:t> </a:t>
            </a:r>
            <a:r>
              <a:rPr lang="fr-FR" sz="2800" dirty="0" err="1">
                <a:solidFill>
                  <a:srgbClr val="000066"/>
                </a:solidFill>
              </a:rPr>
              <a:t>Homofonik</a:t>
            </a:r>
            <a:r>
              <a:rPr lang="fr-FR" sz="2800" dirty="0">
                <a:solidFill>
                  <a:srgbClr val="000066"/>
                </a:solidFill>
              </a:rPr>
              <a:t> </a:t>
            </a:r>
            <a:br>
              <a:rPr lang="fr-FR" sz="2800" dirty="0">
                <a:solidFill>
                  <a:srgbClr val="000066"/>
                </a:solidFill>
              </a:rPr>
            </a:br>
            <a:r>
              <a:rPr lang="fr-FR" sz="2800" dirty="0">
                <a:solidFill>
                  <a:srgbClr val="000066"/>
                </a:solidFill>
              </a:rPr>
              <a:t>(</a:t>
            </a:r>
            <a:r>
              <a:rPr lang="fr-FR" sz="2800" dirty="0" err="1">
                <a:solidFill>
                  <a:srgbClr val="000066"/>
                </a:solidFill>
              </a:rPr>
              <a:t>Homophonic</a:t>
            </a:r>
            <a:r>
              <a:rPr lang="fr-FR" sz="2800" dirty="0">
                <a:solidFill>
                  <a:srgbClr val="000066"/>
                </a:solidFill>
              </a:rPr>
              <a:t> substitution </a:t>
            </a:r>
            <a:r>
              <a:rPr lang="fr-FR" sz="2800" dirty="0" err="1">
                <a:solidFill>
                  <a:srgbClr val="000066"/>
                </a:solidFill>
              </a:rPr>
              <a:t>cipher</a:t>
            </a:r>
            <a:r>
              <a:rPr lang="fr-FR" sz="2800" dirty="0">
                <a:solidFill>
                  <a:srgbClr val="000066"/>
                </a:solidFill>
              </a:rPr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Unit cipherteks mana yang dipilih diantara semua homofon ditentukan </a:t>
            </a:r>
            <a:r>
              <a:rPr lang="id-ID" dirty="0">
                <a:solidFill>
                  <a:srgbClr val="FF0000"/>
                </a:solidFill>
              </a:rPr>
              <a:t>secara acak</a:t>
            </a:r>
            <a:r>
              <a:rPr lang="id-ID" dirty="0"/>
              <a:t>. </a:t>
            </a:r>
            <a:endParaRPr lang="id-ID" dirty="0"/>
          </a:p>
          <a:p>
            <a:r>
              <a:rPr lang="id-ID" dirty="0"/>
              <a:t>Contoh:</a:t>
            </a:r>
            <a:endParaRPr lang="id-ID" dirty="0"/>
          </a:p>
          <a:p>
            <a:pPr marL="0" indent="0">
              <a:buNone/>
            </a:pPr>
            <a:r>
              <a:rPr lang="id-ID" dirty="0" smtClean="0"/>
              <a:t>	Plainteks</a:t>
            </a:r>
            <a:r>
              <a:rPr lang="id-ID" dirty="0"/>
              <a:t>:   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KRIPTO</a:t>
            </a:r>
            <a:r>
              <a:rPr lang="id-ID" dirty="0"/>
              <a:t> </a:t>
            </a:r>
            <a:endParaRPr lang="id-ID" dirty="0"/>
          </a:p>
          <a:p>
            <a:pPr marL="0" indent="0">
              <a:buNone/>
            </a:pPr>
            <a:r>
              <a:rPr lang="id-ID" dirty="0" smtClean="0"/>
              <a:t>	Cipherteks</a:t>
            </a:r>
            <a:r>
              <a:rPr lang="id-ID" dirty="0"/>
              <a:t>: </a:t>
            </a:r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DI CE AX AZ CC DX </a:t>
            </a:r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dirty="0" smtClean="0"/>
          </a:p>
          <a:p>
            <a:r>
              <a:rPr lang="id-ID" dirty="0" smtClean="0"/>
              <a:t>Enkripsi</a:t>
            </a:r>
            <a:r>
              <a:rPr lang="id-ID" dirty="0"/>
              <a:t>: satu-ke-banyak</a:t>
            </a:r>
            <a:endParaRPr lang="id-ID" dirty="0"/>
          </a:p>
          <a:p>
            <a:r>
              <a:rPr lang="id-ID" dirty="0"/>
              <a:t>Dekripsi: satu-ke-satu</a:t>
            </a:r>
            <a:endParaRPr lang="id-ID" dirty="0"/>
          </a:p>
          <a:p>
            <a:r>
              <a:rPr lang="id-ID" dirty="0"/>
              <a:t>Dekripsi menggunakan tabel homofon yang sama.</a:t>
            </a:r>
            <a:endParaRPr lang="id-ID" dirty="0"/>
          </a:p>
          <a:p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0" y="6572272"/>
            <a:ext cx="2357422" cy="28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sindhu@dsn.dinus.ac.id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dirty="0"/>
              <a:t>Cipher Abjad-Majemuk </a:t>
            </a:r>
            <a:br>
              <a:rPr lang="id-ID" sz="2800" dirty="0"/>
            </a:br>
            <a:r>
              <a:rPr lang="id-ID" sz="2800" dirty="0"/>
              <a:t>(Polyalpabetic substitution cipher)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Cipher </a:t>
            </a:r>
            <a:r>
              <a:rPr lang="id-ID" dirty="0">
                <a:solidFill>
                  <a:srgbClr val="FF0000"/>
                </a:solidFill>
              </a:rPr>
              <a:t>abjad-tunggal</a:t>
            </a:r>
            <a:r>
              <a:rPr lang="id-ID" dirty="0"/>
              <a:t>: </a:t>
            </a:r>
            <a:r>
              <a:rPr lang="id-ID" dirty="0">
                <a:solidFill>
                  <a:srgbClr val="FF0000"/>
                </a:solidFill>
              </a:rPr>
              <a:t>satu kunci </a:t>
            </a:r>
            <a:r>
              <a:rPr lang="id-ID" dirty="0"/>
              <a:t>untuk semua huruf plainteks</a:t>
            </a:r>
            <a:endParaRPr lang="id-ID" dirty="0"/>
          </a:p>
          <a:p>
            <a:r>
              <a:rPr lang="id-ID" dirty="0"/>
              <a:t>Cipher </a:t>
            </a:r>
            <a:r>
              <a:rPr lang="id-ID" dirty="0">
                <a:solidFill>
                  <a:srgbClr val="FF0000"/>
                </a:solidFill>
              </a:rPr>
              <a:t>abjad-majemuk</a:t>
            </a:r>
            <a:r>
              <a:rPr lang="id-ID" dirty="0"/>
              <a:t>: setiap huruf </a:t>
            </a:r>
            <a:r>
              <a:rPr lang="id-ID" dirty="0" smtClean="0"/>
              <a:t>menggunakan </a:t>
            </a:r>
            <a:r>
              <a:rPr lang="id-ID" dirty="0">
                <a:solidFill>
                  <a:srgbClr val="FF0000"/>
                </a:solidFill>
              </a:rPr>
              <a:t>kunci berbeda</a:t>
            </a:r>
            <a:r>
              <a:rPr lang="id-ID" dirty="0"/>
              <a:t>. </a:t>
            </a:r>
            <a:endParaRPr lang="id-ID" dirty="0"/>
          </a:p>
          <a:p>
            <a:r>
              <a:rPr lang="id-ID" dirty="0" smtClean="0"/>
              <a:t>Cipher </a:t>
            </a:r>
            <a:r>
              <a:rPr lang="id-ID" dirty="0"/>
              <a:t>abjad-majemuk dibuat dari sejumlah cipher abjad-tunggal, masing-masing dengan kunci yang berbeda.</a:t>
            </a:r>
            <a:endParaRPr lang="id-ID" dirty="0"/>
          </a:p>
          <a:p>
            <a:r>
              <a:rPr lang="id-ID" dirty="0"/>
              <a:t>Contoh: </a:t>
            </a:r>
            <a:r>
              <a:rPr lang="id-ID" dirty="0">
                <a:solidFill>
                  <a:srgbClr val="FF0000"/>
                </a:solidFill>
              </a:rPr>
              <a:t>Vigenere Cipher </a:t>
            </a:r>
            <a:r>
              <a:rPr lang="id-ID" dirty="0"/>
              <a:t>(akan dijelaskan pada kuliah selanjutnya)</a:t>
            </a:r>
            <a:endParaRPr lang="id-ID" dirty="0"/>
          </a:p>
          <a:p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0" y="6572272"/>
            <a:ext cx="2357422" cy="28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sindhu@dsn.dinus.ac.id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dirty="0">
                <a:solidFill>
                  <a:srgbClr val="000066"/>
                </a:solidFill>
              </a:rPr>
              <a:t>Cipher Abjad-Majemuk </a:t>
            </a:r>
            <a:br>
              <a:rPr lang="id-ID" sz="2800" dirty="0">
                <a:solidFill>
                  <a:srgbClr val="000066"/>
                </a:solidFill>
              </a:rPr>
            </a:br>
            <a:r>
              <a:rPr lang="id-ID" sz="2800" dirty="0">
                <a:solidFill>
                  <a:srgbClr val="000066"/>
                </a:solidFill>
              </a:rPr>
              <a:t>(Polyalpabetic substitution cipher)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dirty="0"/>
              <a:t>Contoh: (spasi dibuang)</a:t>
            </a:r>
            <a:endParaRPr lang="id-ID" sz="2400" dirty="0"/>
          </a:p>
          <a:p>
            <a:pPr marL="0" indent="0" algn="ctr">
              <a:buNone/>
            </a:pPr>
            <a:r>
              <a:rPr lang="id-ID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KRIPTOGRAFIKLASIKDENGANCIPHERALFABETMAJEMUK</a:t>
            </a:r>
            <a:endParaRPr lang="id-ID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id-ID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 = </a:t>
            </a:r>
            <a:r>
              <a:rPr lang="id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LAMPIONLAMPIONLAMPIONLAMPIONLAMPIONLAMPIONL</a:t>
            </a:r>
            <a:endParaRPr lang="id-ID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id-ID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id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VRUEBCTCARXSZNDIWSMBTLNOXXVRCAXUIPREMMYMAHV</a:t>
            </a:r>
            <a:endParaRPr lang="id-ID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2400" dirty="0" smtClean="0"/>
              <a:t>Perhitungan</a:t>
            </a:r>
            <a:r>
              <a:rPr lang="id-ID" sz="2400" dirty="0"/>
              <a:t>:</a:t>
            </a:r>
            <a:endParaRPr lang="id-ID" sz="2400" dirty="0"/>
          </a:p>
          <a:p>
            <a:pPr marL="0" indent="0">
              <a:buNone/>
            </a:pPr>
            <a:r>
              <a:rPr lang="id-ID" sz="2000" dirty="0" smtClean="0"/>
              <a:t>	(</a:t>
            </a:r>
            <a:r>
              <a:rPr lang="id-ID" sz="2000" dirty="0"/>
              <a:t>K + L) mod 26 = (10 + 11) mod 26 = 21 = V</a:t>
            </a:r>
            <a:endParaRPr lang="id-ID" sz="2000" dirty="0"/>
          </a:p>
          <a:p>
            <a:pPr marL="0" indent="0">
              <a:buNone/>
            </a:pPr>
            <a:r>
              <a:rPr lang="id-ID" sz="2000" dirty="0" smtClean="0"/>
              <a:t>	(</a:t>
            </a:r>
            <a:r>
              <a:rPr lang="id-ID" sz="2000" dirty="0"/>
              <a:t>R + A) mod 26 = (17 + 0) mod 26 = 17 = R</a:t>
            </a:r>
            <a:endParaRPr lang="id-ID" sz="2000" dirty="0"/>
          </a:p>
          <a:p>
            <a:pPr marL="0" indent="0">
              <a:buNone/>
            </a:pPr>
            <a:r>
              <a:rPr lang="id-ID" sz="2000" dirty="0" smtClean="0"/>
              <a:t>	(</a:t>
            </a:r>
            <a:r>
              <a:rPr lang="id-ID" sz="2000" dirty="0"/>
              <a:t>I + M) mod 26 = (8 + 12) mod 26 = 20 = U</a:t>
            </a:r>
            <a:endParaRPr lang="id-ID" sz="2000" dirty="0"/>
          </a:p>
          <a:p>
            <a:pPr marL="0" indent="0">
              <a:buNone/>
            </a:pPr>
            <a:r>
              <a:rPr lang="id-ID" sz="2000" dirty="0" smtClean="0"/>
              <a:t>	dst</a:t>
            </a:r>
            <a:endParaRPr lang="id-ID" sz="2000" dirty="0"/>
          </a:p>
          <a:p>
            <a:r>
              <a:rPr lang="id-ID" sz="2400" dirty="0" smtClean="0"/>
              <a:t>Contoh </a:t>
            </a:r>
            <a:r>
              <a:rPr lang="id-ID" sz="2400" dirty="0"/>
              <a:t>2: (dengan </a:t>
            </a:r>
            <a:r>
              <a:rPr lang="id-ID" sz="2400" dirty="0" smtClean="0"/>
              <a:t>spasi)</a:t>
            </a:r>
            <a:endParaRPr lang="id-ID" sz="2400" dirty="0" smtClean="0"/>
          </a:p>
          <a:p>
            <a:pPr marL="0" indent="0" algn="ctr">
              <a:buNone/>
            </a:pP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SHE 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SELLS SEA SHELLS BY THE SEASHORE</a:t>
            </a:r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 = KEY 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KEYKE YKE YKEYKE YK EYK EYKEYKEY</a:t>
            </a:r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= CLC 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CIJVW QOE QRIJVW ZI XFO WCKWFYVC</a:t>
            </a:r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sz="2400" dirty="0"/>
          </a:p>
        </p:txBody>
      </p:sp>
      <p:sp>
        <p:nvSpPr>
          <p:cNvPr id="4" name="Rectangle 3"/>
          <p:cNvSpPr/>
          <p:nvPr/>
        </p:nvSpPr>
        <p:spPr>
          <a:xfrm>
            <a:off x="0" y="6572272"/>
            <a:ext cx="2357422" cy="28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sindhu@dsn.dinus.ac.id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dirty="0"/>
              <a:t>Cipher substitusi poligram </a:t>
            </a:r>
            <a:br>
              <a:rPr lang="id-ID" sz="2800" dirty="0"/>
            </a:br>
            <a:r>
              <a:rPr lang="id-ID" sz="2800" dirty="0"/>
              <a:t>(Polygram substitution cipher )</a:t>
            </a: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dirty="0"/>
              <a:t>Blok huruf plainteks disubstitusi dengan blok cipherteks. </a:t>
            </a:r>
            <a:endParaRPr lang="id-ID" sz="2400" dirty="0"/>
          </a:p>
          <a:p>
            <a:r>
              <a:rPr lang="id-ID" sz="2400" dirty="0"/>
              <a:t>Misalnya </a:t>
            </a:r>
            <a:r>
              <a:rPr lang="id-ID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id-ID" sz="2400" dirty="0"/>
              <a:t> diganti dengan </a:t>
            </a:r>
            <a:r>
              <a:rPr lang="id-ID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RT, BY </a:t>
            </a:r>
            <a:r>
              <a:rPr lang="id-ID" sz="2400" dirty="0"/>
              <a:t>diganti dengan </a:t>
            </a:r>
            <a:r>
              <a:rPr lang="id-ID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 </a:t>
            </a:r>
            <a:endParaRPr lang="id-ID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2400" dirty="0"/>
              <a:t>Jika unit huruf plainteks/cipherteks panjangnya </a:t>
            </a:r>
            <a:r>
              <a:rPr lang="id-ID" sz="2400" dirty="0">
                <a:solidFill>
                  <a:srgbClr val="FF0000"/>
                </a:solidFill>
              </a:rPr>
              <a:t>2 huruf</a:t>
            </a:r>
            <a:r>
              <a:rPr lang="id-ID" sz="2400" dirty="0"/>
              <a:t>, maka ia disebut </a:t>
            </a:r>
            <a:r>
              <a:rPr lang="id-ID" sz="2400" dirty="0">
                <a:solidFill>
                  <a:srgbClr val="FF0000"/>
                </a:solidFill>
              </a:rPr>
              <a:t>digram (biigram)</a:t>
            </a:r>
            <a:r>
              <a:rPr lang="id-ID" sz="2400" dirty="0"/>
              <a:t>, jika 3 huruf disebut ternari-gram, dst</a:t>
            </a:r>
            <a:endParaRPr lang="id-ID" sz="2400" dirty="0"/>
          </a:p>
          <a:p>
            <a:r>
              <a:rPr lang="id-ID" sz="2400" dirty="0"/>
              <a:t>Tujuannya: distribusi kemunculan poligram menjadi flat (datar), dan hal ini menyulitkan analisis frekuensi.</a:t>
            </a:r>
            <a:endParaRPr lang="id-ID" sz="2400" dirty="0"/>
          </a:p>
          <a:p>
            <a:r>
              <a:rPr lang="id-ID" sz="2400" dirty="0"/>
              <a:t>Contoh: Playfair cipher (akan dijelaskan pada kuliah selanjutnya)</a:t>
            </a:r>
            <a:endParaRPr lang="id-ID" sz="2400" dirty="0"/>
          </a:p>
          <a:p>
            <a:endParaRPr lang="id-ID" sz="2400" dirty="0"/>
          </a:p>
        </p:txBody>
      </p:sp>
      <p:sp>
        <p:nvSpPr>
          <p:cNvPr id="4" name="Rectangle 3"/>
          <p:cNvSpPr/>
          <p:nvPr/>
        </p:nvSpPr>
        <p:spPr>
          <a:xfrm>
            <a:off x="0" y="6572272"/>
            <a:ext cx="2357422" cy="28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sindhu@dsn.dinus.ac.id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Sumber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Rinaldi Munir, ITB</a:t>
            </a:r>
            <a:endParaRPr lang="id-ID" dirty="0" smtClean="0"/>
          </a:p>
          <a:p>
            <a:r>
              <a:rPr lang="id-ID" dirty="0" smtClean="0"/>
              <a:t>Aisyatul Karima, UDINUS</a:t>
            </a:r>
            <a:endParaRPr lang="id-ID" dirty="0" smtClean="0"/>
          </a:p>
          <a:p>
            <a:r>
              <a:rPr lang="id-ID" dirty="0" smtClean="0"/>
              <a:t>Bruce </a:t>
            </a:r>
            <a:r>
              <a:rPr lang="id-ID" dirty="0"/>
              <a:t>Scheier, (2001), Applied Cryptography, John Willey &amp; Sons Inc, Canada</a:t>
            </a:r>
            <a:endParaRPr lang="id-ID" dirty="0"/>
          </a:p>
          <a:p>
            <a:r>
              <a:rPr lang="id-ID" dirty="0" smtClean="0"/>
              <a:t>Cobb</a:t>
            </a:r>
            <a:r>
              <a:rPr lang="id-ID" dirty="0"/>
              <a:t>, Chey, (2004), Cryptography for Dummies, John Willey &amp; Sons Inc, Canada</a:t>
            </a:r>
            <a:endParaRPr lang="id-ID" dirty="0"/>
          </a:p>
          <a:p>
            <a:r>
              <a:rPr lang="id-ID" dirty="0" smtClean="0"/>
              <a:t>Stalling </a:t>
            </a:r>
            <a:r>
              <a:rPr lang="id-ID" dirty="0"/>
              <a:t>William, (2003), Cryptography and Network Security, Prentice Hall, USA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0" y="6572272"/>
            <a:ext cx="2357422" cy="28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sindhu@dsn.dinus.ac.id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1800" dirty="0" smtClean="0"/>
              <a:t>1</a:t>
            </a:r>
            <a:r>
              <a:rPr lang="en-ID" dirty="0" smtClean="0"/>
              <a:t>. </a:t>
            </a:r>
            <a:r>
              <a:rPr lang="en-ID" sz="1800" dirty="0" err="1" smtClean="0"/>
              <a:t>Plainteks</a:t>
            </a:r>
            <a:r>
              <a:rPr lang="en-ID" sz="1800" dirty="0" smtClean="0"/>
              <a:t> : </a:t>
            </a:r>
            <a:r>
              <a:rPr lang="en-ID" sz="1800" dirty="0" err="1" smtClean="0"/>
              <a:t>Nama</a:t>
            </a:r>
            <a:r>
              <a:rPr lang="en-ID" sz="1800" dirty="0" smtClean="0"/>
              <a:t> </a:t>
            </a:r>
            <a:r>
              <a:rPr lang="en-ID" sz="1800" dirty="0" err="1" smtClean="0"/>
              <a:t>panjang</a:t>
            </a:r>
            <a:r>
              <a:rPr lang="en-ID" sz="1800" dirty="0" smtClean="0"/>
              <a:t> </a:t>
            </a:r>
            <a:r>
              <a:rPr lang="en-ID" sz="1800" dirty="0" err="1" smtClean="0"/>
              <a:t>mahasiswa</a:t>
            </a:r>
            <a:r>
              <a:rPr lang="en-ID" sz="1800" dirty="0" smtClean="0"/>
              <a:t>  (point 30)</a:t>
            </a:r>
            <a:endParaRPr lang="en-ID" sz="1800" dirty="0" smtClean="0"/>
          </a:p>
          <a:p>
            <a:pPr lvl="1"/>
            <a:r>
              <a:rPr lang="en-US" sz="1800" dirty="0" err="1" smtClean="0">
                <a:solidFill>
                  <a:srgbClr val="000066"/>
                </a:solidFill>
              </a:rPr>
              <a:t>Algoritma</a:t>
            </a:r>
            <a:r>
              <a:rPr lang="en-US" sz="1800" dirty="0" smtClean="0">
                <a:solidFill>
                  <a:srgbClr val="000066"/>
                </a:solidFill>
              </a:rPr>
              <a:t> Caesar </a:t>
            </a:r>
            <a:r>
              <a:rPr lang="en-US" sz="1800" dirty="0" err="1" smtClean="0">
                <a:solidFill>
                  <a:srgbClr val="000066"/>
                </a:solidFill>
              </a:rPr>
              <a:t>Chiper</a:t>
            </a:r>
            <a:r>
              <a:rPr lang="en-US" sz="1800" dirty="0" smtClean="0">
                <a:solidFill>
                  <a:srgbClr val="000066"/>
                </a:solidFill>
              </a:rPr>
              <a:t> </a:t>
            </a:r>
            <a:r>
              <a:rPr lang="en-US" sz="1800" dirty="0" err="1" smtClean="0">
                <a:solidFill>
                  <a:srgbClr val="000066"/>
                </a:solidFill>
              </a:rPr>
              <a:t>kunci</a:t>
            </a:r>
            <a:r>
              <a:rPr lang="en-US" sz="1800" dirty="0" smtClean="0">
                <a:solidFill>
                  <a:srgbClr val="000066"/>
                </a:solidFill>
              </a:rPr>
              <a:t>: 4</a:t>
            </a:r>
            <a:endParaRPr lang="en-ID" sz="1800" dirty="0" smtClean="0">
              <a:solidFill>
                <a:srgbClr val="000066"/>
              </a:solidFill>
            </a:endParaRPr>
          </a:p>
          <a:p>
            <a:pPr lvl="1"/>
            <a:r>
              <a:rPr lang="en-ID" sz="1800" dirty="0" err="1" smtClean="0"/>
              <a:t>Chiperteks</a:t>
            </a:r>
            <a:r>
              <a:rPr lang="en-ID" sz="1800" dirty="0" smtClean="0"/>
              <a:t>?</a:t>
            </a:r>
            <a:endParaRPr lang="en-ID" sz="1800" dirty="0" smtClean="0"/>
          </a:p>
          <a:p>
            <a:pPr lvl="1">
              <a:buNone/>
            </a:pPr>
            <a:endParaRPr lang="en-ID" sz="1800" dirty="0" smtClean="0"/>
          </a:p>
          <a:p>
            <a:r>
              <a:rPr lang="en-ID" sz="1800" dirty="0" smtClean="0"/>
              <a:t>2. </a:t>
            </a:r>
            <a:r>
              <a:rPr lang="en-ID" sz="1800" dirty="0" err="1" smtClean="0"/>
              <a:t>Plainteks</a:t>
            </a:r>
            <a:r>
              <a:rPr lang="en-ID" sz="1800" dirty="0" smtClean="0"/>
              <a:t> : </a:t>
            </a:r>
            <a:r>
              <a:rPr lang="en-ID" sz="1800" dirty="0" err="1" smtClean="0"/>
              <a:t>Belajar</a:t>
            </a:r>
            <a:r>
              <a:rPr lang="en-ID" sz="1800" dirty="0" smtClean="0"/>
              <a:t> (point 30)</a:t>
            </a:r>
            <a:endParaRPr lang="en-ID" sz="1800" dirty="0" smtClean="0"/>
          </a:p>
          <a:p>
            <a:pPr lvl="1"/>
            <a:r>
              <a:rPr lang="en-ID" sz="1800" dirty="0" err="1" smtClean="0">
                <a:solidFill>
                  <a:srgbClr val="000066"/>
                </a:solidFill>
              </a:rPr>
              <a:t>Algoritma</a:t>
            </a:r>
            <a:r>
              <a:rPr lang="en-ID" sz="1800" dirty="0" smtClean="0">
                <a:solidFill>
                  <a:srgbClr val="000066"/>
                </a:solidFill>
              </a:rPr>
              <a:t> </a:t>
            </a:r>
            <a:r>
              <a:rPr lang="fr-FR" sz="1800" dirty="0" err="1" smtClean="0">
                <a:solidFill>
                  <a:srgbClr val="000066"/>
                </a:solidFill>
              </a:rPr>
              <a:t>Cipher</a:t>
            </a:r>
            <a:r>
              <a:rPr lang="fr-FR" sz="1800" dirty="0" smtClean="0">
                <a:solidFill>
                  <a:srgbClr val="000066"/>
                </a:solidFill>
              </a:rPr>
              <a:t> </a:t>
            </a:r>
            <a:r>
              <a:rPr lang="fr-FR" sz="1800" dirty="0" err="1" smtClean="0">
                <a:solidFill>
                  <a:srgbClr val="000066"/>
                </a:solidFill>
              </a:rPr>
              <a:t>Substitusi</a:t>
            </a:r>
            <a:r>
              <a:rPr lang="fr-FR" sz="1800" dirty="0" smtClean="0">
                <a:solidFill>
                  <a:srgbClr val="000066"/>
                </a:solidFill>
              </a:rPr>
              <a:t> </a:t>
            </a:r>
            <a:r>
              <a:rPr lang="fr-FR" sz="1800" dirty="0" err="1" smtClean="0">
                <a:solidFill>
                  <a:srgbClr val="000066"/>
                </a:solidFill>
              </a:rPr>
              <a:t>Homofonik</a:t>
            </a:r>
            <a:r>
              <a:rPr lang="fr-FR" sz="1800" dirty="0" smtClean="0">
                <a:solidFill>
                  <a:srgbClr val="000066"/>
                </a:solidFill>
              </a:rPr>
              <a:t> </a:t>
            </a:r>
            <a:endParaRPr lang="fr-FR" sz="1800" dirty="0" smtClean="0">
              <a:solidFill>
                <a:srgbClr val="000066"/>
              </a:solidFill>
            </a:endParaRPr>
          </a:p>
          <a:p>
            <a:pPr lvl="1"/>
            <a:r>
              <a:rPr lang="fr-FR" sz="1800" dirty="0" err="1" smtClean="0">
                <a:solidFill>
                  <a:srgbClr val="000066"/>
                </a:solidFill>
              </a:rPr>
              <a:t>Chiperteks</a:t>
            </a:r>
            <a:r>
              <a:rPr lang="fr-FR" sz="1800" dirty="0" smtClean="0">
                <a:solidFill>
                  <a:srgbClr val="000066"/>
                </a:solidFill>
              </a:rPr>
              <a:t>?</a:t>
            </a:r>
            <a:endParaRPr lang="fr-FR" sz="1800" dirty="0" smtClean="0">
              <a:solidFill>
                <a:srgbClr val="000066"/>
              </a:solidFill>
            </a:endParaRPr>
          </a:p>
          <a:p>
            <a:pPr>
              <a:buNone/>
            </a:pPr>
            <a:endParaRPr lang="en-ID" sz="1800" dirty="0" smtClean="0"/>
          </a:p>
          <a:p>
            <a:pPr marL="342900" lvl="1" indent="-342900">
              <a:buClr>
                <a:schemeClr val="accent1"/>
              </a:buClr>
            </a:pPr>
            <a:r>
              <a:rPr lang="en-ID" sz="1800" dirty="0" smtClean="0"/>
              <a:t>3. </a:t>
            </a:r>
            <a:r>
              <a:rPr lang="en-ID" sz="1800" dirty="0" err="1" smtClean="0"/>
              <a:t>Plainteks</a:t>
            </a:r>
            <a:r>
              <a:rPr lang="en-ID" sz="1800" dirty="0" smtClean="0"/>
              <a:t> </a:t>
            </a:r>
            <a:r>
              <a:rPr lang="en-ID" sz="1800" dirty="0" smtClean="0"/>
              <a:t>: </a:t>
            </a:r>
            <a:r>
              <a:rPr lang="en-ID" sz="1800" dirty="0" err="1" smtClean="0"/>
              <a:t>Saya</a:t>
            </a:r>
            <a:r>
              <a:rPr lang="en-ID" sz="1800" dirty="0" smtClean="0"/>
              <a:t> </a:t>
            </a:r>
            <a:r>
              <a:rPr lang="en-ID" sz="1800" dirty="0" err="1" smtClean="0"/>
              <a:t>suka</a:t>
            </a:r>
            <a:r>
              <a:rPr lang="en-ID" sz="1800" dirty="0" smtClean="0"/>
              <a:t> </a:t>
            </a:r>
            <a:r>
              <a:rPr lang="en-ID" sz="1800" dirty="0" err="1" smtClean="0"/>
              <a:t>belajar</a:t>
            </a:r>
            <a:r>
              <a:rPr lang="en-ID" sz="1800" dirty="0" smtClean="0"/>
              <a:t> </a:t>
            </a:r>
            <a:r>
              <a:rPr lang="en-ID" sz="1800" dirty="0" err="1" smtClean="0"/>
              <a:t>kriptografi</a:t>
            </a:r>
            <a:r>
              <a:rPr lang="en-ID" sz="1800" dirty="0" smtClean="0"/>
              <a:t> </a:t>
            </a:r>
            <a:r>
              <a:rPr lang="en-ID" sz="1800" dirty="0" err="1" smtClean="0"/>
              <a:t>dengan</a:t>
            </a:r>
            <a:r>
              <a:rPr lang="en-ID" sz="1800" dirty="0" smtClean="0"/>
              <a:t> </a:t>
            </a:r>
            <a:r>
              <a:rPr lang="en-ID" sz="1800" dirty="0" err="1" smtClean="0"/>
              <a:t>menggunakan</a:t>
            </a:r>
            <a:r>
              <a:rPr lang="en-ID" sz="1800" dirty="0" smtClean="0"/>
              <a:t> </a:t>
            </a:r>
            <a:r>
              <a:rPr lang="fr-FR" sz="1800" dirty="0" err="1" smtClean="0">
                <a:solidFill>
                  <a:srgbClr val="000066"/>
                </a:solidFill>
              </a:rPr>
              <a:t>Algoritma</a:t>
            </a:r>
            <a:r>
              <a:rPr lang="fr-FR" sz="1800" dirty="0" smtClean="0">
                <a:solidFill>
                  <a:srgbClr val="000066"/>
                </a:solidFill>
              </a:rPr>
              <a:t> </a:t>
            </a:r>
            <a:r>
              <a:rPr lang="id-ID" sz="1800" dirty="0" smtClean="0"/>
              <a:t>Cipher </a:t>
            </a:r>
            <a:r>
              <a:rPr lang="id-ID" sz="1800" dirty="0" smtClean="0"/>
              <a:t>Abjad</a:t>
            </a:r>
            <a:r>
              <a:rPr lang="en-ID" sz="1800" dirty="0" smtClean="0"/>
              <a:t> </a:t>
            </a:r>
            <a:r>
              <a:rPr lang="id-ID" sz="1800" dirty="0" smtClean="0"/>
              <a:t>Majemuk </a:t>
            </a:r>
            <a:r>
              <a:rPr lang="en-ID" sz="1800" dirty="0" smtClean="0"/>
              <a:t> (point 40)</a:t>
            </a:r>
            <a:endParaRPr lang="fr-FR" sz="1800" dirty="0" smtClean="0">
              <a:solidFill>
                <a:srgbClr val="000066"/>
              </a:solidFill>
            </a:endParaRPr>
          </a:p>
          <a:p>
            <a:pPr lvl="1"/>
            <a:r>
              <a:rPr lang="fr-FR" sz="1800" dirty="0" err="1" smtClean="0">
                <a:solidFill>
                  <a:srgbClr val="000066"/>
                </a:solidFill>
              </a:rPr>
              <a:t>Algoritma</a:t>
            </a:r>
            <a:r>
              <a:rPr lang="fr-FR" sz="1800" dirty="0" smtClean="0">
                <a:solidFill>
                  <a:srgbClr val="000066"/>
                </a:solidFill>
              </a:rPr>
              <a:t> </a:t>
            </a:r>
            <a:r>
              <a:rPr lang="id-ID" sz="1800" dirty="0" smtClean="0">
                <a:solidFill>
                  <a:srgbClr val="000066"/>
                </a:solidFill>
              </a:rPr>
              <a:t>Cipher </a:t>
            </a:r>
            <a:r>
              <a:rPr lang="id-ID" sz="1800" dirty="0" smtClean="0">
                <a:solidFill>
                  <a:srgbClr val="000066"/>
                </a:solidFill>
              </a:rPr>
              <a:t>Abjad</a:t>
            </a:r>
            <a:r>
              <a:rPr lang="en-ID" sz="1800" dirty="0" smtClean="0">
                <a:solidFill>
                  <a:srgbClr val="000066"/>
                </a:solidFill>
              </a:rPr>
              <a:t> </a:t>
            </a:r>
            <a:r>
              <a:rPr lang="id-ID" sz="1800" dirty="0" smtClean="0">
                <a:solidFill>
                  <a:srgbClr val="000066"/>
                </a:solidFill>
              </a:rPr>
              <a:t>Majemuk </a:t>
            </a:r>
            <a:endParaRPr lang="en-ID" sz="1800" dirty="0" smtClean="0">
              <a:solidFill>
                <a:srgbClr val="000066"/>
              </a:solidFill>
            </a:endParaRPr>
          </a:p>
          <a:p>
            <a:pPr lvl="1"/>
            <a:r>
              <a:rPr lang="en-ID" sz="1800" dirty="0" err="1" smtClean="0">
                <a:solidFill>
                  <a:srgbClr val="000066"/>
                </a:solidFill>
              </a:rPr>
              <a:t>Kunci</a:t>
            </a:r>
            <a:r>
              <a:rPr lang="en-ID" sz="1800" dirty="0" smtClean="0">
                <a:solidFill>
                  <a:srgbClr val="000066"/>
                </a:solidFill>
              </a:rPr>
              <a:t> : </a:t>
            </a:r>
            <a:r>
              <a:rPr lang="en-ID" sz="1800" dirty="0" err="1" smtClean="0">
                <a:solidFill>
                  <a:srgbClr val="000066"/>
                </a:solidFill>
              </a:rPr>
              <a:t>Semangat</a:t>
            </a:r>
            <a:endParaRPr lang="en-ID" sz="1800" dirty="0" smtClean="0">
              <a:solidFill>
                <a:srgbClr val="000066"/>
              </a:solidFill>
            </a:endParaRPr>
          </a:p>
          <a:p>
            <a:pPr lvl="1"/>
            <a:r>
              <a:rPr lang="en-ID" sz="1800" dirty="0" err="1" smtClean="0">
                <a:solidFill>
                  <a:srgbClr val="000066"/>
                </a:solidFill>
              </a:rPr>
              <a:t>Chiperteks</a:t>
            </a:r>
            <a:r>
              <a:rPr lang="en-ID" sz="1800" dirty="0" smtClean="0">
                <a:solidFill>
                  <a:srgbClr val="000066"/>
                </a:solidFill>
              </a:rPr>
              <a:t> ?</a:t>
            </a:r>
            <a:endParaRPr lang="fr-FR" sz="1800" dirty="0" smtClean="0">
              <a:solidFill>
                <a:srgbClr val="000066"/>
              </a:solidFill>
            </a:endParaRPr>
          </a:p>
          <a:p>
            <a:pPr lvl="1">
              <a:buNone/>
            </a:pPr>
            <a:endParaRPr lang="fr-FR" sz="1800" dirty="0" smtClean="0">
              <a:solidFill>
                <a:srgbClr val="000066"/>
              </a:solidFill>
            </a:endParaRPr>
          </a:p>
          <a:p>
            <a:pPr lvl="1">
              <a:buNone/>
            </a:pPr>
            <a:endParaRPr lang="fr-FR" sz="1800" dirty="0" smtClean="0">
              <a:solidFill>
                <a:srgbClr val="000066"/>
              </a:solidFill>
            </a:endParaRPr>
          </a:p>
          <a:p>
            <a:pPr lvl="1"/>
            <a:endParaRPr lang="en-US" sz="1800" dirty="0" smtClean="0"/>
          </a:p>
          <a:p>
            <a:pPr lvl="1"/>
            <a:endParaRPr lang="en-ID" sz="1800" dirty="0" smtClean="0"/>
          </a:p>
          <a:p>
            <a:pPr lvl="1"/>
            <a:endParaRPr lang="en-ID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6572272"/>
            <a:ext cx="2357422" cy="28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sindhu@dsn.dinus.ac.id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ko-KR" smtClean="0">
              <a:ea typeface="Gulim" panose="020B0600000101010101" pitchFamily="34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40768"/>
            <a:ext cx="3888432" cy="46175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572272"/>
            <a:ext cx="2357422" cy="28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sindhu@dsn.dinus.ac.id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O</a:t>
            </a:r>
            <a:r>
              <a:rPr lang="id-ID" dirty="0" smtClean="0"/>
              <a:t>bjectives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sz="2400" dirty="0"/>
              <a:t>Mahasiswa mendapatkan </a:t>
            </a:r>
            <a:r>
              <a:rPr lang="id-ID" sz="2400" dirty="0" smtClean="0"/>
              <a:t>penjelasan mengenai pengenalan kriptografi klasik</a:t>
            </a:r>
            <a:endParaRPr lang="id-ID" sz="2400" dirty="0" smtClean="0"/>
          </a:p>
          <a:p>
            <a:r>
              <a:rPr lang="id-ID" sz="2400" dirty="0"/>
              <a:t>Mahasiswa mendapatkan penjelasan mengenai </a:t>
            </a:r>
            <a:r>
              <a:rPr lang="id-ID" sz="2400" dirty="0" smtClean="0"/>
              <a:t>macam-macam teknik subtitusi</a:t>
            </a:r>
            <a:endParaRPr lang="id-ID" sz="2400" dirty="0"/>
          </a:p>
          <a:p>
            <a:pPr lvl="1"/>
            <a:r>
              <a:rPr lang="id-ID" sz="2000" dirty="0" smtClean="0">
                <a:solidFill>
                  <a:srgbClr val="0070C0"/>
                </a:solidFill>
              </a:rPr>
              <a:t>Cipher </a:t>
            </a:r>
            <a:r>
              <a:rPr lang="id-ID" sz="2000" dirty="0">
                <a:solidFill>
                  <a:srgbClr val="0070C0"/>
                </a:solidFill>
              </a:rPr>
              <a:t>abjad-tunggal (monoalphabetic cipher)</a:t>
            </a:r>
            <a:endParaRPr lang="id-ID" sz="2000" dirty="0">
              <a:solidFill>
                <a:srgbClr val="0070C0"/>
              </a:solidFill>
            </a:endParaRPr>
          </a:p>
          <a:p>
            <a:pPr lvl="1"/>
            <a:r>
              <a:rPr lang="id-ID" sz="2000" dirty="0">
                <a:solidFill>
                  <a:srgbClr val="0070C0"/>
                </a:solidFill>
              </a:rPr>
              <a:t>Cipher substitusi homofonik (Homophonic substitution cipher)</a:t>
            </a:r>
            <a:endParaRPr lang="id-ID" sz="2000" dirty="0">
              <a:solidFill>
                <a:srgbClr val="0070C0"/>
              </a:solidFill>
            </a:endParaRPr>
          </a:p>
          <a:p>
            <a:pPr lvl="1"/>
            <a:r>
              <a:rPr lang="id-ID" sz="2000" dirty="0">
                <a:solidFill>
                  <a:srgbClr val="0070C0"/>
                </a:solidFill>
              </a:rPr>
              <a:t>Cipher abjad-majemuk (Polyalpabetic substitution cipher )</a:t>
            </a:r>
            <a:endParaRPr lang="id-ID" sz="2000" dirty="0">
              <a:solidFill>
                <a:srgbClr val="0070C0"/>
              </a:solidFill>
            </a:endParaRPr>
          </a:p>
          <a:p>
            <a:pPr lvl="1"/>
            <a:r>
              <a:rPr lang="id-ID" sz="2000" dirty="0">
                <a:solidFill>
                  <a:srgbClr val="0070C0"/>
                </a:solidFill>
              </a:rPr>
              <a:t>Cipher substitusi poligram (Polygram substitution cipher )</a:t>
            </a:r>
            <a:endParaRPr lang="id-ID" sz="2000" dirty="0">
              <a:solidFill>
                <a:srgbClr val="0070C0"/>
              </a:solidFill>
            </a:endParaRPr>
          </a:p>
          <a:p>
            <a:pPr lvl="0"/>
            <a:endParaRPr lang="id-ID" sz="2400" dirty="0" smtClean="0"/>
          </a:p>
          <a:p>
            <a:pPr lvl="0"/>
            <a:endParaRPr lang="id-ID" sz="2400" dirty="0" smtClean="0"/>
          </a:p>
          <a:p>
            <a:pPr lvl="0"/>
            <a:endParaRPr lang="id-ID" sz="2400" dirty="0"/>
          </a:p>
        </p:txBody>
      </p:sp>
      <p:sp>
        <p:nvSpPr>
          <p:cNvPr id="7" name="Rectangle 6"/>
          <p:cNvSpPr/>
          <p:nvPr/>
        </p:nvSpPr>
        <p:spPr>
          <a:xfrm>
            <a:off x="0" y="6572272"/>
            <a:ext cx="2357422" cy="28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sindhu@dsn.dinus.ac.id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Pengantar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solidFill>
                  <a:srgbClr val="000000"/>
                </a:solidFill>
              </a:rPr>
              <a:t>Algoritma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kriptografi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klasik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berbasis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karakter</a:t>
            </a:r>
            <a:endParaRPr lang="en-US" dirty="0">
              <a:solidFill>
                <a:srgbClr val="000000"/>
              </a:solidFill>
            </a:endParaRPr>
          </a:p>
          <a:p>
            <a:pPr eaLnBrk="1" hangingPunct="1"/>
            <a:r>
              <a:rPr lang="en-US" dirty="0" err="1">
                <a:solidFill>
                  <a:srgbClr val="000000"/>
                </a:solidFill>
              </a:rPr>
              <a:t>Menggunakan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pena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kertas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saja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belum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ada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komputer</a:t>
            </a:r>
            <a:endParaRPr lang="en-US" dirty="0">
              <a:solidFill>
                <a:srgbClr val="000000"/>
              </a:solidFill>
            </a:endParaRPr>
          </a:p>
          <a:p>
            <a:pPr eaLnBrk="1" hangingPunct="1"/>
            <a:r>
              <a:rPr lang="en-US" dirty="0" err="1">
                <a:solidFill>
                  <a:srgbClr val="000000"/>
                </a:solidFill>
              </a:rPr>
              <a:t>Termasuk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dalam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kriptografi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kunci-simetri</a:t>
            </a:r>
            <a:endParaRPr lang="en-US" dirty="0">
              <a:solidFill>
                <a:srgbClr val="000000"/>
              </a:solidFill>
            </a:endParaRPr>
          </a:p>
          <a:p>
            <a:pPr algn="just" eaLnBrk="1" hangingPunct="1"/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Tiga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alasan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mempelajari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algoritma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klasik</a:t>
            </a:r>
            <a:r>
              <a:rPr 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:</a:t>
            </a:r>
            <a:endParaRPr lang="id-ID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70C0"/>
                </a:solidFill>
                <a:cs typeface="Times New Roman" panose="02020603050405020304" pitchFamily="18" charset="0"/>
              </a:rPr>
              <a:t>Memahami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cs typeface="Times New Roman" panose="02020603050405020304" pitchFamily="18" charset="0"/>
              </a:rPr>
              <a:t>konsep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cs typeface="Times New Roman" panose="02020603050405020304" pitchFamily="18" charset="0"/>
              </a:rPr>
              <a:t>dasar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cs typeface="Times New Roman" panose="02020603050405020304" pitchFamily="18" charset="0"/>
              </a:rPr>
              <a:t>kriptografi</a:t>
            </a:r>
            <a:r>
              <a:rPr lang="en-US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.</a:t>
            </a:r>
            <a:endParaRPr lang="id-ID" dirty="0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2. </a:t>
            </a:r>
            <a:r>
              <a:rPr lang="en-US" dirty="0" err="1" smtClean="0">
                <a:solidFill>
                  <a:srgbClr val="0070C0"/>
                </a:solidFill>
                <a:cs typeface="Times New Roman" panose="02020603050405020304" pitchFamily="18" charset="0"/>
              </a:rPr>
              <a:t>Dasar</a:t>
            </a:r>
            <a:r>
              <a:rPr lang="en-US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cs typeface="Times New Roman" panose="02020603050405020304" pitchFamily="18" charset="0"/>
              </a:rPr>
              <a:t>algoritma</a:t>
            </a:r>
            <a:r>
              <a:rPr lang="en-US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cs typeface="Times New Roman" panose="02020603050405020304" pitchFamily="18" charset="0"/>
              </a:rPr>
              <a:t>kriptografi</a:t>
            </a:r>
            <a:r>
              <a:rPr lang="en-US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 modern. </a:t>
            </a:r>
            <a:endParaRPr lang="id-ID" dirty="0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70C0"/>
                </a:solidFill>
                <a:cs typeface="Times New Roman" panose="02020603050405020304" pitchFamily="18" charset="0"/>
              </a:rPr>
              <a:t>Memahami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cs typeface="Times New Roman" panose="02020603050405020304" pitchFamily="18" charset="0"/>
              </a:rPr>
              <a:t>kelemahan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cs typeface="Times New Roman" panose="02020603050405020304" pitchFamily="18" charset="0"/>
              </a:rPr>
              <a:t>sistem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70C0"/>
                </a:solidFill>
                <a:cs typeface="Times New Roman" panose="02020603050405020304" pitchFamily="18" charset="0"/>
              </a:rPr>
              <a:t>cipher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0" y="6572272"/>
            <a:ext cx="2357422" cy="28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sindhu@dsn.dinus.ac.id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 </a:t>
            </a:r>
            <a:r>
              <a:rPr lang="en-US" dirty="0" err="1"/>
              <a:t>Substitusi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Caesar </a:t>
            </a:r>
            <a:r>
              <a:rPr lang="en-US" dirty="0" smtClean="0"/>
              <a:t>Cipher</a:t>
            </a:r>
            <a:endParaRPr lang="en-US" dirty="0"/>
          </a:p>
          <a:p>
            <a:pPr lvl="1"/>
            <a:r>
              <a:rPr lang="en-US" dirty="0" err="1" smtClean="0"/>
              <a:t>Kriptografi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Simetris</a:t>
            </a:r>
            <a:endParaRPr lang="id-ID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enkripsi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zaman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Julius Caesar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dipergunakan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Alfabet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kapital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proses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angka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tidak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.</a:t>
            </a:r>
            <a:endParaRPr lang="en-US" dirty="0"/>
          </a:p>
          <a:p>
            <a:pPr lvl="1"/>
            <a:endParaRPr lang="en-US" dirty="0"/>
          </a:p>
          <a:p>
            <a:endParaRPr lang="id-ID" dirty="0"/>
          </a:p>
        </p:txBody>
      </p:sp>
      <p:pic>
        <p:nvPicPr>
          <p:cNvPr id="4" name="Picture 5" descr="http://images.google.co.id/images?q=tbn:rVwqykNcFLzTdM:http://www.lucidcafe.com/library/96jul/96julgifs/caesar.gif">
            <a:hlinkClick r:id="rId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314" y="4491707"/>
            <a:ext cx="1276509" cy="1844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http://images.google.co.id/images?q=tbn:nJHPWFJZH0Ad0M:http://www.markchurms.com/Merchant2/graphics/caesar-d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852700"/>
            <a:ext cx="154305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6572272"/>
            <a:ext cx="2357422" cy="28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sindhu@dsn.dinus.ac.id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altLang="en-US"/>
              <a:t>Contoh  </a:t>
            </a:r>
            <a:endParaRPr lang="en-ID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Chiperteks</a:t>
            </a:r>
            <a:r>
              <a:rPr lang="en-US" dirty="0"/>
              <a:t> </a:t>
            </a:r>
            <a:r>
              <a:rPr lang="en-US" dirty="0" err="1"/>
              <a:t>berbunyi</a:t>
            </a:r>
            <a:r>
              <a:rPr lang="en-US" dirty="0"/>
              <a:t>: PWNUYTLWFKN</a:t>
            </a:r>
            <a:endParaRPr lang="en-US" dirty="0"/>
          </a:p>
          <a:p>
            <a:r>
              <a:rPr lang="en-US" dirty="0" err="1"/>
              <a:t>Algoritma</a:t>
            </a:r>
            <a:r>
              <a:rPr lang="en-US" dirty="0"/>
              <a:t> Caesar </a:t>
            </a:r>
            <a:r>
              <a:rPr lang="en-US" dirty="0" err="1"/>
              <a:t>Chiper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: 5</a:t>
            </a:r>
            <a:endParaRPr lang="en-US" dirty="0"/>
          </a:p>
          <a:p>
            <a:r>
              <a:rPr lang="en-US" dirty="0" err="1"/>
              <a:t>Plainteks</a:t>
            </a:r>
            <a:r>
              <a:rPr lang="en-US" dirty="0"/>
              <a:t>: ?</a:t>
            </a:r>
            <a:endParaRPr lang="en-US" dirty="0"/>
          </a:p>
          <a:p>
            <a:r>
              <a:rPr lang="en-US" dirty="0" err="1"/>
              <a:t>Jawab</a:t>
            </a:r>
            <a:r>
              <a:rPr lang="en-US" dirty="0"/>
              <a:t>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572272"/>
            <a:ext cx="2357422" cy="28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sindhu@dsn.dinus.ac.id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kripto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268730"/>
            <a:ext cx="7591425" cy="4505325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2700020" y="2060575"/>
            <a:ext cx="4968240" cy="316865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572272"/>
            <a:ext cx="2357422" cy="28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sindhu@dsn.dinus.ac.id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Jenis-jenis</a:t>
            </a:r>
            <a:r>
              <a:rPr lang="en-US" b="1" dirty="0"/>
              <a:t> Cipher </a:t>
            </a:r>
            <a:r>
              <a:rPr lang="en-US" b="1" dirty="0" err="1" smtClean="0"/>
              <a:t>Substitusi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dirty="0"/>
              <a:t>Cipher abjad-tunggal (monoalphabetic cipher)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Cipher substitusi homofonik (Homophonic </a:t>
            </a:r>
            <a:r>
              <a:rPr lang="id-ID" dirty="0" smtClean="0"/>
              <a:t>substitution </a:t>
            </a:r>
            <a:r>
              <a:rPr lang="id-ID" dirty="0"/>
              <a:t>cipher)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Cipher abjad-majemuk (Polyalpabetic substitution cipher )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Cipher substitusi poligram (Polygram substitution cipher )</a:t>
            </a:r>
            <a:endParaRPr lang="id-ID" dirty="0"/>
          </a:p>
          <a:p>
            <a:endParaRPr lang="id-ID" dirty="0"/>
          </a:p>
          <a:p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0" y="6572272"/>
            <a:ext cx="2357422" cy="28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sindhu@dsn.dinus.ac.id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Cipher Abjad-tunggal  (Monoalphabetic Cipher</a:t>
            </a:r>
            <a:r>
              <a:rPr lang="id-ID" dirty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Monoalphabetic cipher (Cipher abjad tunggal) adalah </a:t>
            </a:r>
            <a:r>
              <a:rPr lang="id-ID" dirty="0">
                <a:solidFill>
                  <a:srgbClr val="FF0000"/>
                </a:solidFill>
              </a:rPr>
              <a:t>enkripsi metode subtitusi </a:t>
            </a:r>
            <a:r>
              <a:rPr lang="id-ID" dirty="0"/>
              <a:t>yang memetakan tiap-tiap abjad dengan abjad lain </a:t>
            </a:r>
            <a:r>
              <a:rPr lang="id-ID" dirty="0">
                <a:solidFill>
                  <a:srgbClr val="FF0000"/>
                </a:solidFill>
              </a:rPr>
              <a:t>secara random</a:t>
            </a:r>
            <a:r>
              <a:rPr lang="id-ID" dirty="0"/>
              <a:t>, </a:t>
            </a:r>
            <a:r>
              <a:rPr lang="id-ID" dirty="0">
                <a:solidFill>
                  <a:srgbClr val="FF0000"/>
                </a:solidFill>
              </a:rPr>
              <a:t>bukan</a:t>
            </a:r>
            <a:r>
              <a:rPr lang="id-ID" dirty="0"/>
              <a:t> metode pergeseran seperti </a:t>
            </a:r>
            <a:r>
              <a:rPr lang="id-ID" dirty="0">
                <a:solidFill>
                  <a:srgbClr val="FF0000"/>
                </a:solidFill>
              </a:rPr>
              <a:t>Caesar cipher</a:t>
            </a:r>
            <a:r>
              <a:rPr lang="id-ID" dirty="0"/>
              <a:t>.</a:t>
            </a:r>
            <a:endParaRPr lang="id-ID" dirty="0"/>
          </a:p>
          <a:p>
            <a:r>
              <a:rPr lang="id-ID" dirty="0"/>
              <a:t>Jumlah kemungkinan susunan huruf-huruf cipherteks yang dapat dibuat pada sembarang cipher abjad-tunggal adalah sebanyak </a:t>
            </a: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   </a:t>
            </a:r>
            <a:r>
              <a:rPr lang="id-ID" dirty="0" smtClean="0">
                <a:solidFill>
                  <a:srgbClr val="FF0000"/>
                </a:solidFill>
              </a:rPr>
              <a:t>26</a:t>
            </a:r>
            <a:r>
              <a:rPr lang="id-ID" dirty="0">
                <a:solidFill>
                  <a:srgbClr val="FF0000"/>
                </a:solidFill>
              </a:rPr>
              <a:t>! = 403.291.461.126.605.635.584.000.000</a:t>
            </a:r>
            <a:endParaRPr lang="id-ID" dirty="0">
              <a:solidFill>
                <a:srgbClr val="FF0000"/>
              </a:solidFill>
            </a:endParaRPr>
          </a:p>
          <a:p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0" y="6572272"/>
            <a:ext cx="2357422" cy="28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sindhu@dsn.dinus.ac.id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Cipher Abjad-tunggal  (Monoalphabetic Cipher)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12776"/>
            <a:ext cx="8153400" cy="4759424"/>
          </a:xfrm>
        </p:spPr>
        <p:txBody>
          <a:bodyPr/>
          <a:lstStyle/>
          <a:p>
            <a:r>
              <a:rPr lang="en-US" sz="2400" dirty="0" err="1">
                <a:solidFill>
                  <a:srgbClr val="010000"/>
                </a:solidFill>
              </a:rPr>
              <a:t>Tabel</a:t>
            </a:r>
            <a:r>
              <a:rPr lang="en-US" sz="2400" dirty="0">
                <a:solidFill>
                  <a:srgbClr val="010000"/>
                </a:solidFill>
              </a:rPr>
              <a:t> </a:t>
            </a:r>
            <a:r>
              <a:rPr lang="en-US" sz="2400" dirty="0" err="1">
                <a:solidFill>
                  <a:srgbClr val="010000"/>
                </a:solidFill>
              </a:rPr>
              <a:t>substitusi</a:t>
            </a:r>
            <a:r>
              <a:rPr lang="en-US" sz="2400" dirty="0">
                <a:solidFill>
                  <a:srgbClr val="010000"/>
                </a:solidFill>
              </a:rPr>
              <a:t> </a:t>
            </a:r>
            <a:r>
              <a:rPr lang="en-US" sz="2400" dirty="0" err="1">
                <a:solidFill>
                  <a:srgbClr val="010000"/>
                </a:solidFill>
              </a:rPr>
              <a:t>dapat</a:t>
            </a:r>
            <a:r>
              <a:rPr lang="en-US" sz="2400" dirty="0">
                <a:solidFill>
                  <a:srgbClr val="010000"/>
                </a:solidFill>
              </a:rPr>
              <a:t> </a:t>
            </a:r>
            <a:r>
              <a:rPr lang="en-US" sz="2400" dirty="0" err="1">
                <a:solidFill>
                  <a:srgbClr val="010000"/>
                </a:solidFill>
              </a:rPr>
              <a:t>dibentuk</a:t>
            </a:r>
            <a:r>
              <a:rPr lang="en-US" sz="2400" dirty="0">
                <a:solidFill>
                  <a:srgbClr val="010000"/>
                </a:solidFill>
              </a:rPr>
              <a:t> </a:t>
            </a:r>
            <a:r>
              <a:rPr lang="en-US" sz="2400" dirty="0" err="1">
                <a:solidFill>
                  <a:srgbClr val="010000"/>
                </a:solidFill>
              </a:rPr>
              <a:t>secara</a:t>
            </a:r>
            <a:r>
              <a:rPr lang="en-US" sz="2400" dirty="0">
                <a:solidFill>
                  <a:srgbClr val="010000"/>
                </a:solidFill>
              </a:rPr>
              <a:t> </a:t>
            </a:r>
            <a:r>
              <a:rPr lang="en-US" sz="2400" dirty="0" err="1" smtClean="0">
                <a:solidFill>
                  <a:srgbClr val="010000"/>
                </a:solidFill>
              </a:rPr>
              <a:t>acak</a:t>
            </a:r>
            <a:endParaRPr lang="id-ID" sz="2400" dirty="0" smtClean="0">
              <a:solidFill>
                <a:srgbClr val="010000"/>
              </a:solidFill>
            </a:endParaRPr>
          </a:p>
          <a:p>
            <a:endParaRPr lang="id-ID" sz="2400" dirty="0">
              <a:solidFill>
                <a:srgbClr val="010000"/>
              </a:solidFill>
            </a:endParaRPr>
          </a:p>
          <a:p>
            <a:endParaRPr lang="id-ID" sz="2400" dirty="0" smtClean="0">
              <a:solidFill>
                <a:srgbClr val="010000"/>
              </a:solidFill>
            </a:endParaRPr>
          </a:p>
          <a:p>
            <a:r>
              <a:rPr lang="id-ID" sz="2400" dirty="0"/>
              <a:t>Atau dengan kalimat yang mudah diingat:</a:t>
            </a:r>
            <a:endParaRPr lang="id-ID" sz="2400" dirty="0"/>
          </a:p>
          <a:p>
            <a:pPr marL="0" indent="0" algn="ctr">
              <a:buNone/>
            </a:pPr>
            <a:r>
              <a:rPr lang="id-ID" sz="2400" dirty="0" smtClean="0"/>
              <a:t>Contoh</a:t>
            </a:r>
            <a:r>
              <a:rPr lang="id-ID" sz="2400" dirty="0"/>
              <a:t>: </a:t>
            </a:r>
            <a:r>
              <a:rPr lang="id-ID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 hope you enjoy this book</a:t>
            </a:r>
            <a:endParaRPr lang="id-ID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2400" dirty="0" smtClean="0"/>
              <a:t>Buang </a:t>
            </a:r>
            <a:r>
              <a:rPr lang="id-ID" sz="2400" dirty="0"/>
              <a:t>duplikasi huruf: </a:t>
            </a:r>
            <a:r>
              <a:rPr lang="id-ID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wehopyunjtisbk</a:t>
            </a:r>
            <a:endParaRPr lang="id-ID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2400" dirty="0" smtClean="0"/>
              <a:t>Sambung </a:t>
            </a:r>
            <a:r>
              <a:rPr lang="id-ID" sz="2400" dirty="0"/>
              <a:t>dengan huruf lain yang belum ada:</a:t>
            </a:r>
            <a:endParaRPr lang="id-ID" sz="2400" dirty="0"/>
          </a:p>
          <a:p>
            <a:pPr marL="0" indent="0" algn="ctr">
              <a:buNone/>
            </a:pPr>
            <a:r>
              <a:rPr lang="id-ID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wehopyunjtisbkacdfglmqrvxz</a:t>
            </a:r>
            <a:endParaRPr lang="id-ID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2400" dirty="0" smtClean="0"/>
              <a:t>Tabel </a:t>
            </a:r>
            <a:r>
              <a:rPr lang="id-ID" sz="2400" dirty="0"/>
              <a:t>substitusi:</a:t>
            </a:r>
            <a:endParaRPr lang="id-ID" sz="2400" dirty="0"/>
          </a:p>
          <a:p>
            <a:endParaRPr lang="id-ID" sz="2400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622301" y="2066925"/>
          <a:ext cx="80645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Document" r:id="rId1" imgW="5766435" imgH="681990" progId="Word.Document.8">
                  <p:embed/>
                </p:oleObj>
              </mc:Choice>
              <mc:Fallback>
                <p:oleObj name="Document" r:id="rId1" imgW="5766435" imgH="681990" progId="Word.Document.8">
                  <p:embed/>
                  <p:pic>
                    <p:nvPicPr>
                      <p:cNvPr id="0" name="Picture 1024" descr="image9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2301" y="2066925"/>
                        <a:ext cx="8064500" cy="10239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55588" y="5522913"/>
          <a:ext cx="859631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3" imgW="7172325" imgH="562610" progId="Word.Document.8">
                  <p:embed/>
                </p:oleObj>
              </mc:Choice>
              <mc:Fallback>
                <p:oleObj name="Document" r:id="rId3" imgW="7172325" imgH="562610" progId="Word.Document.8">
                  <p:embed/>
                  <p:pic>
                    <p:nvPicPr>
                      <p:cNvPr id="0" name="Picture 1025" descr="image1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588" y="5522913"/>
                        <a:ext cx="8596312" cy="6762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6572272"/>
            <a:ext cx="2357422" cy="28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sindhu@dsn.dinus.ac.id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troduction">
  <a:themeElements>
    <a:clrScheme name="introductio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introduc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introductio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F:\My Documents\Teaching\2002\com336\introduction.ppt</Template>
  <TotalTime>0</TotalTime>
  <Words>5005</Words>
  <Application>WPS Presentation</Application>
  <PresentationFormat>On-screen Show (4:3)</PresentationFormat>
  <Paragraphs>191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Arial</vt:lpstr>
      <vt:lpstr>SimSun</vt:lpstr>
      <vt:lpstr>Wingdings</vt:lpstr>
      <vt:lpstr>Times New Roman</vt:lpstr>
      <vt:lpstr>Gulim</vt:lpstr>
      <vt:lpstr>Malgun Gothic</vt:lpstr>
      <vt:lpstr>굴림</vt:lpstr>
      <vt:lpstr>Calibri</vt:lpstr>
      <vt:lpstr>Arial Black</vt:lpstr>
      <vt:lpstr>Courier New</vt:lpstr>
      <vt:lpstr>Microsoft YaHei</vt:lpstr>
      <vt:lpstr>Arial Unicode MS</vt:lpstr>
      <vt:lpstr>introduction</vt:lpstr>
      <vt:lpstr>Word.Document.8</vt:lpstr>
      <vt:lpstr>Word.Document.8</vt:lpstr>
      <vt:lpstr>Word.Document.8</vt:lpstr>
      <vt:lpstr>Subtitusi Abjad</vt:lpstr>
      <vt:lpstr>Objectives</vt:lpstr>
      <vt:lpstr>Pengantar</vt:lpstr>
      <vt:lpstr>Cipher Substitusi</vt:lpstr>
      <vt:lpstr>Contoh  </vt:lpstr>
      <vt:lpstr>PowerPoint 演示文稿</vt:lpstr>
      <vt:lpstr>Jenis-jenis Cipher Substitusi</vt:lpstr>
      <vt:lpstr>Cipher Abjad-tunggal  (Monoalphabetic Cipher)</vt:lpstr>
      <vt:lpstr>Cipher Abjad-tunggal  (Monoalphabetic Cipher)</vt:lpstr>
      <vt:lpstr>Cipher Substitusi Homofonik  (Homophonic substitution cipher)</vt:lpstr>
      <vt:lpstr>Cipher Substitusi Homofonik  (Homophonic substitution cipher)</vt:lpstr>
      <vt:lpstr>Cipher Substitusi Homofonik  (Homophonic substitution cipher)</vt:lpstr>
      <vt:lpstr>Cipher Abjad-Majemuk  (Polyalpabetic substitution cipher)</vt:lpstr>
      <vt:lpstr>Cipher Abjad-Majemuk  (Polyalpabetic substitution cipher)</vt:lpstr>
      <vt:lpstr>Cipher substitusi poligram  (Polygram substitution cipher )</vt:lpstr>
      <vt:lpstr>Sumber</vt:lpstr>
      <vt:lpstr>QUIZ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</dc:title>
  <dc:creator>ADHIT</dc:creator>
  <cp:lastModifiedBy>wikyan_</cp:lastModifiedBy>
  <cp:revision>207</cp:revision>
  <dcterms:created xsi:type="dcterms:W3CDTF">2002-09-04T12:52:00Z</dcterms:created>
  <dcterms:modified xsi:type="dcterms:W3CDTF">2023-09-26T08:37:02Z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4D76BE6B377F4A32BC84377849122E9B</vt:lpwstr>
  </property>
  <property fmtid="{D5CDD505-2E9C-101B-9397-08002B2CF9AE}" pid="3" name="KSOProductBuildVer">
    <vt:lpwstr>1033-12.2.0.13215</vt:lpwstr>
  </property>
</Properties>
</file>