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431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75" r:id="rId15"/>
    <p:sldId id="587" r:id="rId16"/>
    <p:sldId id="314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00"/>
    <a:srgbClr val="0600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B9C143-4CB7-4BEC-BC67-4D1A67A24167}" type="datetimeFigureOut">
              <a:rPr lang="en-US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2B6D12-D048-4764-B75A-A2AA7EC2F0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521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7300" y="17272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93675" y="152400"/>
            <a:ext cx="8739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id-ID" altLang="ko-KR" sz="4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Kriptografi</a:t>
            </a:r>
            <a:endParaRPr lang="en-US" altLang="ko-KR" sz="4000" b="1" i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216650" y="6543675"/>
            <a:ext cx="2819400" cy="306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id-ID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Fasilkom</a:t>
            </a:r>
            <a:r>
              <a:rPr lang="en-US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|| </a:t>
            </a:r>
            <a:fld id="{FE1186D1-2406-4606-B071-5F7DBF012716}" type="datetime1">
              <a:rPr lang="en-US" sz="14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10/2/2023</a:t>
            </a:fld>
            <a:endParaRPr lang="en-US" altLang="ko-KR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07950" y="6540500"/>
            <a:ext cx="225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adhitya@dsn.dinus.ac.id</a:t>
            </a:r>
            <a:endParaRPr lang="en-US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1485528"/>
            <a:ext cx="5943600" cy="1295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ko-KR" noProof="0" dirty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93504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3C938-546E-48E2-9190-7D7208BFB03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4426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E25-2B7C-4ADA-A5CC-FB8DD1E265D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2218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1075-56AC-4B8B-922E-BDD895266D2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61893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447800"/>
            <a:ext cx="81534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5DCD-8F0E-4DC5-B757-768B8767FF8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2145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400" y="38862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8862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2EBD4-BDF1-4441-BA71-FB9D95E3ABD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246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39975" y="65532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5DEE-080F-41AC-B47A-BA6301A8710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533400" y="116632"/>
            <a:ext cx="7134944" cy="1008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85874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48FF-6C5F-443E-A495-B6A9FF84BDB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338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5267B-CC70-4483-9F46-66982203844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958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55A2B-EB45-4CF1-BE91-A3A7B5B365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0212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5DA9F-543D-473F-B6F1-628105F5A99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722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8D13B-D4A6-4A02-92D7-27B24EF1C4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8393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8FD65-0418-4B0F-9983-99D40FE3A9F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549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7F7B3-364B-4496-BA94-12EAEFF4B3C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5001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30" name="Rectangle 1030"/>
          <p:cNvSpPr>
            <a:spLocks noChangeArrowheads="1"/>
          </p:cNvSpPr>
          <p:nvPr userDrawn="1"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 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00D225-47DA-4F89-8411-C9A3E6BE30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5" name="TextBox 1"/>
          <p:cNvSpPr txBox="1">
            <a:spLocks noChangeArrowheads="1"/>
          </p:cNvSpPr>
          <p:nvPr userDrawn="1"/>
        </p:nvSpPr>
        <p:spPr bwMode="auto">
          <a:xfrm>
            <a:off x="107950" y="6540500"/>
            <a:ext cx="225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adhitya@dsn.dinus.ac.id</a:t>
            </a:r>
            <a:endParaRPr lang="en-US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2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463" y="381000"/>
            <a:ext cx="933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6216650" y="6543675"/>
            <a:ext cx="2819400" cy="306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id-ID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Fasilkom</a:t>
            </a:r>
            <a:r>
              <a:rPr lang="en-US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|| </a:t>
            </a:r>
            <a:fld id="{FE1186D1-2406-4606-B071-5F7DBF012716}" type="datetime1">
              <a:rPr lang="en-US" sz="14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10/2/2023</a:t>
            </a:fld>
            <a:endParaRPr lang="en-US" altLang="ko-KR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Image:CharlesWheatstone.jp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en.wikipedia.org/wiki/Image:Lyon_Playfair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485900"/>
            <a:ext cx="6119813" cy="1295400"/>
          </a:xfrm>
          <a:noFill/>
        </p:spPr>
        <p:txBody>
          <a:bodyPr/>
          <a:lstStyle/>
          <a:p>
            <a:pPr eaLnBrk="1" hangingPunct="1"/>
            <a:r>
              <a:rPr lang="id-ID" altLang="ko-KR" sz="3200" dirty="0">
                <a:ea typeface="Gulim" panose="020B0600000101010101" pitchFamily="34" charset="-127"/>
              </a:rPr>
              <a:t>Teknik Playfair </a:t>
            </a:r>
            <a:r>
              <a:rPr lang="id-ID" altLang="ko-KR" sz="3200" dirty="0" smtClean="0">
                <a:ea typeface="Gulim" panose="020B0600000101010101" pitchFamily="34" charset="-127"/>
              </a:rPr>
              <a:t>Cipher</a:t>
            </a:r>
            <a:endParaRPr lang="en-US" altLang="ko-KR" sz="3200" dirty="0" smtClean="0">
              <a:ea typeface="Gulim" panose="020B0600000101010101" pitchFamily="34" charset="-127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284984"/>
            <a:ext cx="7315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ID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Sindhu</a:t>
            </a:r>
            <a:r>
              <a:rPr lang="en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Rakasiwi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id-ID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97425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6050"/>
            <a:ext cx="8153400" cy="4756149"/>
          </a:xfrm>
        </p:spPr>
        <p:txBody>
          <a:bodyPr/>
          <a:lstStyle/>
          <a:p>
            <a:r>
              <a:rPr lang="id-ID" sz="2400" dirty="0"/>
              <a:t>Contoh: Kunci (yang sudah diperluas) ditulis kembali sebagai berikut</a:t>
            </a:r>
            <a:r>
              <a:rPr lang="id-ID" sz="2400" dirty="0" smtClean="0"/>
              <a:t>:</a:t>
            </a:r>
          </a:p>
          <a:p>
            <a:endParaRPr lang="id-ID" sz="2400" dirty="0"/>
          </a:p>
          <a:p>
            <a:endParaRPr lang="id-ID" sz="2400" dirty="0" smtClean="0"/>
          </a:p>
          <a:p>
            <a:endParaRPr lang="id-ID" sz="2400" dirty="0"/>
          </a:p>
          <a:p>
            <a:endParaRPr lang="id-ID" sz="2400" dirty="0" smtClean="0"/>
          </a:p>
          <a:p>
            <a:endParaRPr lang="id-ID" sz="2400" dirty="0" smtClean="0"/>
          </a:p>
          <a:p>
            <a:r>
              <a:rPr lang="en-US" sz="2400" dirty="0" err="1" smtClean="0"/>
              <a:t>Plainteks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):</a:t>
            </a:r>
            <a:endParaRPr lang="id-ID" sz="2400" dirty="0"/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 BR OZ OM SZ SW EZ EP CL EA NZ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/>
              <a:t>Cipherteks</a:t>
            </a:r>
            <a:r>
              <a:rPr lang="en-US" sz="2400" dirty="0"/>
              <a:t>:</a:t>
            </a:r>
            <a:endParaRPr lang="id-ID" sz="2400" dirty="0"/>
          </a:p>
          <a:p>
            <a:pPr marL="0" indent="0" algn="ctr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 EC UW PO DV TV BV CM BG CS DY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4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2063564"/>
              </p:ext>
            </p:extLst>
          </p:nvPr>
        </p:nvGraphicFramePr>
        <p:xfrm>
          <a:off x="-13030" y="2276872"/>
          <a:ext cx="6843713" cy="2035175"/>
        </p:xfrm>
        <a:graphic>
          <a:graphicData uri="http://schemas.openxmlformats.org/presentationml/2006/ole">
            <p:oleObj spid="_x0000_s3081" name="Document" r:id="rId3" imgW="4431993" imgH="1317016" progId="Word.Documen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836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31432"/>
          </a:xfrm>
        </p:spPr>
        <p:txBody>
          <a:bodyPr/>
          <a:lstStyle/>
          <a:p>
            <a:r>
              <a:rPr lang="en-US" dirty="0" err="1"/>
              <a:t>Enkripsi</a:t>
            </a:r>
            <a:r>
              <a:rPr lang="en-US" dirty="0"/>
              <a:t> OD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UT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bujursangkar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0057227"/>
              </p:ext>
            </p:extLst>
          </p:nvPr>
        </p:nvGraphicFramePr>
        <p:xfrm>
          <a:off x="-30163" y="2876550"/>
          <a:ext cx="9040813" cy="2462213"/>
        </p:xfrm>
        <a:graphic>
          <a:graphicData uri="http://schemas.openxmlformats.org/presentationml/2006/ole">
            <p:oleObj spid="_x0000_s5129" name="Document" r:id="rId3" imgW="5677388" imgH="1543865" progId="Word.Documen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461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615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diingat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  <a:endParaRPr lang="id-ID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JALAN N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AKULA SEBELAS</a:t>
            </a:r>
            <a:endParaRPr lang="id-ID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Buang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yang </a:t>
            </a:r>
            <a:r>
              <a:rPr lang="en-US" sz="2000" dirty="0" err="1"/>
              <a:t>berulang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J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 smtClean="0"/>
              <a:t>:</a:t>
            </a:r>
            <a:endParaRPr lang="id-ID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ALN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KUSEB</a:t>
            </a:r>
            <a:endParaRPr lang="id-ID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huruf-huruf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(</a:t>
            </a:r>
            <a:r>
              <a:rPr lang="en-US" sz="2000" dirty="0" err="1"/>
              <a:t>kecuali</a:t>
            </a:r>
            <a:r>
              <a:rPr lang="en-US" sz="2000" dirty="0"/>
              <a:t> J</a:t>
            </a:r>
            <a:r>
              <a:rPr lang="en-US" sz="2000" dirty="0" smtClean="0"/>
              <a:t>):</a:t>
            </a:r>
            <a:r>
              <a:rPr lang="en-US" sz="2000" dirty="0"/>
              <a:t> </a:t>
            </a:r>
            <a:endParaRPr lang="id-ID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ALN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KUSEBCDFGHIMOPQRTVWXYZ</a:t>
            </a:r>
            <a:endParaRPr lang="id-ID" sz="2000" dirty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bujursangkar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endParaRPr lang="id-ID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5858726"/>
              </p:ext>
            </p:extLst>
          </p:nvPr>
        </p:nvGraphicFramePr>
        <p:xfrm>
          <a:off x="4017840" y="4864100"/>
          <a:ext cx="6308725" cy="1993900"/>
        </p:xfrm>
        <a:graphic>
          <a:graphicData uri="http://schemas.openxmlformats.org/presentationml/2006/ole">
            <p:oleObj spid="_x0000_s6154" name="Document" r:id="rId3" imgW="3923389" imgH="1248876" progId="Word.Documen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074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/>
              <a:t>Karena ada 26 huruf abjad, maka terdapat 26 x 26 = 677 bigram, sehingga identifikasi bigram individual lebih sukar.</a:t>
            </a:r>
          </a:p>
          <a:p>
            <a:r>
              <a:rPr lang="id-ID" sz="2000" dirty="0" smtClean="0"/>
              <a:t>Sayangnya </a:t>
            </a:r>
            <a:r>
              <a:rPr lang="id-ID" sz="2000" dirty="0"/>
              <a:t>ukuran poligram di dalam Playfair cipher tidak cukup besar, hanya dua huruf sehingga Playfair cipher tidak aman. </a:t>
            </a:r>
          </a:p>
          <a:p>
            <a:r>
              <a:rPr lang="id-ID" sz="2000" dirty="0" smtClean="0"/>
              <a:t>Meskipun </a:t>
            </a:r>
            <a:r>
              <a:rPr lang="id-ID" sz="2000" dirty="0"/>
              <a:t>Playfair cipher sulit dipecahkan dengan analisis frekuensi relatif huruf-huruf, namun ia dapat dipecahkan dengan analisis frekuensi pasangan huruf. </a:t>
            </a:r>
          </a:p>
          <a:p>
            <a:r>
              <a:rPr lang="id-ID" sz="2000" dirty="0" smtClean="0"/>
              <a:t>Dalam </a:t>
            </a:r>
            <a:r>
              <a:rPr lang="id-ID" sz="2000" dirty="0"/>
              <a:t>Bahasa Inggris kita bisa mempunyai  frekuensi kemunculan pasangan huruf, misalnya pasangan huruf TH dan HE paling sering muncul. </a:t>
            </a:r>
          </a:p>
          <a:p>
            <a:r>
              <a:rPr lang="id-ID" sz="2000" dirty="0" smtClean="0"/>
              <a:t>Dengan </a:t>
            </a:r>
            <a:r>
              <a:rPr lang="id-ID" sz="2000" dirty="0"/>
              <a:t>menggunakan tabel frekuensi kemunculan pasangan huruf di dalam Bahasa Inggris dan cipherteks yang cukup banyak, Playfair cipher dapat dipecahkan. </a:t>
            </a:r>
          </a:p>
          <a:p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260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Rinaldi Munir, ITB</a:t>
            </a:r>
          </a:p>
          <a:p>
            <a:r>
              <a:rPr lang="id-ID" dirty="0" smtClean="0"/>
              <a:t>Aisyatul Karima, UDINUS</a:t>
            </a:r>
          </a:p>
          <a:p>
            <a:r>
              <a:rPr lang="id-ID" dirty="0" smtClean="0"/>
              <a:t>Bruce </a:t>
            </a:r>
            <a:r>
              <a:rPr lang="id-ID" dirty="0"/>
              <a:t>Scheier, (2001), Applied Cryptography, John Willey &amp; Sons Inc, Canada</a:t>
            </a:r>
          </a:p>
          <a:p>
            <a:r>
              <a:rPr lang="id-ID" dirty="0" smtClean="0"/>
              <a:t>Cobb</a:t>
            </a:r>
            <a:r>
              <a:rPr lang="id-ID" dirty="0"/>
              <a:t>, Chey, (2004), Cryptography for Dummies, John Willey &amp; Sons Inc, Canada</a:t>
            </a:r>
          </a:p>
          <a:p>
            <a:r>
              <a:rPr lang="id-ID" dirty="0" smtClean="0"/>
              <a:t>Stalling </a:t>
            </a:r>
            <a:r>
              <a:rPr lang="id-ID" dirty="0"/>
              <a:t>William, (2003), Cryptography and Network Security, Prentice Hall, USA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519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Quiz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D" sz="2200" dirty="0" smtClean="0"/>
              <a:t>1. </a:t>
            </a:r>
            <a:r>
              <a:rPr lang="id-ID" sz="2200" dirty="0" smtClean="0"/>
              <a:t>P </a:t>
            </a:r>
            <a:r>
              <a:rPr lang="id-ID" sz="2200" dirty="0" smtClean="0"/>
              <a:t>= nama sendiri</a:t>
            </a:r>
          </a:p>
          <a:p>
            <a:pPr>
              <a:buNone/>
            </a:pPr>
            <a:r>
              <a:rPr lang="id-ID" sz="2200" dirty="0" smtClean="0"/>
              <a:t>K = TEKNIK INFORMATIKA</a:t>
            </a:r>
          </a:p>
          <a:p>
            <a:pPr>
              <a:buNone/>
            </a:pPr>
            <a:r>
              <a:rPr lang="id-ID" sz="2200" dirty="0" smtClean="0"/>
              <a:t>C</a:t>
            </a:r>
            <a:r>
              <a:rPr lang="id-ID" sz="2200" dirty="0" smtClean="0"/>
              <a:t>???</a:t>
            </a:r>
            <a:endParaRPr lang="en-ID" sz="2200" dirty="0" smtClean="0"/>
          </a:p>
          <a:p>
            <a:pPr>
              <a:buNone/>
            </a:pPr>
            <a:r>
              <a:rPr lang="en-ID" sz="2200" dirty="0" smtClean="0"/>
              <a:t>(point 35)</a:t>
            </a:r>
          </a:p>
          <a:p>
            <a:pPr>
              <a:buNone/>
            </a:pPr>
            <a:r>
              <a:rPr lang="en-ID" sz="2200" dirty="0" smtClean="0"/>
              <a:t>2. P =  </a:t>
            </a:r>
            <a:r>
              <a:rPr lang="en-ID" sz="2200" dirty="0" err="1" smtClean="0"/>
              <a:t>Suka</a:t>
            </a:r>
            <a:r>
              <a:rPr lang="en-ID" sz="2200" dirty="0" smtClean="0"/>
              <a:t> </a:t>
            </a:r>
            <a:r>
              <a:rPr lang="en-ID" sz="2200" dirty="0" err="1" smtClean="0"/>
              <a:t>Belajar</a:t>
            </a:r>
            <a:r>
              <a:rPr lang="en-ID" sz="2200" dirty="0" smtClean="0"/>
              <a:t> </a:t>
            </a:r>
            <a:r>
              <a:rPr lang="en-ID" sz="2200" dirty="0" err="1" smtClean="0"/>
              <a:t>Kriptografi</a:t>
            </a:r>
            <a:r>
              <a:rPr lang="en-ID" sz="2200" dirty="0" smtClean="0"/>
              <a:t> </a:t>
            </a:r>
          </a:p>
          <a:p>
            <a:pPr>
              <a:buNone/>
            </a:pPr>
            <a:r>
              <a:rPr lang="en-ID" sz="2200" dirty="0" smtClean="0"/>
              <a:t>K = </a:t>
            </a:r>
            <a:r>
              <a:rPr lang="en-ID" sz="2200" dirty="0" err="1" smtClean="0"/>
              <a:t>Playfair</a:t>
            </a:r>
            <a:r>
              <a:rPr lang="en-ID" sz="2200" dirty="0" smtClean="0"/>
              <a:t> Cipher</a:t>
            </a:r>
          </a:p>
          <a:p>
            <a:pPr>
              <a:buNone/>
            </a:pPr>
            <a:r>
              <a:rPr lang="en-ID" sz="2200" dirty="0" smtClean="0"/>
              <a:t>C???</a:t>
            </a:r>
          </a:p>
          <a:p>
            <a:pPr>
              <a:buNone/>
            </a:pPr>
            <a:r>
              <a:rPr lang="en-ID" sz="2200" dirty="0" smtClean="0"/>
              <a:t>(point 35)</a:t>
            </a:r>
            <a:endParaRPr lang="en-ID" sz="2200" dirty="0" smtClean="0"/>
          </a:p>
          <a:p>
            <a:pPr>
              <a:buNone/>
            </a:pPr>
            <a:r>
              <a:rPr lang="en-ID" sz="2200" dirty="0" smtClean="0"/>
              <a:t>3. P = </a:t>
            </a:r>
            <a:r>
              <a:rPr lang="en-US" sz="2200" dirty="0" err="1" smtClean="0">
                <a:cs typeface="Times New Roman" panose="02020603050405020304" pitchFamily="18" charset="0"/>
              </a:rPr>
              <a:t>Tulis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cs typeface="Times New Roman" panose="02020603050405020304" pitchFamily="18" charset="0"/>
              </a:rPr>
              <a:t>pesan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cs typeface="Times New Roman" panose="02020603050405020304" pitchFamily="18" charset="0"/>
              </a:rPr>
              <a:t>dalam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cs typeface="Times New Roman" panose="02020603050405020304" pitchFamily="18" charset="0"/>
              </a:rPr>
              <a:t>bigram </a:t>
            </a:r>
            <a:endParaRPr lang="en-ID" sz="2200" dirty="0" smtClean="0"/>
          </a:p>
          <a:p>
            <a:pPr>
              <a:buNone/>
            </a:pPr>
            <a:r>
              <a:rPr lang="en-ID" sz="2200" dirty="0" smtClean="0"/>
              <a:t>K = Indonesia Negara </a:t>
            </a:r>
            <a:r>
              <a:rPr lang="en-ID" sz="2200" dirty="0" err="1" smtClean="0"/>
              <a:t>Kaya</a:t>
            </a:r>
            <a:r>
              <a:rPr lang="en-ID" sz="2200" dirty="0" smtClean="0"/>
              <a:t> </a:t>
            </a:r>
            <a:r>
              <a:rPr lang="en-ID" sz="2200" dirty="0" err="1" smtClean="0"/>
              <a:t>dan</a:t>
            </a:r>
            <a:r>
              <a:rPr lang="en-ID" sz="2200" dirty="0" smtClean="0"/>
              <a:t> Jaya</a:t>
            </a:r>
          </a:p>
          <a:p>
            <a:pPr>
              <a:buNone/>
            </a:pPr>
            <a:r>
              <a:rPr lang="en-ID" sz="2200" dirty="0" smtClean="0"/>
              <a:t>C???</a:t>
            </a:r>
          </a:p>
          <a:p>
            <a:pPr>
              <a:buNone/>
            </a:pPr>
            <a:r>
              <a:rPr lang="en-ID" sz="2200" dirty="0" smtClean="0"/>
              <a:t>(point 30)</a:t>
            </a:r>
            <a:endParaRPr lang="id-ID" sz="2200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7223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smtClean="0">
              <a:ea typeface="Gulim" panose="020B0600000101010101" pitchFamily="34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340768"/>
            <a:ext cx="3888432" cy="4617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Mahasiswa </a:t>
            </a:r>
            <a:r>
              <a:rPr lang="id-ID" dirty="0"/>
              <a:t>mendapatkan penjelasan mengenai sejarah, </a:t>
            </a:r>
            <a:r>
              <a:rPr lang="id-ID" dirty="0" smtClean="0"/>
              <a:t>teknik penggunaan playfair cipher</a:t>
            </a:r>
            <a:endParaRPr lang="id-ID" dirty="0"/>
          </a:p>
          <a:p>
            <a:r>
              <a:rPr lang="id-ID" dirty="0"/>
              <a:t>Mahasiswa mendapatkan penjelasan mengenai </a:t>
            </a:r>
            <a:r>
              <a:rPr lang="id-ID" dirty="0" smtClean="0"/>
              <a:t>langkah-langkah penerapan playfair </a:t>
            </a:r>
            <a:r>
              <a:rPr lang="id-ID" dirty="0"/>
              <a:t>cipher</a:t>
            </a:r>
          </a:p>
          <a:p>
            <a:pPr lvl="0"/>
            <a:endParaRPr lang="id-ID" dirty="0" smtClean="0"/>
          </a:p>
          <a:p>
            <a:pPr lvl="0"/>
            <a:endParaRPr lang="id-ID" dirty="0"/>
          </a:p>
          <a:p>
            <a:pPr lvl="0"/>
            <a:endParaRPr lang="id-ID" dirty="0"/>
          </a:p>
          <a:p>
            <a:pPr lvl="0"/>
            <a:endParaRPr lang="id-ID" dirty="0"/>
          </a:p>
          <a:p>
            <a:pPr lvl="0"/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2485256"/>
          </a:xfrm>
        </p:spPr>
        <p:txBody>
          <a:bodyPr/>
          <a:lstStyle/>
          <a:p>
            <a:r>
              <a:rPr lang="id-ID" dirty="0"/>
              <a:t>Termasuk ke dalam </a:t>
            </a:r>
            <a:r>
              <a:rPr lang="id-ID" dirty="0">
                <a:solidFill>
                  <a:srgbClr val="FF0000"/>
                </a:solidFill>
              </a:rPr>
              <a:t>polygram cipher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Ditemukan oleh </a:t>
            </a:r>
            <a:r>
              <a:rPr lang="id-ID" dirty="0">
                <a:solidFill>
                  <a:srgbClr val="FF0000"/>
                </a:solidFill>
              </a:rPr>
              <a:t>Sir Charles Wheatstone </a:t>
            </a:r>
            <a:r>
              <a:rPr lang="id-ID" dirty="0"/>
              <a:t>namun </a:t>
            </a:r>
            <a:r>
              <a:rPr lang="id-ID" dirty="0">
                <a:solidFill>
                  <a:srgbClr val="FF0000"/>
                </a:solidFill>
              </a:rPr>
              <a:t>dipromosikan</a:t>
            </a:r>
            <a:r>
              <a:rPr lang="id-ID" dirty="0"/>
              <a:t> oleh </a:t>
            </a:r>
            <a:r>
              <a:rPr lang="id-ID" dirty="0">
                <a:solidFill>
                  <a:srgbClr val="FF0000"/>
                </a:solidFill>
              </a:rPr>
              <a:t>Baron Lyon Playfair</a:t>
            </a:r>
            <a:r>
              <a:rPr lang="id-ID" dirty="0"/>
              <a:t> pada tahun 1854.</a:t>
            </a:r>
          </a:p>
          <a:p>
            <a:endParaRPr lang="id-ID" dirty="0"/>
          </a:p>
        </p:txBody>
      </p:sp>
      <p:pic>
        <p:nvPicPr>
          <p:cNvPr id="4" name="Picture 5" descr="The Playfair system was invented by Charles Wheatstone, who first described it in 1854.">
            <a:hlinkClick r:id="rId2" tooltip="The Playfair system was invented by Charles Wheatstone, who first described it in 1854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61048"/>
            <a:ext cx="16414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rd Playfair promoted the use of the cipher, and his name became associated with the system.">
            <a:hlinkClick r:id="rId4" tooltip="Lord Playfair promoted the use of the cipher, and his name became associated with the system.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37248"/>
            <a:ext cx="16351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76400" y="6070848"/>
            <a:ext cx="2530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1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Sir Charles Wheatstone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638800" y="6147048"/>
            <a:ext cx="213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1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Baron Lyon Playfair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112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Cipher ini mengenkripsi </a:t>
            </a:r>
            <a:r>
              <a:rPr lang="id-ID" dirty="0">
                <a:solidFill>
                  <a:srgbClr val="FF0000"/>
                </a:solidFill>
              </a:rPr>
              <a:t>pasangan huruf (digram atau digraf)</a:t>
            </a:r>
            <a:r>
              <a:rPr lang="id-ID" dirty="0"/>
              <a:t>, bukan huruf tunggal seperti pada cipher klasik lainnya. </a:t>
            </a:r>
          </a:p>
          <a:p>
            <a:endParaRPr lang="id-ID" dirty="0"/>
          </a:p>
          <a:p>
            <a:r>
              <a:rPr lang="id-ID" dirty="0"/>
              <a:t>Tujuannya adalah untuk membuat </a:t>
            </a:r>
            <a:r>
              <a:rPr lang="id-ID" dirty="0">
                <a:solidFill>
                  <a:srgbClr val="FF0000"/>
                </a:solidFill>
              </a:rPr>
              <a:t>analisis frekuensi menjadi sangat sulit </a:t>
            </a:r>
            <a:r>
              <a:rPr lang="id-ID" dirty="0"/>
              <a:t>sebab frekuensi kemunculan huruf-huruf di dalam cipherteks menjadi datar (flat).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893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Kunci kriptografinya </a:t>
            </a:r>
            <a:r>
              <a:rPr lang="id-ID" dirty="0">
                <a:solidFill>
                  <a:srgbClr val="FF0000"/>
                </a:solidFill>
              </a:rPr>
              <a:t>25 buah huruf </a:t>
            </a:r>
            <a:r>
              <a:rPr lang="id-ID" dirty="0"/>
              <a:t>yang disusun di dalam </a:t>
            </a:r>
            <a:r>
              <a:rPr lang="id-ID" dirty="0" smtClean="0"/>
              <a:t>bujur sangkar </a:t>
            </a:r>
            <a:r>
              <a:rPr lang="id-ID" dirty="0">
                <a:solidFill>
                  <a:srgbClr val="FF0000"/>
                </a:solidFill>
              </a:rPr>
              <a:t>5x5</a:t>
            </a:r>
            <a:r>
              <a:rPr lang="id-ID" dirty="0"/>
              <a:t> dengan </a:t>
            </a:r>
            <a:r>
              <a:rPr lang="id-ID" dirty="0" smtClean="0"/>
              <a:t>menghilangkan </a:t>
            </a:r>
            <a:r>
              <a:rPr lang="id-ID" dirty="0"/>
              <a:t>huruf </a:t>
            </a:r>
            <a:r>
              <a:rPr lang="id-ID" dirty="0">
                <a:solidFill>
                  <a:srgbClr val="FF0000"/>
                </a:solidFill>
              </a:rPr>
              <a:t>J</a:t>
            </a:r>
            <a:r>
              <a:rPr lang="id-ID" dirty="0"/>
              <a:t> dari abjad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Jumlah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kemungkinan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 25!=15.511.210.043.330.985.984.000.000</a:t>
            </a:r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7811440"/>
              </p:ext>
            </p:extLst>
          </p:nvPr>
        </p:nvGraphicFramePr>
        <p:xfrm>
          <a:off x="1409902" y="2924944"/>
          <a:ext cx="3170237" cy="2801938"/>
        </p:xfrm>
        <a:graphic>
          <a:graphicData uri="http://schemas.openxmlformats.org/presentationml/2006/ole">
            <p:oleObj spid="_x0000_s1033" name="Document" r:id="rId3" imgW="1859196" imgH="1649785" progId="Word.Documen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051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Susunan kunci di dalam bujursangkar </a:t>
            </a:r>
            <a:r>
              <a:rPr lang="id-ID" dirty="0">
                <a:solidFill>
                  <a:srgbClr val="FF0000"/>
                </a:solidFill>
              </a:rPr>
              <a:t>diperluas</a:t>
            </a:r>
            <a:r>
              <a:rPr lang="id-ID" dirty="0"/>
              <a:t> dengan </a:t>
            </a:r>
            <a:r>
              <a:rPr lang="id-ID" dirty="0">
                <a:solidFill>
                  <a:srgbClr val="FF0000"/>
                </a:solidFill>
              </a:rPr>
              <a:t>menambahkan</a:t>
            </a:r>
            <a:r>
              <a:rPr lang="id-ID" dirty="0"/>
              <a:t> kolom keenam dan baris keenam.</a:t>
            </a:r>
          </a:p>
          <a:p>
            <a:endParaRPr lang="id-ID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8806020"/>
              </p:ext>
            </p:extLst>
          </p:nvPr>
        </p:nvGraphicFramePr>
        <p:xfrm>
          <a:off x="2854325" y="2636912"/>
          <a:ext cx="4689475" cy="3141662"/>
        </p:xfrm>
        <a:graphic>
          <a:graphicData uri="http://schemas.openxmlformats.org/presentationml/2006/ole">
            <p:oleObj spid="_x0000_s2058" name="Document" r:id="rId3" imgW="2999957" imgH="2011397" progId="Word.Documen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008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Pesan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dienkripsi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diatur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terlebih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dahulu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Ganti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bila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Tulis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pesan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pasangan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bigram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).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Jangan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sampai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pasangan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huruf</a:t>
            </a:r>
            <a:r>
              <a:rPr lang="id-ID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yang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sisipkan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tengahnya</a:t>
            </a:r>
            <a:endParaRPr 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Jika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ganjil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,</a:t>
            </a:r>
            <a:r>
              <a:rPr lang="id-ID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tambahkan</a:t>
            </a:r>
            <a:r>
              <a:rPr lang="id-ID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akhir</a:t>
            </a:r>
            <a:endParaRPr lang="en-GB" dirty="0">
              <a:solidFill>
                <a:srgbClr val="0070C0"/>
              </a:solidFill>
            </a:endParaRP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8456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Contoh: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 algn="ctr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Plainteks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: GOOD BROOMS SWEEP CLEAN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→ </a:t>
            </a:r>
            <a:r>
              <a:rPr lang="id-ID" dirty="0"/>
              <a:t>Tidak ada huruf J, maka langsung tulis  pesan dalam pasangan huruf: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 BR OZ OM SZ SW EZ EP CL EA NZ</a:t>
            </a:r>
          </a:p>
          <a:p>
            <a:endParaRPr lang="id-ID" b="1" dirty="0">
              <a:solidFill>
                <a:srgbClr val="FF0000"/>
              </a:solidFill>
            </a:endParaRP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8408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cs typeface="Times New Roman" panose="02020603050405020304" pitchFamily="18" charset="0"/>
              </a:rPr>
              <a:t>Playfair</a:t>
            </a:r>
            <a:r>
              <a:rPr lang="en-GB" b="1" dirty="0">
                <a:cs typeface="Times New Roman" panose="02020603050405020304" pitchFamily="18" charset="0"/>
              </a:rPr>
              <a:t> Cipher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Algoritma enkripsi:</a:t>
            </a:r>
          </a:p>
          <a:p>
            <a:pPr lvl="1"/>
            <a:r>
              <a:rPr lang="id-ID" dirty="0" smtClean="0">
                <a:solidFill>
                  <a:srgbClr val="0070C0"/>
                </a:solidFill>
              </a:rPr>
              <a:t>Jika </a:t>
            </a:r>
            <a:r>
              <a:rPr lang="id-ID" dirty="0">
                <a:solidFill>
                  <a:srgbClr val="FF0000"/>
                </a:solidFill>
              </a:rPr>
              <a:t>dua huruf </a:t>
            </a:r>
            <a:r>
              <a:rPr lang="id-ID" dirty="0">
                <a:solidFill>
                  <a:srgbClr val="0070C0"/>
                </a:solidFill>
              </a:rPr>
              <a:t>terdapat pada </a:t>
            </a:r>
            <a:r>
              <a:rPr lang="id-ID" dirty="0">
                <a:solidFill>
                  <a:srgbClr val="FF0000"/>
                </a:solidFill>
              </a:rPr>
              <a:t>baris kunci yang sama </a:t>
            </a:r>
            <a:r>
              <a:rPr lang="id-ID" dirty="0">
                <a:solidFill>
                  <a:srgbClr val="0070C0"/>
                </a:solidFill>
              </a:rPr>
              <a:t>maka tiap huruf </a:t>
            </a:r>
            <a:r>
              <a:rPr lang="id-ID" dirty="0">
                <a:solidFill>
                  <a:srgbClr val="FF0000"/>
                </a:solidFill>
              </a:rPr>
              <a:t>diganti</a:t>
            </a:r>
            <a:r>
              <a:rPr lang="id-ID" dirty="0">
                <a:solidFill>
                  <a:srgbClr val="0070C0"/>
                </a:solidFill>
              </a:rPr>
              <a:t> dengan huruf di kanannya.</a:t>
            </a:r>
          </a:p>
          <a:p>
            <a:pPr lvl="1"/>
            <a:r>
              <a:rPr lang="id-ID" dirty="0" smtClean="0">
                <a:solidFill>
                  <a:srgbClr val="0070C0"/>
                </a:solidFill>
              </a:rPr>
              <a:t>Jika </a:t>
            </a:r>
            <a:r>
              <a:rPr lang="id-ID" dirty="0">
                <a:solidFill>
                  <a:srgbClr val="FF0000"/>
                </a:solidFill>
              </a:rPr>
              <a:t>dua huruf </a:t>
            </a:r>
            <a:r>
              <a:rPr lang="id-ID" dirty="0">
                <a:solidFill>
                  <a:srgbClr val="0070C0"/>
                </a:solidFill>
              </a:rPr>
              <a:t>terdapat pada </a:t>
            </a:r>
            <a:r>
              <a:rPr lang="id-ID" dirty="0">
                <a:solidFill>
                  <a:srgbClr val="FF0000"/>
                </a:solidFill>
              </a:rPr>
              <a:t>kolom kunci yang sama </a:t>
            </a:r>
            <a:r>
              <a:rPr lang="id-ID" dirty="0">
                <a:solidFill>
                  <a:srgbClr val="0070C0"/>
                </a:solidFill>
              </a:rPr>
              <a:t>maka tiap huruf </a:t>
            </a:r>
            <a:r>
              <a:rPr lang="id-ID" dirty="0">
                <a:solidFill>
                  <a:srgbClr val="FF0000"/>
                </a:solidFill>
              </a:rPr>
              <a:t>diganti</a:t>
            </a:r>
            <a:r>
              <a:rPr lang="id-ID" dirty="0">
                <a:solidFill>
                  <a:srgbClr val="0070C0"/>
                </a:solidFill>
              </a:rPr>
              <a:t> dengan huruf di bawahnya.</a:t>
            </a:r>
          </a:p>
          <a:p>
            <a:pPr lvl="1"/>
            <a:r>
              <a:rPr lang="id-ID" dirty="0" smtClean="0">
                <a:solidFill>
                  <a:srgbClr val="0070C0"/>
                </a:solidFill>
              </a:rPr>
              <a:t>Jika </a:t>
            </a:r>
            <a:r>
              <a:rPr lang="id-ID" dirty="0">
                <a:solidFill>
                  <a:srgbClr val="0070C0"/>
                </a:solidFill>
              </a:rPr>
              <a:t>dua huruf </a:t>
            </a:r>
            <a:r>
              <a:rPr lang="id-ID" dirty="0">
                <a:solidFill>
                  <a:srgbClr val="FF0000"/>
                </a:solidFill>
              </a:rPr>
              <a:t>tidak</a:t>
            </a:r>
            <a:r>
              <a:rPr lang="id-ID" dirty="0">
                <a:solidFill>
                  <a:srgbClr val="0070C0"/>
                </a:solidFill>
              </a:rPr>
              <a:t> pada </a:t>
            </a:r>
            <a:r>
              <a:rPr lang="id-ID" dirty="0">
                <a:solidFill>
                  <a:srgbClr val="FF0000"/>
                </a:solidFill>
              </a:rPr>
              <a:t>baris yang sama </a:t>
            </a:r>
            <a:r>
              <a:rPr lang="id-ID" dirty="0">
                <a:solidFill>
                  <a:srgbClr val="0070C0"/>
                </a:solidFill>
              </a:rPr>
              <a:t>atau </a:t>
            </a:r>
            <a:r>
              <a:rPr lang="id-ID" dirty="0">
                <a:solidFill>
                  <a:srgbClr val="FF0000"/>
                </a:solidFill>
              </a:rPr>
              <a:t>kolom yang sama</a:t>
            </a:r>
            <a:r>
              <a:rPr lang="id-ID" dirty="0">
                <a:solidFill>
                  <a:srgbClr val="0070C0"/>
                </a:solidFill>
              </a:rPr>
              <a:t>, maka </a:t>
            </a:r>
            <a:r>
              <a:rPr lang="id-ID" dirty="0">
                <a:solidFill>
                  <a:srgbClr val="FF0000"/>
                </a:solidFill>
              </a:rPr>
              <a:t>huruf pertama </a:t>
            </a:r>
            <a:r>
              <a:rPr lang="id-ID" dirty="0">
                <a:solidFill>
                  <a:srgbClr val="0070C0"/>
                </a:solidFill>
              </a:rPr>
              <a:t>diganti dengan huruf pada perpotongan baris huruf pertama dengan kolom huruf kedua. Huruf kedua diganti dengan huruf pada titik sudut keempat dari persegi panjang yang dibentuk dari 3 huruf yang digunakan sampai sejauh ini.</a:t>
            </a: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+mn-cs"/>
              </a:defRPr>
            </a:lvl9pPr>
          </a:lstStyle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7963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F:\My Documents\Teaching\2002\com336\introduction.ppt</Template>
  <TotalTime>3042</TotalTime>
  <Words>659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introduction</vt:lpstr>
      <vt:lpstr>Document</vt:lpstr>
      <vt:lpstr>Teknik Playfair Cipher</vt:lpstr>
      <vt:lpstr>Objectives</vt:lpstr>
      <vt:lpstr>Playfair Cipher </vt:lpstr>
      <vt:lpstr>Playfair Cipher </vt:lpstr>
      <vt:lpstr>Playfair Cipher </vt:lpstr>
      <vt:lpstr>Playfair Cipher </vt:lpstr>
      <vt:lpstr>Playfair Cipher </vt:lpstr>
      <vt:lpstr>Playfair Cipher </vt:lpstr>
      <vt:lpstr>Playfair Cipher </vt:lpstr>
      <vt:lpstr>Playfair Cipher </vt:lpstr>
      <vt:lpstr>Playfair Cipher </vt:lpstr>
      <vt:lpstr>Playfair Cipher </vt:lpstr>
      <vt:lpstr>Playfair Cipher </vt:lpstr>
      <vt:lpstr>Sumber</vt:lpstr>
      <vt:lpstr>Quiz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ADHIT</dc:creator>
  <cp:lastModifiedBy>wikyan_</cp:lastModifiedBy>
  <cp:revision>187</cp:revision>
  <dcterms:created xsi:type="dcterms:W3CDTF">2002-09-04T12:52:44Z</dcterms:created>
  <dcterms:modified xsi:type="dcterms:W3CDTF">2023-10-02T03:54:44Z</dcterms:modified>
</cp:coreProperties>
</file>