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258" r:id="rId3"/>
    <p:sldId id="262" r:id="rId4"/>
    <p:sldId id="285" r:id="rId5"/>
    <p:sldId id="293" r:id="rId7"/>
    <p:sldId id="286" r:id="rId8"/>
    <p:sldId id="291" r:id="rId9"/>
    <p:sldId id="287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30" r:id="rId22"/>
    <p:sldId id="331" r:id="rId23"/>
    <p:sldId id="332" r:id="rId24"/>
    <p:sldId id="333" r:id="rId25"/>
    <p:sldId id="336" r:id="rId26"/>
    <p:sldId id="338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5050"/>
    <a:srgbClr val="FF66FF"/>
    <a:srgbClr val="340EF0"/>
    <a:srgbClr val="FFFF99"/>
    <a:srgbClr val="CC9900"/>
    <a:srgbClr val="FFDBCB"/>
    <a:srgbClr val="FFFF00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13" autoAdjust="0"/>
    <p:restoredTop sz="86364" autoAdjust="0"/>
  </p:normalViewPr>
  <p:slideViewPr>
    <p:cSldViewPr showGuides="1">
      <p:cViewPr varScale="1">
        <p:scale>
          <a:sx n="70" d="100"/>
          <a:sy n="70" d="100"/>
        </p:scale>
        <p:origin x="-1068" y="-96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828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latin typeface="Algerian" panose="04020705040A02060702" pitchFamily="82" charset="0"/>
              </a:rPr>
              <a:t>Kriptografi</a:t>
            </a:r>
            <a:r>
              <a:rPr lang="en-US" sz="2800" b="1" dirty="0" smtClean="0">
                <a:latin typeface="Algerian" panose="04020705040A02060702" pitchFamily="82" charset="0"/>
              </a:rPr>
              <a:t> – </a:t>
            </a:r>
            <a:r>
              <a:rPr lang="en-US" sz="2800" b="1" dirty="0" err="1" smtClean="0">
                <a:latin typeface="Algerian" panose="04020705040A02060702" pitchFamily="82" charset="0"/>
              </a:rPr>
              <a:t>Pertemuan</a:t>
            </a:r>
            <a:r>
              <a:rPr lang="en-US" sz="2800" b="1" dirty="0" smtClean="0">
                <a:latin typeface="Algerian" panose="04020705040A02060702" pitchFamily="82" charset="0"/>
              </a:rPr>
              <a:t> </a:t>
            </a:r>
            <a:r>
              <a:rPr lang="en-ID" altLang="en-US" sz="2800" b="1" dirty="0" smtClean="0">
                <a:latin typeface="Algerian" panose="04020705040A02060702" pitchFamily="82" charset="0"/>
              </a:rPr>
              <a:t>5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br>
              <a:rPr lang="en-US" sz="2800" b="1" dirty="0" smtClean="0">
                <a:latin typeface="Algerian" panose="04020705040A02060702" pitchFamily="82" charset="0"/>
              </a:rPr>
            </a:br>
            <a:r>
              <a:rPr lang="en-US" sz="2800" b="1" dirty="0" smtClean="0">
                <a:latin typeface="Algerian" panose="04020705040A02060702" pitchFamily="82" charset="0"/>
              </a:rPr>
              <a:t>TEKNIK SUBSTITUSI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r>
              <a:rPr lang="en-ID" altLang="en-US" sz="2800" b="1" dirty="0" smtClean="0">
                <a:latin typeface="Algerian" panose="04020705040A02060702" pitchFamily="82" charset="0"/>
              </a:rPr>
              <a:t>VIGENERE, BEAUFORT, AUTOKEY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endParaRPr lang="en-ID" altLang="en-US" sz="2800" b="1" dirty="0" smtClean="0"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7025640" cy="762000"/>
          </a:xfrm>
        </p:spPr>
        <p:txBody>
          <a:bodyPr>
            <a:normAutofit/>
          </a:bodyPr>
          <a:lstStyle/>
          <a:p>
            <a:pPr algn="r"/>
            <a:r>
              <a:rPr lang="en-ID" altLang="en-US" dirty="0" smtClean="0">
                <a:latin typeface="Calibri" panose="020F0502020204030204" pitchFamily="34" charset="0"/>
              </a:rPr>
              <a:t>Sindhu Rakasiwi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M.Kom</a:t>
            </a:r>
            <a:endParaRPr lang="en-US" dirty="0" smtClean="0">
              <a:latin typeface="Calibri" panose="020F0502020204030204" pitchFamily="34" charset="0"/>
            </a:endParaRPr>
          </a:p>
          <a:p>
            <a:pPr algn="r"/>
            <a:r>
              <a:rPr lang="en-ID" altLang="en-US" b="1" dirty="0" smtClean="0">
                <a:latin typeface="Calibri" panose="020F0502020204030204" pitchFamily="34" charset="0"/>
              </a:rPr>
              <a:t>sindhu.rakasiwi</a:t>
            </a:r>
            <a:r>
              <a:rPr lang="en-US" b="1" dirty="0" smtClean="0">
                <a:latin typeface="Calibri" panose="020F0502020204030204" pitchFamily="34" charset="0"/>
              </a:rPr>
              <a:t>@dsn.dinus.ac.id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4290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1242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594" y="31242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594" y="31242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594" y="31242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594" y="31242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594" y="31242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44704"/>
                <a:gridCol w="319840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061950" y="1676400"/>
          <a:ext cx="7624856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5894" y="37338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44704"/>
                <a:gridCol w="319840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Beaufort Cipher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 descr="beaufort-key"/>
          <p:cNvPicPr>
            <a:picLocks noChangeAspect="1" noChangeArrowheads="1"/>
          </p:cNvPicPr>
          <p:nvPr/>
        </p:nvPicPr>
        <p:blipFill>
          <a:blip r:embed="rId1" cstate="print"/>
          <a:srcRect t="4354"/>
          <a:stretch>
            <a:fillRect/>
          </a:stretch>
        </p:blipFill>
        <p:spPr bwMode="auto">
          <a:xfrm>
            <a:off x="628050" y="1295400"/>
            <a:ext cx="5257800" cy="53303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200750" y="1299606"/>
            <a:ext cx="4514250" cy="53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1447800"/>
            <a:ext cx="2585720" cy="258532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/>
              <a:t>Sir Francis </a:t>
            </a:r>
            <a:r>
              <a:rPr lang="en-US" dirty="0" smtClean="0"/>
              <a:t>Beaufort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Beaufort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Vigenere</a:t>
            </a:r>
            <a:r>
              <a:rPr lang="en-US" dirty="0"/>
              <a:t> Cipher </a:t>
            </a:r>
            <a:r>
              <a:rPr lang="en-US" dirty="0" err="1"/>
              <a:t>dengan</a:t>
            </a:r>
            <a:r>
              <a:rPr lang="en-US" dirty="0"/>
              <a:t> tabula recta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B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Z.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0750" y="1676400"/>
            <a:ext cx="45142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1066800" y="1714099"/>
          <a:ext cx="7624856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5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594" y="35814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Beaufort Cipher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1066800" y="1714099"/>
          <a:ext cx="7624856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51843"/>
                <a:gridCol w="551651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  <a:gridCol w="4708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5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5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594" y="3581400"/>
          <a:ext cx="8890006" cy="2057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340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D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Beaufort Cipher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00200"/>
            <a:ext cx="7429500" cy="4419600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</a:rPr>
              <a:t>Pada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akhir</a:t>
            </a:r>
            <a:r>
              <a:rPr lang="en-US" i="0" dirty="0">
                <a:solidFill>
                  <a:schemeClr val="tx1"/>
                </a:solidFill>
              </a:rPr>
              <a:t> semester, </a:t>
            </a:r>
            <a:r>
              <a:rPr lang="en-US" i="0" dirty="0" err="1">
                <a:solidFill>
                  <a:schemeClr val="tx1"/>
                </a:solidFill>
              </a:rPr>
              <a:t>mahasiswa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menguasai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pengetahuan</a:t>
            </a:r>
            <a:r>
              <a:rPr lang="en-US" i="0" dirty="0">
                <a:solidFill>
                  <a:schemeClr val="tx1"/>
                </a:solidFill>
              </a:rPr>
              <a:t>, </a:t>
            </a:r>
            <a:r>
              <a:rPr lang="en-US" i="0" dirty="0" err="1">
                <a:solidFill>
                  <a:schemeClr val="tx1"/>
                </a:solidFill>
              </a:rPr>
              <a:t>pengertian</a:t>
            </a:r>
            <a:r>
              <a:rPr lang="en-US" i="0" dirty="0">
                <a:solidFill>
                  <a:schemeClr val="tx1"/>
                </a:solidFill>
              </a:rPr>
              <a:t>, &amp; </a:t>
            </a:r>
            <a:r>
              <a:rPr lang="en-US" i="0" dirty="0" err="1">
                <a:solidFill>
                  <a:schemeClr val="tx1"/>
                </a:solidFill>
              </a:rPr>
              <a:t>pemahaman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tentang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teknik-teknik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kriptografi</a:t>
            </a:r>
            <a:r>
              <a:rPr lang="en-US" i="0" dirty="0">
                <a:solidFill>
                  <a:schemeClr val="tx1"/>
                </a:solidFill>
              </a:rPr>
              <a:t>. </a:t>
            </a:r>
            <a:endParaRPr lang="en-US" i="0" dirty="0">
              <a:solidFill>
                <a:schemeClr val="tx1"/>
              </a:solidFill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</a:rPr>
              <a:t>Mahasiswa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diharapkan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mampu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mengimplementasikan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salah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satu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teknik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kriptografi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untuk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mengamankan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informasi</a:t>
            </a:r>
            <a:r>
              <a:rPr lang="en-US" i="0" dirty="0">
                <a:solidFill>
                  <a:schemeClr val="tx1"/>
                </a:solidFill>
              </a:rPr>
              <a:t> yang </a:t>
            </a:r>
            <a:r>
              <a:rPr lang="en-US" i="0" dirty="0" err="1">
                <a:solidFill>
                  <a:schemeClr val="tx1"/>
                </a:solidFill>
              </a:rPr>
              <a:t>akan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dikirimkan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melalui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err="1">
                <a:solidFill>
                  <a:schemeClr val="tx1"/>
                </a:solidFill>
              </a:rPr>
              <a:t>jaringan</a:t>
            </a:r>
            <a:r>
              <a:rPr lang="en-US" i="0" dirty="0">
                <a:solidFill>
                  <a:schemeClr val="tx1"/>
                </a:solidFill>
              </a:rPr>
              <a:t>.</a:t>
            </a:r>
            <a:endParaRPr 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Autokey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8153400" cy="2667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Ditemukan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oleh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Giovan</a:t>
            </a:r>
            <a:r>
              <a:rPr lang="en-US" sz="2400" dirty="0" smtClean="0">
                <a:solidFill>
                  <a:schemeClr val="tx1"/>
                </a:solidFill>
              </a:rPr>
              <a:t> Battista </a:t>
            </a:r>
            <a:r>
              <a:rPr lang="en-US" sz="2400" dirty="0" err="1" smtClean="0">
                <a:solidFill>
                  <a:schemeClr val="tx1"/>
                </a:solidFill>
              </a:rPr>
              <a:t>Bellaso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tahun</a:t>
            </a:r>
            <a:r>
              <a:rPr lang="en-US" sz="2400" dirty="0">
                <a:solidFill>
                  <a:schemeClr val="tx1"/>
                </a:solidFill>
              </a:rPr>
              <a:t> 1564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disempurnakan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oleh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Blaise de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tahun</a:t>
            </a:r>
            <a:r>
              <a:rPr lang="en-US" sz="2400" dirty="0" smtClean="0">
                <a:solidFill>
                  <a:schemeClr val="tx1"/>
                </a:solidFill>
              </a:rPr>
              <a:t> 1586.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Autokey</a:t>
            </a:r>
            <a:r>
              <a:rPr lang="en-US" sz="2400" dirty="0" smtClean="0">
                <a:solidFill>
                  <a:schemeClr val="tx1"/>
                </a:solidFill>
              </a:rPr>
              <a:t> cipher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solusi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menanggulangi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terulangnya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karakter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tertentu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Operasi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autokey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dilakukan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berdasarkan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panjang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dihitung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tabula recta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 Cipher.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Kunci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digabung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plainteks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sehingga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menghasilnya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kunci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baru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sepanjang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plainteks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Autokey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911972" y="1143000"/>
          <a:ext cx="7241423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03978"/>
                <a:gridCol w="523910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  <a:gridCol w="447195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247900"/>
          <a:ext cx="8890006" cy="44577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934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  <a:gridCol w="332272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vs Beaufort vs </a:t>
            </a:r>
            <a:r>
              <a:rPr lang="en-US" dirty="0" err="1" smtClean="0">
                <a:solidFill>
                  <a:srgbClr val="FFC000"/>
                </a:solidFill>
              </a:rPr>
              <a:t>Autokey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2057400" y="1295400"/>
          <a:ext cx="6479428" cy="121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8854"/>
                <a:gridCol w="468780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J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I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Wave 3"/>
          <p:cNvSpPr/>
          <p:nvPr/>
        </p:nvSpPr>
        <p:spPr>
          <a:xfrm>
            <a:off x="304800" y="1524000"/>
            <a:ext cx="1600200" cy="762000"/>
          </a:xfrm>
          <a:prstGeom prst="wav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VIGENERE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2057400" y="2971800"/>
          <a:ext cx="6479428" cy="121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8854"/>
                <a:gridCol w="468780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  <a:gridCol w="400138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V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U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Wave 5"/>
          <p:cNvSpPr/>
          <p:nvPr/>
        </p:nvSpPr>
        <p:spPr>
          <a:xfrm>
            <a:off x="308008" y="3276600"/>
            <a:ext cx="1600200" cy="762000"/>
          </a:xfrm>
          <a:prstGeom prst="wav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BEAUFORT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Wave 6"/>
          <p:cNvSpPr/>
          <p:nvPr/>
        </p:nvSpPr>
        <p:spPr>
          <a:xfrm>
            <a:off x="304800" y="5029200"/>
            <a:ext cx="1600200" cy="762000"/>
          </a:xfrm>
          <a:prstGeom prst="wav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AUTOKEY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/>
          <p:nvPr/>
        </p:nvGraphicFramePr>
        <p:xfrm>
          <a:off x="2063817" y="4724400"/>
          <a:ext cx="6473016" cy="121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8054"/>
                <a:gridCol w="468316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  <a:gridCol w="399742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L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564" marR="7564" marT="756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ROT 13 (Rotation 13)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58059" y="1214996"/>
            <a:ext cx="7467600" cy="952500"/>
          </a:xfrm>
        </p:spPr>
        <p:txBody>
          <a:bodyPr>
            <a:noAutofit/>
          </a:bodyPr>
          <a:lstStyle/>
          <a:p>
            <a:r>
              <a:rPr lang="en-US" sz="2300" dirty="0" err="1" smtClean="0">
                <a:solidFill>
                  <a:schemeClr val="tx1"/>
                </a:solidFill>
              </a:rPr>
              <a:t>Menyandikan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plainteks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dengan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menggeser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sebanyak</a:t>
            </a:r>
            <a:r>
              <a:rPr lang="en-US" sz="2300" dirty="0" smtClean="0">
                <a:solidFill>
                  <a:schemeClr val="tx1"/>
                </a:solidFill>
              </a:rPr>
              <a:t> 13 kali.</a:t>
            </a:r>
            <a:endParaRPr lang="en-US" sz="23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67000" y="2145188"/>
          <a:ext cx="3886194" cy="792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</a:tblGrid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endParaRPr lang="en-US" sz="2000" b="0" dirty="0"/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P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Q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U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V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Z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76297" y="3733800"/>
            <a:ext cx="7467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err="1" smtClean="0"/>
              <a:t>Contoh</a:t>
            </a:r>
            <a:r>
              <a:rPr lang="en-US" sz="2300" dirty="0" smtClean="0"/>
              <a:t> </a:t>
            </a:r>
            <a:r>
              <a:rPr lang="en-US" sz="2300" dirty="0" err="1" smtClean="0"/>
              <a:t>kasus</a:t>
            </a:r>
            <a:r>
              <a:rPr lang="en-US" sz="2300" dirty="0" smtClean="0"/>
              <a:t>:</a:t>
            </a:r>
            <a:endParaRPr lang="en-US" sz="2300" dirty="0" smtClean="0"/>
          </a:p>
          <a:p>
            <a:endParaRPr lang="en-US" sz="2300" dirty="0"/>
          </a:p>
          <a:p>
            <a:r>
              <a:rPr lang="en-US" sz="2300" dirty="0" smtClean="0"/>
              <a:t>P  : UDINUS POLKE</a:t>
            </a:r>
            <a:endParaRPr lang="en-US" sz="2300" dirty="0" smtClean="0"/>
          </a:p>
          <a:p>
            <a:r>
              <a:rPr lang="en-US" sz="2300" dirty="0" smtClean="0"/>
              <a:t>C  : HQVNHF CBYXR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Soal Latihan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ID" altLang="en-US"/>
              <a:t>Nim Ganjil :</a:t>
            </a:r>
            <a:endParaRPr lang="en-ID" altLang="en-US"/>
          </a:p>
          <a:p>
            <a:pPr lvl="1"/>
            <a:r>
              <a:rPr lang="en-ID" altLang="en-US"/>
              <a:t>Plainteks :  DIAN NUSWANTORO POLKE</a:t>
            </a:r>
            <a:endParaRPr lang="en-ID" altLang="en-US"/>
          </a:p>
          <a:p>
            <a:pPr lvl="1"/>
            <a:r>
              <a:rPr lang="en-ID" altLang="en-US"/>
              <a:t>Kunci : KEREN</a:t>
            </a:r>
            <a:endParaRPr lang="en-ID" altLang="en-US"/>
          </a:p>
          <a:p>
            <a:pPr lvl="1"/>
            <a:r>
              <a:rPr lang="en-ID" altLang="en-US"/>
              <a:t>TUGAS : VIGENERE, BEAUFORT, AUTOKEY</a:t>
            </a:r>
            <a:endParaRPr lang="en-ID" altLang="en-US"/>
          </a:p>
          <a:p>
            <a:pPr lvl="1"/>
            <a:r>
              <a:rPr lang="en-ID" altLang="en-US"/>
              <a:t>Nama Sendiri dengan ROT 13</a:t>
            </a:r>
            <a:endParaRPr lang="en-ID" altLang="en-US"/>
          </a:p>
          <a:p>
            <a:pPr lvl="1"/>
            <a:endParaRPr lang="en-ID" altLang="en-US"/>
          </a:p>
          <a:p>
            <a:pPr marL="384175" lvl="1" algn="l">
              <a:spcBef>
                <a:spcPts val="1000"/>
              </a:spcBef>
              <a:buClrTx/>
              <a:buSzTx/>
              <a:buChar char="■"/>
            </a:pPr>
            <a:r>
              <a:rPr lang="en-ID" altLang="en-US" i="0">
                <a:sym typeface="+mn-ea"/>
              </a:rPr>
              <a:t>Nim Genap :</a:t>
            </a:r>
            <a:endParaRPr lang="en-ID" altLang="en-US" i="0">
              <a:sym typeface="+mn-ea"/>
            </a:endParaRPr>
          </a:p>
          <a:p>
            <a:pPr lvl="1"/>
            <a:r>
              <a:rPr lang="en-ID" altLang="en-US" sz="2000">
                <a:sym typeface="+mn-ea"/>
              </a:rPr>
              <a:t>Plainteks :  UDINUS JAYA RAYA</a:t>
            </a:r>
            <a:endParaRPr lang="en-ID" altLang="en-US" sz="2000"/>
          </a:p>
          <a:p>
            <a:pPr lvl="1"/>
            <a:r>
              <a:rPr lang="en-ID" altLang="en-US" sz="2000">
                <a:sym typeface="+mn-ea"/>
              </a:rPr>
              <a:t>Kunci : SEMANGAT</a:t>
            </a:r>
            <a:endParaRPr lang="en-ID" altLang="en-US" sz="2000">
              <a:sym typeface="+mn-ea"/>
            </a:endParaRPr>
          </a:p>
          <a:p>
            <a:pPr lvl="1"/>
            <a:r>
              <a:rPr lang="en-ID" altLang="en-US" sz="2000">
                <a:sym typeface="+mn-ea"/>
              </a:rPr>
              <a:t>TUGAS : VIGENERE, BEAUFORT, AUTOKEY</a:t>
            </a:r>
            <a:endParaRPr lang="en-ID" altLang="en-US" sz="2000">
              <a:sym typeface="+mn-ea"/>
            </a:endParaRPr>
          </a:p>
          <a:p>
            <a:pPr marL="914400" lvl="1" algn="l">
              <a:buClrTx/>
              <a:buSzTx/>
            </a:pPr>
            <a:r>
              <a:rPr lang="en-ID" altLang="en-US">
                <a:sym typeface="+mn-ea"/>
              </a:rPr>
              <a:t>Nama Sendiri dengan ROT 13</a:t>
            </a:r>
            <a:endParaRPr lang="en-ID" altLang="en-US"/>
          </a:p>
          <a:p>
            <a:pPr lvl="1"/>
            <a:endParaRPr lang="en-ID" altLang="en-US" sz="2000"/>
          </a:p>
          <a:p>
            <a:pPr lvl="1"/>
            <a:endParaRPr lang="en-ID" altLang="en-US" sz="1800"/>
          </a:p>
          <a:p>
            <a:pPr marL="841375" lvl="2" algn="l">
              <a:spcBef>
                <a:spcPts val="1000"/>
              </a:spcBef>
              <a:buClrTx/>
              <a:buSzTx/>
              <a:buChar char="■"/>
            </a:pPr>
            <a:endParaRPr lang="en-ID" altLang="en-US" i="0"/>
          </a:p>
          <a:p>
            <a:pPr marL="384175" lvl="1" algn="l">
              <a:spcBef>
                <a:spcPts val="1000"/>
              </a:spcBef>
              <a:buClrTx/>
              <a:buSzTx/>
              <a:buChar char="■"/>
            </a:pPr>
            <a:endParaRPr lang="en-ID" altLang="en-US" i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1828800"/>
            <a:ext cx="425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TERIMAKASIH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074" name="Picture 2" descr="Hasil gambar untuk bye by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0"/>
            <a:ext cx="115314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371600"/>
            <a:ext cx="7200900" cy="106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300" dirty="0" err="1" smtClean="0">
                <a:solidFill>
                  <a:schemeClr val="tx1"/>
                </a:solidFill>
              </a:rPr>
              <a:t>Dibuat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oleh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id-ID" sz="2300" dirty="0" smtClean="0">
                <a:solidFill>
                  <a:schemeClr val="tx1"/>
                </a:solidFill>
              </a:rPr>
              <a:t>Leon </a:t>
            </a:r>
            <a:r>
              <a:rPr lang="id-ID" sz="2300" dirty="0">
                <a:solidFill>
                  <a:schemeClr val="tx1"/>
                </a:solidFill>
              </a:rPr>
              <a:t>Battista Alberti </a:t>
            </a:r>
            <a:r>
              <a:rPr lang="en-US" sz="2300" dirty="0" err="1" smtClean="0">
                <a:solidFill>
                  <a:schemeClr val="tx1"/>
                </a:solidFill>
              </a:rPr>
              <a:t>pada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tahun</a:t>
            </a:r>
            <a:r>
              <a:rPr lang="en-US" sz="2300" dirty="0" smtClean="0">
                <a:solidFill>
                  <a:schemeClr val="tx1"/>
                </a:solidFill>
              </a:rPr>
              <a:t> 1467</a:t>
            </a:r>
            <a:endParaRPr lang="en-US" sz="2300" dirty="0" smtClean="0">
              <a:solidFill>
                <a:schemeClr val="tx1"/>
              </a:solidFill>
            </a:endParaRPr>
          </a:p>
          <a:p>
            <a:pPr algn="just"/>
            <a:r>
              <a:rPr lang="en-US" sz="2300" dirty="0" err="1" smtClean="0">
                <a:solidFill>
                  <a:schemeClr val="tx1"/>
                </a:solidFill>
              </a:rPr>
              <a:t>Dikenal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dengan</a:t>
            </a:r>
            <a:r>
              <a:rPr lang="en-US" sz="2300" dirty="0" smtClean="0">
                <a:solidFill>
                  <a:schemeClr val="tx1"/>
                </a:solidFill>
              </a:rPr>
              <a:t> disk cipher, yang </a:t>
            </a:r>
            <a:r>
              <a:rPr lang="en-US" sz="2300" dirty="0" err="1" smtClean="0">
                <a:solidFill>
                  <a:schemeClr val="tx1"/>
                </a:solidFill>
              </a:rPr>
              <a:t>kemudian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berkembang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menjadi</a:t>
            </a:r>
            <a:r>
              <a:rPr lang="en-US" sz="2300" dirty="0" smtClean="0">
                <a:solidFill>
                  <a:schemeClr val="tx1"/>
                </a:solidFill>
              </a:rPr>
              <a:t> tabula recta.</a:t>
            </a:r>
            <a:endParaRPr lang="en-US" sz="2300" dirty="0" smtClean="0">
              <a:solidFill>
                <a:schemeClr val="tx1"/>
              </a:solidFill>
            </a:endParaRPr>
          </a:p>
          <a:p>
            <a:pPr algn="just"/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Polyalphabeth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Hasil gambar untuk tabula rec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581400" cy="37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sil gambar untuk disk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88399" y="252626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cipher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1749" y="2469634"/>
            <a:ext cx="13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Tabula recta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Polyalphabeth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447800"/>
            <a:ext cx="556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polyalphabeth</a:t>
            </a:r>
            <a:r>
              <a:rPr lang="en-US" sz="2400" dirty="0" smtClean="0"/>
              <a:t> cipher: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err="1" smtClean="0"/>
              <a:t>Vigenere</a:t>
            </a:r>
            <a:r>
              <a:rPr lang="en-US" sz="2400" dirty="0" smtClean="0"/>
              <a:t> cipher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Beaufort Cipher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err="1" smtClean="0"/>
              <a:t>Autokey</a:t>
            </a:r>
            <a:r>
              <a:rPr lang="en-US" sz="2400" dirty="0" smtClean="0"/>
              <a:t> cipher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536699"/>
            <a:ext cx="7715250" cy="3581400"/>
          </a:xfrm>
        </p:spPr>
        <p:txBody>
          <a:bodyPr>
            <a:normAutofit/>
          </a:bodyPr>
          <a:lstStyle/>
          <a:p>
            <a:pPr algn="just"/>
            <a:r>
              <a:rPr lang="en-US" sz="2100" dirty="0" err="1">
                <a:solidFill>
                  <a:schemeClr val="tx1"/>
                </a:solidFill>
              </a:rPr>
              <a:t>Vigenere</a:t>
            </a:r>
            <a:r>
              <a:rPr lang="en-US" sz="2100" dirty="0">
                <a:solidFill>
                  <a:schemeClr val="tx1"/>
                </a:solidFill>
              </a:rPr>
              <a:t> cipher </a:t>
            </a:r>
            <a:r>
              <a:rPr lang="en-US" sz="2100" dirty="0" err="1">
                <a:solidFill>
                  <a:schemeClr val="tx1"/>
                </a:solidFill>
              </a:rPr>
              <a:t>ditemukan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oleh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Giovan</a:t>
            </a:r>
            <a:r>
              <a:rPr lang="en-US" sz="2100" dirty="0">
                <a:solidFill>
                  <a:schemeClr val="tx1"/>
                </a:solidFill>
              </a:rPr>
              <a:t> Battista </a:t>
            </a:r>
            <a:r>
              <a:rPr lang="en-US" sz="2100" dirty="0" err="1">
                <a:solidFill>
                  <a:schemeClr val="tx1"/>
                </a:solidFill>
              </a:rPr>
              <a:t>Bellaso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pada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tahun</a:t>
            </a:r>
            <a:r>
              <a:rPr lang="en-US" sz="2100" dirty="0">
                <a:solidFill>
                  <a:schemeClr val="tx1"/>
                </a:solidFill>
              </a:rPr>
              <a:t> 1553 </a:t>
            </a:r>
            <a:r>
              <a:rPr lang="en-US" sz="2100" dirty="0" err="1">
                <a:solidFill>
                  <a:schemeClr val="tx1"/>
                </a:solidFill>
              </a:rPr>
              <a:t>dan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dikembangkan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oleh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Blaisede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Vigenere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karena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menemukan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kunci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lebih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aman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yaitu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autokey</a:t>
            </a:r>
            <a:r>
              <a:rPr lang="en-US" sz="2100" dirty="0">
                <a:solidFill>
                  <a:schemeClr val="tx1"/>
                </a:solidFill>
              </a:rPr>
              <a:t> cipher.</a:t>
            </a:r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sz="2100" dirty="0" err="1">
                <a:solidFill>
                  <a:schemeClr val="tx1"/>
                </a:solidFill>
              </a:rPr>
              <a:t>Menurut</a:t>
            </a:r>
            <a:r>
              <a:rPr lang="en-US" sz="2100" dirty="0">
                <a:solidFill>
                  <a:schemeClr val="tx1"/>
                </a:solidFill>
              </a:rPr>
              <a:t> Stalling, </a:t>
            </a:r>
            <a:r>
              <a:rPr lang="en-US" sz="2100" dirty="0" err="1">
                <a:solidFill>
                  <a:schemeClr val="tx1"/>
                </a:solidFill>
              </a:rPr>
              <a:t>Vigenere</a:t>
            </a:r>
            <a:r>
              <a:rPr lang="en-US" sz="2100" dirty="0">
                <a:solidFill>
                  <a:schemeClr val="tx1"/>
                </a:solidFill>
              </a:rPr>
              <a:t> cipher </a:t>
            </a:r>
            <a:r>
              <a:rPr lang="en-US" sz="2100" dirty="0" err="1">
                <a:solidFill>
                  <a:schemeClr val="tx1"/>
                </a:solidFill>
              </a:rPr>
              <a:t>adalah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salah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satu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algoritma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kriptografi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sederhana</a:t>
            </a:r>
            <a:r>
              <a:rPr lang="en-US" sz="2100" dirty="0">
                <a:solidFill>
                  <a:schemeClr val="tx1"/>
                </a:solidFill>
              </a:rPr>
              <a:t> (Stalling, 2014).</a:t>
            </a:r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sz="2100" dirty="0" err="1">
                <a:solidFill>
                  <a:schemeClr val="tx1"/>
                </a:solidFill>
              </a:rPr>
              <a:t>Vigenere</a:t>
            </a:r>
            <a:r>
              <a:rPr lang="en-US" sz="2100" dirty="0">
                <a:solidFill>
                  <a:schemeClr val="tx1"/>
                </a:solidFill>
              </a:rPr>
              <a:t> cipher </a:t>
            </a:r>
            <a:r>
              <a:rPr lang="en-US" sz="2100" dirty="0" err="1">
                <a:solidFill>
                  <a:schemeClr val="tx1"/>
                </a:solidFill>
              </a:rPr>
              <a:t>menggunakan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bujur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sangkar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vigenere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diperoleh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dari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perhitungan</a:t>
            </a:r>
            <a:r>
              <a:rPr lang="en-US" sz="2100" dirty="0">
                <a:solidFill>
                  <a:schemeClr val="tx1"/>
                </a:solidFill>
              </a:rPr>
              <a:t> Caesar Cipher.</a:t>
            </a:r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sz="2100" dirty="0" err="1">
                <a:solidFill>
                  <a:schemeClr val="tx1"/>
                </a:solidFill>
              </a:rPr>
              <a:t>Pada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abad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</a:t>
            </a:r>
            <a:r>
              <a:rPr lang="en-US" sz="2100" dirty="0">
                <a:solidFill>
                  <a:schemeClr val="tx1"/>
                </a:solidFill>
              </a:rPr>
              <a:t> 19, </a:t>
            </a:r>
            <a:r>
              <a:rPr lang="en-US" sz="2100" dirty="0" err="1">
                <a:solidFill>
                  <a:schemeClr val="tx1"/>
                </a:solidFill>
              </a:rPr>
              <a:t>Vigenere</a:t>
            </a:r>
            <a:r>
              <a:rPr lang="en-US" sz="2100" dirty="0">
                <a:solidFill>
                  <a:schemeClr val="tx1"/>
                </a:solidFill>
              </a:rPr>
              <a:t> cipher </a:t>
            </a:r>
            <a:r>
              <a:rPr lang="en-US" sz="2100" dirty="0" err="1">
                <a:solidFill>
                  <a:schemeClr val="tx1"/>
                </a:solidFill>
              </a:rPr>
              <a:t>dipecahkan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oleh</a:t>
            </a:r>
            <a:r>
              <a:rPr lang="en-US" sz="2100" dirty="0">
                <a:solidFill>
                  <a:schemeClr val="tx1"/>
                </a:solidFill>
              </a:rPr>
              <a:t> Friedrich </a:t>
            </a:r>
            <a:r>
              <a:rPr lang="en-US" sz="2100" dirty="0" err="1">
                <a:solidFill>
                  <a:schemeClr val="tx1"/>
                </a:solidFill>
              </a:rPr>
              <a:t>Kasiski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dengan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cara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mengidentifikasi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panjang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kunci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digunakan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200900" cy="1981200"/>
          </a:xfrm>
        </p:spPr>
        <p:txBody>
          <a:bodyPr>
            <a:noAutofit/>
          </a:bodyPr>
          <a:lstStyle/>
          <a:p>
            <a:pPr algn="just"/>
            <a:r>
              <a:rPr lang="en-US" sz="23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id-ID" sz="2300" dirty="0" smtClean="0">
                <a:solidFill>
                  <a:schemeClr val="tx1"/>
                </a:solidFill>
                <a:latin typeface="+mj-lt"/>
              </a:rPr>
              <a:t>engulang kunci monoalphabetic 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</a:rPr>
              <a:t>sebanyak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300" b="1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</a:t>
            </a:r>
            <a:r>
              <a:rPr lang="id-ID" sz="2300" dirty="0" smtClean="0">
                <a:solidFill>
                  <a:schemeClr val="tx1"/>
                </a:solidFill>
                <a:latin typeface="+mj-lt"/>
              </a:rPr>
              <a:t> periode.</a:t>
            </a:r>
            <a:endParaRPr lang="en-US" sz="2300" dirty="0" smtClean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sz="2300" dirty="0" smtClean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sz="2300" dirty="0" smtClean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endParaRPr 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1" cstate="print"/>
          <a:srcRect l="33018" r="31563" b="26100"/>
          <a:stretch>
            <a:fillRect/>
          </a:stretch>
        </p:blipFill>
        <p:spPr bwMode="auto">
          <a:xfrm>
            <a:off x="2895600" y="1916761"/>
            <a:ext cx="4354286" cy="8533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388548"/>
            <a:ext cx="7620000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1" indent="-457200" algn="just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(p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)mod 26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algn="just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(p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)mod n 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en-US" sz="19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3700" algn="just">
              <a:buNone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(C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)mod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29229" y="2922538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300" dirty="0" err="1"/>
              <a:t>Persamaan</a:t>
            </a:r>
            <a:r>
              <a:rPr lang="en-US" sz="2300" dirty="0"/>
              <a:t> </a:t>
            </a:r>
            <a:r>
              <a:rPr lang="en-US" sz="2300" dirty="0" err="1"/>
              <a:t>umum</a:t>
            </a:r>
            <a:r>
              <a:rPr lang="en-US" sz="2300" dirty="0"/>
              <a:t>:</a:t>
            </a:r>
            <a:endParaRPr lang="en-US" sz="2300" dirty="0"/>
          </a:p>
          <a:p>
            <a:pPr lvl="1" algn="just">
              <a:buNone/>
            </a:pPr>
            <a:r>
              <a:rPr lang="en-US" sz="2300" i="1" dirty="0"/>
              <a:t>		</a:t>
            </a:r>
            <a:endParaRPr lang="en-US" sz="2300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92200" y="5146356"/>
            <a:ext cx="7366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None/>
            </a:pPr>
            <a:r>
              <a:rPr lang="en-US" sz="2300" dirty="0" err="1"/>
              <a:t>Dimana</a:t>
            </a:r>
            <a:r>
              <a:rPr lang="en-US" sz="2300" dirty="0"/>
              <a:t> </a:t>
            </a:r>
            <a:endParaRPr lang="en-US" sz="2300" dirty="0" smtClean="0"/>
          </a:p>
          <a:p>
            <a:pPr lvl="1" indent="-457200" algn="just">
              <a:buNone/>
              <a:tabLst>
                <a:tab pos="520700" algn="l"/>
              </a:tabLst>
            </a:pPr>
            <a:r>
              <a:rPr lang="en-US" sz="2300" dirty="0" smtClean="0"/>
              <a:t>m		: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kunci</a:t>
            </a:r>
            <a:endParaRPr lang="en-US" sz="2300" dirty="0"/>
          </a:p>
          <a:p>
            <a:pPr>
              <a:tabLst>
                <a:tab pos="520700" algn="l"/>
              </a:tabLst>
            </a:pPr>
            <a:r>
              <a:rPr lang="da-DK" sz="2300" dirty="0"/>
              <a:t>i 	</a:t>
            </a:r>
            <a:r>
              <a:rPr lang="da-DK" sz="2300" dirty="0" smtClean="0"/>
              <a:t>: 1</a:t>
            </a:r>
            <a:r>
              <a:rPr lang="da-DK" sz="2300" dirty="0"/>
              <a:t>, 2, 3, …, (panjang kunci)</a:t>
            </a:r>
            <a:endParaRPr lang="da-DK" sz="2300" dirty="0"/>
          </a:p>
          <a:p>
            <a:r>
              <a:rPr lang="da-DK" sz="2300" dirty="0" smtClean="0"/>
              <a:t>j </a:t>
            </a:r>
            <a:r>
              <a:rPr lang="da-DK" sz="2300" dirty="0"/>
              <a:t>= (( </a:t>
            </a:r>
            <a:r>
              <a:rPr lang="da-DK" sz="2300" dirty="0" smtClean="0"/>
              <a:t>i –</a:t>
            </a:r>
            <a:r>
              <a:rPr lang="da-DK" sz="2300" dirty="0"/>
              <a:t> </a:t>
            </a:r>
            <a:r>
              <a:rPr lang="da-DK" sz="2300" dirty="0" smtClean="0"/>
              <a:t>1) mod</a:t>
            </a:r>
            <a:r>
              <a:rPr lang="da-DK" sz="2300" dirty="0"/>
              <a:t> 25) +</a:t>
            </a:r>
            <a:r>
              <a:rPr lang="da-DK" sz="2300" dirty="0" smtClean="0"/>
              <a:t>1</a:t>
            </a:r>
            <a:endParaRPr lang="en-US" sz="23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447800"/>
            <a:ext cx="7200900" cy="4572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9431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  <a:tabLst>
                <a:tab pos="749300" algn="l"/>
              </a:tabLst>
            </a:pPr>
            <a:r>
              <a:rPr lang="en-US" sz="2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		: UNIVERSITAS DIAN NUSWANTORO</a:t>
            </a:r>
            <a:endParaRPr lang="en-US" sz="2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None/>
            </a:pPr>
            <a:r>
              <a:rPr lang="en-US" sz="2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	:</a:t>
            </a: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2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POLKE</a:t>
            </a:r>
            <a:endParaRPr lang="en-US" sz="2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191000" y="2781300"/>
            <a:ext cx="4038600" cy="1371600"/>
          </a:xfrm>
          <a:prstGeom prst="wedgeEllipseCallout">
            <a:avLst>
              <a:gd name="adj1" fmla="val -72763"/>
              <a:gd name="adj2" fmla="val -643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Replikasi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kunci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sepanjang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plainteks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792105"/>
            <a:ext cx="7620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  <a:tabLst>
                <a:tab pos="749300" algn="l"/>
              </a:tabLst>
            </a:pPr>
            <a:r>
              <a:rPr lang="en-US" sz="25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		: UNIVERSITAS DIAN NUSWANTORO</a:t>
            </a:r>
            <a:endParaRPr lang="en-US" sz="2500" dirty="0" smtClean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5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K	:</a:t>
            </a:r>
            <a:r>
              <a:rPr lang="en-US" sz="2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lang="en-US" sz="25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POLKE</a:t>
            </a:r>
            <a:r>
              <a:rPr lang="en-US" sz="25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POLKEP</a:t>
            </a:r>
            <a:r>
              <a:rPr lang="en-US" sz="25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OLKE POLKEPOLKE</a:t>
            </a:r>
            <a:endParaRPr lang="en-US" sz="2500" dirty="0" smtClean="0">
              <a:solidFill>
                <a:srgbClr val="FF000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>
              <a:buNone/>
              <a:tabLst>
                <a:tab pos="914400" algn="l"/>
              </a:tabLst>
            </a:pPr>
            <a:r>
              <a:rPr lang="en-US" sz="25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914400" y="2296805"/>
            <a:ext cx="7200900" cy="457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modulo 26)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4963825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	: JB………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seterusnya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00200" y="4040495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 + P = 20 + 15 = 35 mod 26 = 9 </a:t>
            </a:r>
            <a:r>
              <a:rPr lang="en-US" dirty="0" smtClean="0">
                <a:sym typeface="Wingdings" panose="05000000000000000000" pitchFamily="2" charset="2"/>
              </a:rPr>
              <a:t> J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 + O = 13 + 14 = 27 mod 26 = 1  B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1278" y="1290320"/>
          <a:ext cx="8699522" cy="690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  <a:gridCol w="334597"/>
              </a:tblGrid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K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Q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b="0" dirty="0"/>
                    </a:p>
                  </a:txBody>
                  <a:tcPr/>
                </a:tc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</a:t>
                      </a:r>
                      <a:endParaRPr 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2133600" y="3581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2792105"/>
            <a:ext cx="533400" cy="78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Vigenere</a:t>
            </a:r>
            <a:r>
              <a:rPr lang="en-US" dirty="0" smtClean="0">
                <a:solidFill>
                  <a:srgbClr val="FFC000"/>
                </a:solidFill>
              </a:rPr>
              <a:t> Cipher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5"/>
          <p:cNvSpPr txBox="1"/>
          <p:nvPr/>
        </p:nvSpPr>
        <p:spPr>
          <a:xfrm>
            <a:off x="762000" y="1143000"/>
            <a:ext cx="7200900" cy="45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175" indent="-384175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kasus</a:t>
            </a:r>
            <a:r>
              <a:rPr lang="en-US" sz="2400" dirty="0" smtClean="0">
                <a:solidFill>
                  <a:schemeClr val="tx1"/>
                </a:solidFill>
              </a:rPr>
              <a:t>: (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bujur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sangkar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vigenere</a:t>
            </a:r>
            <a:r>
              <a:rPr lang="en-US" sz="2400" dirty="0" smtClean="0">
                <a:solidFill>
                  <a:schemeClr val="tx1"/>
                </a:solidFill>
              </a:rPr>
              <a:t>/Tabula Recta)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5" name="Picture 2" descr="Hasil gambar untuk tabula rec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4953000" cy="52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1676400"/>
            <a:ext cx="2514600" cy="50147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Kolom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merupakan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plainteks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Baris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meruoakan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kunci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Cari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plainteks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pada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kolom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kunci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pada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baris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tentukan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titik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temu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Huruf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terpilih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merupakan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cipherteks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5943</Words>
  <Application>WPS Presentation</Application>
  <PresentationFormat>On-screen Show (4:3)</PresentationFormat>
  <Paragraphs>4895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Franklin Gothic Book</vt:lpstr>
      <vt:lpstr>Algerian</vt:lpstr>
      <vt:lpstr>Calibri</vt:lpstr>
      <vt:lpstr>Times New Roman</vt:lpstr>
      <vt:lpstr>Verdana</vt:lpstr>
      <vt:lpstr>Courier New</vt:lpstr>
      <vt:lpstr>Calibri</vt:lpstr>
      <vt:lpstr>Microsoft YaHei</vt:lpstr>
      <vt:lpstr>Arial Unicode MS</vt:lpstr>
      <vt:lpstr>Crop</vt:lpstr>
      <vt:lpstr>Kriptografi – Pertemuan 5  TEKNIK SUBSTITUSI polyalphabeth cipher </vt:lpstr>
      <vt:lpstr>Standar kompetensi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wikyan_</cp:lastModifiedBy>
  <cp:revision>170</cp:revision>
  <dcterms:created xsi:type="dcterms:W3CDTF">2014-03-06T14:01:00Z</dcterms:created>
  <dcterms:modified xsi:type="dcterms:W3CDTF">2023-10-11T01:28:52Z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C935A7A4CFAD459996316497695E7764_13</vt:lpwstr>
  </property>
  <property fmtid="{D5CDD505-2E9C-101B-9397-08002B2CF9AE}" pid="3" name="KSOProductBuildVer">
    <vt:lpwstr>1033-12.2.0.13215</vt:lpwstr>
  </property>
</Properties>
</file>