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34" r:id="rId3"/>
    <p:sldId id="336" r:id="rId4"/>
    <p:sldId id="356" r:id="rId5"/>
    <p:sldId id="357" r:id="rId6"/>
    <p:sldId id="358" r:id="rId7"/>
    <p:sldId id="359" r:id="rId8"/>
    <p:sldId id="360" r:id="rId9"/>
    <p:sldId id="361" r:id="rId10"/>
    <p:sldId id="362" r:id="rId11"/>
    <p:sldId id="363" r:id="rId12"/>
    <p:sldId id="365" r:id="rId13"/>
    <p:sldId id="35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5050"/>
    <a:srgbClr val="FF66FF"/>
    <a:srgbClr val="340EF0"/>
    <a:srgbClr val="FFFF99"/>
    <a:srgbClr val="CC9900"/>
    <a:srgbClr val="FFDBCB"/>
    <a:srgbClr val="FFFF00"/>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1313" autoAdjust="0"/>
    <p:restoredTop sz="86364" autoAdjust="0"/>
  </p:normalViewPr>
  <p:slideViewPr>
    <p:cSldViewPr showGuides="1">
      <p:cViewPr varScale="1">
        <p:scale>
          <a:sx n="69" d="100"/>
          <a:sy n="69" d="100"/>
        </p:scale>
        <p:origin x="-928" y="-72"/>
      </p:cViewPr>
      <p:guideLst>
        <p:guide orient="horz" pos="2160"/>
        <p:guide pos="2916"/>
      </p:guideLst>
    </p:cSldViewPr>
  </p:slideViewPr>
  <p:outlineViewPr>
    <p:cViewPr>
      <p:scale>
        <a:sx n="33" d="100"/>
        <a:sy n="33" d="100"/>
      </p:scale>
      <p:origin x="0" y="10416"/>
    </p:cViewPr>
  </p:outlineViewPr>
  <p:notesTextViewPr>
    <p:cViewPr>
      <p:scale>
        <a:sx n="100" d="100"/>
        <a:sy n="100" d="100"/>
      </p:scale>
      <p:origin x="0" y="0"/>
    </p:cViewPr>
  </p:notesTextViewPr>
  <p:notesViewPr>
    <p:cSldViewPr>
      <p:cViewPr varScale="1">
        <p:scale>
          <a:sx n="53" d="100"/>
          <a:sy n="53" d="100"/>
        </p:scale>
        <p:origin x="-2856" y="-108"/>
      </p:cViewPr>
      <p:guideLst>
        <p:guide orient="horz" pos="2880"/>
        <p:guide pos="218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7D57AE-30E4-455B-BAFB-D415F5081FA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1911E5-38E4-452B-B1D1-3AD9BEA4883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7D649-A84E-4EE3-BD2C-F3C2495136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1F5FA-7C6B-4E60-A0DB-04774A6E381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A432C8-69A7-458B-9684-2BFA64B31948}" type="datetime2">
              <a:rPr lang="en-US" smtClean="0"/>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lgn="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CFEC368-1D7A-4F81-ABF6-AE0E36BAF64C}" type="slidenum">
              <a:rPr lang="en-US" smtClean="0"/>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CC057FC-95B6-4D89-AFDA-ABA33EE921E5}"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9933D019-A32C-4EAD-B8E6-DBDA699692FD}" type="datetime2">
              <a:rPr lang="en-US" smtClean="0"/>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lgn="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CFEC368-1D7A-4F81-ABF6-AE0E36BAF64C}" type="slidenum">
              <a:rPr lang="en-US" smtClean="0"/>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CD4847-11EF-4466-A8AD-85CDB7B49118}" type="datetime2">
              <a:rPr lang="en-US" smtClean="0"/>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FE976D3-5B7F-4300-ABED-C91F1B2AE209}" type="datetime2">
              <a:rPr lang="en-US" smtClean="0"/>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lgn="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CFEC368-1D7A-4F81-ABF6-AE0E36BAF64C}" type="slidenum">
              <a:rPr lang="en-US" smtClean="0"/>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BDC1E59-17DD-41CE-97CA-624A472382D4}" type="datetime2">
              <a:rPr lang="en-US" smtClean="0"/>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lgn="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CFEC368-1D7A-4F81-ABF6-AE0E36BAF64C}" type="slidenum">
              <a:rPr lang="en-US" smtClean="0"/>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A80CB818-7379-467D-8E76-EF9D9074A26C}" type="datetime2">
              <a:rPr lang="en-US" smtClean="0"/>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lgn="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CFEC368-1D7A-4F81-ABF6-AE0E36BAF64C}" type="slidenum">
              <a:rPr lang="en-US" smtClean="0"/>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447800"/>
            <a:ext cx="6270922" cy="1676400"/>
          </a:xfrm>
        </p:spPr>
        <p:txBody>
          <a:bodyPr>
            <a:noAutofit/>
          </a:bodyPr>
          <a:lstStyle/>
          <a:p>
            <a:pPr algn="ctr"/>
            <a:r>
              <a:rPr lang="en-US" sz="2800" b="1" dirty="0" err="1" smtClean="0">
                <a:latin typeface="Algerian" panose="04020705040A02060702" pitchFamily="82" charset="0"/>
              </a:rPr>
              <a:t>Kriptografi</a:t>
            </a:r>
            <a:r>
              <a:rPr lang="en-US" sz="2800" b="1" dirty="0" smtClean="0">
                <a:latin typeface="Algerian" panose="04020705040A02060702" pitchFamily="82" charset="0"/>
              </a:rPr>
              <a:t> – </a:t>
            </a:r>
            <a:r>
              <a:rPr lang="en-US" sz="2800" b="1" dirty="0" err="1" smtClean="0">
                <a:latin typeface="Algerian" panose="04020705040A02060702" pitchFamily="82" charset="0"/>
              </a:rPr>
              <a:t>Pertemuan</a:t>
            </a:r>
            <a:r>
              <a:rPr lang="en-US" sz="2800" b="1" dirty="0" smtClean="0">
                <a:latin typeface="Algerian" panose="04020705040A02060702" pitchFamily="82" charset="0"/>
              </a:rPr>
              <a:t> 5</a:t>
            </a:r>
            <a:br>
              <a:rPr lang="en-US" sz="2800" b="1" dirty="0" smtClean="0">
                <a:latin typeface="Algerian" panose="04020705040A02060702" pitchFamily="82" charset="0"/>
              </a:rPr>
            </a:br>
            <a:br>
              <a:rPr lang="en-US" sz="2800" b="1" dirty="0" smtClean="0">
                <a:latin typeface="Algerian" panose="04020705040A02060702" pitchFamily="82" charset="0"/>
              </a:rPr>
            </a:br>
            <a:r>
              <a:rPr lang="en-US" sz="2800" b="1" dirty="0" smtClean="0">
                <a:latin typeface="Algerian" panose="04020705040A02060702" pitchFamily="82" charset="0"/>
              </a:rPr>
              <a:t>HILL CIPHER</a:t>
            </a:r>
            <a:endParaRPr lang="en-US" sz="2800" b="1" dirty="0">
              <a:latin typeface="Algerian" panose="04020705040A02060702" pitchFamily="82" charset="0"/>
            </a:endParaRPr>
          </a:p>
        </p:txBody>
      </p:sp>
      <p:sp>
        <p:nvSpPr>
          <p:cNvPr id="6" name="Subtitle 2"/>
          <p:cNvSpPr>
            <a:spLocks noGrp="1"/>
          </p:cNvSpPr>
          <p:nvPr>
            <p:ph type="subTitle" idx="1"/>
          </p:nvPr>
        </p:nvSpPr>
        <p:spPr>
          <a:xfrm>
            <a:off x="1066800" y="4876800"/>
            <a:ext cx="7025640" cy="762000"/>
          </a:xfrm>
        </p:spPr>
        <p:txBody>
          <a:bodyPr>
            <a:normAutofit/>
          </a:bodyPr>
          <a:lstStyle/>
          <a:p>
            <a:pPr algn="r"/>
            <a:r>
              <a:rPr lang="en-ID" altLang="en-US" dirty="0" smtClean="0">
                <a:latin typeface="Calibri" panose="020F0502020204030204" pitchFamily="34" charset="0"/>
                <a:sym typeface="+mn-ea"/>
              </a:rPr>
              <a:t>Sindhu Rakasiwi</a:t>
            </a:r>
            <a:r>
              <a:rPr lang="en-US" dirty="0" smtClean="0">
                <a:latin typeface="Calibri" panose="020F0502020204030204" pitchFamily="34" charset="0"/>
                <a:sym typeface="+mn-ea"/>
              </a:rPr>
              <a:t>, </a:t>
            </a:r>
            <a:r>
              <a:rPr lang="en-US" dirty="0" err="1" smtClean="0">
                <a:latin typeface="Calibri" panose="020F0502020204030204" pitchFamily="34" charset="0"/>
                <a:sym typeface="+mn-ea"/>
              </a:rPr>
              <a:t>M.Kom</a:t>
            </a:r>
            <a:endParaRPr lang="en-US" dirty="0" smtClean="0">
              <a:latin typeface="Calibri" panose="020F0502020204030204" pitchFamily="34" charset="0"/>
            </a:endParaRPr>
          </a:p>
          <a:p>
            <a:pPr algn="r"/>
            <a:r>
              <a:rPr lang="en-ID" altLang="en-US" b="1" dirty="0" smtClean="0">
                <a:latin typeface="Calibri" panose="020F0502020204030204" pitchFamily="34" charset="0"/>
                <a:sym typeface="+mn-ea"/>
              </a:rPr>
              <a:t>sindhu.rakasiwi</a:t>
            </a:r>
            <a:r>
              <a:rPr lang="en-US" b="1" dirty="0" smtClean="0">
                <a:latin typeface="Calibri" panose="020F0502020204030204" pitchFamily="34" charset="0"/>
                <a:sym typeface="+mn-ea"/>
              </a:rPr>
              <a:t>@dsn.dinus.ac.id</a:t>
            </a:r>
            <a:endParaRPr lang="en-US" b="1" dirty="0" smtClean="0">
              <a:latin typeface="Calibri" panose="020F050202020403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17620" y="3276600"/>
            <a:ext cx="1524000" cy="108135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219200"/>
                <a:ext cx="8153400" cy="5410200"/>
              </a:xfrm>
            </p:spPr>
            <p:txBody>
              <a:bodyPr>
                <a:normAutofit fontScale="85000" lnSpcReduction="20000"/>
              </a:bodyPr>
              <a:lstStyle/>
              <a:p>
                <a:r>
                  <a:rPr lang="id-ID" dirty="0"/>
                  <a:t>Kemudian kalikan matriks cipher dengan kunci </a:t>
                </a:r>
                <a:r>
                  <a:rPr lang="id-ID" i="1" dirty="0"/>
                  <a:t>K</a:t>
                </a:r>
                <a:r>
                  <a:rPr lang="id-ID" i="1" baseline="30000" dirty="0"/>
                  <a:t> – 1 </a:t>
                </a:r>
                <a:endParaRPr lang="en-US" dirty="0"/>
              </a:p>
              <a:p>
                <a:pPr marL="0" indent="0">
                  <a:buNone/>
                </a:pP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2</m:t>
                              </m:r>
                            </m:e>
                          </m:mr>
                          <m:mr>
                            <m:e>
                              <m:r>
                                <a:rPr lang="id-ID" i="1">
                                  <a:latin typeface="Cambria Math" panose="02040503050406030204" pitchFamily="18" charset="0"/>
                                </a:rPr>
                                <m:t>1</m:t>
                              </m:r>
                            </m:e>
                            <m:e>
                              <m:r>
                                <a:rPr lang="id-ID" i="1">
                                  <a:latin typeface="Cambria Math" panose="02040503050406030204" pitchFamily="18" charset="0"/>
                                </a:rPr>
                                <m:t>15</m:t>
                              </m:r>
                            </m:e>
                          </m:mr>
                        </m:m>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20</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9</m:t>
                                  </m:r>
                                  <m:r>
                                    <a:rPr lang="id-ID" i="1">
                                      <a:latin typeface="Cambria Math" panose="02040503050406030204" pitchFamily="18" charset="0"/>
                                    </a:rPr>
                                    <m:t>×</m:t>
                                  </m:r>
                                  <m:r>
                                    <a:rPr lang="id-ID" i="1">
                                      <a:latin typeface="Cambria Math" panose="02040503050406030204" pitchFamily="18" charset="0"/>
                                    </a:rPr>
                                    <m:t>22</m:t>
                                  </m:r>
                                </m:e>
                              </m:d>
                              <m:r>
                                <a:rPr lang="id-ID" i="1">
                                  <a:latin typeface="Cambria Math" panose="02040503050406030204" pitchFamily="18" charset="0"/>
                                </a:rPr>
                                <m:t>+(</m:t>
                              </m:r>
                              <m:r>
                                <a:rPr lang="id-ID" i="1">
                                  <a:latin typeface="Cambria Math" panose="02040503050406030204" pitchFamily="18" charset="0"/>
                                </a:rPr>
                                <m:t>2</m:t>
                              </m:r>
                              <m:r>
                                <a:rPr lang="id-ID" i="1">
                                  <a:latin typeface="Cambria Math" panose="02040503050406030204" pitchFamily="18" charset="0"/>
                                </a:rPr>
                                <m:t>×</m:t>
                              </m:r>
                              <m:r>
                                <a:rPr lang="id-ID" i="1">
                                  <a:latin typeface="Cambria Math" panose="02040503050406030204" pitchFamily="18" charset="0"/>
                                </a:rPr>
                                <m:t>20</m:t>
                              </m:r>
                              <m:r>
                                <a:rPr lang="id-ID" i="1">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m:t>
                                  </m:r>
                                  <m:r>
                                    <a:rPr lang="id-ID" i="1">
                                      <a:latin typeface="Cambria Math" panose="02040503050406030204" pitchFamily="18" charset="0"/>
                                    </a:rPr>
                                    <m:t>×</m:t>
                                  </m:r>
                                  <m:r>
                                    <a:rPr lang="id-ID" i="1">
                                      <a:latin typeface="Cambria Math" panose="02040503050406030204" pitchFamily="18" charset="0"/>
                                    </a:rPr>
                                    <m:t>22</m:t>
                                  </m:r>
                                </m:e>
                              </m:d>
                              <m:r>
                                <a:rPr lang="id-ID" i="1">
                                  <a:latin typeface="Cambria Math" panose="02040503050406030204" pitchFamily="18" charset="0"/>
                                </a:rPr>
                                <m:t>+(</m:t>
                              </m:r>
                              <m:r>
                                <a:rPr lang="id-ID" i="1">
                                  <a:latin typeface="Cambria Math" panose="02040503050406030204" pitchFamily="18" charset="0"/>
                                </a:rPr>
                                <m:t>15</m:t>
                              </m:r>
                              <m:r>
                                <a:rPr lang="id-ID" i="1">
                                  <a:latin typeface="Cambria Math" panose="02040503050406030204" pitchFamily="18" charset="0"/>
                                </a:rPr>
                                <m:t>×</m:t>
                              </m:r>
                              <m:r>
                                <a:rPr lang="id-ID" i="1">
                                  <a:latin typeface="Cambria Math" panose="02040503050406030204" pitchFamily="18" charset="0"/>
                                </a:rPr>
                                <m:t>20</m:t>
                              </m:r>
                              <m:r>
                                <a:rPr lang="id-ID" i="1">
                                  <a:latin typeface="Cambria Math" panose="02040503050406030204" pitchFamily="18" charset="0"/>
                                </a:rPr>
                                <m:t>)</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238</m:t>
                              </m:r>
                            </m:e>
                          </m:mr>
                          <m:mr>
                            <m:e>
                              <m:r>
                                <a:rPr lang="id-ID" i="1">
                                  <a:latin typeface="Cambria Math" panose="02040503050406030204" pitchFamily="18" charset="0"/>
                                </a:rPr>
                                <m:t>322</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4</m:t>
                              </m:r>
                            </m:e>
                          </m:mr>
                          <m:mr>
                            <m:e>
                              <m:r>
                                <a:rPr lang="id-ID" i="1">
                                  <a:latin typeface="Cambria Math" panose="02040503050406030204" pitchFamily="18" charset="0"/>
                                </a:rPr>
                                <m:t>10</m:t>
                              </m:r>
                            </m:e>
                          </m:mr>
                        </m:m>
                      </m:e>
                    </m:d>
                  </m:oMath>
                </a14:m>
                <a:r>
                  <a:rPr lang="id-ID" dirty="0"/>
                  <a:t> </a:t>
                </a:r>
                <a:endParaRPr lang="en-US" dirty="0" smtClean="0"/>
              </a:p>
              <a:p>
                <a:pPr marL="0" indent="0">
                  <a:buNone/>
                </a:pP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2</m:t>
                              </m:r>
                            </m:e>
                          </m:mr>
                          <m:mr>
                            <m:e>
                              <m:r>
                                <a:rPr lang="id-ID" i="1">
                                  <a:latin typeface="Cambria Math" panose="02040503050406030204" pitchFamily="18" charset="0"/>
                                </a:rPr>
                                <m:t>1</m:t>
                              </m:r>
                            </m:e>
                            <m:e>
                              <m:r>
                                <a:rPr lang="id-ID" i="1">
                                  <a:latin typeface="Cambria Math" panose="02040503050406030204" pitchFamily="18" charset="0"/>
                                </a:rPr>
                                <m:t>15</m:t>
                              </m:r>
                            </m:e>
                          </m:mr>
                        </m:m>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25</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9</m:t>
                                  </m:r>
                                  <m:r>
                                    <a:rPr lang="id-ID" i="1">
                                      <a:latin typeface="Cambria Math" panose="02040503050406030204" pitchFamily="18" charset="0"/>
                                    </a:rPr>
                                    <m:t>×</m:t>
                                  </m:r>
                                  <m:r>
                                    <a:rPr lang="id-ID" i="1">
                                      <a:latin typeface="Cambria Math" panose="02040503050406030204" pitchFamily="18" charset="0"/>
                                    </a:rPr>
                                    <m:t>22</m:t>
                                  </m:r>
                                </m:e>
                              </m:d>
                              <m:r>
                                <a:rPr lang="id-ID" i="1">
                                  <a:latin typeface="Cambria Math" panose="02040503050406030204" pitchFamily="18" charset="0"/>
                                </a:rPr>
                                <m:t>+(</m:t>
                              </m:r>
                              <m:r>
                                <a:rPr lang="id-ID" i="1">
                                  <a:latin typeface="Cambria Math" panose="02040503050406030204" pitchFamily="18" charset="0"/>
                                </a:rPr>
                                <m:t>2</m:t>
                              </m:r>
                              <m:r>
                                <a:rPr lang="id-ID" i="1">
                                  <a:latin typeface="Cambria Math" panose="02040503050406030204" pitchFamily="18" charset="0"/>
                                </a:rPr>
                                <m:t>×</m:t>
                              </m:r>
                              <m:r>
                                <a:rPr lang="id-ID" i="1">
                                  <a:latin typeface="Cambria Math" panose="02040503050406030204" pitchFamily="18" charset="0"/>
                                </a:rPr>
                                <m:t>25</m:t>
                              </m:r>
                              <m:r>
                                <a:rPr lang="id-ID" i="1">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m:t>
                                  </m:r>
                                  <m:r>
                                    <a:rPr lang="id-ID" i="1">
                                      <a:latin typeface="Cambria Math" panose="02040503050406030204" pitchFamily="18" charset="0"/>
                                    </a:rPr>
                                    <m:t>×</m:t>
                                  </m:r>
                                  <m:r>
                                    <a:rPr lang="id-ID" i="1">
                                      <a:latin typeface="Cambria Math" panose="02040503050406030204" pitchFamily="18" charset="0"/>
                                    </a:rPr>
                                    <m:t>22</m:t>
                                  </m:r>
                                </m:e>
                              </m:d>
                              <m:r>
                                <a:rPr lang="id-ID" i="1">
                                  <a:latin typeface="Cambria Math" panose="02040503050406030204" pitchFamily="18" charset="0"/>
                                </a:rPr>
                                <m:t>+(</m:t>
                              </m:r>
                              <m:r>
                                <a:rPr lang="id-ID" i="1">
                                  <a:latin typeface="Cambria Math" panose="02040503050406030204" pitchFamily="18" charset="0"/>
                                </a:rPr>
                                <m:t>15</m:t>
                              </m:r>
                              <m:r>
                                <a:rPr lang="id-ID" i="1">
                                  <a:latin typeface="Cambria Math" panose="02040503050406030204" pitchFamily="18" charset="0"/>
                                </a:rPr>
                                <m:t>×</m:t>
                              </m:r>
                              <m:r>
                                <a:rPr lang="id-ID" i="1">
                                  <a:latin typeface="Cambria Math" panose="02040503050406030204" pitchFamily="18" charset="0"/>
                                </a:rPr>
                                <m:t>25</m:t>
                              </m:r>
                              <m:r>
                                <a:rPr lang="id-ID" i="1">
                                  <a:latin typeface="Cambria Math" panose="02040503050406030204" pitchFamily="18" charset="0"/>
                                </a:rPr>
                                <m:t>)</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248</m:t>
                              </m:r>
                            </m:e>
                          </m:mr>
                          <m:mr>
                            <m:e>
                              <m:r>
                                <a:rPr lang="id-ID" i="1">
                                  <a:latin typeface="Cambria Math" panose="02040503050406030204" pitchFamily="18" charset="0"/>
                                </a:rPr>
                                <m:t>397</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14</m:t>
                              </m:r>
                            </m:e>
                          </m:mr>
                          <m:mr>
                            <m:e>
                              <m:r>
                                <a:rPr lang="id-ID" i="1">
                                  <a:latin typeface="Cambria Math" panose="02040503050406030204" pitchFamily="18" charset="0"/>
                                </a:rPr>
                                <m:t>7</m:t>
                              </m:r>
                            </m:e>
                          </m:mr>
                        </m:m>
                      </m:e>
                    </m:d>
                  </m:oMath>
                </a14:m>
                <a:r>
                  <a:rPr lang="id-ID" dirty="0"/>
                  <a:t>  </a:t>
                </a:r>
                <a:endParaRPr lang="en-US" dirty="0"/>
              </a:p>
              <a:p>
                <a:pPr marL="0" indent="0">
                  <a:buNone/>
                </a:pP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2</m:t>
                              </m:r>
                            </m:e>
                          </m:mr>
                          <m:mr>
                            <m:e>
                              <m:r>
                                <a:rPr lang="id-ID" i="1">
                                  <a:latin typeface="Cambria Math" panose="02040503050406030204" pitchFamily="18" charset="0"/>
                                </a:rPr>
                                <m:t>1</m:t>
                              </m:r>
                            </m:e>
                            <m:e>
                              <m:r>
                                <a:rPr lang="id-ID" i="1">
                                  <a:latin typeface="Cambria Math" panose="02040503050406030204" pitchFamily="18" charset="0"/>
                                </a:rPr>
                                <m:t>15</m:t>
                              </m:r>
                            </m:e>
                          </m:mr>
                        </m:m>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6</m:t>
                              </m:r>
                            </m:e>
                          </m:mr>
                          <m:mr>
                            <m:e>
                              <m:r>
                                <a:rPr lang="id-ID" i="1">
                                  <a:latin typeface="Cambria Math" panose="02040503050406030204" pitchFamily="18" charset="0"/>
                                </a:rPr>
                                <m:t>25</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9</m:t>
                                  </m:r>
                                  <m:r>
                                    <a:rPr lang="id-ID" i="1">
                                      <a:latin typeface="Cambria Math" panose="02040503050406030204" pitchFamily="18" charset="0"/>
                                    </a:rPr>
                                    <m:t>×</m:t>
                                  </m:r>
                                  <m:r>
                                    <a:rPr lang="id-ID" i="1">
                                      <a:latin typeface="Cambria Math" panose="02040503050406030204" pitchFamily="18" charset="0"/>
                                    </a:rPr>
                                    <m:t>6</m:t>
                                  </m:r>
                                </m:e>
                              </m:d>
                              <m:r>
                                <a:rPr lang="id-ID" i="1">
                                  <a:latin typeface="Cambria Math" panose="02040503050406030204" pitchFamily="18" charset="0"/>
                                </a:rPr>
                                <m:t>+(</m:t>
                              </m:r>
                              <m:r>
                                <a:rPr lang="id-ID" i="1">
                                  <a:latin typeface="Cambria Math" panose="02040503050406030204" pitchFamily="18" charset="0"/>
                                </a:rPr>
                                <m:t>2</m:t>
                              </m:r>
                              <m:r>
                                <a:rPr lang="id-ID" i="1">
                                  <a:latin typeface="Cambria Math" panose="02040503050406030204" pitchFamily="18" charset="0"/>
                                </a:rPr>
                                <m:t>×</m:t>
                              </m:r>
                              <m:r>
                                <a:rPr lang="id-ID" i="1">
                                  <a:latin typeface="Cambria Math" panose="02040503050406030204" pitchFamily="18" charset="0"/>
                                </a:rPr>
                                <m:t>25</m:t>
                              </m:r>
                              <m:r>
                                <a:rPr lang="id-ID" i="1">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m:t>
                                  </m:r>
                                  <m:r>
                                    <a:rPr lang="id-ID" i="1">
                                      <a:latin typeface="Cambria Math" panose="02040503050406030204" pitchFamily="18" charset="0"/>
                                    </a:rPr>
                                    <m:t>×</m:t>
                                  </m:r>
                                  <m:r>
                                    <a:rPr lang="id-ID" i="1">
                                      <a:latin typeface="Cambria Math" panose="02040503050406030204" pitchFamily="18" charset="0"/>
                                    </a:rPr>
                                    <m:t>6</m:t>
                                  </m:r>
                                </m:e>
                              </m:d>
                              <m:r>
                                <a:rPr lang="id-ID" i="1">
                                  <a:latin typeface="Cambria Math" panose="02040503050406030204" pitchFamily="18" charset="0"/>
                                </a:rPr>
                                <m:t>+(</m:t>
                              </m:r>
                              <m:r>
                                <a:rPr lang="id-ID" i="1">
                                  <a:latin typeface="Cambria Math" panose="02040503050406030204" pitchFamily="18" charset="0"/>
                                </a:rPr>
                                <m:t>15</m:t>
                              </m:r>
                              <m:r>
                                <a:rPr lang="id-ID" i="1">
                                  <a:latin typeface="Cambria Math" panose="02040503050406030204" pitchFamily="18" charset="0"/>
                                </a:rPr>
                                <m:t>×</m:t>
                              </m:r>
                              <m:r>
                                <a:rPr lang="id-ID" i="1">
                                  <a:latin typeface="Cambria Math" panose="02040503050406030204" pitchFamily="18" charset="0"/>
                                </a:rPr>
                                <m:t>25</m:t>
                              </m:r>
                              <m:r>
                                <a:rPr lang="id-ID" i="1">
                                  <a:latin typeface="Cambria Math" panose="02040503050406030204" pitchFamily="18" charset="0"/>
                                </a:rPr>
                                <m:t>)</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104</m:t>
                              </m:r>
                            </m:e>
                          </m:mr>
                          <m:mr>
                            <m:e>
                              <m:r>
                                <a:rPr lang="id-ID" i="1">
                                  <a:latin typeface="Cambria Math" panose="02040503050406030204" pitchFamily="18" charset="0"/>
                                </a:rPr>
                                <m:t>381</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0</m:t>
                              </m:r>
                            </m:e>
                          </m:mr>
                          <m:mr>
                            <m:e>
                              <m:r>
                                <a:rPr lang="id-ID" i="1">
                                  <a:latin typeface="Cambria Math" panose="02040503050406030204" pitchFamily="18" charset="0"/>
                                </a:rPr>
                                <m:t>17</m:t>
                              </m:r>
                            </m:e>
                          </m:mr>
                        </m:m>
                      </m:e>
                    </m:d>
                  </m:oMath>
                </a14:m>
                <a:r>
                  <a:rPr lang="id-ID" dirty="0"/>
                  <a:t> </a:t>
                </a:r>
                <a:endParaRPr lang="en-US" dirty="0"/>
              </a:p>
              <a:p>
                <a:pPr marL="0" indent="0">
                  <a:buNone/>
                </a:pP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2</m:t>
                              </m:r>
                            </m:e>
                          </m:mr>
                          <m:mr>
                            <m:e>
                              <m:r>
                                <a:rPr lang="id-ID" i="1">
                                  <a:latin typeface="Cambria Math" panose="02040503050406030204" pitchFamily="18" charset="0"/>
                                </a:rPr>
                                <m:t>1</m:t>
                              </m:r>
                            </m:e>
                            <m:e>
                              <m:r>
                                <a:rPr lang="id-ID" i="1">
                                  <a:latin typeface="Cambria Math" panose="02040503050406030204" pitchFamily="18" charset="0"/>
                                </a:rPr>
                                <m:t>15</m:t>
                              </m:r>
                            </m:e>
                          </m:mr>
                        </m:m>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16</m:t>
                              </m:r>
                            </m:e>
                          </m:mr>
                          <m:mr>
                            <m:e>
                              <m:r>
                                <a:rPr lang="id-ID" i="1">
                                  <a:latin typeface="Cambria Math" panose="02040503050406030204" pitchFamily="18" charset="0"/>
                                </a:rPr>
                                <m:t>23</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9</m:t>
                                  </m:r>
                                  <m:r>
                                    <a:rPr lang="id-ID" i="1">
                                      <a:latin typeface="Cambria Math" panose="02040503050406030204" pitchFamily="18" charset="0"/>
                                    </a:rPr>
                                    <m:t>×</m:t>
                                  </m:r>
                                  <m:r>
                                    <a:rPr lang="id-ID" i="1">
                                      <a:latin typeface="Cambria Math" panose="02040503050406030204" pitchFamily="18" charset="0"/>
                                    </a:rPr>
                                    <m:t>16</m:t>
                                  </m:r>
                                </m:e>
                              </m:d>
                              <m:r>
                                <a:rPr lang="id-ID" i="1">
                                  <a:latin typeface="Cambria Math" panose="02040503050406030204" pitchFamily="18" charset="0"/>
                                </a:rPr>
                                <m:t>+(</m:t>
                              </m:r>
                              <m:r>
                                <a:rPr lang="id-ID" i="1">
                                  <a:latin typeface="Cambria Math" panose="02040503050406030204" pitchFamily="18" charset="0"/>
                                </a:rPr>
                                <m:t>2</m:t>
                              </m:r>
                              <m:r>
                                <a:rPr lang="id-ID" i="1">
                                  <a:latin typeface="Cambria Math" panose="02040503050406030204" pitchFamily="18" charset="0"/>
                                </a:rPr>
                                <m:t>×</m:t>
                              </m:r>
                              <m:r>
                                <a:rPr lang="id-ID" i="1">
                                  <a:latin typeface="Cambria Math" panose="02040503050406030204" pitchFamily="18" charset="0"/>
                                </a:rPr>
                                <m:t>23</m:t>
                              </m:r>
                              <m:r>
                                <a:rPr lang="id-ID" i="1">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m:t>
                                  </m:r>
                                  <m:r>
                                    <a:rPr lang="id-ID" i="1">
                                      <a:latin typeface="Cambria Math" panose="02040503050406030204" pitchFamily="18" charset="0"/>
                                    </a:rPr>
                                    <m:t>×</m:t>
                                  </m:r>
                                  <m:r>
                                    <a:rPr lang="id-ID" i="1">
                                      <a:latin typeface="Cambria Math" panose="02040503050406030204" pitchFamily="18" charset="0"/>
                                    </a:rPr>
                                    <m:t>16</m:t>
                                  </m:r>
                                </m:e>
                              </m:d>
                              <m:r>
                                <a:rPr lang="id-ID" i="1">
                                  <a:latin typeface="Cambria Math" panose="02040503050406030204" pitchFamily="18" charset="0"/>
                                </a:rPr>
                                <m:t>+(</m:t>
                              </m:r>
                              <m:r>
                                <a:rPr lang="id-ID" i="1">
                                  <a:latin typeface="Cambria Math" panose="02040503050406030204" pitchFamily="18" charset="0"/>
                                </a:rPr>
                                <m:t>15</m:t>
                              </m:r>
                              <m:r>
                                <a:rPr lang="id-ID" i="1">
                                  <a:latin typeface="Cambria Math" panose="02040503050406030204" pitchFamily="18" charset="0"/>
                                </a:rPr>
                                <m:t>×</m:t>
                              </m:r>
                              <m:r>
                                <a:rPr lang="id-ID" i="1">
                                  <a:latin typeface="Cambria Math" panose="02040503050406030204" pitchFamily="18" charset="0"/>
                                </a:rPr>
                                <m:t>23</m:t>
                              </m:r>
                              <m:r>
                                <a:rPr lang="id-ID" i="1">
                                  <a:latin typeface="Cambria Math" panose="02040503050406030204" pitchFamily="18" charset="0"/>
                                </a:rPr>
                                <m:t>)</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190</m:t>
                              </m:r>
                            </m:e>
                          </m:mr>
                          <m:mr>
                            <m:e>
                              <m:r>
                                <a:rPr lang="id-ID" i="1">
                                  <a:latin typeface="Cambria Math" panose="02040503050406030204" pitchFamily="18" charset="0"/>
                                </a:rPr>
                                <m:t>361</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8</m:t>
                              </m:r>
                            </m:e>
                          </m:mr>
                          <m:mr>
                            <m:e>
                              <m:r>
                                <a:rPr lang="id-ID" i="1">
                                  <a:latin typeface="Cambria Math" panose="02040503050406030204" pitchFamily="18" charset="0"/>
                                </a:rPr>
                                <m:t>23</m:t>
                              </m:r>
                            </m:e>
                          </m:mr>
                        </m:m>
                      </m:e>
                    </m:d>
                  </m:oMath>
                </a14:m>
                <a:r>
                  <a:rPr lang="id-ID" dirty="0"/>
                  <a:t> </a:t>
                </a:r>
                <a:endParaRPr lang="en-US" dirty="0"/>
              </a:p>
              <a:p>
                <a:pPr marL="0" indent="0">
                  <a:buNone/>
                </a:pPr>
                <a:r>
                  <a:rPr lang="id-ID" dirty="0"/>
                  <a:t> </a:t>
                </a:r>
                <a:endParaRPr lang="en-US" dirty="0"/>
              </a:p>
              <a:p>
                <a:pPr marL="0" indent="0">
                  <a:buNone/>
                </a:pPr>
                <a:r>
                  <a:rPr lang="id-ID" dirty="0"/>
                  <a:t>Setelah didapatkan matriks </a:t>
                </a:r>
                <a:r>
                  <a:rPr lang="id-ID" i="1" dirty="0"/>
                  <a:t>plaintext</a:t>
                </a:r>
                <a:r>
                  <a:rPr lang="id-ID" dirty="0"/>
                  <a:t>, konversikan matriks tersebut sesuai dengan tabel indeks alfabet.</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𝐸</m:t>
                                </m:r>
                              </m:e>
                            </m:mr>
                            <m:mr>
                              <m:e>
                                <m:r>
                                  <a:rPr lang="id-ID" i="1">
                                    <a:latin typeface="Cambria Math" panose="02040503050406030204" pitchFamily="18" charset="0"/>
                                  </a:rPr>
                                  <m:t>𝐾</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4</m:t>
                                </m:r>
                              </m:e>
                            </m:mr>
                            <m:mr>
                              <m:e>
                                <m:r>
                                  <a:rPr lang="id-ID" i="1">
                                    <a:latin typeface="Cambria Math" panose="02040503050406030204" pitchFamily="18" charset="0"/>
                                  </a:rPr>
                                  <m:t>10</m:t>
                                </m:r>
                              </m:e>
                            </m:mr>
                          </m:m>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𝑂</m:t>
                                </m:r>
                              </m:e>
                            </m:mr>
                            <m:mr>
                              <m:e>
                                <m:r>
                                  <a:rPr lang="id-ID" i="1">
                                    <a:latin typeface="Cambria Math" panose="02040503050406030204" pitchFamily="18" charset="0"/>
                                  </a:rPr>
                                  <m:t>𝐻</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14</m:t>
                                </m:r>
                              </m:e>
                            </m:mr>
                            <m:mr>
                              <m:e>
                                <m:r>
                                  <a:rPr lang="id-ID" i="1">
                                    <a:latin typeface="Cambria Math" panose="02040503050406030204" pitchFamily="18" charset="0"/>
                                  </a:rPr>
                                  <m:t>7</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𝐴</m:t>
                                </m:r>
                              </m:e>
                            </m:mr>
                            <m:mr>
                              <m:e>
                                <m:r>
                                  <a:rPr lang="id-ID" i="1">
                                    <a:latin typeface="Cambria Math" panose="02040503050406030204" pitchFamily="18" charset="0"/>
                                  </a:rPr>
                                  <m:t>𝑅</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0</m:t>
                                </m:r>
                              </m:e>
                            </m:mr>
                            <m:mr>
                              <m:e>
                                <m:r>
                                  <a:rPr lang="id-ID" i="1">
                                    <a:latin typeface="Cambria Math" panose="02040503050406030204" pitchFamily="18" charset="0"/>
                                  </a:rPr>
                                  <m:t>17</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𝐼</m:t>
                                </m:r>
                              </m:e>
                            </m:mr>
                            <m:mr>
                              <m:e>
                                <m:r>
                                  <a:rPr lang="id-ID" i="1">
                                    <a:latin typeface="Cambria Math" panose="02040503050406030204" pitchFamily="18" charset="0"/>
                                  </a:rPr>
                                  <m:t>𝑋</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8</m:t>
                                </m:r>
                              </m:e>
                            </m:mr>
                            <m:mr>
                              <m:e>
                                <m:r>
                                  <a:rPr lang="id-ID" i="1">
                                    <a:latin typeface="Cambria Math" panose="02040503050406030204" pitchFamily="18" charset="0"/>
                                  </a:rPr>
                                  <m:t>23</m:t>
                                </m:r>
                              </m:e>
                            </m:mr>
                          </m:m>
                        </m:e>
                      </m:d>
                    </m:oMath>
                  </m:oMathPara>
                </a14:m>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762000" y="1219200"/>
                <a:ext cx="8153400" cy="5410200"/>
              </a:xfrm>
              <a:blipFill rotWithShape="1">
                <a:blip r:embed="rId1"/>
                <a:stretch>
                  <a:fillRect t="-1232"/>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a:t>TUGAS</a:t>
            </a:r>
            <a:endParaRPr lang="en-ID"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0000" lnSpcReduction="20000"/>
              </a:bodyPr>
              <a:p>
                <a:r>
                  <a:rPr lang="en-ID" altLang="en-US"/>
                  <a:t>SOAL :</a:t>
                </a:r>
                <a:endParaRPr lang="en-ID" altLang="en-US"/>
              </a:p>
              <a:p>
                <a:pPr marL="0" indent="0">
                  <a:buNone/>
                </a:pPr>
                <a:r>
                  <a:rPr lang="en-ID" altLang="en-US"/>
                  <a:t>1. Plaintext :</a:t>
                </a:r>
                <a:endParaRPr lang="en-ID" altLang="en-US"/>
              </a:p>
              <a:p>
                <a:pPr marL="0" indent="0">
                  <a:buNone/>
                </a:pPr>
                <a:r>
                  <a:rPr lang="en-ID" altLang="en-US"/>
                  <a:t>SUKA UDINUS</a:t>
                </a:r>
                <a:endParaRPr lang="en-ID" altLang="en-US"/>
              </a:p>
              <a:p>
                <a:r>
                  <a:rPr lang="en-ID" altLang="en-US"/>
                  <a:t>Silahkan di enkripsi dan di Dekripsi</a:t>
                </a:r>
                <a:endParaRPr lang="en-ID" altLang="en-US"/>
              </a:p>
              <a:p>
                <a:r>
                  <a:rPr lang="en-ID" altLang="en-US"/>
                  <a:t>Matriks Kunci :</a:t>
                </a:r>
                <a14:m>
                  <m:oMath xmlns:m="http://schemas.openxmlformats.org/officeDocument/2006/math">
                    <m:r>
                      <a:rPr lang="en-US" altLang="en-ID"/>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en-US" i="1">
                                  <a:latin typeface="Cambria Math" panose="02040503050406030204"/>
                                </a:rPr>
                                <m:t>7</m:t>
                              </m:r>
                            </m:e>
                            <m:e>
                              <m:r>
                                <a:rPr lang="en-US" altLang="id-ID" i="1">
                                  <a:latin typeface="Cambria Math" panose="02040503050406030204" pitchFamily="18" charset="0"/>
                                </a:rPr>
                                <m:t>14</m:t>
                              </m:r>
                            </m:e>
                          </m:mr>
                          <m:mr>
                            <m:e>
                              <m:r>
                                <a:rPr lang="id-ID" i="1">
                                  <a:latin typeface="Cambria Math" panose="02040503050406030204" pitchFamily="18" charset="0"/>
                                </a:rPr>
                                <m:t> </m:t>
                              </m:r>
                              <m:r>
                                <a:rPr lang="en-US" i="1">
                                  <a:latin typeface="Cambria Math" panose="02040503050406030204" pitchFamily="18" charset="0"/>
                                </a:rPr>
                                <m:t>20</m:t>
                              </m:r>
                            </m:e>
                            <m:e>
                              <m:r>
                                <a:rPr lang="en-US" altLang="id-ID" i="1">
                                  <a:latin typeface="Cambria Math" panose="02040503050406030204" pitchFamily="18" charset="0"/>
                                </a:rPr>
                                <m:t>11</m:t>
                              </m:r>
                            </m:e>
                          </m:mr>
                        </m:m>
                        <m:r>
                          <a:rPr lang="id-ID" i="1">
                            <a:latin typeface="Cambria Math" panose="02040503050406030204" pitchFamily="18" charset="0"/>
                          </a:rPr>
                          <m:t> </m:t>
                        </m:r>
                      </m:e>
                    </m:d>
                  </m:oMath>
                </a14:m>
                <a:endParaRPr lang="id-ID" i="1">
                  <a:latin typeface="Cambria Math" panose="02040503050406030204" pitchFamily="18" charset="0"/>
                </a:endParaRPr>
              </a:p>
              <a:p>
                <a:pPr marL="0" indent="0">
                  <a:buNone/>
                </a:pPr>
                <a:r>
                  <a:rPr lang="en-ID" altLang="en-US">
                    <a:sym typeface="+mn-ea"/>
                  </a:rPr>
                  <a:t>2. Plaintext :</a:t>
                </a:r>
                <a:endParaRPr lang="en-ID" altLang="en-US"/>
              </a:p>
              <a:p>
                <a:pPr marL="0" indent="0">
                  <a:buNone/>
                </a:pPr>
                <a:r>
                  <a:rPr lang="en-ID" altLang="en-US">
                    <a:sym typeface="+mn-ea"/>
                  </a:rPr>
                  <a:t>10 Nama digit nama anda</a:t>
                </a:r>
                <a:endParaRPr lang="en-ID" altLang="en-US"/>
              </a:p>
              <a:p>
                <a:r>
                  <a:rPr lang="en-ID" altLang="en-US">
                    <a:sym typeface="+mn-ea"/>
                  </a:rPr>
                  <a:t>Silahkan di enkripsi dan di Dekripsi</a:t>
                </a:r>
                <a:endParaRPr lang="en-ID" altLang="en-US"/>
              </a:p>
              <a:p>
                <a:pPr marL="0" indent="0">
                  <a:buNone/>
                </a:pPr>
                <a:r>
                  <a:rPr lang="en-ID" altLang="en-US">
                    <a:sym typeface="+mn-ea"/>
                  </a:rPr>
                  <a:t>Matriks Kunci :</a:t>
                </a:r>
                <a14:m>
                  <m:oMath xmlns:m="http://schemas.openxmlformats.org/officeDocument/2006/math">
                    <m:r>
                      <a:rPr lang="en-US" altLang="en-ID">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en-US" i="1">
                                  <a:latin typeface="Cambria Math" panose="02040503050406030204"/>
                                </a:rPr>
                                <m:t>7</m:t>
                              </m:r>
                            </m:e>
                            <m:e>
                              <m:r>
                                <a:rPr lang="en-US" altLang="id-ID" i="1">
                                  <a:latin typeface="Cambria Math" panose="02040503050406030204" pitchFamily="18" charset="0"/>
                                </a:rPr>
                                <m:t>14</m:t>
                              </m:r>
                            </m:e>
                          </m:mr>
                          <m:mr>
                            <m:e>
                              <m:r>
                                <a:rPr lang="id-ID" i="1">
                                  <a:latin typeface="Cambria Math" panose="02040503050406030204" pitchFamily="18" charset="0"/>
                                </a:rPr>
                                <m:t> </m:t>
                              </m:r>
                              <m:r>
                                <a:rPr lang="en-US" i="1">
                                  <a:latin typeface="Cambria Math" panose="02040503050406030204" pitchFamily="18" charset="0"/>
                                </a:rPr>
                                <m:t>20</m:t>
                              </m:r>
                            </m:e>
                            <m:e>
                              <m:r>
                                <a:rPr lang="en-US" altLang="id-ID" i="1">
                                  <a:latin typeface="Cambria Math" panose="02040503050406030204" pitchFamily="18" charset="0"/>
                                </a:rPr>
                                <m:t>11</m:t>
                              </m:r>
                            </m:e>
                          </m:mr>
                        </m:m>
                        <m:r>
                          <a:rPr lang="id-ID" i="1">
                            <a:latin typeface="Cambria Math" panose="02040503050406030204" pitchFamily="18" charset="0"/>
                          </a:rPr>
                          <m:t> </m:t>
                        </m:r>
                      </m:e>
                    </m:d>
                  </m:oMath>
                </a14:m>
                <a:endParaRPr lang="en-US" dirty="0"/>
              </a:p>
              <a:p>
                <a:endParaRPr lang="en-US" dirty="0"/>
              </a:p>
              <a:p>
                <a:endParaRPr lang="en-ID" altLang="en-US"/>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60" b="-13422"/>
                </a:stretch>
              </a:blipFill>
            </p:spPr>
            <p:txBody>
              <a:bodyPr/>
              <a:lstStyle/>
              <a:p>
                <a:r>
                  <a:rPr lang="en-US"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43200" y="1828800"/>
            <a:ext cx="4253088" cy="923330"/>
          </a:xfrm>
          <a:prstGeom prst="rect">
            <a:avLst/>
          </a:prstGeom>
          <a:noFill/>
        </p:spPr>
        <p:txBody>
          <a:bodyPr wrap="none" lIns="91440" tIns="45720" rIns="91440" bIns="45720">
            <a:prstTxWarp prst="textCanUp">
              <a:avLst/>
            </a:prstTxWarp>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TERIMAKASIH</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Rectangle 6"/>
          <p:cNvSpPr/>
          <p:nvPr/>
        </p:nvSpPr>
        <p:spPr>
          <a:xfrm>
            <a:off x="1135944" y="4724400"/>
            <a:ext cx="7467600" cy="694730"/>
          </a:xfrm>
          <a:prstGeom prst="rect">
            <a:avLst/>
          </a:prstGeom>
          <a:noFill/>
        </p:spPr>
        <p:txBody>
          <a:bodyPr wrap="none" lIns="91440" tIns="45720" rIns="91440" bIns="45720">
            <a:prstTxWarp prst="textDoubleWave1">
              <a:avLst>
                <a:gd name="adj1" fmla="val 6250"/>
                <a:gd name="adj2" fmla="val -170"/>
              </a:avLst>
            </a:prstTxWarp>
            <a:spAutoFit/>
          </a:bodyPr>
          <a:lstStyle/>
          <a:p>
            <a:pPr algn="ct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Materi</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Minggu</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depan</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dirty="0" err="1" smtClean="0">
                <a:ln w="12700">
                  <a:solidFill>
                    <a:schemeClr val="accent1"/>
                  </a:solidFill>
                  <a:prstDash val="solid"/>
                </a:ln>
                <a:solidFill>
                  <a:schemeClr val="accent1">
                    <a:lumMod val="50000"/>
                  </a:schemeClr>
                </a:solidFill>
                <a:effectLst>
                  <a:outerShdw dist="38100" dir="2640000" algn="bl" rotWithShape="0">
                    <a:schemeClr val="accent1"/>
                  </a:outerShdw>
                </a:effectLst>
              </a:rPr>
              <a:t>Transposisi</a:t>
            </a:r>
            <a:endParaRPr lang="en-US" sz="5400" dirty="0">
              <a:ln w="12700">
                <a:solidFill>
                  <a:schemeClr val="accent1"/>
                </a:solidFill>
                <a:prstDash val="solid"/>
              </a:ln>
              <a:solidFill>
                <a:schemeClr val="accent1">
                  <a:lumMod val="50000"/>
                </a:schemeClr>
              </a:solidFill>
              <a:effectLst>
                <a:outerShdw dist="38100" dir="2640000" algn="bl" rotWithShape="0">
                  <a:schemeClr val="accent1"/>
                </a:outerShdw>
              </a:effectLst>
            </a:endParaRPr>
          </a:p>
        </p:txBody>
      </p:sp>
      <p:pic>
        <p:nvPicPr>
          <p:cNvPr id="3074" name="Picture 2" descr="Hasil gambar untuk bye by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19600" y="2971800"/>
            <a:ext cx="1153142" cy="830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smtClean="0">
                <a:solidFill>
                  <a:srgbClr val="FFC000"/>
                </a:solidFill>
              </a:rPr>
              <a:t>Hill Cipher</a:t>
            </a:r>
            <a:endParaRPr lang="en-US" dirty="0">
              <a:solidFill>
                <a:srgbClr val="FFC000"/>
              </a:solidFill>
            </a:endParaRPr>
          </a:p>
        </p:txBody>
      </p:sp>
      <p:sp>
        <p:nvSpPr>
          <p:cNvPr id="3" name="Content Placeholder 2"/>
          <p:cNvSpPr>
            <a:spLocks noGrp="1"/>
          </p:cNvSpPr>
          <p:nvPr>
            <p:ph idx="1"/>
          </p:nvPr>
        </p:nvSpPr>
        <p:spPr>
          <a:xfrm>
            <a:off x="914400" y="1371600"/>
            <a:ext cx="7429500" cy="4419600"/>
          </a:xfrm>
        </p:spPr>
        <p:txBody>
          <a:bodyPr>
            <a:normAutofit lnSpcReduction="10000"/>
          </a:bodyPr>
          <a:lstStyle/>
          <a:p>
            <a:r>
              <a:rPr lang="id-ID" dirty="0"/>
              <a:t>Hill cipher merupakan salah satu teknik penyandian yang menggunakan kunci simetris, yaitu kunci yang sama – sama digunakan dalam proses enkripsi maupun dekripsi. Hill cipher diusulkan oleh Lester S. Hill pada tahun 1929. Tujuan dari dibentuknya teknik ini adalah untuk menciptakan teknik penyandian yang tidak dapat dipecahkan menggunakan analisa frekuensi. Hill cipher memanfaatkan operasi matriks yaitu perkalian dan </a:t>
            </a:r>
            <a:r>
              <a:rPr lang="id-ID" i="1" dirty="0"/>
              <a:t>inverse</a:t>
            </a:r>
            <a:r>
              <a:rPr lang="id-ID" dirty="0"/>
              <a:t> matriks. </a:t>
            </a:r>
            <a:endParaRPr lang="en-US" dirty="0" smtClean="0"/>
          </a:p>
          <a:p>
            <a:r>
              <a:rPr lang="id-ID" dirty="0" smtClean="0"/>
              <a:t>Kunci </a:t>
            </a:r>
            <a:r>
              <a:rPr lang="id-ID" dirty="0"/>
              <a:t>yang digunakan pada Hill cipher berupa matriks berukuran </a:t>
            </a:r>
            <a:r>
              <a:rPr lang="id-ID" i="1" dirty="0"/>
              <a:t>m×m</a:t>
            </a:r>
            <a:r>
              <a:rPr lang="id-ID" dirty="0"/>
              <a:t> yang akan dipakai dalam proses enkripsi maupun dekripsi. Selain itu, Hill cipher juga memanfaatkan operasi modulo 26 untuk membentuk </a:t>
            </a:r>
            <a:r>
              <a:rPr lang="id-ID" i="1" dirty="0"/>
              <a:t>ciphertext</a:t>
            </a:r>
            <a:r>
              <a:rPr lang="id-ID" dirty="0"/>
              <a:t> ataupun mengembalikan </a:t>
            </a:r>
            <a:r>
              <a:rPr lang="id-ID" i="1" dirty="0"/>
              <a:t>plaintext</a:t>
            </a:r>
            <a:r>
              <a:rPr lang="id-ID" dirty="0"/>
              <a:t>. Digunakannya modulo 26 karena huruf – huruf alfabet yang berjumlah 26 akan disusun sebagai berikut:</a:t>
            </a:r>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smtClean="0">
                <a:solidFill>
                  <a:srgbClr val="FFC000"/>
                </a:solidFill>
              </a:rPr>
              <a:t>Hill Cipher</a:t>
            </a:r>
            <a:endParaRPr lang="en-US" dirty="0">
              <a:solidFill>
                <a:srgbClr val="FFC000"/>
              </a:solidFill>
            </a:endParaRPr>
          </a:p>
        </p:txBody>
      </p:sp>
      <p:pic>
        <p:nvPicPr>
          <p:cNvPr id="10" name="Picture 9"/>
          <p:cNvPicPr>
            <a:picLocks noChangeAspect="1"/>
          </p:cNvPicPr>
          <p:nvPr/>
        </p:nvPicPr>
        <p:blipFill>
          <a:blip r:embed="rId1"/>
          <a:stretch>
            <a:fillRect/>
          </a:stretch>
        </p:blipFill>
        <p:spPr>
          <a:xfrm>
            <a:off x="2286000" y="1371600"/>
            <a:ext cx="4029075" cy="1209675"/>
          </a:xfrm>
          <a:prstGeom prst="rect">
            <a:avLst/>
          </a:prstGeom>
        </p:spPr>
      </p:pic>
      <p:sp>
        <p:nvSpPr>
          <p:cNvPr id="12" name="Rectangle 11"/>
          <p:cNvSpPr/>
          <p:nvPr/>
        </p:nvSpPr>
        <p:spPr>
          <a:xfrm>
            <a:off x="914400" y="2886075"/>
            <a:ext cx="7543800" cy="2585323"/>
          </a:xfrm>
          <a:prstGeom prst="rect">
            <a:avLst/>
          </a:prstGeom>
        </p:spPr>
        <p:txBody>
          <a:bodyPr wrap="square">
            <a:spAutoFit/>
          </a:bodyPr>
          <a:lstStyle/>
          <a:p>
            <a:pPr marL="405130" indent="-405130">
              <a:buFont typeface="Wingdings" panose="05000000000000000000" pitchFamily="2" charset="2"/>
              <a:buChar char="q"/>
            </a:pPr>
            <a:r>
              <a:rPr lang="id-ID" dirty="0"/>
              <a:t>Tiap huruf dalam alfabet akan diberi indeks angka dimulai dari huruf ‘A’ yang berindeks 0 (nol). Untuk dapat melakukan enkripsi, matriks kunci </a:t>
            </a:r>
            <a:r>
              <a:rPr lang="id-ID" i="1" dirty="0"/>
              <a:t>m×m </a:t>
            </a:r>
            <a:r>
              <a:rPr lang="id-ID" dirty="0"/>
              <a:t>yang digunakan harus memiliki syarat yaitu:</a:t>
            </a:r>
            <a:endParaRPr lang="en-US" dirty="0"/>
          </a:p>
          <a:p>
            <a:pPr marL="405130" lvl="0" indent="-405130">
              <a:buFont typeface="Wingdings" panose="05000000000000000000" pitchFamily="2" charset="2"/>
              <a:buChar char="q"/>
            </a:pPr>
            <a:endParaRPr lang="en-US" dirty="0" smtClean="0"/>
          </a:p>
          <a:p>
            <a:pPr marL="798830" lvl="0" indent="-393700">
              <a:buFont typeface="Wingdings" panose="05000000000000000000" pitchFamily="2" charset="2"/>
              <a:buChar char="v"/>
            </a:pPr>
            <a:r>
              <a:rPr lang="id-ID" dirty="0" smtClean="0"/>
              <a:t>Matriks </a:t>
            </a:r>
            <a:r>
              <a:rPr lang="id-ID" dirty="0"/>
              <a:t>kunci harus </a:t>
            </a:r>
            <a:r>
              <a:rPr lang="id-ID" i="1" dirty="0"/>
              <a:t>invertible</a:t>
            </a:r>
            <a:r>
              <a:rPr lang="id-ID" dirty="0"/>
              <a:t> atau dapat di-</a:t>
            </a:r>
            <a:r>
              <a:rPr lang="id-ID" i="1" dirty="0"/>
              <a:t>inverse</a:t>
            </a:r>
            <a:r>
              <a:rPr lang="id-ID" dirty="0"/>
              <a:t>-kan sehingga memenuhi persamaan matriks:</a:t>
            </a:r>
            <a:endParaRPr lang="en-US" dirty="0"/>
          </a:p>
          <a:p>
            <a:pPr marL="798830" indent="-393700">
              <a:buFont typeface="Wingdings" panose="05000000000000000000" pitchFamily="2" charset="2"/>
              <a:buChar char="v"/>
            </a:pPr>
            <a:r>
              <a:rPr lang="id-ID" i="1" dirty="0"/>
              <a:t>K. K</a:t>
            </a:r>
            <a:r>
              <a:rPr lang="id-ID" i="1" baseline="30000" dirty="0"/>
              <a:t> </a:t>
            </a:r>
            <a:r>
              <a:rPr lang="id-ID" baseline="30000" dirty="0"/>
              <a:t>–1 </a:t>
            </a:r>
            <a:r>
              <a:rPr lang="id-ID" dirty="0"/>
              <a:t>= </a:t>
            </a:r>
            <a:r>
              <a:rPr lang="id-ID" i="1" dirty="0"/>
              <a:t>I</a:t>
            </a:r>
            <a:endParaRPr lang="en-US" dirty="0"/>
          </a:p>
          <a:p>
            <a:pPr marL="798830" lvl="0" indent="-393700">
              <a:buFont typeface="Wingdings" panose="05000000000000000000" pitchFamily="2" charset="2"/>
              <a:buChar char="v"/>
            </a:pPr>
            <a:r>
              <a:rPr lang="id-ID" dirty="0"/>
              <a:t>Nilai determinan dari matriks kunci tersebut harus bilangan coprima (</a:t>
            </a:r>
            <a:r>
              <a:rPr lang="id-ID" i="1" dirty="0"/>
              <a:t>relative prime</a:t>
            </a:r>
            <a:r>
              <a:rPr lang="id-ID" dirty="0"/>
              <a:t>) terhadap 26.</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200900" cy="3581400"/>
          </a:xfrm>
        </p:spPr>
        <p:txBody>
          <a:bodyPr/>
          <a:lstStyle/>
          <a:p>
            <a:r>
              <a:rPr lang="id-ID" dirty="0"/>
              <a:t>Kemudian untuk dapat melakukan proses enkripsi dan dekripsi gunakan persamaan dibawah ini</a:t>
            </a:r>
            <a:endParaRPr lang="en-US" dirty="0"/>
          </a:p>
          <a:p>
            <a:pPr lvl="0"/>
            <a:r>
              <a:rPr lang="id-ID" dirty="0"/>
              <a:t>Enkripsi</a:t>
            </a:r>
            <a:endParaRPr lang="en-US" dirty="0"/>
          </a:p>
          <a:p>
            <a:pPr marL="530225" lvl="1" indent="0">
              <a:buNone/>
            </a:pPr>
            <a:r>
              <a:rPr lang="en-US" i="1" dirty="0" smtClean="0"/>
              <a:t>		C </a:t>
            </a:r>
            <a:r>
              <a:rPr lang="en-US" i="1" dirty="0"/>
              <a:t>= E</a:t>
            </a:r>
            <a:r>
              <a:rPr lang="en-US" dirty="0"/>
              <a:t>(</a:t>
            </a:r>
            <a:r>
              <a:rPr lang="en-US" i="1" dirty="0"/>
              <a:t>K,C</a:t>
            </a:r>
            <a:r>
              <a:rPr lang="en-US" dirty="0"/>
              <a:t>)</a:t>
            </a:r>
            <a:r>
              <a:rPr lang="en-US" i="1" dirty="0"/>
              <a:t> = KP mod 26</a:t>
            </a:r>
            <a:endParaRPr lang="en-US" dirty="0"/>
          </a:p>
          <a:p>
            <a:pPr lvl="0"/>
            <a:r>
              <a:rPr lang="id-ID" dirty="0"/>
              <a:t>Dekripsi</a:t>
            </a:r>
            <a:endParaRPr lang="en-US" dirty="0"/>
          </a:p>
          <a:p>
            <a:pPr marL="0" indent="0">
              <a:buNone/>
            </a:pPr>
            <a:r>
              <a:rPr lang="en-US" i="1" dirty="0" smtClean="0"/>
              <a:t>		P </a:t>
            </a:r>
            <a:r>
              <a:rPr lang="en-US" i="1" dirty="0"/>
              <a:t>= D(K,P) = K</a:t>
            </a:r>
            <a:r>
              <a:rPr lang="en-US" i="1" baseline="30000" dirty="0"/>
              <a:t>-1</a:t>
            </a:r>
            <a:r>
              <a:rPr lang="en-US" i="1" dirty="0"/>
              <a:t>C mod 26	</a:t>
            </a:r>
            <a:endParaRPr lang="en-US" dirty="0"/>
          </a:p>
          <a:p>
            <a:endParaRPr lang="en-US" dirty="0"/>
          </a:p>
        </p:txBody>
      </p:sp>
      <p:sp>
        <p:nvSpPr>
          <p:cNvPr id="5"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smtClean="0">
                <a:solidFill>
                  <a:srgbClr val="FFC000"/>
                </a:solidFill>
              </a:rPr>
              <a:t>Hill Cipher</a:t>
            </a:r>
            <a:endParaRPr lang="en-US" dirty="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524000"/>
                <a:ext cx="7200900" cy="3581400"/>
              </a:xfrm>
            </p:spPr>
            <p:txBody>
              <a:bodyPr>
                <a:normAutofit fontScale="85000" lnSpcReduction="10000"/>
              </a:bodyPr>
              <a:lstStyle/>
              <a:p>
                <a:r>
                  <a:rPr lang="id-ID" i="1" dirty="0"/>
                  <a:t>Plaintext </a:t>
                </a:r>
                <a:r>
                  <a:rPr lang="id-ID" dirty="0"/>
                  <a:t> “EKO HARI“ akan dienkripsi menggunakan kunci matriks dibawah ini:</a:t>
                </a:r>
                <a:endParaRPr lang="en-US" dirty="0"/>
              </a:p>
              <a:p>
                <a:pPr marL="0" indent="0">
                  <a:buNone/>
                </a:pPr>
                <a:r>
                  <a:rPr lang="en-US" dirty="0" smtClean="0"/>
                  <a:t>		</a:t>
                </a:r>
                <a:r>
                  <a:rPr lang="id-ID" dirty="0" smtClean="0"/>
                  <a:t>Matriks </a:t>
                </a:r>
                <a:r>
                  <a:rPr lang="id-ID" dirty="0"/>
                  <a:t>kunci = </a:t>
                </a: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oMath>
                </a14:m>
                <a:endParaRPr lang="en-US" dirty="0"/>
              </a:p>
              <a:p>
                <a:r>
                  <a:rPr lang="id-ID" dirty="0"/>
                  <a:t>Langkah pertama adalah susun </a:t>
                </a:r>
                <a:r>
                  <a:rPr lang="id-ID" i="1" dirty="0"/>
                  <a:t>plaintext</a:t>
                </a:r>
                <a:r>
                  <a:rPr lang="id-ID" dirty="0"/>
                  <a:t> menjadi matriks berukuran 2×1 karena ukuran matriks kunci adalah 2×2 maka nilai </a:t>
                </a:r>
                <a:r>
                  <a:rPr lang="id-ID" i="1" dirty="0"/>
                  <a:t>m </a:t>
                </a:r>
                <a:r>
                  <a:rPr lang="id-ID" dirty="0"/>
                  <a:t>= 2.</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𝐸</m:t>
                                </m:r>
                              </m:e>
                            </m:mr>
                            <m:mr>
                              <m:e>
                                <m:r>
                                  <a:rPr lang="id-ID" i="1">
                                    <a:latin typeface="Cambria Math" panose="02040503050406030204" pitchFamily="18" charset="0"/>
                                  </a:rPr>
                                  <m:t>𝐾</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4</m:t>
                                </m:r>
                              </m:e>
                            </m:mr>
                            <m:mr>
                              <m:e>
                                <m:r>
                                  <a:rPr lang="id-ID" i="1">
                                    <a:latin typeface="Cambria Math" panose="02040503050406030204" pitchFamily="18" charset="0"/>
                                  </a:rPr>
                                  <m:t>10</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𝑂</m:t>
                                </m:r>
                              </m:e>
                            </m:mr>
                            <m:mr>
                              <m:e>
                                <m:r>
                                  <a:rPr lang="id-ID" i="1">
                                    <a:latin typeface="Cambria Math" panose="02040503050406030204" pitchFamily="18" charset="0"/>
                                  </a:rPr>
                                  <m:t>𝐻</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14</m:t>
                                </m:r>
                              </m:e>
                            </m:mr>
                            <m:mr>
                              <m:e>
                                <m:r>
                                  <a:rPr lang="id-ID" i="1">
                                    <a:latin typeface="Cambria Math" panose="02040503050406030204" pitchFamily="18" charset="0"/>
                                  </a:rPr>
                                  <m:t>7</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𝐴</m:t>
                                </m:r>
                              </m:e>
                            </m:mr>
                            <m:mr>
                              <m:e>
                                <m:r>
                                  <a:rPr lang="id-ID" i="1">
                                    <a:latin typeface="Cambria Math" panose="02040503050406030204" pitchFamily="18" charset="0"/>
                                  </a:rPr>
                                  <m:t>𝑅</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0</m:t>
                                </m:r>
                              </m:e>
                            </m:mr>
                            <m:mr>
                              <m:e>
                                <m:r>
                                  <a:rPr lang="id-ID" i="1">
                                    <a:latin typeface="Cambria Math" panose="02040503050406030204" pitchFamily="18" charset="0"/>
                                  </a:rPr>
                                  <m:t>17</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𝐼</m:t>
                                </m:r>
                              </m:e>
                            </m:mr>
                            <m:mr>
                              <m:e>
                                <m:r>
                                  <a:rPr lang="id-ID" i="1">
                                    <a:latin typeface="Cambria Math" panose="02040503050406030204" pitchFamily="18" charset="0"/>
                                  </a:rPr>
                                  <m:t>𝑋</m:t>
                                </m:r>
                              </m:e>
                            </m:mr>
                          </m:m>
                        </m:e>
                      </m:d>
                      <m:r>
                        <a:rPr lang="id-ID" i="1">
                          <a:latin typeface="Cambria Math" panose="02040503050406030204" pitchFamily="18" charset="0"/>
                        </a:rPr>
                        <m:t>=</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8</m:t>
                                </m:r>
                              </m:e>
                            </m:mr>
                            <m:mr>
                              <m:e>
                                <m:r>
                                  <a:rPr lang="id-ID" i="1">
                                    <a:latin typeface="Cambria Math" panose="02040503050406030204" pitchFamily="18" charset="0"/>
                                  </a:rPr>
                                  <m:t>23</m:t>
                                </m:r>
                              </m:e>
                            </m:mr>
                          </m:m>
                        </m:e>
                      </m:d>
                    </m:oMath>
                  </m:oMathPara>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914400" y="1524000"/>
                <a:ext cx="7200900" cy="3581400"/>
              </a:xfrm>
              <a:blipFill rotWithShape="1">
                <a:blip r:embed="rId1"/>
                <a:stretch>
                  <a:fillRect/>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pic>
        <p:nvPicPr>
          <p:cNvPr id="5" name="Picture 4"/>
          <p:cNvPicPr>
            <a:picLocks noChangeAspect="1"/>
          </p:cNvPicPr>
          <p:nvPr/>
        </p:nvPicPr>
        <p:blipFill>
          <a:blip r:embed="rId2"/>
          <a:stretch>
            <a:fillRect/>
          </a:stretch>
        </p:blipFill>
        <p:spPr>
          <a:xfrm>
            <a:off x="2286000" y="5181600"/>
            <a:ext cx="4648200" cy="13955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447800"/>
                <a:ext cx="7543800" cy="4267200"/>
              </a:xfrm>
            </p:spPr>
            <p:txBody>
              <a:bodyPr>
                <a:normAutofit lnSpcReduction="10000"/>
              </a:bodyPr>
              <a:lstStyle/>
              <a:p>
                <a:r>
                  <a:rPr lang="id-ID" dirty="0"/>
                  <a:t>Dikarenakan nilai terakhir tidak memiliki pasangan matriks maka sisipkan huruf ‘X’ sebagai pasangan pelengkap. Kemudian lakukan perkalian matriks antara matriks kunci dengan matriks </a:t>
                </a:r>
                <a:r>
                  <a:rPr lang="id-ID" i="1" dirty="0"/>
                  <a:t>plaintext</a:t>
                </a:r>
                <a:r>
                  <a:rPr lang="id-ID" dirty="0"/>
                  <a:t>. </a:t>
                </a:r>
                <a:endParaRPr lang="en-US" dirty="0" smtClean="0"/>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4</m:t>
                              </m:r>
                            </m:e>
                          </m:mr>
                          <m:mr>
                            <m:e>
                              <m:r>
                                <a:rPr lang="id-ID" i="1">
                                  <a:latin typeface="Cambria Math" panose="02040503050406030204" pitchFamily="18" charset="0"/>
                                </a:rPr>
                                <m:t>10</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5</m:t>
                                  </m:r>
                                  <m:r>
                                    <a:rPr lang="id-ID">
                                      <a:latin typeface="Cambria Math" panose="02040503050406030204" pitchFamily="18" charset="0"/>
                                    </a:rPr>
                                    <m:t>×</m:t>
                                  </m:r>
                                  <m:r>
                                    <a:rPr lang="id-ID">
                                      <a:latin typeface="Cambria Math" panose="02040503050406030204" pitchFamily="18" charset="0"/>
                                    </a:rPr>
                                    <m:t>4</m:t>
                                  </m:r>
                                </m:e>
                              </m:d>
                              <m:r>
                                <a:rPr lang="id-ID" i="1">
                                  <a:latin typeface="Cambria Math" panose="02040503050406030204" pitchFamily="18" charset="0"/>
                                </a:rPr>
                                <m:t>+(</m:t>
                              </m:r>
                              <m:r>
                                <a:rPr lang="id-ID" i="1">
                                  <a:latin typeface="Cambria Math" panose="02040503050406030204" pitchFamily="18" charset="0"/>
                                </a:rPr>
                                <m:t>8</m:t>
                              </m:r>
                              <m:r>
                                <a:rPr lang="id-ID">
                                  <a:latin typeface="Cambria Math" panose="02040503050406030204" pitchFamily="18" charset="0"/>
                                </a:rPr>
                                <m:t>×</m:t>
                              </m:r>
                              <m:r>
                                <a:rPr lang="id-ID">
                                  <a:latin typeface="Cambria Math" panose="02040503050406030204" pitchFamily="18" charset="0"/>
                                </a:rPr>
                                <m:t>10</m:t>
                              </m:r>
                              <m:r>
                                <a:rPr lang="id-ID">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17</m:t>
                                  </m:r>
                                  <m:r>
                                    <a:rPr lang="id-ID">
                                      <a:latin typeface="Cambria Math" panose="02040503050406030204" pitchFamily="18" charset="0"/>
                                    </a:rPr>
                                    <m:t>×</m:t>
                                  </m:r>
                                  <m:r>
                                    <a:rPr lang="id-ID">
                                      <a:latin typeface="Cambria Math" panose="02040503050406030204" pitchFamily="18" charset="0"/>
                                    </a:rPr>
                                    <m:t>4</m:t>
                                  </m:r>
                                </m:e>
                              </m:d>
                              <m:r>
                                <a:rPr lang="id-ID" i="1">
                                  <a:latin typeface="Cambria Math" panose="02040503050406030204" pitchFamily="18" charset="0"/>
                                </a:rPr>
                                <m:t>+(</m:t>
                              </m:r>
                              <m:r>
                                <a:rPr lang="id-ID" i="1">
                                  <a:latin typeface="Cambria Math" panose="02040503050406030204" pitchFamily="18" charset="0"/>
                                </a:rPr>
                                <m:t>3</m:t>
                              </m:r>
                              <m:r>
                                <a:rPr lang="id-ID">
                                  <a:latin typeface="Cambria Math" panose="02040503050406030204" pitchFamily="18" charset="0"/>
                                </a:rPr>
                                <m:t>×</m:t>
                              </m:r>
                              <m:r>
                                <a:rPr lang="id-ID">
                                  <a:latin typeface="Cambria Math" panose="02040503050406030204" pitchFamily="18" charset="0"/>
                                </a:rPr>
                                <m:t>10</m:t>
                              </m:r>
                              <m:r>
                                <a:rPr lang="id-ID">
                                  <a:latin typeface="Cambria Math" panose="02040503050406030204" pitchFamily="18" charset="0"/>
                                </a:rPr>
                                <m:t>)</m:t>
                              </m:r>
                            </m:e>
                          </m:mr>
                        </m:m>
                        <m:r>
                          <a:rPr lang="id-ID" i="1">
                            <a:latin typeface="Cambria Math" panose="02040503050406030204" pitchFamily="18" charset="0"/>
                          </a:rPr>
                          <m:t> </m:t>
                        </m:r>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100</m:t>
                              </m:r>
                            </m:e>
                          </m:mr>
                          <m:mr>
                            <m:e>
                              <m:r>
                                <a:rPr lang="id-ID" i="1">
                                  <a:latin typeface="Cambria Math" panose="02040503050406030204" pitchFamily="18" charset="0"/>
                                </a:rPr>
                                <m:t>98</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20</m:t>
                              </m:r>
                            </m:e>
                          </m:mr>
                        </m:m>
                      </m:e>
                    </m:d>
                  </m:oMath>
                </a14:m>
                <a:r>
                  <a:rPr lang="id-ID" dirty="0"/>
                  <a:t>  </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14</m:t>
                                </m:r>
                              </m:e>
                            </m:mr>
                            <m:mr>
                              <m:e>
                                <m:r>
                                  <a:rPr lang="id-ID" i="1">
                                    <a:latin typeface="Cambria Math" panose="02040503050406030204" pitchFamily="18" charset="0"/>
                                  </a:rPr>
                                  <m:t>7</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5</m:t>
                                    </m:r>
                                    <m:r>
                                      <a:rPr lang="id-ID">
                                        <a:latin typeface="Cambria Math" panose="02040503050406030204" pitchFamily="18" charset="0"/>
                                      </a:rPr>
                                      <m:t>×</m:t>
                                    </m:r>
                                    <m:r>
                                      <a:rPr lang="id-ID">
                                        <a:latin typeface="Cambria Math" panose="02040503050406030204" pitchFamily="18" charset="0"/>
                                      </a:rPr>
                                      <m:t>14</m:t>
                                    </m:r>
                                  </m:e>
                                </m:d>
                                <m:r>
                                  <a:rPr lang="id-ID" i="1">
                                    <a:latin typeface="Cambria Math" panose="02040503050406030204" pitchFamily="18" charset="0"/>
                                  </a:rPr>
                                  <m:t>+(</m:t>
                                </m:r>
                                <m:r>
                                  <a:rPr lang="id-ID" i="1">
                                    <a:latin typeface="Cambria Math" panose="02040503050406030204" pitchFamily="18" charset="0"/>
                                  </a:rPr>
                                  <m:t>8</m:t>
                                </m:r>
                                <m:r>
                                  <a:rPr lang="id-ID">
                                    <a:latin typeface="Cambria Math" panose="02040503050406030204" pitchFamily="18" charset="0"/>
                                  </a:rPr>
                                  <m:t>×</m:t>
                                </m:r>
                                <m:r>
                                  <a:rPr lang="id-ID">
                                    <a:latin typeface="Cambria Math" panose="02040503050406030204" pitchFamily="18" charset="0"/>
                                  </a:rPr>
                                  <m:t>7</m:t>
                                </m:r>
                                <m:r>
                                  <a:rPr lang="id-ID">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17</m:t>
                                    </m:r>
                                    <m:r>
                                      <a:rPr lang="id-ID">
                                        <a:latin typeface="Cambria Math" panose="02040503050406030204" pitchFamily="18" charset="0"/>
                                      </a:rPr>
                                      <m:t>×</m:t>
                                    </m:r>
                                    <m:r>
                                      <a:rPr lang="id-ID">
                                        <a:latin typeface="Cambria Math" panose="02040503050406030204" pitchFamily="18" charset="0"/>
                                      </a:rPr>
                                      <m:t>14</m:t>
                                    </m:r>
                                  </m:e>
                                </m:d>
                                <m:r>
                                  <a:rPr lang="id-ID" i="1">
                                    <a:latin typeface="Cambria Math" panose="02040503050406030204" pitchFamily="18" charset="0"/>
                                  </a:rPr>
                                  <m:t>+(</m:t>
                                </m:r>
                                <m:r>
                                  <a:rPr lang="id-ID" i="1">
                                    <a:latin typeface="Cambria Math" panose="02040503050406030204" pitchFamily="18" charset="0"/>
                                  </a:rPr>
                                  <m:t>3</m:t>
                                </m:r>
                                <m:r>
                                  <a:rPr lang="id-ID">
                                    <a:latin typeface="Cambria Math" panose="02040503050406030204" pitchFamily="18" charset="0"/>
                                  </a:rPr>
                                  <m:t>×</m:t>
                                </m:r>
                                <m:r>
                                  <a:rPr lang="id-ID">
                                    <a:latin typeface="Cambria Math" panose="02040503050406030204" pitchFamily="18" charset="0"/>
                                  </a:rPr>
                                  <m:t>7</m:t>
                                </m:r>
                                <m:r>
                                  <a:rPr lang="id-ID">
                                    <a:latin typeface="Cambria Math" panose="02040503050406030204" pitchFamily="18" charset="0"/>
                                  </a:rPr>
                                  <m:t>)</m:t>
                                </m:r>
                              </m:e>
                            </m:mr>
                          </m:m>
                          <m:r>
                            <a:rPr lang="id-ID" i="1">
                              <a:latin typeface="Cambria Math" panose="02040503050406030204" pitchFamily="18" charset="0"/>
                            </a:rPr>
                            <m:t> </m:t>
                          </m:r>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126</m:t>
                                </m:r>
                              </m:e>
                            </m:mr>
                            <m:mr>
                              <m:e>
                                <m:r>
                                  <a:rPr lang="id-ID" i="1">
                                    <a:latin typeface="Cambria Math" panose="02040503050406030204" pitchFamily="18" charset="0"/>
                                  </a:rPr>
                                  <m:t>259</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25</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0</m:t>
                                </m:r>
                              </m:e>
                            </m:mr>
                            <m:mr>
                              <m:e>
                                <m:r>
                                  <a:rPr lang="id-ID" i="1">
                                    <a:latin typeface="Cambria Math" panose="02040503050406030204" pitchFamily="18" charset="0"/>
                                  </a:rPr>
                                  <m:t>17</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5</m:t>
                                    </m:r>
                                    <m:r>
                                      <a:rPr lang="id-ID">
                                        <a:latin typeface="Cambria Math" panose="02040503050406030204" pitchFamily="18" charset="0"/>
                                      </a:rPr>
                                      <m:t>×</m:t>
                                    </m:r>
                                    <m:r>
                                      <a:rPr lang="id-ID">
                                        <a:latin typeface="Cambria Math" panose="02040503050406030204" pitchFamily="18" charset="0"/>
                                      </a:rPr>
                                      <m:t>0</m:t>
                                    </m:r>
                                  </m:e>
                                </m:d>
                                <m:r>
                                  <a:rPr lang="id-ID" i="1">
                                    <a:latin typeface="Cambria Math" panose="02040503050406030204" pitchFamily="18" charset="0"/>
                                  </a:rPr>
                                  <m:t>+(</m:t>
                                </m:r>
                                <m:r>
                                  <a:rPr lang="id-ID" i="1">
                                    <a:latin typeface="Cambria Math" panose="02040503050406030204" pitchFamily="18" charset="0"/>
                                  </a:rPr>
                                  <m:t>8</m:t>
                                </m:r>
                                <m:r>
                                  <a:rPr lang="id-ID">
                                    <a:latin typeface="Cambria Math" panose="02040503050406030204" pitchFamily="18" charset="0"/>
                                  </a:rPr>
                                  <m:t>×</m:t>
                                </m:r>
                                <m:r>
                                  <a:rPr lang="id-ID">
                                    <a:latin typeface="Cambria Math" panose="02040503050406030204" pitchFamily="18" charset="0"/>
                                  </a:rPr>
                                  <m:t>17</m:t>
                                </m:r>
                                <m:r>
                                  <a:rPr lang="id-ID">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17</m:t>
                                    </m:r>
                                    <m:r>
                                      <a:rPr lang="id-ID">
                                        <a:latin typeface="Cambria Math" panose="02040503050406030204" pitchFamily="18" charset="0"/>
                                      </a:rPr>
                                      <m:t>×</m:t>
                                    </m:r>
                                    <m:r>
                                      <a:rPr lang="id-ID">
                                        <a:latin typeface="Cambria Math" panose="02040503050406030204" pitchFamily="18" charset="0"/>
                                      </a:rPr>
                                      <m:t>0</m:t>
                                    </m:r>
                                  </m:e>
                                </m:d>
                                <m:r>
                                  <a:rPr lang="id-ID" i="1">
                                    <a:latin typeface="Cambria Math" panose="02040503050406030204" pitchFamily="18" charset="0"/>
                                  </a:rPr>
                                  <m:t>+(</m:t>
                                </m:r>
                                <m:r>
                                  <a:rPr lang="id-ID" i="1">
                                    <a:latin typeface="Cambria Math" panose="02040503050406030204" pitchFamily="18" charset="0"/>
                                  </a:rPr>
                                  <m:t>3</m:t>
                                </m:r>
                                <m:r>
                                  <a:rPr lang="id-ID">
                                    <a:latin typeface="Cambria Math" panose="02040503050406030204" pitchFamily="18" charset="0"/>
                                  </a:rPr>
                                  <m:t>×</m:t>
                                </m:r>
                                <m:r>
                                  <a:rPr lang="id-ID">
                                    <a:latin typeface="Cambria Math" panose="02040503050406030204" pitchFamily="18" charset="0"/>
                                  </a:rPr>
                                  <m:t>17</m:t>
                                </m:r>
                                <m:r>
                                  <a:rPr lang="id-ID">
                                    <a:latin typeface="Cambria Math" panose="02040503050406030204" pitchFamily="18" charset="0"/>
                                  </a:rPr>
                                  <m:t>)</m:t>
                                </m:r>
                              </m:e>
                            </m:mr>
                          </m:m>
                          <m:r>
                            <a:rPr lang="id-ID" i="1">
                              <a:latin typeface="Cambria Math" panose="02040503050406030204" pitchFamily="18" charset="0"/>
                            </a:rPr>
                            <m:t> </m:t>
                          </m:r>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136</m:t>
                                </m:r>
                              </m:e>
                            </m:mr>
                            <m:mr>
                              <m:e>
                                <m:r>
                                  <a:rPr lang="id-ID" i="1">
                                    <a:latin typeface="Cambria Math" panose="02040503050406030204" pitchFamily="18" charset="0"/>
                                  </a:rPr>
                                  <m:t>51</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6</m:t>
                                </m:r>
                              </m:e>
                            </m:mr>
                            <m:mr>
                              <m:e>
                                <m:r>
                                  <a:rPr lang="id-ID" i="1">
                                    <a:latin typeface="Cambria Math" panose="02040503050406030204" pitchFamily="18" charset="0"/>
                                  </a:rPr>
                                  <m:t>25</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8</m:t>
                                </m:r>
                              </m:e>
                            </m:mr>
                            <m:mr>
                              <m:e>
                                <m:r>
                                  <a:rPr lang="id-ID" i="1">
                                    <a:latin typeface="Cambria Math" panose="02040503050406030204" pitchFamily="18" charset="0"/>
                                  </a:rPr>
                                  <m:t>23</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d>
                                  <m:dPr>
                                    <m:ctrlPr>
                                      <a:rPr lang="en-US" i="1">
                                        <a:latin typeface="Cambria Math" panose="02040503050406030204"/>
                                      </a:rPr>
                                    </m:ctrlPr>
                                  </m:dPr>
                                  <m:e>
                                    <m:r>
                                      <a:rPr lang="id-ID" i="1">
                                        <a:latin typeface="Cambria Math" panose="02040503050406030204" pitchFamily="18" charset="0"/>
                                      </a:rPr>
                                      <m:t>5</m:t>
                                    </m:r>
                                    <m:r>
                                      <a:rPr lang="id-ID">
                                        <a:latin typeface="Cambria Math" panose="02040503050406030204" pitchFamily="18" charset="0"/>
                                      </a:rPr>
                                      <m:t>×</m:t>
                                    </m:r>
                                    <m:r>
                                      <a:rPr lang="id-ID">
                                        <a:latin typeface="Cambria Math" panose="02040503050406030204" pitchFamily="18" charset="0"/>
                                      </a:rPr>
                                      <m:t>8</m:t>
                                    </m:r>
                                  </m:e>
                                </m:d>
                                <m:r>
                                  <a:rPr lang="id-ID" i="1">
                                    <a:latin typeface="Cambria Math" panose="02040503050406030204" pitchFamily="18" charset="0"/>
                                  </a:rPr>
                                  <m:t>+(</m:t>
                                </m:r>
                                <m:r>
                                  <a:rPr lang="id-ID" i="1">
                                    <a:latin typeface="Cambria Math" panose="02040503050406030204" pitchFamily="18" charset="0"/>
                                  </a:rPr>
                                  <m:t>8</m:t>
                                </m:r>
                                <m:r>
                                  <a:rPr lang="id-ID">
                                    <a:latin typeface="Cambria Math" panose="02040503050406030204" pitchFamily="18" charset="0"/>
                                  </a:rPr>
                                  <m:t>×</m:t>
                                </m:r>
                                <m:r>
                                  <a:rPr lang="id-ID">
                                    <a:latin typeface="Cambria Math" panose="02040503050406030204" pitchFamily="18" charset="0"/>
                                  </a:rPr>
                                  <m:t>23</m:t>
                                </m:r>
                                <m:r>
                                  <a:rPr lang="id-ID">
                                    <a:latin typeface="Cambria Math" panose="02040503050406030204" pitchFamily="18" charset="0"/>
                                  </a:rPr>
                                  <m:t>)</m:t>
                                </m:r>
                              </m:e>
                            </m:mr>
                            <m:mr>
                              <m:e>
                                <m:d>
                                  <m:dPr>
                                    <m:ctrlPr>
                                      <a:rPr lang="en-US" i="1">
                                        <a:latin typeface="Cambria Math" panose="02040503050406030204"/>
                                      </a:rPr>
                                    </m:ctrlPr>
                                  </m:dPr>
                                  <m:e>
                                    <m:r>
                                      <a:rPr lang="id-ID" i="1">
                                        <a:latin typeface="Cambria Math" panose="02040503050406030204" pitchFamily="18" charset="0"/>
                                      </a:rPr>
                                      <m:t>17</m:t>
                                    </m:r>
                                    <m:r>
                                      <a:rPr lang="id-ID">
                                        <a:latin typeface="Cambria Math" panose="02040503050406030204" pitchFamily="18" charset="0"/>
                                      </a:rPr>
                                      <m:t>×</m:t>
                                    </m:r>
                                    <m:r>
                                      <a:rPr lang="id-ID">
                                        <a:latin typeface="Cambria Math" panose="02040503050406030204" pitchFamily="18" charset="0"/>
                                      </a:rPr>
                                      <m:t>8</m:t>
                                    </m:r>
                                  </m:e>
                                </m:d>
                                <m:r>
                                  <a:rPr lang="id-ID" i="1">
                                    <a:latin typeface="Cambria Math" panose="02040503050406030204" pitchFamily="18" charset="0"/>
                                  </a:rPr>
                                  <m:t>+(</m:t>
                                </m:r>
                                <m:r>
                                  <a:rPr lang="id-ID" i="1">
                                    <a:latin typeface="Cambria Math" panose="02040503050406030204" pitchFamily="18" charset="0"/>
                                  </a:rPr>
                                  <m:t>3</m:t>
                                </m:r>
                                <m:r>
                                  <a:rPr lang="id-ID">
                                    <a:latin typeface="Cambria Math" panose="02040503050406030204" pitchFamily="18" charset="0"/>
                                  </a:rPr>
                                  <m:t>×</m:t>
                                </m:r>
                                <m:r>
                                  <a:rPr lang="id-ID">
                                    <a:latin typeface="Cambria Math" panose="02040503050406030204" pitchFamily="18" charset="0"/>
                                  </a:rPr>
                                  <m:t>23</m:t>
                                </m:r>
                                <m:r>
                                  <a:rPr lang="id-ID">
                                    <a:latin typeface="Cambria Math" panose="02040503050406030204" pitchFamily="18" charset="0"/>
                                  </a:rPr>
                                  <m:t>)</m:t>
                                </m:r>
                              </m:e>
                            </m:mr>
                          </m:m>
                          <m:r>
                            <a:rPr lang="id-ID" i="1">
                              <a:latin typeface="Cambria Math" panose="02040503050406030204" pitchFamily="18" charset="0"/>
                            </a:rPr>
                            <m:t> </m:t>
                          </m:r>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224</m:t>
                                </m:r>
                              </m:e>
                            </m:mr>
                            <m:mr>
                              <m:e>
                                <m:r>
                                  <a:rPr lang="id-ID" i="1">
                                    <a:latin typeface="Cambria Math" panose="02040503050406030204" pitchFamily="18" charset="0"/>
                                  </a:rPr>
                                  <m:t>205</m:t>
                                </m:r>
                              </m:e>
                            </m:mr>
                          </m:m>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16</m:t>
                                </m:r>
                              </m:e>
                            </m:mr>
                            <m:mr>
                              <m:e>
                                <m:r>
                                  <a:rPr lang="id-ID" i="1">
                                    <a:latin typeface="Cambria Math" panose="02040503050406030204" pitchFamily="18" charset="0"/>
                                  </a:rPr>
                                  <m:t>23</m:t>
                                </m:r>
                              </m:e>
                            </m:mr>
                          </m:m>
                        </m:e>
                      </m:d>
                    </m:oMath>
                  </m:oMathPara>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762000" y="1447800"/>
                <a:ext cx="7543800" cy="4267200"/>
              </a:xfrm>
              <a:blipFill rotWithShape="1">
                <a:blip r:embed="rId1"/>
                <a:stretch>
                  <a:fillRect/>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19200"/>
                <a:ext cx="7772400" cy="5029200"/>
              </a:xfrm>
            </p:spPr>
            <p:txBody>
              <a:bodyPr>
                <a:normAutofit/>
              </a:bodyPr>
              <a:lstStyle/>
              <a:p>
                <a:r>
                  <a:rPr lang="id-ID" dirty="0"/>
                  <a:t>Dari perhitungan diatas didapatkan matriks cipher baru dengan melakukan operasi modulo 26 pada hasil perkalian matriks. Kemudian matriks cipher baru tersebut dikonversikan menjadi karakter </a:t>
                </a:r>
                <a:r>
                  <a:rPr lang="id-ID" i="1" dirty="0"/>
                  <a:t>ciphertext</a:t>
                </a:r>
                <a:r>
                  <a:rPr lang="id-ID" dirty="0"/>
                  <a:t> baru menggunakan tabel indeks diatas. Sehingga hasil dari proses enkripsi Hill cipher adalah:</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20</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𝑊</m:t>
                                </m:r>
                              </m:e>
                            </m:mr>
                            <m:mr>
                              <m:e>
                                <m:r>
                                  <a:rPr lang="id-ID" i="1">
                                    <a:latin typeface="Cambria Math" panose="02040503050406030204" pitchFamily="18" charset="0"/>
                                  </a:rPr>
                                  <m:t>𝑈</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25</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𝑊</m:t>
                                </m:r>
                              </m:e>
                            </m:mr>
                            <m:mr>
                              <m:e>
                                <m:r>
                                  <a:rPr lang="id-ID" i="1">
                                    <a:latin typeface="Cambria Math" panose="02040503050406030204" pitchFamily="18" charset="0"/>
                                  </a:rPr>
                                  <m:t>𝑍</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6</m:t>
                                </m:r>
                              </m:e>
                            </m:mr>
                            <m:mr>
                              <m:e>
                                <m:r>
                                  <a:rPr lang="id-ID" i="1">
                                    <a:latin typeface="Cambria Math" panose="02040503050406030204" pitchFamily="18" charset="0"/>
                                  </a:rPr>
                                  <m:t>25</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𝐺</m:t>
                                </m:r>
                              </m:e>
                            </m:mr>
                            <m:mr>
                              <m:e>
                                <m:r>
                                  <a:rPr lang="id-ID" i="1">
                                    <a:latin typeface="Cambria Math" panose="02040503050406030204" pitchFamily="18" charset="0"/>
                                  </a:rPr>
                                  <m:t>𝑍</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16</m:t>
                                </m:r>
                              </m:e>
                            </m:mr>
                            <m:mr>
                              <m:e>
                                <m:r>
                                  <a:rPr lang="id-ID" i="1">
                                    <a:latin typeface="Cambria Math" panose="02040503050406030204" pitchFamily="18" charset="0"/>
                                  </a:rPr>
                                  <m:t>23</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𝑄</m:t>
                                </m:r>
                              </m:e>
                            </m:mr>
                            <m:mr>
                              <m:e>
                                <m:r>
                                  <a:rPr lang="id-ID" i="1">
                                    <a:latin typeface="Cambria Math" panose="02040503050406030204" pitchFamily="18" charset="0"/>
                                  </a:rPr>
                                  <m:t>𝑋</m:t>
                                </m:r>
                              </m:e>
                            </m:mr>
                          </m:m>
                        </m:e>
                      </m:d>
                    </m:oMath>
                  </m:oMathPara>
                </a14:m>
                <a:endParaRPr lang="en-US" dirty="0"/>
              </a:p>
              <a:p>
                <a:pPr marL="0" indent="0">
                  <a:buNone/>
                </a:pPr>
                <a:r>
                  <a:rPr lang="id-ID" dirty="0" smtClean="0"/>
                  <a:t>Hasil </a:t>
                </a:r>
                <a:r>
                  <a:rPr lang="id-ID" dirty="0"/>
                  <a:t>enkripsi = “WUWZGZQX”</a:t>
                </a:r>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219200"/>
                <a:ext cx="7772400" cy="5029200"/>
              </a:xfrm>
              <a:blipFill rotWithShape="1">
                <a:blip r:embed="rId1"/>
                <a:stretch>
                  <a:fillRect/>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52500" y="1447800"/>
                <a:ext cx="7543800" cy="3581400"/>
              </a:xfrm>
            </p:spPr>
            <p:txBody>
              <a:bodyPr>
                <a:normAutofit fontScale="70000" lnSpcReduction="20000"/>
              </a:bodyPr>
              <a:lstStyle/>
              <a:p>
                <a:r>
                  <a:rPr lang="id-ID" dirty="0"/>
                  <a:t>Sementara itu untuk melakukan dekripsi pada Hill cipher dengan hasil enkripsi (</a:t>
                </a:r>
                <a:r>
                  <a:rPr lang="id-ID" i="1" dirty="0"/>
                  <a:t>ciphertext</a:t>
                </a:r>
                <a:r>
                  <a:rPr lang="id-ID" dirty="0"/>
                  <a:t>) = “WUWZGZQX”, proses pertama adalah menginvertkan matriks kunci. Untuk menginvertkan matriks kunci, tentukan terlebih dahulu nilai determinan dari matriks kunci tersebut.</a:t>
                </a:r>
                <a:endParaRPr lang="en-US" dirty="0"/>
              </a:p>
              <a:p>
                <a:r>
                  <a:rPr lang="id-ID" dirty="0"/>
                  <a:t>Matriks kunci = </a:t>
                </a:r>
                <a14:m>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oMath>
                </a14:m>
                <a:endParaRPr lang="id-ID" dirty="0" smtClean="0"/>
              </a:p>
              <a:p>
                <a:r>
                  <a:rPr lang="id-ID" dirty="0" smtClean="0"/>
                  <a:t>Determinan = ad - bc</a:t>
                </a:r>
                <a:endParaRPr lang="en-US" dirty="0"/>
              </a:p>
              <a:p>
                <a:r>
                  <a:rPr lang="id-ID" dirty="0"/>
                  <a:t>Determinan = (5 × 3) – (8 × 17) = –121 </a:t>
                </a:r>
                <a:endParaRPr lang="en-US" dirty="0"/>
              </a:p>
              <a:p>
                <a:r>
                  <a:rPr lang="id-ID" dirty="0"/>
                  <a:t>Setelah nilai determinan ditemukan, aplikasikan operasi modulo 26 pada hasil determinan tersebut. sehingga:</a:t>
                </a:r>
                <a:endParaRPr lang="en-US" dirty="0"/>
              </a:p>
              <a:p>
                <a:r>
                  <a:rPr lang="id-ID" dirty="0"/>
                  <a:t>–121 </a:t>
                </a:r>
                <a:r>
                  <a:rPr lang="id-ID" i="1" dirty="0"/>
                  <a:t>mod</a:t>
                </a:r>
                <a:r>
                  <a:rPr lang="id-ID" dirty="0"/>
                  <a:t> 26 = 9</a:t>
                </a:r>
                <a:endParaRPr lang="en-US" dirty="0"/>
              </a:p>
              <a:p>
                <a:r>
                  <a:rPr lang="id-ID" dirty="0"/>
                  <a:t> Selanjutnya, mencari </a:t>
                </a:r>
                <a:r>
                  <a:rPr lang="id-ID" i="1" dirty="0"/>
                  <a:t>K</a:t>
                </a:r>
                <a:r>
                  <a:rPr lang="id-ID" i="1" baseline="30000" dirty="0"/>
                  <a:t> – 1</a:t>
                </a:r>
                <a:r>
                  <a:rPr lang="id-ID" dirty="0"/>
                  <a:t> dari matriks kunci yang juga dioperasikan dengan modulo 26. </a:t>
                </a:r>
                <a:endParaRPr lang="en-US" dirty="0"/>
              </a:p>
              <a:p>
                <a:r>
                  <a:rPr lang="id-ID" dirty="0"/>
                  <a:t> </a:t>
                </a:r>
                <a14:m>
                  <m:oMath xmlns:m="http://schemas.openxmlformats.org/officeDocument/2006/math">
                    <m:sSup>
                      <m:sSupPr>
                        <m:ctrlPr>
                          <a:rPr lang="en-US" i="1">
                            <a:latin typeface="Cambria Math" panose="02040503050406030204"/>
                          </a:rPr>
                        </m:ctrlPr>
                      </m:sSupPr>
                      <m:e>
                        <m:r>
                          <a:rPr lang="id-ID" i="1">
                            <a:latin typeface="Cambria Math" panose="02040503050406030204" pitchFamily="18" charset="0"/>
                          </a:rPr>
                          <m:t>𝐾</m:t>
                        </m:r>
                      </m:e>
                      <m:sup>
                        <m:r>
                          <a:rPr lang="id-ID" i="1">
                            <a:latin typeface="Cambria Math" panose="02040503050406030204" pitchFamily="18" charset="0"/>
                          </a:rPr>
                          <m:t>−</m:t>
                        </m:r>
                        <m:r>
                          <a:rPr lang="id-ID" i="1">
                            <a:latin typeface="Cambria Math" panose="02040503050406030204" pitchFamily="18" charset="0"/>
                          </a:rPr>
                          <m:t>1</m:t>
                        </m:r>
                      </m:sup>
                    </m:sSup>
                    <m:r>
                      <a:rPr lang="id-ID" i="1">
                        <a:latin typeface="Cambria Math" panose="02040503050406030204" pitchFamily="18" charset="0"/>
                      </a:rPr>
                      <m:t>=</m:t>
                    </m:r>
                    <m:f>
                      <m:fPr>
                        <m:ctrlPr>
                          <a:rPr lang="en-US" i="1">
                            <a:latin typeface="Cambria Math" panose="02040503050406030204"/>
                          </a:rPr>
                        </m:ctrlPr>
                      </m:fPr>
                      <m:num>
                        <m:r>
                          <a:rPr lang="id-ID" i="1">
                            <a:latin typeface="Cambria Math" panose="02040503050406030204" pitchFamily="18" charset="0"/>
                          </a:rPr>
                          <m:t>1</m:t>
                        </m:r>
                      </m:num>
                      <m:den>
                        <m:func>
                          <m:funcPr>
                            <m:ctrlPr>
                              <a:rPr lang="en-US" i="1">
                                <a:latin typeface="Cambria Math" panose="02040503050406030204"/>
                              </a:rPr>
                            </m:ctrlPr>
                          </m:funcPr>
                          <m:fName>
                            <m:r>
                              <m:rPr>
                                <m:sty m:val="p"/>
                              </m:rPr>
                              <a:rPr lang="id-ID">
                                <a:latin typeface="Cambria Math" panose="02040503050406030204" pitchFamily="18" charset="0"/>
                              </a:rPr>
                              <m:t>det</m:t>
                            </m:r>
                          </m:fName>
                          <m:e>
                            <m:r>
                              <a:rPr lang="id-ID" i="1">
                                <a:latin typeface="Cambria Math" panose="02040503050406030204" pitchFamily="18" charset="0"/>
                              </a:rPr>
                              <m:t>𝐾</m:t>
                            </m:r>
                          </m:e>
                        </m:func>
                      </m:den>
                    </m:f>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3</m:t>
                              </m:r>
                            </m:e>
                            <m:e>
                              <m:r>
                                <a:rPr lang="id-ID" i="1">
                                  <a:latin typeface="Cambria Math" panose="02040503050406030204" pitchFamily="18" charset="0"/>
                                </a:rPr>
                                <m:t>−</m:t>
                              </m:r>
                              <m:r>
                                <a:rPr lang="id-ID" i="1">
                                  <a:latin typeface="Cambria Math" panose="02040503050406030204" pitchFamily="18" charset="0"/>
                                </a:rPr>
                                <m:t>8</m:t>
                              </m:r>
                            </m:e>
                          </m:mr>
                          <m:mr>
                            <m:e>
                              <m:r>
                                <a:rPr lang="id-ID" i="1">
                                  <a:latin typeface="Cambria Math" panose="02040503050406030204" pitchFamily="18" charset="0"/>
                                </a:rPr>
                                <m:t>−</m:t>
                              </m:r>
                              <m:r>
                                <a:rPr lang="id-ID" i="1">
                                  <a:latin typeface="Cambria Math" panose="02040503050406030204" pitchFamily="18" charset="0"/>
                                </a:rPr>
                                <m:t>17</m:t>
                              </m:r>
                            </m:e>
                            <m:e>
                              <m:r>
                                <a:rPr lang="id-ID" i="1">
                                  <a:latin typeface="Cambria Math" panose="02040503050406030204" pitchFamily="18" charset="0"/>
                                </a:rPr>
                                <m:t>5</m:t>
                              </m:r>
                            </m:e>
                          </m:mr>
                        </m:m>
                        <m:r>
                          <a:rPr lang="id-ID" i="1">
                            <a:latin typeface="Cambria Math" panose="02040503050406030204" pitchFamily="18" charset="0"/>
                          </a:rPr>
                          <m:t> </m:t>
                        </m:r>
                      </m:e>
                    </m:d>
                    <m:r>
                      <a:rPr lang="id-ID" i="1">
                        <a:latin typeface="Cambria Math" panose="02040503050406030204" pitchFamily="18" charset="0"/>
                      </a:rPr>
                      <m:t>= </m:t>
                    </m:r>
                    <m:sSup>
                      <m:sSupPr>
                        <m:ctrlPr>
                          <a:rPr lang="en-US" i="1">
                            <a:latin typeface="Cambria Math" panose="02040503050406030204"/>
                          </a:rPr>
                        </m:ctrlPr>
                      </m:sSupPr>
                      <m:e>
                        <m:r>
                          <a:rPr lang="id-ID" i="1">
                            <a:latin typeface="Cambria Math" panose="02040503050406030204" pitchFamily="18" charset="0"/>
                          </a:rPr>
                          <m:t>9</m:t>
                        </m:r>
                      </m:e>
                      <m:sup>
                        <m:r>
                          <a:rPr lang="id-ID" i="1">
                            <a:latin typeface="Cambria Math" panose="02040503050406030204" pitchFamily="18" charset="0"/>
                          </a:rPr>
                          <m:t>−</m:t>
                        </m:r>
                        <m:r>
                          <a:rPr lang="id-ID" i="1">
                            <a:latin typeface="Cambria Math" panose="02040503050406030204" pitchFamily="18" charset="0"/>
                          </a:rPr>
                          <m:t>1</m:t>
                        </m:r>
                      </m:sup>
                    </m:sSup>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3</m:t>
                              </m:r>
                            </m:e>
                            <m:e>
                              <m:r>
                                <a:rPr lang="id-ID" i="1">
                                  <a:latin typeface="Cambria Math" panose="02040503050406030204" pitchFamily="18" charset="0"/>
                                </a:rPr>
                                <m:t>−</m:t>
                              </m:r>
                              <m:r>
                                <a:rPr lang="id-ID" i="1">
                                  <a:latin typeface="Cambria Math" panose="02040503050406030204" pitchFamily="18" charset="0"/>
                                </a:rPr>
                                <m:t>8</m:t>
                              </m:r>
                            </m:e>
                          </m:mr>
                          <m:mr>
                            <m:e>
                              <m:r>
                                <a:rPr lang="id-ID" i="1">
                                  <a:latin typeface="Cambria Math" panose="02040503050406030204" pitchFamily="18" charset="0"/>
                                </a:rPr>
                                <m:t>−</m:t>
                              </m:r>
                              <m:r>
                                <a:rPr lang="id-ID" i="1">
                                  <a:latin typeface="Cambria Math" panose="02040503050406030204" pitchFamily="18" charset="0"/>
                                </a:rPr>
                                <m:t>17</m:t>
                              </m:r>
                            </m:e>
                            <m:e>
                              <m:r>
                                <a:rPr lang="id-ID" i="1">
                                  <a:latin typeface="Cambria Math" panose="02040503050406030204" pitchFamily="18" charset="0"/>
                                </a:rPr>
                                <m:t>5</m:t>
                              </m:r>
                            </m:e>
                          </m:mr>
                        </m:m>
                        <m:r>
                          <a:rPr lang="id-ID" i="1">
                            <a:latin typeface="Cambria Math" panose="02040503050406030204" pitchFamily="18" charset="0"/>
                          </a:rPr>
                          <m:t> </m:t>
                        </m:r>
                      </m:e>
                    </m:d>
                  </m:oMath>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952500" y="1447800"/>
                <a:ext cx="7543800" cy="3581400"/>
              </a:xfrm>
              <a:blipFill rotWithShape="1">
                <a:blip r:embed="rId1"/>
                <a:stretch>
                  <a:fillRect/>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143000"/>
                <a:ext cx="8001000" cy="5486400"/>
              </a:xfrm>
            </p:spPr>
            <p:txBody>
              <a:bodyPr>
                <a:normAutofit fontScale="70000" lnSpcReduction="20000"/>
              </a:bodyPr>
              <a:lstStyle/>
              <a:p>
                <a:r>
                  <a:rPr lang="id-ID" dirty="0"/>
                  <a:t>Untuk mencari nilai 9</a:t>
                </a:r>
                <a:r>
                  <a:rPr lang="id-ID" baseline="30000" dirty="0"/>
                  <a:t>–1</a:t>
                </a:r>
                <a:r>
                  <a:rPr lang="id-ID" dirty="0"/>
                  <a:t> </a:t>
                </a:r>
                <a:r>
                  <a:rPr lang="id-ID" i="1" dirty="0"/>
                  <a:t>mod </a:t>
                </a:r>
                <a:r>
                  <a:rPr lang="id-ID" dirty="0"/>
                  <a:t>26 gunakan perhitungan modular inverse dimana memenuhi persamaan (9×</a:t>
                </a:r>
                <a:r>
                  <a:rPr lang="id-ID" i="1" dirty="0"/>
                  <a:t>M</a:t>
                </a:r>
                <a:r>
                  <a:rPr lang="id-ID" dirty="0"/>
                  <a:t>) </a:t>
                </a:r>
                <a:r>
                  <a:rPr lang="id-ID" i="1" dirty="0"/>
                  <a:t>mod </a:t>
                </a:r>
                <a:r>
                  <a:rPr lang="id-ID" dirty="0"/>
                  <a:t>26 = 1. Sehingga didapatkan nilai modular inverse (</a:t>
                </a:r>
                <a:r>
                  <a:rPr lang="id-ID" i="1" dirty="0"/>
                  <a:t>M</a:t>
                </a:r>
                <a:r>
                  <a:rPr lang="id-ID" dirty="0"/>
                  <a:t>) dari</a:t>
                </a:r>
                <a:br>
                  <a:rPr lang="id-ID" dirty="0"/>
                </a:br>
                <a:r>
                  <a:rPr lang="id-ID" dirty="0"/>
                  <a:t> 9</a:t>
                </a:r>
                <a:r>
                  <a:rPr lang="id-ID" baseline="30000" dirty="0"/>
                  <a:t>–1</a:t>
                </a:r>
                <a:r>
                  <a:rPr lang="id-ID" dirty="0"/>
                  <a:t> </a:t>
                </a:r>
                <a:r>
                  <a:rPr lang="id-ID" i="1" dirty="0"/>
                  <a:t>mod </a:t>
                </a:r>
                <a:r>
                  <a:rPr lang="id-ID" dirty="0"/>
                  <a:t>26 adalah 3 karena nilai tersebut memenuhi (9×3) </a:t>
                </a:r>
                <a:r>
                  <a:rPr lang="id-ID" i="1" dirty="0"/>
                  <a:t>mod </a:t>
                </a:r>
                <a:r>
                  <a:rPr lang="id-ID" dirty="0"/>
                  <a:t>26 = 27 </a:t>
                </a:r>
                <a:r>
                  <a:rPr lang="id-ID" i="1" dirty="0"/>
                  <a:t>mod </a:t>
                </a:r>
                <a:r>
                  <a:rPr lang="id-ID" dirty="0"/>
                  <a:t>26 = 1</a:t>
                </a:r>
                <a:r>
                  <a:rPr lang="id-ID" dirty="0" smtClean="0"/>
                  <a:t>.</a:t>
                </a:r>
                <a:endParaRPr lang="id-ID"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5</m:t>
                                </m:r>
                              </m:e>
                              <m:e>
                                <m:r>
                                  <a:rPr lang="id-ID" i="1">
                                    <a:latin typeface="Cambria Math" panose="02040503050406030204" pitchFamily="18" charset="0"/>
                                  </a:rPr>
                                  <m:t>8</m:t>
                                </m:r>
                              </m:e>
                            </m:mr>
                            <m:mr>
                              <m:e>
                                <m:r>
                                  <a:rPr lang="id-ID" i="1">
                                    <a:latin typeface="Cambria Math" panose="02040503050406030204" pitchFamily="18" charset="0"/>
                                  </a:rPr>
                                  <m:t> </m:t>
                                </m:r>
                                <m:r>
                                  <a:rPr lang="id-ID" i="1">
                                    <a:latin typeface="Cambria Math" panose="02040503050406030204" pitchFamily="18" charset="0"/>
                                  </a:rPr>
                                  <m:t>17</m:t>
                                </m:r>
                              </m:e>
                              <m:e>
                                <m:r>
                                  <a:rPr lang="id-ID" i="1">
                                    <a:latin typeface="Cambria Math" panose="02040503050406030204" pitchFamily="18" charset="0"/>
                                  </a:rPr>
                                  <m:t>3</m:t>
                                </m:r>
                              </m:e>
                            </m:mr>
                          </m:m>
                          <m:r>
                            <a:rPr lang="id-ID" i="1">
                              <a:latin typeface="Cambria Math" panose="02040503050406030204" pitchFamily="18" charset="0"/>
                            </a:rPr>
                            <m:t> </m:t>
                          </m:r>
                        </m:e>
                      </m:d>
                    </m:oMath>
                  </m:oMathPara>
                </a14:m>
                <a:endParaRPr lang="en-US" dirty="0"/>
              </a:p>
              <a:p>
                <a:r>
                  <a:rPr lang="id-ID" dirty="0"/>
                  <a:t>Sehingga untuk membentuk nilai </a:t>
                </a:r>
                <a:r>
                  <a:rPr lang="id-ID" i="1" dirty="0"/>
                  <a:t>K</a:t>
                </a:r>
                <a:r>
                  <a:rPr lang="id-ID" i="1" baseline="30000" dirty="0"/>
                  <a:t>-1 </a:t>
                </a:r>
                <a:r>
                  <a:rPr lang="id-ID" dirty="0"/>
                  <a:t>maka:</a:t>
                </a: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a:rPr>
                          </m:ctrlPr>
                        </m:sSupPr>
                        <m:e>
                          <m:r>
                            <a:rPr lang="id-ID" i="1">
                              <a:latin typeface="Cambria Math" panose="02040503050406030204" pitchFamily="18" charset="0"/>
                            </a:rPr>
                            <m:t>9</m:t>
                          </m:r>
                        </m:e>
                        <m:sup>
                          <m:r>
                            <a:rPr lang="id-ID" i="1">
                              <a:latin typeface="Cambria Math" panose="02040503050406030204" pitchFamily="18" charset="0"/>
                            </a:rPr>
                            <m:t>−</m:t>
                          </m:r>
                          <m:r>
                            <a:rPr lang="id-ID" i="1">
                              <a:latin typeface="Cambria Math" panose="02040503050406030204" pitchFamily="18" charset="0"/>
                            </a:rPr>
                            <m:t>1</m:t>
                          </m:r>
                        </m:sup>
                      </m:sSup>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3</m:t>
                                </m:r>
                              </m:e>
                              <m:e>
                                <m:r>
                                  <a:rPr lang="id-ID" i="1">
                                    <a:latin typeface="Cambria Math" panose="02040503050406030204" pitchFamily="18" charset="0"/>
                                  </a:rPr>
                                  <m:t>−</m:t>
                                </m:r>
                                <m:r>
                                  <a:rPr lang="id-ID" i="1">
                                    <a:latin typeface="Cambria Math" panose="02040503050406030204" pitchFamily="18" charset="0"/>
                                  </a:rPr>
                                  <m:t>8</m:t>
                                </m:r>
                              </m:e>
                            </m:mr>
                            <m:mr>
                              <m:e>
                                <m:r>
                                  <a:rPr lang="id-ID" i="1">
                                    <a:latin typeface="Cambria Math" panose="02040503050406030204" pitchFamily="18" charset="0"/>
                                  </a:rPr>
                                  <m:t>−</m:t>
                                </m:r>
                                <m:r>
                                  <a:rPr lang="id-ID" i="1">
                                    <a:latin typeface="Cambria Math" panose="02040503050406030204" pitchFamily="18" charset="0"/>
                                  </a:rPr>
                                  <m:t>17</m:t>
                                </m:r>
                              </m:e>
                              <m:e>
                                <m:r>
                                  <a:rPr lang="id-ID" i="1">
                                    <a:latin typeface="Cambria Math" panose="02040503050406030204" pitchFamily="18" charset="0"/>
                                  </a:rPr>
                                  <m:t>5</m:t>
                                </m:r>
                              </m:e>
                            </m:mr>
                          </m:m>
                          <m:r>
                            <a:rPr lang="id-ID" i="1">
                              <a:latin typeface="Cambria Math" panose="02040503050406030204" pitchFamily="18" charset="0"/>
                            </a:rPr>
                            <m:t> </m:t>
                          </m:r>
                        </m:e>
                      </m:d>
                      <m:r>
                        <a:rPr lang="id-ID" i="1">
                          <a:latin typeface="Cambria Math" panose="02040503050406030204" pitchFamily="18" charset="0"/>
                        </a:rPr>
                        <m:t>=</m:t>
                      </m:r>
                      <m:r>
                        <a:rPr lang="id-ID" i="1">
                          <a:latin typeface="Cambria Math" panose="02040503050406030204" pitchFamily="18" charset="0"/>
                        </a:rPr>
                        <m:t>3</m:t>
                      </m:r>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3</m:t>
                                </m:r>
                              </m:e>
                              <m:e>
                                <m:r>
                                  <a:rPr lang="id-ID" i="1">
                                    <a:latin typeface="Cambria Math" panose="02040503050406030204" pitchFamily="18" charset="0"/>
                                  </a:rPr>
                                  <m:t>−</m:t>
                                </m:r>
                                <m:r>
                                  <a:rPr lang="id-ID" i="1">
                                    <a:latin typeface="Cambria Math" panose="02040503050406030204" pitchFamily="18" charset="0"/>
                                  </a:rPr>
                                  <m:t>8</m:t>
                                </m:r>
                              </m:e>
                            </m:mr>
                            <m:mr>
                              <m:e>
                                <m:r>
                                  <a:rPr lang="id-ID" i="1">
                                    <a:latin typeface="Cambria Math" panose="02040503050406030204" pitchFamily="18" charset="0"/>
                                  </a:rPr>
                                  <m:t>−</m:t>
                                </m:r>
                                <m:r>
                                  <a:rPr lang="id-ID" i="1">
                                    <a:latin typeface="Cambria Math" panose="02040503050406030204" pitchFamily="18" charset="0"/>
                                  </a:rPr>
                                  <m:t>17</m:t>
                                </m:r>
                              </m:e>
                              <m:e>
                                <m:r>
                                  <a:rPr lang="id-ID" i="1">
                                    <a:latin typeface="Cambria Math" panose="02040503050406030204" pitchFamily="18" charset="0"/>
                                  </a:rPr>
                                  <m:t>5</m:t>
                                </m:r>
                              </m:e>
                            </m:mr>
                          </m:m>
                          <m:r>
                            <a:rPr lang="id-ID" i="1">
                              <a:latin typeface="Cambria Math" panose="02040503050406030204" pitchFamily="18" charset="0"/>
                            </a:rPr>
                            <m:t> </m:t>
                          </m:r>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3</m:t>
                                </m:r>
                                <m:r>
                                  <a:rPr lang="id-ID" i="1">
                                    <a:latin typeface="Cambria Math" panose="02040503050406030204" pitchFamily="18" charset="0"/>
                                  </a:rPr>
                                  <m:t>×</m:t>
                                </m:r>
                                <m:r>
                                  <a:rPr lang="id-ID" i="1">
                                    <a:latin typeface="Cambria Math" panose="02040503050406030204" pitchFamily="18" charset="0"/>
                                  </a:rPr>
                                  <m:t>3</m:t>
                                </m:r>
                              </m:e>
                              <m:e>
                                <m:r>
                                  <a:rPr lang="id-ID" i="1">
                                    <a:latin typeface="Cambria Math" panose="02040503050406030204" pitchFamily="18" charset="0"/>
                                  </a:rPr>
                                  <m:t>−</m:t>
                                </m:r>
                                <m:r>
                                  <a:rPr lang="id-ID" i="1">
                                    <a:latin typeface="Cambria Math" panose="02040503050406030204" pitchFamily="18" charset="0"/>
                                  </a:rPr>
                                  <m:t>8</m:t>
                                </m:r>
                                <m:r>
                                  <a:rPr lang="id-ID" i="1">
                                    <a:latin typeface="Cambria Math" panose="02040503050406030204" pitchFamily="18" charset="0"/>
                                  </a:rPr>
                                  <m:t>×</m:t>
                                </m:r>
                                <m:r>
                                  <a:rPr lang="id-ID" i="1">
                                    <a:latin typeface="Cambria Math" panose="02040503050406030204" pitchFamily="18" charset="0"/>
                                  </a:rPr>
                                  <m:t>3</m:t>
                                </m:r>
                              </m:e>
                            </m:mr>
                            <m:mr>
                              <m:e>
                                <m:r>
                                  <a:rPr lang="id-ID" i="1">
                                    <a:latin typeface="Cambria Math" panose="02040503050406030204" pitchFamily="18" charset="0"/>
                                  </a:rPr>
                                  <m:t>−</m:t>
                                </m:r>
                                <m:r>
                                  <a:rPr lang="id-ID" i="1">
                                    <a:latin typeface="Cambria Math" panose="02040503050406030204" pitchFamily="18" charset="0"/>
                                  </a:rPr>
                                  <m:t>17</m:t>
                                </m:r>
                                <m:r>
                                  <a:rPr lang="id-ID" i="1">
                                    <a:latin typeface="Cambria Math" panose="02040503050406030204" pitchFamily="18" charset="0"/>
                                  </a:rPr>
                                  <m:t>×</m:t>
                                </m:r>
                                <m:r>
                                  <a:rPr lang="id-ID" i="1">
                                    <a:latin typeface="Cambria Math" panose="02040503050406030204" pitchFamily="18" charset="0"/>
                                  </a:rPr>
                                  <m:t>3</m:t>
                                </m:r>
                              </m:e>
                              <m:e>
                                <m:r>
                                  <a:rPr lang="id-ID" i="1">
                                    <a:latin typeface="Cambria Math" panose="02040503050406030204" pitchFamily="18" charset="0"/>
                                  </a:rPr>
                                  <m:t>5</m:t>
                                </m:r>
                                <m:r>
                                  <a:rPr lang="id-ID" i="1">
                                    <a:latin typeface="Cambria Math" panose="02040503050406030204" pitchFamily="18" charset="0"/>
                                  </a:rPr>
                                  <m:t>×</m:t>
                                </m:r>
                                <m:r>
                                  <a:rPr lang="id-ID" i="1">
                                    <a:latin typeface="Cambria Math" panose="02040503050406030204" pitchFamily="18" charset="0"/>
                                  </a:rPr>
                                  <m:t>3</m:t>
                                </m:r>
                              </m:e>
                            </m:mr>
                          </m:m>
                          <m:r>
                            <a:rPr lang="id-ID" i="1">
                              <a:latin typeface="Cambria Math" panose="02040503050406030204" pitchFamily="18" charset="0"/>
                            </a:rPr>
                            <m:t> </m:t>
                          </m:r>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m:t>
                                </m:r>
                                <m:r>
                                  <a:rPr lang="id-ID" i="1">
                                    <a:latin typeface="Cambria Math" panose="02040503050406030204" pitchFamily="18" charset="0"/>
                                  </a:rPr>
                                  <m:t>24</m:t>
                                </m:r>
                              </m:e>
                            </m:mr>
                            <m:mr>
                              <m:e>
                                <m:r>
                                  <a:rPr lang="id-ID" i="1">
                                    <a:latin typeface="Cambria Math" panose="02040503050406030204" pitchFamily="18" charset="0"/>
                                  </a:rPr>
                                  <m:t>−</m:t>
                                </m:r>
                                <m:r>
                                  <a:rPr lang="id-ID" i="1">
                                    <a:latin typeface="Cambria Math" panose="02040503050406030204" pitchFamily="18" charset="0"/>
                                  </a:rPr>
                                  <m:t>51</m:t>
                                </m:r>
                              </m:e>
                              <m:e>
                                <m:r>
                                  <a:rPr lang="id-ID" i="1">
                                    <a:latin typeface="Cambria Math" panose="02040503050406030204" pitchFamily="18" charset="0"/>
                                  </a:rPr>
                                  <m:t>15</m:t>
                                </m:r>
                              </m:e>
                            </m:mr>
                          </m:m>
                          <m:r>
                            <a:rPr lang="id-ID" i="1">
                              <a:latin typeface="Cambria Math" panose="02040503050406030204" pitchFamily="18" charset="0"/>
                            </a:rPr>
                            <m:t> </m:t>
                          </m:r>
                        </m:e>
                      </m:d>
                      <m:r>
                        <a:rPr lang="id-ID" i="1">
                          <a:latin typeface="Cambria Math" panose="02040503050406030204" pitchFamily="18" charset="0"/>
                        </a:rPr>
                        <m:t> </m:t>
                      </m:r>
                      <m:r>
                        <a:rPr lang="id-ID" i="1">
                          <a:latin typeface="Cambria Math" panose="02040503050406030204" pitchFamily="18" charset="0"/>
                        </a:rPr>
                        <m:t>𝑚𝑜𝑑</m:t>
                      </m:r>
                      <m:r>
                        <a:rPr lang="id-ID" i="1">
                          <a:latin typeface="Cambria Math" panose="02040503050406030204" pitchFamily="18" charset="0"/>
                        </a:rPr>
                        <m:t> </m:t>
                      </m:r>
                      <m:r>
                        <a:rPr lang="id-ID" i="1">
                          <a:latin typeface="Cambria Math" panose="02040503050406030204" pitchFamily="18" charset="0"/>
                        </a:rPr>
                        <m:t>26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a:rPr>
                          </m:ctrlPr>
                        </m:sSupPr>
                        <m:e>
                          <m:r>
                            <a:rPr lang="id-ID" i="1">
                              <a:latin typeface="Cambria Math" panose="02040503050406030204" pitchFamily="18" charset="0"/>
                            </a:rPr>
                            <m:t>𝐾</m:t>
                          </m:r>
                        </m:e>
                        <m:sup>
                          <m:r>
                            <a:rPr lang="id-ID" i="1">
                              <a:latin typeface="Cambria Math" panose="02040503050406030204" pitchFamily="18" charset="0"/>
                            </a:rPr>
                            <m:t>−</m:t>
                          </m:r>
                          <m:r>
                            <a:rPr lang="id-ID" i="1">
                              <a:latin typeface="Cambria Math" panose="02040503050406030204" pitchFamily="18" charset="0"/>
                            </a:rPr>
                            <m:t>1</m:t>
                          </m:r>
                        </m:sup>
                      </m:sSup>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2"/>
                                    <m:mcJc m:val="center"/>
                                  </m:mcPr>
                                </m:mc>
                              </m:mcs>
                              <m:ctrlPr>
                                <a:rPr lang="en-US" i="1">
                                  <a:latin typeface="Cambria Math" panose="02040503050406030204"/>
                                </a:rPr>
                              </m:ctrlPr>
                            </m:mPr>
                            <m:mr>
                              <m:e>
                                <m:r>
                                  <a:rPr lang="id-ID" i="1">
                                    <a:latin typeface="Cambria Math" panose="02040503050406030204" pitchFamily="18" charset="0"/>
                                  </a:rPr>
                                  <m:t>9</m:t>
                                </m:r>
                              </m:e>
                              <m:e>
                                <m:r>
                                  <a:rPr lang="id-ID" i="1">
                                    <a:latin typeface="Cambria Math" panose="02040503050406030204" pitchFamily="18" charset="0"/>
                                  </a:rPr>
                                  <m:t>2</m:t>
                                </m:r>
                              </m:e>
                            </m:mr>
                            <m:mr>
                              <m:e>
                                <m:r>
                                  <a:rPr lang="id-ID" i="1">
                                    <a:latin typeface="Cambria Math" panose="02040503050406030204" pitchFamily="18" charset="0"/>
                                  </a:rPr>
                                  <m:t>1</m:t>
                                </m:r>
                              </m:e>
                              <m:e>
                                <m:r>
                                  <a:rPr lang="id-ID" i="1">
                                    <a:latin typeface="Cambria Math" panose="02040503050406030204" pitchFamily="18" charset="0"/>
                                  </a:rPr>
                                  <m:t>15</m:t>
                                </m:r>
                              </m:e>
                            </m:mr>
                          </m:m>
                        </m:e>
                      </m:d>
                    </m:oMath>
                  </m:oMathPara>
                </a14:m>
                <a:endParaRPr lang="en-US" dirty="0"/>
              </a:p>
              <a:p>
                <a:r>
                  <a:rPr lang="id-ID" dirty="0"/>
                  <a:t>Gunakan nilai </a:t>
                </a:r>
                <a:r>
                  <a:rPr lang="id-ID" i="1" dirty="0"/>
                  <a:t>K</a:t>
                </a:r>
                <a:r>
                  <a:rPr lang="id-ID" i="1" baseline="30000" dirty="0"/>
                  <a:t> –1</a:t>
                </a:r>
                <a:r>
                  <a:rPr lang="id-ID" i="1" dirty="0"/>
                  <a:t> </a:t>
                </a:r>
                <a:r>
                  <a:rPr lang="id-ID" dirty="0"/>
                  <a:t>untuk mendekripsikan </a:t>
                </a:r>
                <a:r>
                  <a:rPr lang="id-ID" i="1" dirty="0"/>
                  <a:t>ciphertext</a:t>
                </a:r>
                <a:r>
                  <a:rPr lang="id-ID" dirty="0"/>
                  <a:t> dengan melakukan operasi perkalian matriks. Terlebih dahulu susun </a:t>
                </a:r>
                <a:r>
                  <a:rPr lang="id-ID" i="1" dirty="0"/>
                  <a:t>ciphertext </a:t>
                </a:r>
                <a:r>
                  <a:rPr lang="id-ID" dirty="0"/>
                  <a:t>menjadi matriks 2×1.</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20</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𝑊</m:t>
                                </m:r>
                              </m:e>
                            </m:mr>
                            <m:mr>
                              <m:e>
                                <m:r>
                                  <a:rPr lang="id-ID" i="1">
                                    <a:latin typeface="Cambria Math" panose="02040503050406030204" pitchFamily="18" charset="0"/>
                                  </a:rPr>
                                  <m:t>𝑈</m:t>
                                </m:r>
                              </m:e>
                            </m:mr>
                          </m:m>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22</m:t>
                                </m:r>
                              </m:e>
                            </m:mr>
                            <m:mr>
                              <m:e>
                                <m:r>
                                  <a:rPr lang="id-ID" i="1">
                                    <a:latin typeface="Cambria Math" panose="02040503050406030204" pitchFamily="18" charset="0"/>
                                  </a:rPr>
                                  <m:t>25</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𝑊</m:t>
                                </m:r>
                              </m:e>
                            </m:mr>
                            <m:mr>
                              <m:e>
                                <m:r>
                                  <a:rPr lang="id-ID" i="1">
                                    <a:latin typeface="Cambria Math" panose="02040503050406030204" pitchFamily="18" charset="0"/>
                                  </a:rPr>
                                  <m:t>𝑍</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6</m:t>
                                </m:r>
                              </m:e>
                            </m:mr>
                            <m:mr>
                              <m:e>
                                <m:r>
                                  <a:rPr lang="id-ID" i="1">
                                    <a:latin typeface="Cambria Math" panose="02040503050406030204" pitchFamily="18" charset="0"/>
                                  </a:rPr>
                                  <m:t>25</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𝐺</m:t>
                                </m:r>
                              </m:e>
                            </m:mr>
                            <m:mr>
                              <m:e>
                                <m:r>
                                  <a:rPr lang="id-ID" i="1">
                                    <a:latin typeface="Cambria Math" panose="02040503050406030204" pitchFamily="18" charset="0"/>
                                  </a:rPr>
                                  <m:t>𝑍</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16</m:t>
                                </m:r>
                              </m:e>
                            </m:mr>
                            <m:mr>
                              <m:e>
                                <m:r>
                                  <a:rPr lang="id-ID" i="1">
                                    <a:latin typeface="Cambria Math" panose="02040503050406030204" pitchFamily="18" charset="0"/>
                                  </a:rPr>
                                  <m:t>23</m:t>
                                </m:r>
                              </m:e>
                            </m:mr>
                          </m:m>
                        </m:e>
                      </m:d>
                      <m:r>
                        <a:rPr lang="id-ID" i="1">
                          <a:latin typeface="Cambria Math" panose="02040503050406030204" pitchFamily="18" charset="0"/>
                        </a:rPr>
                        <m:t>= </m:t>
                      </m:r>
                      <m:d>
                        <m:dPr>
                          <m:begChr m:val="["/>
                          <m:endChr m:val="]"/>
                          <m:ctrlPr>
                            <a:rPr lang="en-US" i="1">
                              <a:latin typeface="Cambria Math" panose="02040503050406030204"/>
                            </a:rPr>
                          </m:ctrlPr>
                        </m:dPr>
                        <m:e>
                          <m:m>
                            <m:mPr>
                              <m:mcs>
                                <m:mc>
                                  <m:mcPr>
                                    <m:count m:val="1"/>
                                    <m:mcJc m:val="center"/>
                                  </m:mcPr>
                                </m:mc>
                              </m:mcs>
                              <m:ctrlPr>
                                <a:rPr lang="en-US" i="1">
                                  <a:latin typeface="Cambria Math" panose="02040503050406030204"/>
                                </a:rPr>
                              </m:ctrlPr>
                            </m:mPr>
                            <m:mr>
                              <m:e>
                                <m:r>
                                  <a:rPr lang="id-ID" i="1">
                                    <a:latin typeface="Cambria Math" panose="02040503050406030204" pitchFamily="18" charset="0"/>
                                  </a:rPr>
                                  <m:t>𝑄</m:t>
                                </m:r>
                              </m:e>
                            </m:mr>
                            <m:mr>
                              <m:e>
                                <m:r>
                                  <a:rPr lang="id-ID" i="1">
                                    <a:latin typeface="Cambria Math" panose="02040503050406030204" pitchFamily="18" charset="0"/>
                                  </a:rPr>
                                  <m:t>𝑋</m:t>
                                </m:r>
                              </m:e>
                            </m:mr>
                          </m:m>
                        </m:e>
                      </m:d>
                    </m:oMath>
                  </m:oMathPara>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85800" y="1143000"/>
                <a:ext cx="8001000" cy="5486400"/>
              </a:xfrm>
              <a:blipFill rotWithShape="1">
                <a:blip r:embed="rId1"/>
                <a:stretch>
                  <a:fillRect t="-1053"/>
                </a:stretch>
              </a:blipFill>
            </p:spPr>
            <p:txBody>
              <a:bodyPr/>
              <a:lstStyle/>
              <a:p>
                <a:r>
                  <a:rPr lang="en-US" altLang="en-US">
                    <a:noFill/>
                  </a:rPr>
                  <a:t> </a:t>
                </a:r>
              </a:p>
            </p:txBody>
          </p:sp>
        </mc:Fallback>
      </mc:AlternateContent>
      <p:sp>
        <p:nvSpPr>
          <p:cNvPr id="4" name="Title 1"/>
          <p:cNvSpPr>
            <a:spLocks noGrp="1"/>
          </p:cNvSpPr>
          <p:nvPr>
            <p:ph type="title"/>
          </p:nvPr>
        </p:nvSpPr>
        <p:spPr>
          <a:xfrm>
            <a:off x="533400" y="457200"/>
            <a:ext cx="8382000" cy="609600"/>
          </a:xfrm>
          <a:solidFill>
            <a:schemeClr val="accent2">
              <a:lumMod val="50000"/>
            </a:schemeClr>
          </a:solidFill>
        </p:spPr>
        <p:txBody>
          <a:bodyPr>
            <a:normAutofit fontScale="90000"/>
          </a:bodyPr>
          <a:lstStyle/>
          <a:p>
            <a:r>
              <a:rPr lang="en-US" dirty="0" err="1" smtClean="0">
                <a:solidFill>
                  <a:srgbClr val="FFC000"/>
                </a:solidFill>
              </a:rPr>
              <a:t>Studi</a:t>
            </a:r>
            <a:r>
              <a:rPr lang="en-US" dirty="0" smtClean="0">
                <a:solidFill>
                  <a:srgbClr val="FFC000"/>
                </a:solidFill>
              </a:rPr>
              <a:t> </a:t>
            </a:r>
            <a:r>
              <a:rPr lang="en-US" dirty="0" err="1" smtClean="0">
                <a:solidFill>
                  <a:srgbClr val="FFC000"/>
                </a:solidFill>
              </a:rPr>
              <a:t>Kasus</a:t>
            </a:r>
            <a:endParaRPr lang="en-US" dirty="0">
              <a:solidFill>
                <a:srgbClr val="FFC000"/>
              </a:solidFill>
            </a:endParaRPr>
          </a:p>
        </p:txBody>
      </p:sp>
    </p:spTree>
  </p:cSld>
  <p:clrMapOvr>
    <a:masterClrMapping/>
  </p:clrMapOvr>
</p:sld>
</file>

<file path=ppt/theme/theme1.xml><?xml version="1.0" encoding="utf-8"?>
<a:theme xmlns:a="http://schemas.openxmlformats.org/drawingml/2006/main" name="Crop">
  <a:themeElements>
    <a:clrScheme name="Custom 3">
      <a:dk1>
        <a:sysClr val="windowText" lastClr="000000"/>
      </a:dk1>
      <a:lt1>
        <a:srgbClr val="FFFFFF"/>
      </a:lt1>
      <a:dk2>
        <a:srgbClr val="335B74"/>
      </a:dk2>
      <a:lt2>
        <a:srgbClr val="FFFFFF"/>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4895</Words>
  <Application>WPS Presentation</Application>
  <PresentationFormat>On-screen Show (4:3)</PresentationFormat>
  <Paragraphs>119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Franklin Gothic Book</vt:lpstr>
      <vt:lpstr>Algerian</vt:lpstr>
      <vt:lpstr>Calibri</vt:lpstr>
      <vt:lpstr>Cambria Math</vt:lpstr>
      <vt:lpstr>Cambria Math</vt:lpstr>
      <vt:lpstr>Microsoft YaHei</vt:lpstr>
      <vt:lpstr>Arial Unicode MS</vt:lpstr>
      <vt:lpstr>Crop</vt:lpstr>
      <vt:lpstr>Kriptografi – Pertemuan 5  HILL CIPHER</vt:lpstr>
      <vt:lpstr>Hill Cipher</vt:lpstr>
      <vt:lpstr>Hill Cipher</vt:lpstr>
      <vt:lpstr>Hill Cipher</vt:lpstr>
      <vt:lpstr>Studi Kasus</vt:lpstr>
      <vt:lpstr>Studi Kasus</vt:lpstr>
      <vt:lpstr>Studi Kasus</vt:lpstr>
      <vt:lpstr>Studi Kasus</vt:lpstr>
      <vt:lpstr>Studi Kasus</vt:lpstr>
      <vt:lpstr>Studi Kasus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Kriptografi – Minggu 2 Teknik Subtitusi Abjad</dc:title>
  <dc:creator>Prajanto</dc:creator>
  <cp:lastModifiedBy>wikyan_</cp:lastModifiedBy>
  <cp:revision>186</cp:revision>
  <dcterms:created xsi:type="dcterms:W3CDTF">2014-03-06T14:01:00Z</dcterms:created>
  <dcterms:modified xsi:type="dcterms:W3CDTF">2023-10-17T07:19:13Z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F90ECEB3A2A04F0AB2A94DF8F204940E_13</vt:lpwstr>
  </property>
  <property fmtid="{D5CDD505-2E9C-101B-9397-08002B2CF9AE}" pid="3" name="KSOProductBuildVer">
    <vt:lpwstr>1033-12.2.0.13266</vt:lpwstr>
  </property>
</Properties>
</file>