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3" r:id="rId1"/>
  </p:sldMasterIdLst>
  <p:notesMasterIdLst>
    <p:notesMasterId r:id="rId20"/>
  </p:notesMasterIdLst>
  <p:sldIdLst>
    <p:sldId id="257" r:id="rId2"/>
    <p:sldId id="258" r:id="rId3"/>
    <p:sldId id="277" r:id="rId4"/>
    <p:sldId id="279" r:id="rId5"/>
    <p:sldId id="285" r:id="rId6"/>
    <p:sldId id="280" r:id="rId7"/>
    <p:sldId id="282" r:id="rId8"/>
    <p:sldId id="283" r:id="rId9"/>
    <p:sldId id="286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5293" autoAdjust="0"/>
  </p:normalViewPr>
  <p:slideViewPr>
    <p:cSldViewPr snapToGrid="0">
      <p:cViewPr varScale="1">
        <p:scale>
          <a:sx n="106" d="100"/>
          <a:sy n="106" d="100"/>
        </p:scale>
        <p:origin x="77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 Winarno" userId="fc61073e033e6a32" providerId="LiveId" clId="{5A1BF47D-51D6-9C4C-960F-009EC12A7FA5}"/>
    <pc:docChg chg="modSld">
      <pc:chgData name="Sri Winarno" userId="fc61073e033e6a32" providerId="LiveId" clId="{5A1BF47D-51D6-9C4C-960F-009EC12A7FA5}" dt="2022-04-06T00:28:59.704" v="3" actId="255"/>
      <pc:docMkLst>
        <pc:docMk/>
      </pc:docMkLst>
      <pc:sldChg chg="modSp mod">
        <pc:chgData name="Sri Winarno" userId="fc61073e033e6a32" providerId="LiveId" clId="{5A1BF47D-51D6-9C4C-960F-009EC12A7FA5}" dt="2022-04-06T00:28:41.326" v="1" actId="255"/>
        <pc:sldMkLst>
          <pc:docMk/>
          <pc:sldMk cId="3835729308" sldId="277"/>
        </pc:sldMkLst>
        <pc:spChg chg="mod">
          <ac:chgData name="Sri Winarno" userId="fc61073e033e6a32" providerId="LiveId" clId="{5A1BF47D-51D6-9C4C-960F-009EC12A7FA5}" dt="2022-04-06T00:28:41.326" v="1" actId="255"/>
          <ac:spMkLst>
            <pc:docMk/>
            <pc:sldMk cId="3835729308" sldId="277"/>
            <ac:spMk id="8" creationId="{6C8DDD39-04A7-4877-AA85-F052713D9CCA}"/>
          </ac:spMkLst>
        </pc:spChg>
      </pc:sldChg>
      <pc:sldChg chg="modSp mod">
        <pc:chgData name="Sri Winarno" userId="fc61073e033e6a32" providerId="LiveId" clId="{5A1BF47D-51D6-9C4C-960F-009EC12A7FA5}" dt="2022-04-06T00:28:51.141" v="2" actId="255"/>
        <pc:sldMkLst>
          <pc:docMk/>
          <pc:sldMk cId="572428713" sldId="279"/>
        </pc:sldMkLst>
        <pc:spChg chg="mod">
          <ac:chgData name="Sri Winarno" userId="fc61073e033e6a32" providerId="LiveId" clId="{5A1BF47D-51D6-9C4C-960F-009EC12A7FA5}" dt="2022-04-06T00:28:51.141" v="2" actId="255"/>
          <ac:spMkLst>
            <pc:docMk/>
            <pc:sldMk cId="572428713" sldId="279"/>
            <ac:spMk id="9" creationId="{6C8DDD39-04A7-4877-AA85-F052713D9CCA}"/>
          </ac:spMkLst>
        </pc:spChg>
      </pc:sldChg>
      <pc:sldChg chg="modSp mod">
        <pc:chgData name="Sri Winarno" userId="fc61073e033e6a32" providerId="LiveId" clId="{5A1BF47D-51D6-9C4C-960F-009EC12A7FA5}" dt="2022-04-06T00:28:59.704" v="3" actId="255"/>
        <pc:sldMkLst>
          <pc:docMk/>
          <pc:sldMk cId="4191460952" sldId="285"/>
        </pc:sldMkLst>
        <pc:spChg chg="mod">
          <ac:chgData name="Sri Winarno" userId="fc61073e033e6a32" providerId="LiveId" clId="{5A1BF47D-51D6-9C4C-960F-009EC12A7FA5}" dt="2022-04-06T00:28:59.704" v="3" actId="255"/>
          <ac:spMkLst>
            <pc:docMk/>
            <pc:sldMk cId="4191460952" sldId="285"/>
            <ac:spMk id="9" creationId="{6C8DDD39-04A7-4877-AA85-F052713D9CC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B8E49E-7B59-4135-B1B7-67B1C0E10D57}" type="doc">
      <dgm:prSet loTypeId="urn:microsoft.com/office/officeart/2005/8/layout/vList5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5ECC295E-E8AC-47DE-9B90-FB247E8F8DE3}">
      <dgm:prSet phldrT="[Text]" custT="1"/>
      <dgm:spPr>
        <a:xfrm>
          <a:off x="1951" y="2641"/>
          <a:ext cx="3488784" cy="1743521"/>
        </a:xfrm>
        <a:prstGeom prst="roundRect">
          <a:avLst/>
        </a:prstGeom>
        <a:gradFill rotWithShape="0">
          <a:gsLst>
            <a:gs pos="0">
              <a:srgbClr val="FFC000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FFC000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FFC000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pPr algn="l"/>
          <a:r>
            <a:rPr lang="en-US" sz="32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1. </a:t>
          </a:r>
          <a:r>
            <a:rPr lang="en-US" sz="3200" dirty="0" err="1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Pendekatan</a:t>
          </a:r>
          <a:endParaRPr lang="id-ID" sz="3200" dirty="0">
            <a:solidFill>
              <a:sysClr val="windowText" lastClr="000000"/>
            </a:solidFill>
            <a:latin typeface="Calibri" panose="020F0502020204030204"/>
            <a:ea typeface="+mn-ea"/>
            <a:cs typeface="+mn-cs"/>
          </a:endParaRPr>
        </a:p>
      </dgm:t>
    </dgm:pt>
    <dgm:pt modelId="{7D39AE1B-7198-476E-8DFF-692027EA62EA}" type="parTrans" cxnId="{B6385ECF-BDDD-46ED-877E-A75D79CF1975}">
      <dgm:prSet/>
      <dgm:spPr/>
      <dgm:t>
        <a:bodyPr/>
        <a:lstStyle/>
        <a:p>
          <a:endParaRPr lang="id-ID"/>
        </a:p>
      </dgm:t>
    </dgm:pt>
    <dgm:pt modelId="{45D6F542-C548-42C7-A39F-AAFB376E98E7}" type="sibTrans" cxnId="{B6385ECF-BDDD-46ED-877E-A75D79CF1975}">
      <dgm:prSet/>
      <dgm:spPr/>
      <dgm:t>
        <a:bodyPr/>
        <a:lstStyle/>
        <a:p>
          <a:endParaRPr lang="id-ID"/>
        </a:p>
      </dgm:t>
    </dgm:pt>
    <dgm:pt modelId="{2BEC8CB6-C323-4521-B128-7022EBA593B9}">
      <dgm:prSet phldrT="[Text]" custT="1"/>
      <dgm:spPr>
        <a:xfrm rot="5400000">
          <a:off x="5114158" y="-1446429"/>
          <a:ext cx="1394817" cy="4641663"/>
        </a:xfrm>
        <a:prstGeom prst="round2SameRect">
          <a:avLst/>
        </a:prstGeom>
        <a:solidFill>
          <a:srgbClr val="FFC000">
            <a:tint val="40000"/>
            <a:alpha val="90000"/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FFC000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Font typeface="Calibri Light" panose="020F0302020204030204"/>
            <a:buAutoNum type="arabicPeriod"/>
          </a:pPr>
          <a:r>
            <a:rPr lang="en-US" sz="20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Pendekatan</a:t>
          </a:r>
          <a:r>
            <a:rPr lang="en-US" sz="20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0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Kualitatif</a:t>
          </a:r>
          <a:endParaRPr lang="id-ID" sz="20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9551BA80-F781-4BF7-BF83-BCD600ACA2FC}" type="parTrans" cxnId="{AEB17A48-DE8E-4704-9700-B12E112B0736}">
      <dgm:prSet/>
      <dgm:spPr/>
      <dgm:t>
        <a:bodyPr/>
        <a:lstStyle/>
        <a:p>
          <a:endParaRPr lang="id-ID"/>
        </a:p>
      </dgm:t>
    </dgm:pt>
    <dgm:pt modelId="{787B9971-7F04-43C1-BAE0-69723CB8DEF6}" type="sibTrans" cxnId="{AEB17A48-DE8E-4704-9700-B12E112B0736}">
      <dgm:prSet/>
      <dgm:spPr/>
      <dgm:t>
        <a:bodyPr/>
        <a:lstStyle/>
        <a:p>
          <a:endParaRPr lang="id-ID"/>
        </a:p>
      </dgm:t>
    </dgm:pt>
    <dgm:pt modelId="{0B0EA8EE-AD33-4336-9F81-3EB2ED787608}">
      <dgm:prSet phldrT="[Text]" custT="1"/>
      <dgm:spPr>
        <a:xfrm rot="5400000">
          <a:off x="5114158" y="-1446429"/>
          <a:ext cx="1394817" cy="4641663"/>
        </a:xfrm>
        <a:prstGeom prst="round2SameRect">
          <a:avLst/>
        </a:prstGeom>
        <a:solidFill>
          <a:srgbClr val="FFC000">
            <a:tint val="40000"/>
            <a:alpha val="90000"/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FFC000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Font typeface="Calibri Light" panose="020F0302020204030204"/>
            <a:buAutoNum type="arabicPeriod"/>
          </a:pPr>
          <a:r>
            <a:rPr lang="en-US" sz="20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Pendekatan</a:t>
          </a:r>
          <a:r>
            <a:rPr lang="en-US" sz="20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0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Kuantitatif</a:t>
          </a:r>
          <a:endParaRPr lang="id-ID" sz="20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919F84D4-9501-4CC2-9A19-E9052CA5E137}" type="parTrans" cxnId="{0F345517-CC07-4124-8B88-7F67F29D79EE}">
      <dgm:prSet/>
      <dgm:spPr/>
      <dgm:t>
        <a:bodyPr/>
        <a:lstStyle/>
        <a:p>
          <a:endParaRPr lang="id-ID"/>
        </a:p>
      </dgm:t>
    </dgm:pt>
    <dgm:pt modelId="{E12174C7-8A62-4F0D-A22F-3EB33DB40004}" type="sibTrans" cxnId="{0F345517-CC07-4124-8B88-7F67F29D79EE}">
      <dgm:prSet/>
      <dgm:spPr/>
      <dgm:t>
        <a:bodyPr/>
        <a:lstStyle/>
        <a:p>
          <a:endParaRPr lang="id-ID"/>
        </a:p>
      </dgm:t>
    </dgm:pt>
    <dgm:pt modelId="{E5E3DF41-7219-4F7D-9A1D-EC9CF9561C20}">
      <dgm:prSet phldrT="[Text]" custT="1"/>
      <dgm:spPr>
        <a:xfrm>
          <a:off x="1951" y="1833339"/>
          <a:ext cx="3488784" cy="1743521"/>
        </a:xfrm>
        <a:prstGeom prst="roundRect">
          <a:avLst/>
        </a:prstGeom>
        <a:gradFill rotWithShape="0">
          <a:gsLst>
            <a:gs pos="0">
              <a:srgbClr val="FFC000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rgbClr>
            </a:gs>
            <a:gs pos="50000">
              <a:srgbClr val="FFC000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rgbClr>
            </a:gs>
            <a:gs pos="100000">
              <a:srgbClr val="FFC000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pPr algn="l"/>
          <a:r>
            <a:rPr lang="en-US" sz="32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2. </a:t>
          </a:r>
          <a:r>
            <a:rPr lang="en-US" sz="3200" dirty="0" err="1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Metode</a:t>
          </a:r>
          <a:endParaRPr lang="id-ID" sz="3200" dirty="0">
            <a:solidFill>
              <a:sysClr val="windowText" lastClr="000000"/>
            </a:solidFill>
            <a:latin typeface="Calibri" panose="020F0502020204030204"/>
            <a:ea typeface="+mn-ea"/>
            <a:cs typeface="+mn-cs"/>
          </a:endParaRPr>
        </a:p>
      </dgm:t>
    </dgm:pt>
    <dgm:pt modelId="{585CDA99-C949-410A-A585-FC3419677A8F}" type="parTrans" cxnId="{4B931260-1C72-42C7-B71C-3B829B74F25D}">
      <dgm:prSet/>
      <dgm:spPr/>
      <dgm:t>
        <a:bodyPr/>
        <a:lstStyle/>
        <a:p>
          <a:endParaRPr lang="id-ID"/>
        </a:p>
      </dgm:t>
    </dgm:pt>
    <dgm:pt modelId="{905E8E88-FE9A-4021-9DEB-85C8119F1472}" type="sibTrans" cxnId="{4B931260-1C72-42C7-B71C-3B829B74F25D}">
      <dgm:prSet/>
      <dgm:spPr/>
      <dgm:t>
        <a:bodyPr/>
        <a:lstStyle/>
        <a:p>
          <a:endParaRPr lang="id-ID"/>
        </a:p>
      </dgm:t>
    </dgm:pt>
    <dgm:pt modelId="{21DFE631-D37B-4F94-B0B2-BC9AF62C1BA3}">
      <dgm:prSet phldrT="[Text]" custT="1"/>
      <dgm:spPr>
        <a:xfrm rot="5400000">
          <a:off x="5114158" y="384268"/>
          <a:ext cx="1394817" cy="4641663"/>
        </a:xfrm>
        <a:prstGeom prst="round2SameRect">
          <a:avLst/>
        </a:prstGeom>
        <a:solidFill>
          <a:srgbClr val="FFC000">
            <a:tint val="40000"/>
            <a:alpha val="90000"/>
            <a:hueOff val="5756959"/>
            <a:satOff val="-30630"/>
            <a:lumOff val="-1745"/>
            <a:alphaOff val="0"/>
          </a:srgbClr>
        </a:solidFill>
        <a:ln w="6350" cap="flat" cmpd="sng" algn="ctr">
          <a:solidFill>
            <a:srgbClr val="FFC000">
              <a:tint val="40000"/>
              <a:alpha val="90000"/>
              <a:hueOff val="5756959"/>
              <a:satOff val="-30630"/>
              <a:lumOff val="-1745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Font typeface="Calibri Light" panose="020F0302020204030204"/>
            <a:buAutoNum type="arabicPeriod"/>
          </a:pPr>
          <a:r>
            <a:rPr lang="en-US" sz="20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Metode</a:t>
          </a:r>
          <a:r>
            <a:rPr lang="en-US" sz="20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0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Penelitian</a:t>
          </a:r>
          <a:r>
            <a:rPr lang="en-US" sz="20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0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Tindakan</a:t>
          </a:r>
          <a:endParaRPr lang="id-ID" sz="20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48C9745C-BD9C-4BF8-B269-A1973B37F72B}" type="parTrans" cxnId="{BE3E7AFC-18D8-47F8-94EB-E6889F2DCE47}">
      <dgm:prSet/>
      <dgm:spPr/>
      <dgm:t>
        <a:bodyPr/>
        <a:lstStyle/>
        <a:p>
          <a:endParaRPr lang="id-ID"/>
        </a:p>
      </dgm:t>
    </dgm:pt>
    <dgm:pt modelId="{1F0A5E3F-8974-4319-A284-A3E05174A447}" type="sibTrans" cxnId="{BE3E7AFC-18D8-47F8-94EB-E6889F2DCE47}">
      <dgm:prSet/>
      <dgm:spPr/>
      <dgm:t>
        <a:bodyPr/>
        <a:lstStyle/>
        <a:p>
          <a:endParaRPr lang="id-ID"/>
        </a:p>
      </dgm:t>
    </dgm:pt>
    <dgm:pt modelId="{2F9D9280-1EC9-4A61-8513-08E89784CA10}">
      <dgm:prSet phldrT="[Text]" custT="1"/>
      <dgm:spPr>
        <a:xfrm rot="5400000">
          <a:off x="5114158" y="384268"/>
          <a:ext cx="1394817" cy="4641663"/>
        </a:xfrm>
        <a:prstGeom prst="round2SameRect">
          <a:avLst/>
        </a:prstGeom>
        <a:solidFill>
          <a:srgbClr val="FFC000">
            <a:tint val="40000"/>
            <a:alpha val="90000"/>
            <a:hueOff val="5756959"/>
            <a:satOff val="-30630"/>
            <a:lumOff val="-1745"/>
            <a:alphaOff val="0"/>
          </a:srgbClr>
        </a:solidFill>
        <a:ln w="6350" cap="flat" cmpd="sng" algn="ctr">
          <a:solidFill>
            <a:srgbClr val="FFC000">
              <a:tint val="40000"/>
              <a:alpha val="90000"/>
              <a:hueOff val="5756959"/>
              <a:satOff val="-30630"/>
              <a:lumOff val="-1745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Font typeface="Calibri Light" panose="020F0302020204030204"/>
            <a:buAutoNum type="arabicPeriod"/>
          </a:pPr>
          <a:r>
            <a:rPr lang="en-US" sz="20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Metode</a:t>
          </a:r>
          <a:r>
            <a:rPr lang="en-US" sz="20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0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Eksperimen</a:t>
          </a:r>
          <a:endParaRPr lang="id-ID" sz="20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88B95388-99ED-4CCD-A89F-3257F366FB0A}" type="parTrans" cxnId="{C51619E5-53A1-4A49-9E16-14A2AC75D6CF}">
      <dgm:prSet/>
      <dgm:spPr/>
      <dgm:t>
        <a:bodyPr/>
        <a:lstStyle/>
        <a:p>
          <a:endParaRPr lang="id-ID"/>
        </a:p>
      </dgm:t>
    </dgm:pt>
    <dgm:pt modelId="{D56C06A3-11F3-4F18-AC57-BC856422E587}" type="sibTrans" cxnId="{C51619E5-53A1-4A49-9E16-14A2AC75D6CF}">
      <dgm:prSet/>
      <dgm:spPr/>
      <dgm:t>
        <a:bodyPr/>
        <a:lstStyle/>
        <a:p>
          <a:endParaRPr lang="id-ID"/>
        </a:p>
      </dgm:t>
    </dgm:pt>
    <dgm:pt modelId="{0B082CC2-267A-4A77-8B5D-F84DDC278C10}">
      <dgm:prSet phldrT="[Text]" custT="1"/>
      <dgm:spPr>
        <a:xfrm>
          <a:off x="1951" y="3664036"/>
          <a:ext cx="3488784" cy="1743521"/>
        </a:xfrm>
        <a:prstGeom prst="roundRect">
          <a:avLst/>
        </a:prstGeom>
        <a:gradFill rotWithShape="0">
          <a:gsLst>
            <a:gs pos="0">
              <a:srgbClr val="FFC000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rgbClr>
            </a:gs>
            <a:gs pos="50000">
              <a:srgbClr val="FFC000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rgbClr>
            </a:gs>
            <a:gs pos="100000">
              <a:srgbClr val="FFC000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pPr algn="l"/>
          <a:r>
            <a:rPr lang="en-US" sz="32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3. </a:t>
          </a:r>
          <a:r>
            <a:rPr lang="en-US" sz="3200" dirty="0" err="1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Jenis</a:t>
          </a:r>
          <a:r>
            <a:rPr lang="en-US" sz="32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 Kontribusi</a:t>
          </a:r>
          <a:endParaRPr lang="id-ID" sz="3200" dirty="0">
            <a:solidFill>
              <a:sysClr val="windowText" lastClr="000000"/>
            </a:solidFill>
            <a:latin typeface="Calibri" panose="020F0502020204030204"/>
            <a:ea typeface="+mn-ea"/>
            <a:cs typeface="+mn-cs"/>
          </a:endParaRPr>
        </a:p>
      </dgm:t>
    </dgm:pt>
    <dgm:pt modelId="{B18C3E16-11EA-4D4F-A10A-DCE42942C1C5}" type="parTrans" cxnId="{B760C562-CD49-40D6-819D-F43C29467653}">
      <dgm:prSet/>
      <dgm:spPr/>
      <dgm:t>
        <a:bodyPr/>
        <a:lstStyle/>
        <a:p>
          <a:endParaRPr lang="id-ID"/>
        </a:p>
      </dgm:t>
    </dgm:pt>
    <dgm:pt modelId="{04389E2A-8281-477A-9110-91A08F686CBF}" type="sibTrans" cxnId="{B760C562-CD49-40D6-819D-F43C29467653}">
      <dgm:prSet/>
      <dgm:spPr/>
      <dgm:t>
        <a:bodyPr/>
        <a:lstStyle/>
        <a:p>
          <a:endParaRPr lang="id-ID"/>
        </a:p>
      </dgm:t>
    </dgm:pt>
    <dgm:pt modelId="{07C34112-31C1-4B1F-88DB-460EDE265862}">
      <dgm:prSet phldrT="[Text]" custT="1"/>
      <dgm:spPr>
        <a:xfrm rot="5400000">
          <a:off x="5114158" y="2214965"/>
          <a:ext cx="1394817" cy="4641663"/>
        </a:xfrm>
        <a:prstGeom prst="round2SameRect">
          <a:avLst/>
        </a:prstGeom>
        <a:solidFill>
          <a:srgbClr val="FFC000">
            <a:tint val="40000"/>
            <a:alpha val="90000"/>
            <a:hueOff val="11513918"/>
            <a:satOff val="-61261"/>
            <a:lumOff val="-3490"/>
            <a:alphaOff val="0"/>
          </a:srgbClr>
        </a:solidFill>
        <a:ln w="6350" cap="flat" cmpd="sng" algn="ctr">
          <a:solidFill>
            <a:srgbClr val="FFC000">
              <a:tint val="40000"/>
              <a:alpha val="90000"/>
              <a:hueOff val="11513918"/>
              <a:satOff val="-61261"/>
              <a:lumOff val="-349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Font typeface="Calibri Light" panose="020F0302020204030204"/>
            <a:buAutoNum type="arabicPeriod"/>
          </a:pPr>
          <a:r>
            <a:rPr lang="en-US" sz="20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Dasar vs </a:t>
          </a:r>
          <a:r>
            <a:rPr lang="en-US" sz="20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Terapan</a:t>
          </a:r>
          <a:endParaRPr lang="id-ID" sz="20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B4DD7AA2-B06C-4A1C-B9DA-092757CC9577}" type="parTrans" cxnId="{3256E2B0-2139-45F4-9241-419903B5E83C}">
      <dgm:prSet/>
      <dgm:spPr/>
      <dgm:t>
        <a:bodyPr/>
        <a:lstStyle/>
        <a:p>
          <a:endParaRPr lang="id-ID"/>
        </a:p>
      </dgm:t>
    </dgm:pt>
    <dgm:pt modelId="{5EC25FBE-79D3-4167-B046-6EA62997187C}" type="sibTrans" cxnId="{3256E2B0-2139-45F4-9241-419903B5E83C}">
      <dgm:prSet/>
      <dgm:spPr/>
      <dgm:t>
        <a:bodyPr/>
        <a:lstStyle/>
        <a:p>
          <a:endParaRPr lang="id-ID"/>
        </a:p>
      </dgm:t>
    </dgm:pt>
    <dgm:pt modelId="{A99E6514-FDF0-4D41-B48C-21EF4234FF4D}">
      <dgm:prSet phldrT="[Text]" custT="1"/>
      <dgm:spPr>
        <a:xfrm rot="5400000">
          <a:off x="5114158" y="2214965"/>
          <a:ext cx="1394817" cy="4641663"/>
        </a:xfrm>
        <a:prstGeom prst="round2SameRect">
          <a:avLst/>
        </a:prstGeom>
        <a:solidFill>
          <a:srgbClr val="FFC000">
            <a:tint val="40000"/>
            <a:alpha val="90000"/>
            <a:hueOff val="11513918"/>
            <a:satOff val="-61261"/>
            <a:lumOff val="-3490"/>
            <a:alphaOff val="0"/>
          </a:srgbClr>
        </a:solidFill>
        <a:ln w="6350" cap="flat" cmpd="sng" algn="ctr">
          <a:solidFill>
            <a:srgbClr val="FFC000">
              <a:tint val="40000"/>
              <a:alpha val="90000"/>
              <a:hueOff val="11513918"/>
              <a:satOff val="-61261"/>
              <a:lumOff val="-349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Font typeface="Calibri Light" panose="020F0302020204030204"/>
            <a:buAutoNum type="arabicPeriod"/>
          </a:pPr>
          <a:r>
            <a:rPr lang="en-US" sz="20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Eksplanatori</a:t>
          </a:r>
          <a:r>
            <a:rPr lang="en-US" sz="20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vs </a:t>
          </a:r>
          <a:r>
            <a:rPr lang="en-US" sz="20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Konfirmatori</a:t>
          </a:r>
          <a:endParaRPr lang="id-ID" sz="20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2B6CA0AD-9C9C-4B39-9E10-2BBF63336702}" type="parTrans" cxnId="{39820DEF-C36F-424C-8A4E-2EC706A321AA}">
      <dgm:prSet/>
      <dgm:spPr/>
      <dgm:t>
        <a:bodyPr/>
        <a:lstStyle/>
        <a:p>
          <a:endParaRPr lang="id-ID"/>
        </a:p>
      </dgm:t>
    </dgm:pt>
    <dgm:pt modelId="{EF5033D2-787D-4B4E-816D-96F86E29BBD2}" type="sibTrans" cxnId="{39820DEF-C36F-424C-8A4E-2EC706A321AA}">
      <dgm:prSet/>
      <dgm:spPr/>
      <dgm:t>
        <a:bodyPr/>
        <a:lstStyle/>
        <a:p>
          <a:endParaRPr lang="id-ID"/>
        </a:p>
      </dgm:t>
    </dgm:pt>
    <dgm:pt modelId="{5BE5CCC6-193D-4433-8D30-13166EA88EF5}">
      <dgm:prSet phldrT="[Text]" custT="1"/>
      <dgm:spPr>
        <a:xfrm rot="5400000">
          <a:off x="5114158" y="384268"/>
          <a:ext cx="1394817" cy="4641663"/>
        </a:xfrm>
        <a:prstGeom prst="round2SameRect">
          <a:avLst/>
        </a:prstGeom>
        <a:solidFill>
          <a:srgbClr val="FFC000">
            <a:tint val="40000"/>
            <a:alpha val="90000"/>
            <a:hueOff val="5756959"/>
            <a:satOff val="-30630"/>
            <a:lumOff val="-1745"/>
            <a:alphaOff val="0"/>
          </a:srgbClr>
        </a:solidFill>
        <a:ln w="6350" cap="flat" cmpd="sng" algn="ctr">
          <a:solidFill>
            <a:srgbClr val="FFC000">
              <a:tint val="40000"/>
              <a:alpha val="90000"/>
              <a:hueOff val="5756959"/>
              <a:satOff val="-30630"/>
              <a:lumOff val="-1745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Font typeface="Calibri Light" panose="020F0302020204030204"/>
            <a:buAutoNum type="arabicPeriod"/>
          </a:pPr>
          <a:r>
            <a:rPr lang="en-US" sz="20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Metode</a:t>
          </a:r>
          <a:r>
            <a:rPr lang="en-US" sz="20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0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Studi</a:t>
          </a:r>
          <a:r>
            <a:rPr lang="en-US" sz="20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0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Kasus</a:t>
          </a:r>
          <a:endParaRPr lang="id-ID" sz="20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94660194-9C6A-4CE3-89A0-7E188D03A767}" type="parTrans" cxnId="{706173B7-7318-43FF-B8D2-CAF2B0EFAAB3}">
      <dgm:prSet/>
      <dgm:spPr/>
      <dgm:t>
        <a:bodyPr/>
        <a:lstStyle/>
        <a:p>
          <a:endParaRPr lang="id-ID"/>
        </a:p>
      </dgm:t>
    </dgm:pt>
    <dgm:pt modelId="{627097A1-7BD8-48D4-8374-9A5A91DB4B8F}" type="sibTrans" cxnId="{706173B7-7318-43FF-B8D2-CAF2B0EFAAB3}">
      <dgm:prSet/>
      <dgm:spPr/>
      <dgm:t>
        <a:bodyPr/>
        <a:lstStyle/>
        <a:p>
          <a:endParaRPr lang="id-ID"/>
        </a:p>
      </dgm:t>
    </dgm:pt>
    <dgm:pt modelId="{B8B09E60-6EB8-4998-A770-B8886A44410E}">
      <dgm:prSet phldrT="[Text]" custT="1"/>
      <dgm:spPr>
        <a:xfrm rot="5400000">
          <a:off x="5114158" y="384268"/>
          <a:ext cx="1394817" cy="4641663"/>
        </a:xfrm>
        <a:prstGeom prst="round2SameRect">
          <a:avLst/>
        </a:prstGeom>
        <a:solidFill>
          <a:srgbClr val="FFC000">
            <a:tint val="40000"/>
            <a:alpha val="90000"/>
            <a:hueOff val="5756959"/>
            <a:satOff val="-30630"/>
            <a:lumOff val="-1745"/>
            <a:alphaOff val="0"/>
          </a:srgbClr>
        </a:solidFill>
        <a:ln w="6350" cap="flat" cmpd="sng" algn="ctr">
          <a:solidFill>
            <a:srgbClr val="FFC000">
              <a:tint val="40000"/>
              <a:alpha val="90000"/>
              <a:hueOff val="5756959"/>
              <a:satOff val="-30630"/>
              <a:lumOff val="-1745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Font typeface="Calibri Light" panose="020F0302020204030204"/>
            <a:buAutoNum type="arabicPeriod"/>
          </a:pPr>
          <a:r>
            <a:rPr lang="en-US" sz="20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Metode</a:t>
          </a:r>
          <a:r>
            <a:rPr lang="en-US" sz="20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0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Survei</a:t>
          </a:r>
          <a:endParaRPr lang="id-ID" sz="20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4FC039A4-449C-4173-9DD5-DE1CC2AB7403}" type="parTrans" cxnId="{E3A30A3E-0F93-4705-85E4-DAAFC95F25A3}">
      <dgm:prSet/>
      <dgm:spPr/>
      <dgm:t>
        <a:bodyPr/>
        <a:lstStyle/>
        <a:p>
          <a:endParaRPr lang="id-ID"/>
        </a:p>
      </dgm:t>
    </dgm:pt>
    <dgm:pt modelId="{C538D55C-E298-4734-A022-4323E49F7E4D}" type="sibTrans" cxnId="{E3A30A3E-0F93-4705-85E4-DAAFC95F25A3}">
      <dgm:prSet/>
      <dgm:spPr/>
      <dgm:t>
        <a:bodyPr/>
        <a:lstStyle/>
        <a:p>
          <a:endParaRPr lang="id-ID"/>
        </a:p>
      </dgm:t>
    </dgm:pt>
    <dgm:pt modelId="{F7EE8138-3EBA-4375-A4CC-01DC1A04CD67}">
      <dgm:prSet phldrT="[Text]" custT="1"/>
      <dgm:spPr>
        <a:xfrm rot="5400000">
          <a:off x="5114158" y="2214965"/>
          <a:ext cx="1394817" cy="4641663"/>
        </a:xfrm>
        <a:prstGeom prst="round2SameRect">
          <a:avLst/>
        </a:prstGeom>
        <a:solidFill>
          <a:srgbClr val="FFC000">
            <a:tint val="40000"/>
            <a:alpha val="90000"/>
            <a:hueOff val="11513918"/>
            <a:satOff val="-61261"/>
            <a:lumOff val="-3490"/>
            <a:alphaOff val="0"/>
          </a:srgbClr>
        </a:solidFill>
        <a:ln w="6350" cap="flat" cmpd="sng" algn="ctr">
          <a:solidFill>
            <a:srgbClr val="FFC000">
              <a:tint val="40000"/>
              <a:alpha val="90000"/>
              <a:hueOff val="11513918"/>
              <a:satOff val="-61261"/>
              <a:lumOff val="-349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Font typeface="Calibri Light" panose="020F0302020204030204"/>
            <a:buAutoNum type="arabicPeriod"/>
          </a:pPr>
          <a:r>
            <a:rPr lang="en-US" sz="20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Deskripsi</a:t>
          </a:r>
          <a:r>
            <a:rPr lang="en-US" sz="20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vs </a:t>
          </a:r>
          <a:r>
            <a:rPr lang="en-US" sz="20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Eksperimen</a:t>
          </a:r>
          <a:r>
            <a:rPr lang="en-US" sz="20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vs </a:t>
          </a:r>
          <a:r>
            <a:rPr lang="en-US" sz="20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Korelasi</a:t>
          </a:r>
          <a:endParaRPr lang="id-ID" sz="20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F9296E02-B567-47BF-8397-0950691A5462}" type="parTrans" cxnId="{95C0019C-6494-4A34-B2AE-EEADB13FB567}">
      <dgm:prSet/>
      <dgm:spPr/>
      <dgm:t>
        <a:bodyPr/>
        <a:lstStyle/>
        <a:p>
          <a:endParaRPr lang="id-ID"/>
        </a:p>
      </dgm:t>
    </dgm:pt>
    <dgm:pt modelId="{4B62B5CC-1CCD-44E4-B4AE-58C58D97039D}" type="sibTrans" cxnId="{95C0019C-6494-4A34-B2AE-EEADB13FB567}">
      <dgm:prSet/>
      <dgm:spPr/>
      <dgm:t>
        <a:bodyPr/>
        <a:lstStyle/>
        <a:p>
          <a:endParaRPr lang="id-ID"/>
        </a:p>
      </dgm:t>
    </dgm:pt>
    <dgm:pt modelId="{45209221-1637-4A15-B362-AF440C792DB1}" type="pres">
      <dgm:prSet presAssocID="{F2B8E49E-7B59-4135-B1B7-67B1C0E10D57}" presName="Name0" presStyleCnt="0">
        <dgm:presLayoutVars>
          <dgm:dir/>
          <dgm:animLvl val="lvl"/>
          <dgm:resizeHandles val="exact"/>
        </dgm:presLayoutVars>
      </dgm:prSet>
      <dgm:spPr/>
    </dgm:pt>
    <dgm:pt modelId="{AAF67151-B0AE-46D5-B29C-6848C5CBD4BC}" type="pres">
      <dgm:prSet presAssocID="{5ECC295E-E8AC-47DE-9B90-FB247E8F8DE3}" presName="linNode" presStyleCnt="0"/>
      <dgm:spPr/>
    </dgm:pt>
    <dgm:pt modelId="{5E49F44F-D431-4413-B802-5DA6296CDF90}" type="pres">
      <dgm:prSet presAssocID="{5ECC295E-E8AC-47DE-9B90-FB247E8F8DE3}" presName="parentText" presStyleLbl="node1" presStyleIdx="0" presStyleCnt="3" custScaleX="133622">
        <dgm:presLayoutVars>
          <dgm:chMax val="1"/>
          <dgm:bulletEnabled val="1"/>
        </dgm:presLayoutVars>
      </dgm:prSet>
      <dgm:spPr/>
    </dgm:pt>
    <dgm:pt modelId="{B97B3D83-C673-4229-85C4-E310B5CAF413}" type="pres">
      <dgm:prSet presAssocID="{5ECC295E-E8AC-47DE-9B90-FB247E8F8DE3}" presName="descendantText" presStyleLbl="alignAccFollowNode1" presStyleIdx="0" presStyleCnt="3">
        <dgm:presLayoutVars>
          <dgm:bulletEnabled val="1"/>
        </dgm:presLayoutVars>
      </dgm:prSet>
      <dgm:spPr/>
    </dgm:pt>
    <dgm:pt modelId="{4C45D465-8E65-4133-A8C4-587AEDA321E6}" type="pres">
      <dgm:prSet presAssocID="{45D6F542-C548-42C7-A39F-AAFB376E98E7}" presName="sp" presStyleCnt="0"/>
      <dgm:spPr/>
    </dgm:pt>
    <dgm:pt modelId="{99D4AFD0-C874-43AC-9452-F5D828C058B7}" type="pres">
      <dgm:prSet presAssocID="{E5E3DF41-7219-4F7D-9A1D-EC9CF9561C20}" presName="linNode" presStyleCnt="0"/>
      <dgm:spPr/>
    </dgm:pt>
    <dgm:pt modelId="{0C1A36C7-18CD-4068-AECC-819AD3766174}" type="pres">
      <dgm:prSet presAssocID="{E5E3DF41-7219-4F7D-9A1D-EC9CF9561C20}" presName="parentText" presStyleLbl="node1" presStyleIdx="1" presStyleCnt="3" custScaleX="133622">
        <dgm:presLayoutVars>
          <dgm:chMax val="1"/>
          <dgm:bulletEnabled val="1"/>
        </dgm:presLayoutVars>
      </dgm:prSet>
      <dgm:spPr/>
    </dgm:pt>
    <dgm:pt modelId="{57C7D2B2-E708-47B1-8531-AD0AD0A89CC7}" type="pres">
      <dgm:prSet presAssocID="{E5E3DF41-7219-4F7D-9A1D-EC9CF9561C20}" presName="descendantText" presStyleLbl="alignAccFollowNode1" presStyleIdx="1" presStyleCnt="3">
        <dgm:presLayoutVars>
          <dgm:bulletEnabled val="1"/>
        </dgm:presLayoutVars>
      </dgm:prSet>
      <dgm:spPr/>
    </dgm:pt>
    <dgm:pt modelId="{CF4EFFAD-4FAB-4051-A441-59A6CFB49F65}" type="pres">
      <dgm:prSet presAssocID="{905E8E88-FE9A-4021-9DEB-85C8119F1472}" presName="sp" presStyleCnt="0"/>
      <dgm:spPr/>
    </dgm:pt>
    <dgm:pt modelId="{0E7B846C-ECDE-4FEA-A446-45C517A7BE2D}" type="pres">
      <dgm:prSet presAssocID="{0B082CC2-267A-4A77-8B5D-F84DDC278C10}" presName="linNode" presStyleCnt="0"/>
      <dgm:spPr/>
    </dgm:pt>
    <dgm:pt modelId="{4E5076B7-5A71-493C-9A01-881FFA5FE711}" type="pres">
      <dgm:prSet presAssocID="{0B082CC2-267A-4A77-8B5D-F84DDC278C10}" presName="parentText" presStyleLbl="node1" presStyleIdx="2" presStyleCnt="3" custScaleX="133622">
        <dgm:presLayoutVars>
          <dgm:chMax val="1"/>
          <dgm:bulletEnabled val="1"/>
        </dgm:presLayoutVars>
      </dgm:prSet>
      <dgm:spPr/>
    </dgm:pt>
    <dgm:pt modelId="{85EC00B2-7EC7-4D14-960A-905B09CC3E98}" type="pres">
      <dgm:prSet presAssocID="{0B082CC2-267A-4A77-8B5D-F84DDC278C1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E3A6E004-C567-4007-8AAF-4C7B3FF08C5F}" type="presOf" srcId="{B8B09E60-6EB8-4998-A770-B8886A44410E}" destId="{57C7D2B2-E708-47B1-8531-AD0AD0A89CC7}" srcOrd="0" destOrd="3" presId="urn:microsoft.com/office/officeart/2005/8/layout/vList5"/>
    <dgm:cxn modelId="{0F345517-CC07-4124-8B88-7F67F29D79EE}" srcId="{5ECC295E-E8AC-47DE-9B90-FB247E8F8DE3}" destId="{0B0EA8EE-AD33-4336-9F81-3EB2ED787608}" srcOrd="1" destOrd="0" parTransId="{919F84D4-9501-4CC2-9A19-E9052CA5E137}" sibTransId="{E12174C7-8A62-4F0D-A22F-3EB33DB40004}"/>
    <dgm:cxn modelId="{E3A30A3E-0F93-4705-85E4-DAAFC95F25A3}" srcId="{E5E3DF41-7219-4F7D-9A1D-EC9CF9561C20}" destId="{B8B09E60-6EB8-4998-A770-B8886A44410E}" srcOrd="3" destOrd="0" parTransId="{4FC039A4-449C-4173-9DD5-DE1CC2AB7403}" sibTransId="{C538D55C-E298-4734-A022-4323E49F7E4D}"/>
    <dgm:cxn modelId="{9030F93F-73E0-4865-93FF-08E8017D3146}" type="presOf" srcId="{21DFE631-D37B-4F94-B0B2-BC9AF62C1BA3}" destId="{57C7D2B2-E708-47B1-8531-AD0AD0A89CC7}" srcOrd="0" destOrd="0" presId="urn:microsoft.com/office/officeart/2005/8/layout/vList5"/>
    <dgm:cxn modelId="{AEB17A48-DE8E-4704-9700-B12E112B0736}" srcId="{5ECC295E-E8AC-47DE-9B90-FB247E8F8DE3}" destId="{2BEC8CB6-C323-4521-B128-7022EBA593B9}" srcOrd="0" destOrd="0" parTransId="{9551BA80-F781-4BF7-BF83-BCD600ACA2FC}" sibTransId="{787B9971-7F04-43C1-BAE0-69723CB8DEF6}"/>
    <dgm:cxn modelId="{37EAAC4A-8BBD-4F54-AACA-F9956641EAF8}" type="presOf" srcId="{2BEC8CB6-C323-4521-B128-7022EBA593B9}" destId="{B97B3D83-C673-4229-85C4-E310B5CAF413}" srcOrd="0" destOrd="0" presId="urn:microsoft.com/office/officeart/2005/8/layout/vList5"/>
    <dgm:cxn modelId="{CD048455-3BE2-4199-9A3F-D7AFE2D9B659}" type="presOf" srcId="{F2B8E49E-7B59-4135-B1B7-67B1C0E10D57}" destId="{45209221-1637-4A15-B362-AF440C792DB1}" srcOrd="0" destOrd="0" presId="urn:microsoft.com/office/officeart/2005/8/layout/vList5"/>
    <dgm:cxn modelId="{4B931260-1C72-42C7-B71C-3B829B74F25D}" srcId="{F2B8E49E-7B59-4135-B1B7-67B1C0E10D57}" destId="{E5E3DF41-7219-4F7D-9A1D-EC9CF9561C20}" srcOrd="1" destOrd="0" parTransId="{585CDA99-C949-410A-A585-FC3419677A8F}" sibTransId="{905E8E88-FE9A-4021-9DEB-85C8119F1472}"/>
    <dgm:cxn modelId="{B760C562-CD49-40D6-819D-F43C29467653}" srcId="{F2B8E49E-7B59-4135-B1B7-67B1C0E10D57}" destId="{0B082CC2-267A-4A77-8B5D-F84DDC278C10}" srcOrd="2" destOrd="0" parTransId="{B18C3E16-11EA-4D4F-A10A-DCE42942C1C5}" sibTransId="{04389E2A-8281-477A-9110-91A08F686CBF}"/>
    <dgm:cxn modelId="{2725E876-E907-44DF-8E37-CD9FAA028289}" type="presOf" srcId="{2F9D9280-1EC9-4A61-8513-08E89784CA10}" destId="{57C7D2B2-E708-47B1-8531-AD0AD0A89CC7}" srcOrd="0" destOrd="1" presId="urn:microsoft.com/office/officeart/2005/8/layout/vList5"/>
    <dgm:cxn modelId="{60415583-5CC4-43FE-A1B7-A93DD9E65566}" type="presOf" srcId="{E5E3DF41-7219-4F7D-9A1D-EC9CF9561C20}" destId="{0C1A36C7-18CD-4068-AECC-819AD3766174}" srcOrd="0" destOrd="0" presId="urn:microsoft.com/office/officeart/2005/8/layout/vList5"/>
    <dgm:cxn modelId="{43631E88-BFAE-43C7-B028-0FA85C962A5B}" type="presOf" srcId="{5BE5CCC6-193D-4433-8D30-13166EA88EF5}" destId="{57C7D2B2-E708-47B1-8531-AD0AD0A89CC7}" srcOrd="0" destOrd="2" presId="urn:microsoft.com/office/officeart/2005/8/layout/vList5"/>
    <dgm:cxn modelId="{CD8C8297-6963-4C6C-911A-AF7DDA78BEB3}" type="presOf" srcId="{0B0EA8EE-AD33-4336-9F81-3EB2ED787608}" destId="{B97B3D83-C673-4229-85C4-E310B5CAF413}" srcOrd="0" destOrd="1" presId="urn:microsoft.com/office/officeart/2005/8/layout/vList5"/>
    <dgm:cxn modelId="{E1776E9B-89D2-49D9-83C0-6972DCA1C5D3}" type="presOf" srcId="{5ECC295E-E8AC-47DE-9B90-FB247E8F8DE3}" destId="{5E49F44F-D431-4413-B802-5DA6296CDF90}" srcOrd="0" destOrd="0" presId="urn:microsoft.com/office/officeart/2005/8/layout/vList5"/>
    <dgm:cxn modelId="{95C0019C-6494-4A34-B2AE-EEADB13FB567}" srcId="{0B082CC2-267A-4A77-8B5D-F84DDC278C10}" destId="{F7EE8138-3EBA-4375-A4CC-01DC1A04CD67}" srcOrd="2" destOrd="0" parTransId="{F9296E02-B567-47BF-8397-0950691A5462}" sibTransId="{4B62B5CC-1CCD-44E4-B4AE-58C58D97039D}"/>
    <dgm:cxn modelId="{D6CB12AF-6B3E-4A3B-BD9F-79CB64E27A10}" type="presOf" srcId="{07C34112-31C1-4B1F-88DB-460EDE265862}" destId="{85EC00B2-7EC7-4D14-960A-905B09CC3E98}" srcOrd="0" destOrd="0" presId="urn:microsoft.com/office/officeart/2005/8/layout/vList5"/>
    <dgm:cxn modelId="{3256E2B0-2139-45F4-9241-419903B5E83C}" srcId="{0B082CC2-267A-4A77-8B5D-F84DDC278C10}" destId="{07C34112-31C1-4B1F-88DB-460EDE265862}" srcOrd="0" destOrd="0" parTransId="{B4DD7AA2-B06C-4A1C-B9DA-092757CC9577}" sibTransId="{5EC25FBE-79D3-4167-B046-6EA62997187C}"/>
    <dgm:cxn modelId="{706173B7-7318-43FF-B8D2-CAF2B0EFAAB3}" srcId="{E5E3DF41-7219-4F7D-9A1D-EC9CF9561C20}" destId="{5BE5CCC6-193D-4433-8D30-13166EA88EF5}" srcOrd="2" destOrd="0" parTransId="{94660194-9C6A-4CE3-89A0-7E188D03A767}" sibTransId="{627097A1-7BD8-48D4-8374-9A5A91DB4B8F}"/>
    <dgm:cxn modelId="{B6385ECF-BDDD-46ED-877E-A75D79CF1975}" srcId="{F2B8E49E-7B59-4135-B1B7-67B1C0E10D57}" destId="{5ECC295E-E8AC-47DE-9B90-FB247E8F8DE3}" srcOrd="0" destOrd="0" parTransId="{7D39AE1B-7198-476E-8DFF-692027EA62EA}" sibTransId="{45D6F542-C548-42C7-A39F-AAFB376E98E7}"/>
    <dgm:cxn modelId="{C51619E5-53A1-4A49-9E16-14A2AC75D6CF}" srcId="{E5E3DF41-7219-4F7D-9A1D-EC9CF9561C20}" destId="{2F9D9280-1EC9-4A61-8513-08E89784CA10}" srcOrd="1" destOrd="0" parTransId="{88B95388-99ED-4CCD-A89F-3257F366FB0A}" sibTransId="{D56C06A3-11F3-4F18-AC57-BC856422E587}"/>
    <dgm:cxn modelId="{39820DEF-C36F-424C-8A4E-2EC706A321AA}" srcId="{0B082CC2-267A-4A77-8B5D-F84DDC278C10}" destId="{A99E6514-FDF0-4D41-B48C-21EF4234FF4D}" srcOrd="1" destOrd="0" parTransId="{2B6CA0AD-9C9C-4B39-9E10-2BBF63336702}" sibTransId="{EF5033D2-787D-4B4E-816D-96F86E29BBD2}"/>
    <dgm:cxn modelId="{9BEDF9F3-537F-49B7-A135-FCE2BF1B4D21}" type="presOf" srcId="{A99E6514-FDF0-4D41-B48C-21EF4234FF4D}" destId="{85EC00B2-7EC7-4D14-960A-905B09CC3E98}" srcOrd="0" destOrd="1" presId="urn:microsoft.com/office/officeart/2005/8/layout/vList5"/>
    <dgm:cxn modelId="{7C433BF6-5605-43B9-82C0-2D4F7C75F9AA}" type="presOf" srcId="{F7EE8138-3EBA-4375-A4CC-01DC1A04CD67}" destId="{85EC00B2-7EC7-4D14-960A-905B09CC3E98}" srcOrd="0" destOrd="2" presId="urn:microsoft.com/office/officeart/2005/8/layout/vList5"/>
    <dgm:cxn modelId="{BE3E7AFC-18D8-47F8-94EB-E6889F2DCE47}" srcId="{E5E3DF41-7219-4F7D-9A1D-EC9CF9561C20}" destId="{21DFE631-D37B-4F94-B0B2-BC9AF62C1BA3}" srcOrd="0" destOrd="0" parTransId="{48C9745C-BD9C-4BF8-B269-A1973B37F72B}" sibTransId="{1F0A5E3F-8974-4319-A284-A3E05174A447}"/>
    <dgm:cxn modelId="{93D588FE-5520-4126-85D8-9A3F08FC4E5C}" type="presOf" srcId="{0B082CC2-267A-4A77-8B5D-F84DDC278C10}" destId="{4E5076B7-5A71-493C-9A01-881FFA5FE711}" srcOrd="0" destOrd="0" presId="urn:microsoft.com/office/officeart/2005/8/layout/vList5"/>
    <dgm:cxn modelId="{88296B60-83F9-4B35-AB5E-F7E6E0D521BF}" type="presParOf" srcId="{45209221-1637-4A15-B362-AF440C792DB1}" destId="{AAF67151-B0AE-46D5-B29C-6848C5CBD4BC}" srcOrd="0" destOrd="0" presId="urn:microsoft.com/office/officeart/2005/8/layout/vList5"/>
    <dgm:cxn modelId="{FFC2FD83-0231-422F-94A2-ED72A06C5B32}" type="presParOf" srcId="{AAF67151-B0AE-46D5-B29C-6848C5CBD4BC}" destId="{5E49F44F-D431-4413-B802-5DA6296CDF90}" srcOrd="0" destOrd="0" presId="urn:microsoft.com/office/officeart/2005/8/layout/vList5"/>
    <dgm:cxn modelId="{CF4AA047-716D-46A6-A35B-7CC83F9FDCC5}" type="presParOf" srcId="{AAF67151-B0AE-46D5-B29C-6848C5CBD4BC}" destId="{B97B3D83-C673-4229-85C4-E310B5CAF413}" srcOrd="1" destOrd="0" presId="urn:microsoft.com/office/officeart/2005/8/layout/vList5"/>
    <dgm:cxn modelId="{F0927899-874C-4A23-8D33-AEEEC3078260}" type="presParOf" srcId="{45209221-1637-4A15-B362-AF440C792DB1}" destId="{4C45D465-8E65-4133-A8C4-587AEDA321E6}" srcOrd="1" destOrd="0" presId="urn:microsoft.com/office/officeart/2005/8/layout/vList5"/>
    <dgm:cxn modelId="{59B1BCE1-0F7F-48A7-B4F9-60B760131C5B}" type="presParOf" srcId="{45209221-1637-4A15-B362-AF440C792DB1}" destId="{99D4AFD0-C874-43AC-9452-F5D828C058B7}" srcOrd="2" destOrd="0" presId="urn:microsoft.com/office/officeart/2005/8/layout/vList5"/>
    <dgm:cxn modelId="{1568F83A-4FE4-41FC-A4CA-B1D0774037B5}" type="presParOf" srcId="{99D4AFD0-C874-43AC-9452-F5D828C058B7}" destId="{0C1A36C7-18CD-4068-AECC-819AD3766174}" srcOrd="0" destOrd="0" presId="urn:microsoft.com/office/officeart/2005/8/layout/vList5"/>
    <dgm:cxn modelId="{BDB094F8-4EC7-440C-B804-4793B3D2BC62}" type="presParOf" srcId="{99D4AFD0-C874-43AC-9452-F5D828C058B7}" destId="{57C7D2B2-E708-47B1-8531-AD0AD0A89CC7}" srcOrd="1" destOrd="0" presId="urn:microsoft.com/office/officeart/2005/8/layout/vList5"/>
    <dgm:cxn modelId="{0EAF2E94-C1E0-4775-BC0B-EDBA39FA2327}" type="presParOf" srcId="{45209221-1637-4A15-B362-AF440C792DB1}" destId="{CF4EFFAD-4FAB-4051-A441-59A6CFB49F65}" srcOrd="3" destOrd="0" presId="urn:microsoft.com/office/officeart/2005/8/layout/vList5"/>
    <dgm:cxn modelId="{0792116F-51F8-4A08-B27E-B76D8B425F0C}" type="presParOf" srcId="{45209221-1637-4A15-B362-AF440C792DB1}" destId="{0E7B846C-ECDE-4FEA-A446-45C517A7BE2D}" srcOrd="4" destOrd="0" presId="urn:microsoft.com/office/officeart/2005/8/layout/vList5"/>
    <dgm:cxn modelId="{B899CE5A-C31E-4742-97BA-515631785DFC}" type="presParOf" srcId="{0E7B846C-ECDE-4FEA-A446-45C517A7BE2D}" destId="{4E5076B7-5A71-493C-9A01-881FFA5FE711}" srcOrd="0" destOrd="0" presId="urn:microsoft.com/office/officeart/2005/8/layout/vList5"/>
    <dgm:cxn modelId="{2E041E61-C121-4E9B-9FD8-63EAE0E6E01D}" type="presParOf" srcId="{0E7B846C-ECDE-4FEA-A446-45C517A7BE2D}" destId="{85EC00B2-7EC7-4D14-960A-905B09CC3E9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B3D83-C673-4229-85C4-E310B5CAF413}">
      <dsp:nvSpPr>
        <dsp:cNvPr id="0" name=""/>
        <dsp:cNvSpPr/>
      </dsp:nvSpPr>
      <dsp:spPr>
        <a:xfrm rot="5400000">
          <a:off x="4605148" y="-1316341"/>
          <a:ext cx="1223514" cy="4166710"/>
        </a:xfrm>
        <a:prstGeom prst="round2SameRect">
          <a:avLst/>
        </a:prstGeom>
        <a:solidFill>
          <a:srgbClr val="FFC000">
            <a:tint val="40000"/>
            <a:alpha val="90000"/>
            <a:hueOff val="0"/>
            <a:satOff val="0"/>
            <a:lumOff val="0"/>
            <a:alphaOff val="0"/>
          </a:srgbClr>
        </a:solidFill>
        <a:ln w="6350" cap="flat" cmpd="sng" algn="ctr">
          <a:solidFill>
            <a:srgbClr val="FFC000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 Light" panose="020F0302020204030204"/>
            <a:buAutoNum type="arabicPeriod"/>
          </a:pPr>
          <a:r>
            <a:rPr lang="en-US" sz="20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Pendekatan</a:t>
          </a:r>
          <a:r>
            <a:rPr lang="en-US" sz="20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0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Kualitatif</a:t>
          </a:r>
          <a:endParaRPr lang="id-ID" sz="20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 Light" panose="020F0302020204030204"/>
            <a:buAutoNum type="arabicPeriod"/>
          </a:pPr>
          <a:r>
            <a:rPr lang="en-US" sz="20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Pendekatan</a:t>
          </a:r>
          <a:r>
            <a:rPr lang="en-US" sz="20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0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Kuantitatif</a:t>
          </a:r>
          <a:endParaRPr lang="id-ID" sz="20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3133551" y="214983"/>
        <a:ext cx="4106983" cy="1104060"/>
      </dsp:txXfrm>
    </dsp:sp>
    <dsp:sp modelId="{5E49F44F-D431-4413-B802-5DA6296CDF90}">
      <dsp:nvSpPr>
        <dsp:cNvPr id="0" name=""/>
        <dsp:cNvSpPr/>
      </dsp:nvSpPr>
      <dsp:spPr>
        <a:xfrm>
          <a:off x="1751" y="2317"/>
          <a:ext cx="3131798" cy="1529393"/>
        </a:xfrm>
        <a:prstGeom prst="roundRect">
          <a:avLst/>
        </a:prstGeom>
        <a:gradFill rotWithShape="0">
          <a:gsLst>
            <a:gs pos="0">
              <a:srgbClr val="FFC000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rgbClr>
            </a:gs>
            <a:gs pos="50000">
              <a:srgbClr val="FFC000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rgbClr>
            </a:gs>
            <a:gs pos="100000">
              <a:srgbClr val="FFC000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1. </a:t>
          </a:r>
          <a:r>
            <a:rPr lang="en-US" sz="3200" kern="1200" dirty="0" err="1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Pendekatan</a:t>
          </a:r>
          <a:endParaRPr lang="id-ID" sz="3200" kern="1200" dirty="0">
            <a:solidFill>
              <a:sysClr val="windowText" lastClr="000000"/>
            </a:solidFill>
            <a:latin typeface="Calibri" panose="020F0502020204030204"/>
            <a:ea typeface="+mn-ea"/>
            <a:cs typeface="+mn-cs"/>
          </a:endParaRPr>
        </a:p>
      </dsp:txBody>
      <dsp:txXfrm>
        <a:off x="76410" y="76976"/>
        <a:ext cx="2982480" cy="1380075"/>
      </dsp:txXfrm>
    </dsp:sp>
    <dsp:sp modelId="{57C7D2B2-E708-47B1-8531-AD0AD0A89CC7}">
      <dsp:nvSpPr>
        <dsp:cNvPr id="0" name=""/>
        <dsp:cNvSpPr/>
      </dsp:nvSpPr>
      <dsp:spPr>
        <a:xfrm rot="5400000">
          <a:off x="4605148" y="289521"/>
          <a:ext cx="1223514" cy="4166710"/>
        </a:xfrm>
        <a:prstGeom prst="round2SameRect">
          <a:avLst/>
        </a:prstGeom>
        <a:solidFill>
          <a:srgbClr val="FFC000">
            <a:tint val="40000"/>
            <a:alpha val="90000"/>
            <a:hueOff val="5756959"/>
            <a:satOff val="-30630"/>
            <a:lumOff val="-1745"/>
            <a:alphaOff val="0"/>
          </a:srgbClr>
        </a:solidFill>
        <a:ln w="6350" cap="flat" cmpd="sng" algn="ctr">
          <a:solidFill>
            <a:srgbClr val="FFC000">
              <a:tint val="40000"/>
              <a:alpha val="90000"/>
              <a:hueOff val="5756959"/>
              <a:satOff val="-30630"/>
              <a:lumOff val="-1745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 Light" panose="020F0302020204030204"/>
            <a:buAutoNum type="arabicPeriod"/>
          </a:pPr>
          <a:r>
            <a:rPr lang="en-US" sz="20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Metode</a:t>
          </a:r>
          <a:r>
            <a:rPr lang="en-US" sz="20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0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Penelitian</a:t>
          </a:r>
          <a:r>
            <a:rPr lang="en-US" sz="20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0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Tindakan</a:t>
          </a:r>
          <a:endParaRPr lang="id-ID" sz="20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 Light" panose="020F0302020204030204"/>
            <a:buAutoNum type="arabicPeriod"/>
          </a:pPr>
          <a:r>
            <a:rPr lang="en-US" sz="20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Metode</a:t>
          </a:r>
          <a:r>
            <a:rPr lang="en-US" sz="20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0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Eksperimen</a:t>
          </a:r>
          <a:endParaRPr lang="id-ID" sz="20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 Light" panose="020F0302020204030204"/>
            <a:buAutoNum type="arabicPeriod"/>
          </a:pPr>
          <a:r>
            <a:rPr lang="en-US" sz="20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Metode</a:t>
          </a:r>
          <a:r>
            <a:rPr lang="en-US" sz="20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0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Studi</a:t>
          </a:r>
          <a:r>
            <a:rPr lang="en-US" sz="20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0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Kasus</a:t>
          </a:r>
          <a:endParaRPr lang="id-ID" sz="20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 Light" panose="020F0302020204030204"/>
            <a:buAutoNum type="arabicPeriod"/>
          </a:pPr>
          <a:r>
            <a:rPr lang="en-US" sz="20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Metode</a:t>
          </a:r>
          <a:r>
            <a:rPr lang="en-US" sz="20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n-US" sz="20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Survei</a:t>
          </a:r>
          <a:endParaRPr lang="id-ID" sz="20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3133551" y="1820846"/>
        <a:ext cx="4106983" cy="1104060"/>
      </dsp:txXfrm>
    </dsp:sp>
    <dsp:sp modelId="{0C1A36C7-18CD-4068-AECC-819AD3766174}">
      <dsp:nvSpPr>
        <dsp:cNvPr id="0" name=""/>
        <dsp:cNvSpPr/>
      </dsp:nvSpPr>
      <dsp:spPr>
        <a:xfrm>
          <a:off x="1751" y="1608179"/>
          <a:ext cx="3131798" cy="1529393"/>
        </a:xfrm>
        <a:prstGeom prst="roundRect">
          <a:avLst/>
        </a:prstGeom>
        <a:gradFill rotWithShape="0">
          <a:gsLst>
            <a:gs pos="0">
              <a:srgbClr val="FFC000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rgbClr>
            </a:gs>
            <a:gs pos="50000">
              <a:srgbClr val="FFC000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rgbClr>
            </a:gs>
            <a:gs pos="100000">
              <a:srgbClr val="FFC000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2. </a:t>
          </a:r>
          <a:r>
            <a:rPr lang="en-US" sz="3200" kern="1200" dirty="0" err="1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Metode</a:t>
          </a:r>
          <a:endParaRPr lang="id-ID" sz="3200" kern="1200" dirty="0">
            <a:solidFill>
              <a:sysClr val="windowText" lastClr="000000"/>
            </a:solidFill>
            <a:latin typeface="Calibri" panose="020F0502020204030204"/>
            <a:ea typeface="+mn-ea"/>
            <a:cs typeface="+mn-cs"/>
          </a:endParaRPr>
        </a:p>
      </dsp:txBody>
      <dsp:txXfrm>
        <a:off x="76410" y="1682838"/>
        <a:ext cx="2982480" cy="1380075"/>
      </dsp:txXfrm>
    </dsp:sp>
    <dsp:sp modelId="{85EC00B2-7EC7-4D14-960A-905B09CC3E98}">
      <dsp:nvSpPr>
        <dsp:cNvPr id="0" name=""/>
        <dsp:cNvSpPr/>
      </dsp:nvSpPr>
      <dsp:spPr>
        <a:xfrm rot="5400000">
          <a:off x="4605148" y="1895383"/>
          <a:ext cx="1223514" cy="4166710"/>
        </a:xfrm>
        <a:prstGeom prst="round2SameRect">
          <a:avLst/>
        </a:prstGeom>
        <a:solidFill>
          <a:srgbClr val="FFC000">
            <a:tint val="40000"/>
            <a:alpha val="90000"/>
            <a:hueOff val="11513918"/>
            <a:satOff val="-61261"/>
            <a:lumOff val="-3490"/>
            <a:alphaOff val="0"/>
          </a:srgbClr>
        </a:solidFill>
        <a:ln w="6350" cap="flat" cmpd="sng" algn="ctr">
          <a:solidFill>
            <a:srgbClr val="FFC000">
              <a:tint val="40000"/>
              <a:alpha val="90000"/>
              <a:hueOff val="11513918"/>
              <a:satOff val="-61261"/>
              <a:lumOff val="-349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 Light" panose="020F0302020204030204"/>
            <a:buAutoNum type="arabicPeriod"/>
          </a:pPr>
          <a:r>
            <a:rPr lang="en-US" sz="20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Dasar vs </a:t>
          </a:r>
          <a:r>
            <a:rPr lang="en-US" sz="20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Terapan</a:t>
          </a:r>
          <a:endParaRPr lang="id-ID" sz="20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 Light" panose="020F0302020204030204"/>
            <a:buAutoNum type="arabicPeriod"/>
          </a:pPr>
          <a:r>
            <a:rPr lang="en-US" sz="20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Eksplanatori</a:t>
          </a:r>
          <a:r>
            <a:rPr lang="en-US" sz="20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vs </a:t>
          </a:r>
          <a:r>
            <a:rPr lang="en-US" sz="20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Konfirmatori</a:t>
          </a:r>
          <a:endParaRPr lang="id-ID" sz="20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alibri Light" panose="020F0302020204030204"/>
            <a:buAutoNum type="arabicPeriod"/>
          </a:pPr>
          <a:r>
            <a:rPr lang="en-US" sz="20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Deskripsi</a:t>
          </a:r>
          <a:r>
            <a:rPr lang="en-US" sz="20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vs </a:t>
          </a:r>
          <a:r>
            <a:rPr lang="en-US" sz="20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Eksperimen</a:t>
          </a:r>
          <a:r>
            <a:rPr lang="en-US" sz="20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 vs </a:t>
          </a:r>
          <a:r>
            <a:rPr lang="en-US" sz="2000" kern="1200" dirty="0" err="1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Korelasi</a:t>
          </a:r>
          <a:endParaRPr lang="id-ID" sz="20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3133551" y="3426708"/>
        <a:ext cx="4106983" cy="1104060"/>
      </dsp:txXfrm>
    </dsp:sp>
    <dsp:sp modelId="{4E5076B7-5A71-493C-9A01-881FFA5FE711}">
      <dsp:nvSpPr>
        <dsp:cNvPr id="0" name=""/>
        <dsp:cNvSpPr/>
      </dsp:nvSpPr>
      <dsp:spPr>
        <a:xfrm>
          <a:off x="1751" y="3214042"/>
          <a:ext cx="3131798" cy="1529393"/>
        </a:xfrm>
        <a:prstGeom prst="roundRect">
          <a:avLst/>
        </a:prstGeom>
        <a:gradFill rotWithShape="0">
          <a:gsLst>
            <a:gs pos="0">
              <a:srgbClr val="FFC000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rgbClr>
            </a:gs>
            <a:gs pos="50000">
              <a:srgbClr val="FFC000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rgbClr>
            </a:gs>
            <a:gs pos="100000">
              <a:srgbClr val="FFC000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3. </a:t>
          </a:r>
          <a:r>
            <a:rPr lang="en-US" sz="3200" kern="1200" dirty="0" err="1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Jenis</a:t>
          </a:r>
          <a:r>
            <a:rPr lang="en-US" sz="3200" kern="12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 Kontribusi</a:t>
          </a:r>
          <a:endParaRPr lang="id-ID" sz="3200" kern="1200" dirty="0">
            <a:solidFill>
              <a:sysClr val="windowText" lastClr="000000"/>
            </a:solidFill>
            <a:latin typeface="Calibri" panose="020F0502020204030204"/>
            <a:ea typeface="+mn-ea"/>
            <a:cs typeface="+mn-cs"/>
          </a:endParaRPr>
        </a:p>
      </dsp:txBody>
      <dsp:txXfrm>
        <a:off x="76410" y="3288701"/>
        <a:ext cx="2982480" cy="1380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t>06/04/22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SISTEM INFORMASI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C436BC-D1AA-453A-871B-74953E6DDDAF}"/>
              </a:ext>
            </a:extLst>
          </p:cNvPr>
          <p:cNvGrpSpPr/>
          <p:nvPr/>
        </p:nvGrpSpPr>
        <p:grpSpPr>
          <a:xfrm>
            <a:off x="123824" y="2285439"/>
            <a:ext cx="5180949" cy="3525923"/>
            <a:chOff x="-167657" y="2003708"/>
            <a:chExt cx="5766308" cy="392429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18B8BB-E556-400E-8B9E-06BAB46166C7}"/>
                </a:ext>
              </a:extLst>
            </p:cNvPr>
            <p:cNvSpPr/>
            <p:nvPr/>
          </p:nvSpPr>
          <p:spPr>
            <a:xfrm>
              <a:off x="1153396" y="5651001"/>
              <a:ext cx="312420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D" sz="600" dirty="0">
                  <a:solidFill>
                    <a:srgbClr val="00B0F0"/>
                  </a:solidFill>
                </a:rPr>
                <a:t>&lt;a </a:t>
              </a:r>
              <a:r>
                <a:rPr lang="en-ID" sz="600" dirty="0" err="1">
                  <a:solidFill>
                    <a:srgbClr val="00B0F0"/>
                  </a:solidFill>
                </a:rPr>
                <a:t>href</a:t>
              </a:r>
              <a:r>
                <a:rPr lang="en-ID" sz="600" dirty="0">
                  <a:solidFill>
                    <a:srgbClr val="00B0F0"/>
                  </a:solidFill>
                </a:rPr>
                <a:t>='https://www.freepik.com/free-photos-vectors/background'&gt;Background vector created by </a:t>
              </a:r>
              <a:r>
                <a:rPr lang="en-ID" sz="600" dirty="0" err="1">
                  <a:solidFill>
                    <a:srgbClr val="00B0F0"/>
                  </a:solidFill>
                </a:rPr>
                <a:t>freepik</a:t>
              </a:r>
              <a:r>
                <a:rPr lang="en-ID" sz="600" dirty="0">
                  <a:solidFill>
                    <a:srgbClr val="00B0F0"/>
                  </a:solidFill>
                </a:rPr>
                <a:t> - www.freepik.com&lt;/a&gt;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051654B-CCA9-45A1-9EDA-5DA0E722A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7657" y="2003708"/>
              <a:ext cx="5766308" cy="3844206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01F5CEC-401E-4E00-A99A-912964B5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2965" y="2558395"/>
            <a:ext cx="6063686" cy="2019860"/>
          </a:xfrm>
        </p:spPr>
        <p:txBody>
          <a:bodyPr>
            <a:normAutofit/>
          </a:bodyPr>
          <a:lstStyle/>
          <a:p>
            <a:r>
              <a:rPr lang="en-US" dirty="0"/>
              <a:t>METODE PENELITIAN</a:t>
            </a:r>
            <a:endParaRPr lang="en-ID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8515350" y="665384"/>
            <a:ext cx="3105151" cy="678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08" y="2756890"/>
            <a:ext cx="2512895" cy="2512895"/>
          </a:xfrm>
          <a:prstGeom prst="rect">
            <a:avLst/>
          </a:prstGeom>
        </p:spPr>
      </p:pic>
      <p:sp>
        <p:nvSpPr>
          <p:cNvPr id="9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682957" y="1709058"/>
            <a:ext cx="2895032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Studi</a:t>
            </a:r>
            <a:r>
              <a:rPr lang="en-US" sz="4000" dirty="0"/>
              <a:t> </a:t>
            </a:r>
            <a:r>
              <a:rPr lang="en-US" sz="4000" dirty="0" err="1"/>
              <a:t>Kasus</a:t>
            </a:r>
            <a:endParaRPr lang="en-ID" sz="4000" i="1" dirty="0"/>
          </a:p>
        </p:txBody>
      </p:sp>
      <p:sp>
        <p:nvSpPr>
          <p:cNvPr id="4" name="Rectangle 3"/>
          <p:cNvSpPr/>
          <p:nvPr/>
        </p:nvSpPr>
        <p:spPr>
          <a:xfrm>
            <a:off x="3974090" y="1122204"/>
            <a:ext cx="766549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marR="180340" algn="just"/>
            <a:r>
              <a:rPr lang="en-US" sz="2400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Studi</a:t>
            </a:r>
            <a:r>
              <a:rPr lang="en-US" sz="2400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kasus</a:t>
            </a:r>
            <a:r>
              <a:rPr lang="en-US" sz="2400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merupakan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penelitian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memusatkan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perhatian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pada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suatu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kasus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tertentu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menggunakan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individu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kelompok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sebagai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bahan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studinya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pPr marL="177800" marR="180340" algn="just"/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penelitian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studi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kasus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terdapat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investigasi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empiris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tentang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sesuatu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fenomena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ingin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dipecahkan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oleh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peneliti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Apa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dimaksud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fenomena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sejak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kapan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sesuatu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itu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disebut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sebagai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fenomena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pPr marL="177800" marR="180340" algn="just"/>
            <a:endParaRPr lang="en-US" sz="2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7800" marR="180340" algn="just"/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Misalnya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apa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fenomena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kejadian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peristiwa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) yang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ada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pada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bidang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IT.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Bagaimana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kenapa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orang yang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menggunakan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IT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ada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gagal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ada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sukses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Fenomena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bisa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digali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melakukan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penelitian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studi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kasus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56132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08" y="2756890"/>
            <a:ext cx="2512895" cy="2512895"/>
          </a:xfrm>
          <a:prstGeom prst="rect">
            <a:avLst/>
          </a:prstGeom>
        </p:spPr>
      </p:pic>
      <p:sp>
        <p:nvSpPr>
          <p:cNvPr id="9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682957" y="1709058"/>
            <a:ext cx="2895032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Survei</a:t>
            </a:r>
            <a:endParaRPr lang="en-ID" sz="4000" i="1" dirty="0"/>
          </a:p>
        </p:txBody>
      </p:sp>
      <p:sp>
        <p:nvSpPr>
          <p:cNvPr id="2" name="Rectangle 1"/>
          <p:cNvSpPr/>
          <p:nvPr/>
        </p:nvSpPr>
        <p:spPr>
          <a:xfrm>
            <a:off x="3788752" y="1200848"/>
            <a:ext cx="8074925" cy="4832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marR="180340" algn="just">
              <a:lnSpc>
                <a:spcPct val="151000"/>
              </a:lnSpc>
              <a:spcAft>
                <a:spcPts val="0"/>
              </a:spcAft>
            </a:pPr>
            <a:r>
              <a:rPr lang="en-US" sz="2000" i="1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Penelitian</a:t>
            </a:r>
            <a:r>
              <a:rPr lang="en-US" sz="2000" i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survei</a:t>
            </a:r>
            <a:r>
              <a:rPr lang="en-US" sz="2000" i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termasuk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ke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penelitian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bersifat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kuantitatif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meneliti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perilaku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suatu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individu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atau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kelompok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pPr marL="177800" marR="180340" algn="just">
              <a:lnSpc>
                <a:spcPct val="151000"/>
              </a:lnSpc>
              <a:spcAft>
                <a:spcPts val="0"/>
              </a:spcAft>
            </a:pP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Pada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umumnya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penelitian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survei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menggunakan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kuesioner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sebagai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alat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pengambil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data. </a:t>
            </a:r>
          </a:p>
          <a:p>
            <a:pPr marL="177800" marR="180340" algn="just">
              <a:lnSpc>
                <a:spcPct val="151000"/>
              </a:lnSpc>
              <a:spcAft>
                <a:spcPts val="0"/>
              </a:spcAft>
            </a:pPr>
            <a:r>
              <a:rPr lang="en-US" sz="2400" i="1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Penelitian</a:t>
            </a:r>
            <a:r>
              <a:rPr lang="en-US" sz="2400" i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survei</a:t>
            </a:r>
            <a:r>
              <a:rPr lang="en-US" sz="2400" i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adalah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penelitian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mengambil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sampel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satu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populasi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menggunakan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kuesioner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sebagai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alat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pengumpulan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data yang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pokok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pPr marL="177800" marR="180340" algn="just">
              <a:lnSpc>
                <a:spcPct val="151000"/>
              </a:lnSpc>
              <a:spcAft>
                <a:spcPts val="0"/>
              </a:spcAft>
            </a:pP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penelitian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survei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diperlukan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jumlah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populasi</a:t>
            </a:r>
            <a:r>
              <a:rPr lang="en-US" sz="2000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yang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cukup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besar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jika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penelitinya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menginginkan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hasil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mencerminkan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kondisi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nyata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di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lapangan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58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08" y="2756890"/>
            <a:ext cx="2512895" cy="2512895"/>
          </a:xfrm>
          <a:prstGeom prst="rect">
            <a:avLst/>
          </a:prstGeom>
        </p:spPr>
      </p:pic>
      <p:sp>
        <p:nvSpPr>
          <p:cNvPr id="9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682957" y="1709058"/>
            <a:ext cx="2895032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Survei</a:t>
            </a:r>
            <a:r>
              <a:rPr lang="en-US" sz="4000" dirty="0"/>
              <a:t> </a:t>
            </a:r>
          </a:p>
          <a:p>
            <a:r>
              <a:rPr lang="en-US" sz="4000" i="1" dirty="0"/>
              <a:t>-</a:t>
            </a:r>
            <a:r>
              <a:rPr lang="en-US" sz="4000" i="1" dirty="0" err="1"/>
              <a:t>Kuesioner</a:t>
            </a:r>
            <a:endParaRPr lang="en-ID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3798627" y="1220782"/>
            <a:ext cx="7706436" cy="456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marR="180340" algn="just">
              <a:lnSpc>
                <a:spcPct val="154000"/>
              </a:lnSpc>
              <a:spcAft>
                <a:spcPts val="0"/>
              </a:spcAft>
            </a:pP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Salah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satu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instrumen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pengumpul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data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penelitian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adalah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kuesioner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Kuesioner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berisikan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pertanyaan-pertanyaan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berstruktur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berkaitan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permasalahan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penelitian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Kuesioner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ini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nantinya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akan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disebarkan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kepada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responden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atau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objek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menjadi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pusat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penelitian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840"/>
              </a:lnSpc>
              <a:spcAft>
                <a:spcPts val="0"/>
              </a:spcAft>
            </a:pP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7800" marR="180340" algn="just">
              <a:lnSpc>
                <a:spcPct val="152000"/>
              </a:lnSpc>
              <a:spcAft>
                <a:spcPts val="0"/>
              </a:spcAft>
            </a:pP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Sebelum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kuesioner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disebarkan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kepada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responden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sebaiknya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kuesioner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diujicobakan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terlebih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dahulu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kepada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sejumlah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kecil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responden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. Hal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ini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berguna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mengetahui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validitas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reliabilitas</a:t>
            </a:r>
            <a:r>
              <a:rPr lang="en-US" sz="2000" i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alat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ukur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dimaksud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986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08" y="2756890"/>
            <a:ext cx="2512895" cy="2512895"/>
          </a:xfrm>
          <a:prstGeom prst="rect">
            <a:avLst/>
          </a:prstGeom>
        </p:spPr>
      </p:pic>
      <p:sp>
        <p:nvSpPr>
          <p:cNvPr id="9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682957" y="1709058"/>
            <a:ext cx="2895032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Survei</a:t>
            </a:r>
            <a:endParaRPr lang="en-US" sz="4000" dirty="0"/>
          </a:p>
          <a:p>
            <a:r>
              <a:rPr lang="en-US" sz="4000" i="1" dirty="0"/>
              <a:t>-Data</a:t>
            </a:r>
            <a:endParaRPr lang="en-ID" sz="4000" i="1" dirty="0"/>
          </a:p>
        </p:txBody>
      </p:sp>
      <p:sp>
        <p:nvSpPr>
          <p:cNvPr id="2" name="Rectangle 1"/>
          <p:cNvSpPr/>
          <p:nvPr/>
        </p:nvSpPr>
        <p:spPr>
          <a:xfrm>
            <a:off x="4016991" y="1069821"/>
            <a:ext cx="755631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marR="180340" algn="just">
              <a:spcAft>
                <a:spcPts val="0"/>
              </a:spcAft>
            </a:pPr>
            <a:r>
              <a:rPr lang="en-US" sz="2400" i="1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Kekuatan</a:t>
            </a:r>
            <a:r>
              <a:rPr lang="en-US" sz="2400" i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survei</a:t>
            </a:r>
            <a:r>
              <a:rPr lang="en-US" sz="2400" i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terletak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pada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data yang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diambil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langsung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objek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diteliti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mengajukan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pertanyaanya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secara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berstruktur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pPr marL="177800" marR="180340" algn="just">
              <a:spcAft>
                <a:spcPts val="0"/>
              </a:spcAft>
            </a:pPr>
            <a:endParaRPr lang="en-US" sz="2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7800" marR="180340" algn="just">
              <a:spcAft>
                <a:spcPts val="0"/>
              </a:spcAft>
            </a:pPr>
            <a:r>
              <a:rPr lang="en-US" sz="2400" i="1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Kelemahan</a:t>
            </a:r>
            <a:r>
              <a:rPr lang="en-US" sz="2400" i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survei</a:t>
            </a:r>
            <a:r>
              <a:rPr lang="en-US" sz="2400" i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terletak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pada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apa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dijawab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oleh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responden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belum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tentu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sesuai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isi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hati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mungkin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saja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jawaban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diberikan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hanya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berupa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refleksi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sesaat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bukan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berdasarkan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apa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dirasakan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pPr marL="177800" marR="180340" algn="just">
              <a:spcAft>
                <a:spcPts val="0"/>
              </a:spcAft>
            </a:pPr>
            <a:endParaRPr lang="en-US" sz="2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7800" marR="180340" algn="just"/>
            <a:r>
              <a:rPr lang="en-US" sz="2400" dirty="0" err="1"/>
              <a:t>Namun</a:t>
            </a:r>
            <a:r>
              <a:rPr lang="en-US" sz="2400" dirty="0"/>
              <a:t> </a:t>
            </a:r>
            <a:r>
              <a:rPr lang="en-US" sz="2400" dirty="0" err="1"/>
              <a:t>walaupun</a:t>
            </a:r>
            <a:r>
              <a:rPr lang="en-US" sz="2400" dirty="0"/>
              <a:t> </a:t>
            </a:r>
            <a:r>
              <a:rPr lang="en-US" sz="2400" dirty="0" err="1"/>
              <a:t>begitu</a:t>
            </a:r>
            <a:r>
              <a:rPr lang="en-US" sz="2400" dirty="0"/>
              <a:t>, </a:t>
            </a:r>
            <a:r>
              <a:rPr lang="en-US" sz="2400" dirty="0" err="1"/>
              <a:t>bukan</a:t>
            </a:r>
            <a:r>
              <a:rPr lang="en-US" sz="2400" dirty="0"/>
              <a:t> </a:t>
            </a:r>
            <a:r>
              <a:rPr lang="en-US" sz="2400" dirty="0" err="1"/>
              <a:t>berarti</a:t>
            </a:r>
            <a:r>
              <a:rPr lang="en-US" sz="2400" dirty="0"/>
              <a:t> </a:t>
            </a:r>
            <a:r>
              <a:rPr lang="en-US" sz="2400" dirty="0" err="1"/>
              <a:t>riset</a:t>
            </a:r>
            <a:r>
              <a:rPr lang="en-US" sz="2400" dirty="0"/>
              <a:t> yang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gagal</a:t>
            </a:r>
            <a:r>
              <a:rPr lang="en-US" sz="2400" dirty="0"/>
              <a:t>,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riset</a:t>
            </a:r>
            <a:r>
              <a:rPr lang="en-US" sz="2400" dirty="0"/>
              <a:t> yang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mengkonfirm</a:t>
            </a:r>
            <a:r>
              <a:rPr lang="en-US" sz="2400" dirty="0"/>
              <a:t> </a:t>
            </a:r>
            <a:r>
              <a:rPr lang="en-US" sz="2400" dirty="0" err="1"/>
              <a:t>apa</a:t>
            </a:r>
            <a:r>
              <a:rPr lang="en-US" sz="2400" dirty="0"/>
              <a:t> yang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hipotesiskan</a:t>
            </a:r>
            <a:r>
              <a:rPr lang="en-US" sz="2400" dirty="0"/>
              <a:t>. </a:t>
            </a:r>
            <a:r>
              <a:rPr lang="en-US" sz="2400" dirty="0" err="1"/>
              <a:t>Riset</a:t>
            </a:r>
            <a:r>
              <a:rPr lang="en-US" sz="2400" dirty="0"/>
              <a:t> </a:t>
            </a:r>
            <a:r>
              <a:rPr lang="en-US" sz="2400" dirty="0" err="1"/>
              <a:t>dikatakan</a:t>
            </a:r>
            <a:r>
              <a:rPr lang="en-US" sz="2400" dirty="0"/>
              <a:t> </a:t>
            </a:r>
            <a:r>
              <a:rPr lang="en-US" sz="2400" dirty="0" err="1"/>
              <a:t>gagal</a:t>
            </a:r>
            <a:r>
              <a:rPr lang="en-US" sz="2400" dirty="0"/>
              <a:t> </a:t>
            </a:r>
            <a:r>
              <a:rPr lang="en-US" sz="2400" dirty="0" err="1"/>
              <a:t>apabila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mengikuti</a:t>
            </a:r>
            <a:r>
              <a:rPr lang="en-US" sz="2400" dirty="0"/>
              <a:t> </a:t>
            </a:r>
            <a:r>
              <a:rPr lang="en-US" sz="2400" dirty="0" err="1"/>
              <a:t>kaedah-kaedah</a:t>
            </a:r>
            <a:r>
              <a:rPr lang="en-US" sz="2400" dirty="0"/>
              <a:t> </a:t>
            </a:r>
            <a:r>
              <a:rPr lang="en-US" sz="2400" dirty="0" err="1"/>
              <a:t>ilmiah</a:t>
            </a:r>
            <a:r>
              <a:rPr lang="en-US" sz="2400" dirty="0"/>
              <a:t>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ditetapkan</a:t>
            </a:r>
            <a:r>
              <a:rPr lang="en-US" sz="2400" dirty="0"/>
              <a:t>.</a:t>
            </a:r>
          </a:p>
          <a:p>
            <a:pPr marL="177800" marR="180340" algn="just">
              <a:spcAft>
                <a:spcPts val="0"/>
              </a:spcAft>
            </a:pPr>
            <a:endParaRPr lang="en-US" sz="2400" dirty="0"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802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08" y="2756890"/>
            <a:ext cx="2512895" cy="2512895"/>
          </a:xfrm>
          <a:prstGeom prst="rect">
            <a:avLst/>
          </a:prstGeom>
        </p:spPr>
      </p:pic>
      <p:sp>
        <p:nvSpPr>
          <p:cNvPr id="9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682957" y="1709058"/>
            <a:ext cx="2895032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Survei</a:t>
            </a:r>
            <a:endParaRPr lang="en-US" sz="4000" dirty="0"/>
          </a:p>
          <a:p>
            <a:r>
              <a:rPr lang="en-US" sz="4000" i="1" dirty="0"/>
              <a:t>-</a:t>
            </a:r>
            <a:r>
              <a:rPr lang="en-US" sz="4000" i="1" dirty="0" err="1"/>
              <a:t>Sampel</a:t>
            </a:r>
            <a:endParaRPr lang="en-ID" sz="4000" i="1" dirty="0"/>
          </a:p>
        </p:txBody>
      </p:sp>
      <p:sp>
        <p:nvSpPr>
          <p:cNvPr id="4" name="Rectangle 3"/>
          <p:cNvSpPr/>
          <p:nvPr/>
        </p:nvSpPr>
        <p:spPr>
          <a:xfrm>
            <a:off x="3837613" y="1375685"/>
            <a:ext cx="7938448" cy="3674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marR="180340" algn="just">
              <a:lnSpc>
                <a:spcPct val="154000"/>
              </a:lnSpc>
              <a:spcAft>
                <a:spcPts val="0"/>
              </a:spcAft>
            </a:pPr>
            <a:r>
              <a:rPr lang="en-US" sz="2400" i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Research sampling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berguna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mencari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meneliti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sebagian</a:t>
            </a:r>
            <a:r>
              <a:rPr lang="en-US" sz="2400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kecil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obyek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situasi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periswa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Sebagian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individu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diselidiki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penelitian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tersebut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disebut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sampel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contoh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sedangkan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semua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individu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diperoleh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s</a:t>
            </a:r>
            <a:r>
              <a:rPr lang="en-US" sz="2400" i="1" dirty="0">
                <a:ea typeface="Times New Roman" panose="02020603050405020304" pitchFamily="18" charset="0"/>
                <a:cs typeface="Arial" panose="020B0604020202020204" pitchFamily="34" charset="0"/>
              </a:rPr>
              <a:t>ampling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tersebut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disebut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populasi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b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8794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08" y="2756890"/>
            <a:ext cx="2512895" cy="2512895"/>
          </a:xfrm>
          <a:prstGeom prst="rect">
            <a:avLst/>
          </a:prstGeom>
        </p:spPr>
      </p:pic>
      <p:sp>
        <p:nvSpPr>
          <p:cNvPr id="9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0" y="1695410"/>
            <a:ext cx="3768488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Survei</a:t>
            </a:r>
            <a:endParaRPr lang="en-US" sz="4000" dirty="0"/>
          </a:p>
          <a:p>
            <a:r>
              <a:rPr lang="en-US" sz="4000" i="1" dirty="0"/>
              <a:t>- </a:t>
            </a:r>
            <a:r>
              <a:rPr lang="en-US" sz="4000" i="1" dirty="0" err="1"/>
              <a:t>Teknik</a:t>
            </a:r>
            <a:r>
              <a:rPr lang="en-US" sz="4000" i="1" dirty="0"/>
              <a:t> Sampling</a:t>
            </a:r>
            <a:endParaRPr lang="en-ID" sz="4000" i="1" dirty="0"/>
          </a:p>
        </p:txBody>
      </p:sp>
      <p:sp>
        <p:nvSpPr>
          <p:cNvPr id="2" name="Rectangle 1"/>
          <p:cNvSpPr/>
          <p:nvPr/>
        </p:nvSpPr>
        <p:spPr>
          <a:xfrm>
            <a:off x="3880513" y="1159125"/>
            <a:ext cx="7842913" cy="4844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70"/>
              </a:lnSpc>
              <a:spcAft>
                <a:spcPts val="0"/>
              </a:spcAft>
            </a:pP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18034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  <a:tabLst>
                <a:tab pos="520700" algn="l"/>
              </a:tabLst>
            </a:pPr>
            <a:r>
              <a:rPr lang="en-US" sz="2000" i="1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Teknik</a:t>
            </a:r>
            <a:r>
              <a:rPr lang="en-US" sz="2000" i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random sampling (probability sampling)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adalah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teknik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pengambilan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sampel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dimana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semua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individu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populasi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baik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secara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sendiri-sendiri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atau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bersama-sama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memiliki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kesempatan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sama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dipilih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menjadi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anggota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sampel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342900" marR="18034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  <a:tabLst>
                <a:tab pos="520700" algn="l"/>
              </a:tabLst>
            </a:pPr>
            <a:endParaRPr lang="en-US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180340" lvl="0" indent="-342900" algn="just">
              <a:lnSpc>
                <a:spcPct val="153000"/>
              </a:lnSpc>
              <a:spcAft>
                <a:spcPts val="0"/>
              </a:spcAft>
              <a:buFont typeface="+mj-lt"/>
              <a:buAutoNum type="alphaLcPeriod"/>
              <a:tabLst>
                <a:tab pos="520700" algn="l"/>
              </a:tabLst>
            </a:pPr>
            <a:r>
              <a:rPr lang="en-US" sz="2000" i="1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Teknik</a:t>
            </a:r>
            <a:r>
              <a:rPr lang="en-US" sz="2000" i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non random sampling (</a:t>
            </a:r>
            <a:r>
              <a:rPr lang="en-US" sz="2000" i="1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non probability</a:t>
            </a:r>
            <a:r>
              <a:rPr lang="en-US" sz="2000" i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sampling)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adalah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cara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pengambilan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sampel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dimana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tidak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semua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anggota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populasi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memiliki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kesempatan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sama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dipilih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menjadi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sampel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penelitian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Penggunaan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teknik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ea typeface="Times New Roman" panose="02020603050405020304" pitchFamily="18" charset="0"/>
                <a:cs typeface="Arial" panose="020B0604020202020204" pitchFamily="34" charset="0"/>
              </a:rPr>
              <a:t>non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ea typeface="Times New Roman" panose="02020603050405020304" pitchFamily="18" charset="0"/>
                <a:cs typeface="Arial" panose="020B0604020202020204" pitchFamily="34" charset="0"/>
              </a:rPr>
              <a:t>probability sampling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ini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terkadang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digunakan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mempertimbangkan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faktor-faktor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Times New Roman" panose="02020603050405020304" pitchFamily="18" charset="0"/>
                <a:cs typeface="Arial" panose="020B0604020202020204" pitchFamily="34" charset="0"/>
              </a:rPr>
              <a:t>tertentu</a:t>
            </a:r>
            <a:r>
              <a:rPr lang="en-US" sz="2000" dirty="0"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0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32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73" y="4121666"/>
            <a:ext cx="2512895" cy="2512895"/>
          </a:xfrm>
          <a:prstGeom prst="rect">
            <a:avLst/>
          </a:prstGeom>
        </p:spPr>
      </p:pic>
      <p:sp>
        <p:nvSpPr>
          <p:cNvPr id="9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191068" y="2104843"/>
            <a:ext cx="3768488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Survei</a:t>
            </a:r>
            <a:endParaRPr lang="en-US" sz="4000" dirty="0"/>
          </a:p>
          <a:p>
            <a:pPr marL="571500" indent="-571500">
              <a:buFontTx/>
              <a:buChar char="-"/>
            </a:pPr>
            <a:r>
              <a:rPr lang="en-US" sz="4000" i="1" dirty="0" err="1"/>
              <a:t>Pupulasi</a:t>
            </a:r>
            <a:endParaRPr lang="en-US" sz="4000" i="1" dirty="0"/>
          </a:p>
          <a:p>
            <a:pPr marL="571500" indent="-571500">
              <a:buFontTx/>
              <a:buChar char="-"/>
            </a:pPr>
            <a:r>
              <a:rPr lang="en-US" sz="4000" i="1" dirty="0"/>
              <a:t>Sampling Frame</a:t>
            </a:r>
          </a:p>
          <a:p>
            <a:pPr marL="571500" indent="-571500">
              <a:buFontTx/>
              <a:buChar char="-"/>
            </a:pPr>
            <a:r>
              <a:rPr lang="en-US" sz="4000" i="1" dirty="0"/>
              <a:t>Sample</a:t>
            </a:r>
            <a:endParaRPr lang="en-ID" sz="4000" i="1" dirty="0"/>
          </a:p>
        </p:txBody>
      </p:sp>
      <p:grpSp>
        <p:nvGrpSpPr>
          <p:cNvPr id="8" name="Group 7"/>
          <p:cNvGrpSpPr/>
          <p:nvPr/>
        </p:nvGrpSpPr>
        <p:grpSpPr>
          <a:xfrm>
            <a:off x="4310726" y="1304285"/>
            <a:ext cx="6405188" cy="4373255"/>
            <a:chOff x="4310726" y="1304285"/>
            <a:chExt cx="6405188" cy="437325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0726" y="1304285"/>
              <a:ext cx="6405188" cy="324042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9090" y="4591690"/>
              <a:ext cx="1095375" cy="1085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0453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73" y="4121666"/>
            <a:ext cx="2512895" cy="2512895"/>
          </a:xfrm>
          <a:prstGeom prst="rect">
            <a:avLst/>
          </a:prstGeom>
        </p:spPr>
      </p:pic>
      <p:sp>
        <p:nvSpPr>
          <p:cNvPr id="9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191068" y="2104843"/>
            <a:ext cx="3768488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Survei</a:t>
            </a:r>
            <a:endParaRPr lang="en-US" sz="4000" dirty="0"/>
          </a:p>
          <a:p>
            <a:pPr marL="571500" indent="-571500">
              <a:buFontTx/>
              <a:buChar char="-"/>
            </a:pPr>
            <a:r>
              <a:rPr lang="en-US" sz="4000" i="1" dirty="0" err="1"/>
              <a:t>Pupulasi</a:t>
            </a:r>
            <a:endParaRPr lang="en-US" sz="4000" i="1" dirty="0"/>
          </a:p>
          <a:p>
            <a:pPr marL="571500" indent="-571500">
              <a:buFontTx/>
              <a:buChar char="-"/>
            </a:pPr>
            <a:r>
              <a:rPr lang="en-US" sz="4000" i="1" dirty="0"/>
              <a:t>Sampling Frame</a:t>
            </a:r>
          </a:p>
          <a:p>
            <a:pPr marL="571500" indent="-571500">
              <a:buFontTx/>
              <a:buChar char="-"/>
            </a:pPr>
            <a:r>
              <a:rPr lang="en-US" sz="4000" i="1" dirty="0"/>
              <a:t>Sample</a:t>
            </a:r>
            <a:endParaRPr lang="en-ID" sz="4000" i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4069700" y="1740942"/>
            <a:ext cx="7290035" cy="3759105"/>
            <a:chOff x="4069700" y="1740942"/>
            <a:chExt cx="7290035" cy="375910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9700" y="1740942"/>
              <a:ext cx="7179891" cy="3759105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0322505" y="3957851"/>
              <a:ext cx="1037230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5215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4823010" cy="1438761"/>
          </a:xfrm>
        </p:spPr>
        <p:txBody>
          <a:bodyPr>
            <a:normAutofit/>
          </a:bodyPr>
          <a:lstStyle/>
          <a:p>
            <a:r>
              <a:rPr lang="en-US" sz="8000" b="1" dirty="0"/>
              <a:t>THANKS</a:t>
            </a:r>
            <a:endParaRPr lang="en-ID" sz="8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356;p47">
            <a:extLst>
              <a:ext uri="{FF2B5EF4-FFF2-40B4-BE49-F238E27FC236}">
                <a16:creationId xmlns:a16="http://schemas.microsoft.com/office/drawing/2014/main" id="{942724DC-AE87-4A9C-AA09-44FE39AC5C2A}"/>
              </a:ext>
            </a:extLst>
          </p:cNvPr>
          <p:cNvGrpSpPr/>
          <p:nvPr/>
        </p:nvGrpSpPr>
        <p:grpSpPr>
          <a:xfrm>
            <a:off x="7192760" y="1684804"/>
            <a:ext cx="4462973" cy="3941789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:a16="http://schemas.microsoft.com/office/drawing/2014/main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:a16="http://schemas.microsoft.com/office/drawing/2014/main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:a16="http://schemas.microsoft.com/office/drawing/2014/main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:a16="http://schemas.microsoft.com/office/drawing/2014/main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:a16="http://schemas.microsoft.com/office/drawing/2014/main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:a16="http://schemas.microsoft.com/office/drawing/2014/main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:a16="http://schemas.microsoft.com/office/drawing/2014/main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:a16="http://schemas.microsoft.com/office/drawing/2014/main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:a16="http://schemas.microsoft.com/office/drawing/2014/main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:a16="http://schemas.microsoft.com/office/drawing/2014/main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:a16="http://schemas.microsoft.com/office/drawing/2014/main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:a16="http://schemas.microsoft.com/office/drawing/2014/main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:a16="http://schemas.microsoft.com/office/drawing/2014/main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:a16="http://schemas.microsoft.com/office/drawing/2014/main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:a16="http://schemas.microsoft.com/office/drawing/2014/main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:a16="http://schemas.microsoft.com/office/drawing/2014/main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:a16="http://schemas.microsoft.com/office/drawing/2014/main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:a16="http://schemas.microsoft.com/office/drawing/2014/main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:a16="http://schemas.microsoft.com/office/drawing/2014/main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:a16="http://schemas.microsoft.com/office/drawing/2014/main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:a16="http://schemas.microsoft.com/office/drawing/2014/main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:a16="http://schemas.microsoft.com/office/drawing/2014/main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:a16="http://schemas.microsoft.com/office/drawing/2014/main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:a16="http://schemas.microsoft.com/office/drawing/2014/main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:a16="http://schemas.microsoft.com/office/drawing/2014/main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:a16="http://schemas.microsoft.com/office/drawing/2014/main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:a16="http://schemas.microsoft.com/office/drawing/2014/main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:a16="http://schemas.microsoft.com/office/drawing/2014/main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:a16="http://schemas.microsoft.com/office/drawing/2014/main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:a16="http://schemas.microsoft.com/office/drawing/2014/main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:a16="http://schemas.microsoft.com/office/drawing/2014/main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:a16="http://schemas.microsoft.com/office/drawing/2014/main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:a16="http://schemas.microsoft.com/office/drawing/2014/main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:a16="http://schemas.microsoft.com/office/drawing/2014/main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:a16="http://schemas.microsoft.com/office/drawing/2014/main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:a16="http://schemas.microsoft.com/office/drawing/2014/main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:a16="http://schemas.microsoft.com/office/drawing/2014/main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:a16="http://schemas.microsoft.com/office/drawing/2014/main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:a16="http://schemas.microsoft.com/office/drawing/2014/main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:a16="http://schemas.microsoft.com/office/drawing/2014/main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:a16="http://schemas.microsoft.com/office/drawing/2014/main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:a16="http://schemas.microsoft.com/office/drawing/2014/main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:a16="http://schemas.microsoft.com/office/drawing/2014/main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:a16="http://schemas.microsoft.com/office/drawing/2014/main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:a16="http://schemas.microsoft.com/office/drawing/2014/main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:a16="http://schemas.microsoft.com/office/drawing/2014/main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:a16="http://schemas.microsoft.com/office/drawing/2014/main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:a16="http://schemas.microsoft.com/office/drawing/2014/main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:a16="http://schemas.microsoft.com/office/drawing/2014/main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:a16="http://schemas.microsoft.com/office/drawing/2014/main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:a16="http://schemas.microsoft.com/office/drawing/2014/main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:a16="http://schemas.microsoft.com/office/drawing/2014/main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:a16="http://schemas.microsoft.com/office/drawing/2014/main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:a16="http://schemas.microsoft.com/office/drawing/2014/main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:a16="http://schemas.microsoft.com/office/drawing/2014/main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:a16="http://schemas.microsoft.com/office/drawing/2014/main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:a16="http://schemas.microsoft.com/office/drawing/2014/main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:a16="http://schemas.microsoft.com/office/drawing/2014/main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:a16="http://schemas.microsoft.com/office/drawing/2014/main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:a16="http://schemas.microsoft.com/office/drawing/2014/main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:a16="http://schemas.microsoft.com/office/drawing/2014/main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:a16="http://schemas.microsoft.com/office/drawing/2014/main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:a16="http://schemas.microsoft.com/office/drawing/2014/main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:a16="http://schemas.microsoft.com/office/drawing/2014/main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:a16="http://schemas.microsoft.com/office/drawing/2014/main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:a16="http://schemas.microsoft.com/office/drawing/2014/main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:a16="http://schemas.microsoft.com/office/drawing/2014/main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:a16="http://schemas.microsoft.com/office/drawing/2014/main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:a16="http://schemas.microsoft.com/office/drawing/2014/main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:a16="http://schemas.microsoft.com/office/drawing/2014/main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:a16="http://schemas.microsoft.com/office/drawing/2014/main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:a16="http://schemas.microsoft.com/office/drawing/2014/main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:a16="http://schemas.microsoft.com/office/drawing/2014/main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:a16="http://schemas.microsoft.com/office/drawing/2014/main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:a16="http://schemas.microsoft.com/office/drawing/2014/main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Title 1">
            <a:extLst>
              <a:ext uri="{FF2B5EF4-FFF2-40B4-BE49-F238E27FC236}">
                <a16:creationId xmlns:a16="http://schemas.microsoft.com/office/drawing/2014/main" id="{B539B913-656A-4855-BB9F-7EDD901C5AFB}"/>
              </a:ext>
            </a:extLst>
          </p:cNvPr>
          <p:cNvSpPr txBox="1">
            <a:spLocks/>
          </p:cNvSpPr>
          <p:nvPr/>
        </p:nvSpPr>
        <p:spPr>
          <a:xfrm>
            <a:off x="1245361" y="1610941"/>
            <a:ext cx="5354172" cy="809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ID" sz="3200" baseline="1207" dirty="0" err="1">
                <a:cs typeface="Times New Roman"/>
              </a:rPr>
              <a:t>Kemampuan</a:t>
            </a:r>
            <a:r>
              <a:rPr lang="en-ID" sz="3200" baseline="1207" dirty="0">
                <a:cs typeface="Times New Roman"/>
              </a:rPr>
              <a:t> yang </a:t>
            </a:r>
            <a:r>
              <a:rPr lang="en-ID" sz="3200" baseline="1207" dirty="0" err="1">
                <a:cs typeface="Times New Roman"/>
              </a:rPr>
              <a:t>Diharapkan</a:t>
            </a:r>
            <a:endParaRPr lang="en-ID" sz="3200" dirty="0">
              <a:solidFill>
                <a:srgbClr val="FFFF00"/>
              </a:solidFill>
            </a:endParaRP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FB3AE7A1-F012-4542-A649-7AB7CDD493BB}"/>
              </a:ext>
            </a:extLst>
          </p:cNvPr>
          <p:cNvSpPr txBox="1">
            <a:spLocks/>
          </p:cNvSpPr>
          <p:nvPr/>
        </p:nvSpPr>
        <p:spPr>
          <a:xfrm>
            <a:off x="1239135" y="2392631"/>
            <a:ext cx="4997892" cy="701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60"/>
              </a:lnSpc>
              <a:spcBef>
                <a:spcPts val="83"/>
              </a:spcBef>
              <a:buNone/>
            </a:pPr>
            <a:r>
              <a:rPr lang="en-ID" sz="1400" spc="-17" dirty="0" err="1">
                <a:cs typeface="Times New Roman"/>
              </a:rPr>
              <a:t>Mahasiswa</a:t>
            </a:r>
            <a:r>
              <a:rPr lang="en-ID" sz="1400" spc="-17" dirty="0">
                <a:cs typeface="Times New Roman"/>
              </a:rPr>
              <a:t> </a:t>
            </a:r>
            <a:r>
              <a:rPr lang="en-ID" sz="1400" spc="-17" dirty="0" err="1">
                <a:cs typeface="Times New Roman"/>
              </a:rPr>
              <a:t>memiliki</a:t>
            </a:r>
            <a:r>
              <a:rPr lang="en-ID" sz="1400" spc="-17" dirty="0">
                <a:cs typeface="Times New Roman"/>
              </a:rPr>
              <a:t> </a:t>
            </a:r>
            <a:r>
              <a:rPr lang="en-ID" sz="1400" spc="-17" dirty="0" err="1">
                <a:cs typeface="Times New Roman"/>
              </a:rPr>
              <a:t>kemampuan</a:t>
            </a:r>
            <a:r>
              <a:rPr lang="en-ID" sz="1400" spc="-17" dirty="0">
                <a:cs typeface="Times New Roman"/>
              </a:rPr>
              <a:t> </a:t>
            </a:r>
            <a:r>
              <a:rPr lang="en-ID" sz="1400" spc="-17" dirty="0" err="1">
                <a:cs typeface="Times New Roman"/>
              </a:rPr>
              <a:t>menjelaskan</a:t>
            </a:r>
            <a:r>
              <a:rPr lang="en-ID" sz="1400" spc="-17" dirty="0">
                <a:cs typeface="Times New Roman"/>
              </a:rPr>
              <a:t> </a:t>
            </a:r>
            <a:r>
              <a:rPr lang="en-ID" sz="1400" spc="-17" dirty="0" err="1">
                <a:cs typeface="Times New Roman"/>
              </a:rPr>
              <a:t>bebagai</a:t>
            </a:r>
            <a:r>
              <a:rPr lang="en-ID" sz="1400" spc="-17" dirty="0">
                <a:cs typeface="Times New Roman"/>
              </a:rPr>
              <a:t> </a:t>
            </a:r>
            <a:r>
              <a:rPr lang="en-ID" sz="1400" spc="-17" dirty="0" err="1">
                <a:cs typeface="Times New Roman"/>
              </a:rPr>
              <a:t>metode</a:t>
            </a:r>
            <a:r>
              <a:rPr lang="en-ID" sz="1400" spc="-17" dirty="0">
                <a:cs typeface="Times New Roman"/>
              </a:rPr>
              <a:t> </a:t>
            </a:r>
            <a:r>
              <a:rPr lang="en-ID" sz="1400" spc="-17" dirty="0" err="1">
                <a:cs typeface="Times New Roman"/>
              </a:rPr>
              <a:t>dalam</a:t>
            </a:r>
            <a:r>
              <a:rPr lang="en-ID" sz="1400" spc="-17" dirty="0">
                <a:cs typeface="Times New Roman"/>
              </a:rPr>
              <a:t> </a:t>
            </a:r>
            <a:r>
              <a:rPr lang="en-ID" sz="1400" spc="-17" dirty="0" err="1">
                <a:cs typeface="Times New Roman"/>
              </a:rPr>
              <a:t>penelitian</a:t>
            </a:r>
            <a:r>
              <a:rPr lang="en-ID" sz="1400" spc="-17" dirty="0">
                <a:cs typeface="Times New Roman"/>
              </a:rPr>
              <a:t>.</a:t>
            </a:r>
          </a:p>
          <a:p>
            <a:pPr marL="0" indent="0">
              <a:lnSpc>
                <a:spcPts val="1660"/>
              </a:lnSpc>
              <a:spcBef>
                <a:spcPts val="83"/>
              </a:spcBef>
              <a:buNone/>
            </a:pPr>
            <a:endParaRPr lang="en-ID" sz="1400" spc="-17" dirty="0">
              <a:cs typeface="Times New Roman"/>
            </a:endParaRPr>
          </a:p>
          <a:p>
            <a:endParaRPr lang="en-ID" sz="1400" dirty="0"/>
          </a:p>
        </p:txBody>
      </p:sp>
      <p:sp>
        <p:nvSpPr>
          <p:cNvPr id="80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143500" y="3575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13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114491" y="1807447"/>
            <a:ext cx="4410686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Terminologi</a:t>
            </a:r>
            <a:r>
              <a:rPr lang="en-US" sz="3200" dirty="0"/>
              <a:t> </a:t>
            </a:r>
          </a:p>
          <a:p>
            <a:r>
              <a:rPr lang="en-US" sz="3200" dirty="0" err="1"/>
              <a:t>Metode</a:t>
            </a:r>
            <a:r>
              <a:rPr lang="en-US" sz="3200" dirty="0"/>
              <a:t> </a:t>
            </a:r>
            <a:r>
              <a:rPr lang="en-US" sz="3200" dirty="0" err="1"/>
              <a:t>Penelitian</a:t>
            </a:r>
            <a:endParaRPr lang="en-ID" sz="3200" i="1" dirty="0"/>
          </a:p>
        </p:txBody>
      </p:sp>
      <p:sp>
        <p:nvSpPr>
          <p:cNvPr id="3" name="Rectangle 2"/>
          <p:cNvSpPr/>
          <p:nvPr/>
        </p:nvSpPr>
        <p:spPr>
          <a:xfrm>
            <a:off x="4289947" y="1595447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Metode</a:t>
            </a:r>
            <a:r>
              <a:rPr lang="en-US" sz="2800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bagian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metodologi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baik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berupa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metode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teknik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prosedur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berbagai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macam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alat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2400" i="1" dirty="0">
                <a:ea typeface="Times New Roman" panose="02020603050405020304" pitchFamily="18" charset="0"/>
                <a:cs typeface="Arial" panose="020B0604020202020204" pitchFamily="34" charset="0"/>
              </a:rPr>
              <a:t>tools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),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tahap-tahap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terntentu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suatu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penelitian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disebut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metodologi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endParaRPr lang="en-US" sz="2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Metode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penelitian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bisa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juga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disebut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desain</a:t>
            </a:r>
            <a:r>
              <a:rPr lang="en-US" sz="2800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penelitian</a:t>
            </a:r>
            <a:r>
              <a:rPr lang="en-US" sz="2800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yang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digunakan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penelitian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ada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beberapa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macam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99" y="2879677"/>
            <a:ext cx="2791617" cy="209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2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08" y="2756890"/>
            <a:ext cx="2512895" cy="25128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96920" y="1257790"/>
            <a:ext cx="74198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marR="180340" algn="just">
              <a:spcAft>
                <a:spcPts val="0"/>
              </a:spcAft>
            </a:pP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Sebagai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contoh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analisis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perancangan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sistem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informasi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menggunakan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SDLC. </a:t>
            </a:r>
          </a:p>
          <a:p>
            <a:pPr marL="177800" marR="180340" algn="just">
              <a:spcAft>
                <a:spcPts val="0"/>
              </a:spcAft>
            </a:pPr>
            <a:endParaRPr lang="en-US" sz="2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7800" marR="180340" algn="just">
              <a:spcAft>
                <a:spcPts val="0"/>
              </a:spcAft>
            </a:pP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Pada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waktu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melakukan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i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planning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kita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bisa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menggunakan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teknik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wawancara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menangkap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apa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digunakan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oleh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klien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kita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menggunakan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i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brain chart</a:t>
            </a:r>
            <a:r>
              <a:rPr lang="en-US" sz="2800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i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project plan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Mengguna</a:t>
            </a:r>
            <a:r>
              <a:rPr lang="en-US" sz="2400" i="1" dirty="0">
                <a:ea typeface="Times New Roman" panose="02020603050405020304" pitchFamily="18" charset="0"/>
                <a:cs typeface="Arial" panose="020B0604020202020204" pitchFamily="34" charset="0"/>
              </a:rPr>
              <a:t> template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tertentu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menuliskan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apa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menjadi</a:t>
            </a:r>
            <a:r>
              <a:rPr lang="en-US" sz="2400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bisnisnya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i="1" dirty="0">
                <a:ea typeface="Times New Roman" panose="02020603050405020304" pitchFamily="18" charset="0"/>
                <a:cs typeface="Arial" panose="020B0604020202020204" pitchFamily="34" charset="0"/>
              </a:rPr>
              <a:t>constrain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pada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tahapan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analisis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meng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en-US" sz="2400" i="1" dirty="0">
                <a:ea typeface="Times New Roman" panose="02020603050405020304" pitchFamily="18" charset="0"/>
                <a:cs typeface="Arial" panose="020B0604020202020204" pitchFamily="34" charset="0"/>
              </a:rPr>
              <a:t>capture </a:t>
            </a:r>
            <a:r>
              <a:rPr lang="en-US" sz="2800" i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functional requirement</a:t>
            </a:r>
            <a:r>
              <a:rPr lang="en-US" sz="2800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i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nonfunctional requirement</a:t>
            </a:r>
            <a:r>
              <a:rPr lang="en-US" sz="2800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800" dirty="0">
              <a:solidFill>
                <a:srgbClr val="FF0000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114491" y="1807447"/>
            <a:ext cx="4410686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Terminologi</a:t>
            </a:r>
            <a:r>
              <a:rPr lang="en-US" sz="3200" dirty="0"/>
              <a:t> </a:t>
            </a:r>
          </a:p>
          <a:p>
            <a:r>
              <a:rPr lang="en-US" sz="3200" dirty="0" err="1"/>
              <a:t>Metode</a:t>
            </a:r>
            <a:r>
              <a:rPr lang="en-US" sz="3200" dirty="0"/>
              <a:t> </a:t>
            </a:r>
            <a:r>
              <a:rPr lang="en-US" sz="3200" dirty="0" err="1"/>
              <a:t>Penelitian</a:t>
            </a:r>
            <a:endParaRPr lang="en-ID" sz="3200" i="1" dirty="0"/>
          </a:p>
        </p:txBody>
      </p:sp>
    </p:spTree>
    <p:extLst>
      <p:ext uri="{BB962C8B-B14F-4D97-AF65-F5344CB8AC3E}">
        <p14:creationId xmlns:p14="http://schemas.microsoft.com/office/powerpoint/2010/main" val="57242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08" y="2756890"/>
            <a:ext cx="2512895" cy="2512895"/>
          </a:xfrm>
          <a:prstGeom prst="rect">
            <a:avLst/>
          </a:prstGeom>
        </p:spPr>
      </p:pic>
      <p:sp>
        <p:nvSpPr>
          <p:cNvPr id="9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114491" y="1807447"/>
            <a:ext cx="4410686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Terminologi</a:t>
            </a:r>
            <a:r>
              <a:rPr lang="en-US" sz="3200" dirty="0"/>
              <a:t> </a:t>
            </a:r>
          </a:p>
          <a:p>
            <a:r>
              <a:rPr lang="en-US" sz="3200" dirty="0" err="1"/>
              <a:t>Metode</a:t>
            </a:r>
            <a:r>
              <a:rPr lang="en-US" sz="3200" dirty="0"/>
              <a:t> </a:t>
            </a:r>
            <a:r>
              <a:rPr lang="en-US" sz="3200" dirty="0" err="1"/>
              <a:t>Penelitian</a:t>
            </a:r>
            <a:endParaRPr lang="en-ID" sz="3200" i="1" dirty="0"/>
          </a:p>
        </p:txBody>
      </p:sp>
      <p:sp>
        <p:nvSpPr>
          <p:cNvPr id="2" name="Rectangle 1"/>
          <p:cNvSpPr/>
          <p:nvPr/>
        </p:nvSpPr>
        <p:spPr>
          <a:xfrm>
            <a:off x="3812275" y="1029427"/>
            <a:ext cx="7788322" cy="4522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6400" marR="408940" algn="just">
              <a:lnSpc>
                <a:spcPct val="157000"/>
              </a:lnSpc>
              <a:spcAft>
                <a:spcPts val="0"/>
              </a:spcAft>
            </a:pPr>
            <a:r>
              <a:rPr lang="en-US" sz="2400" b="1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Metodologi</a:t>
            </a:r>
            <a:r>
              <a:rPr lang="en-US" sz="24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penelitian</a:t>
            </a:r>
            <a:r>
              <a:rPr lang="en-US" sz="2400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itu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dapat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diartikan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sebagai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pengkajian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pemahaman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tentang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cara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berpikir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cara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melaksanakan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hasil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berpikir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menurut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langkah-langkah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ilmiah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120"/>
              </a:lnSpc>
              <a:spcAft>
                <a:spcPts val="0"/>
              </a:spcAft>
            </a:pP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2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140"/>
              </a:lnSpc>
              <a:spcAft>
                <a:spcPts val="0"/>
              </a:spcAft>
            </a:pP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24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06400" marR="408940">
              <a:lnSpc>
                <a:spcPct val="165000"/>
              </a:lnSpc>
              <a:spcAft>
                <a:spcPts val="0"/>
              </a:spcAft>
            </a:pP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Secara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keilmuan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b="1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metode</a:t>
            </a:r>
            <a:r>
              <a:rPr lang="en-US" sz="2400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dapat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diartikan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sebagai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cara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berpikir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sedangkan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teknik</a:t>
            </a:r>
            <a:r>
              <a:rPr lang="en-US" sz="2400" b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diartikan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sebagai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cara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melaksanakan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hasil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berpikir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460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08" y="2756890"/>
            <a:ext cx="2512895" cy="2512895"/>
          </a:xfrm>
          <a:prstGeom prst="rect">
            <a:avLst/>
          </a:prstGeom>
        </p:spPr>
      </p:pic>
      <p:sp>
        <p:nvSpPr>
          <p:cNvPr id="9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319207" y="1752856"/>
            <a:ext cx="3447575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Klasifikasi</a:t>
            </a:r>
            <a:r>
              <a:rPr lang="en-US" sz="4000" dirty="0"/>
              <a:t> </a:t>
            </a:r>
          </a:p>
          <a:p>
            <a:r>
              <a:rPr lang="en-US" sz="4000" dirty="0" err="1"/>
              <a:t>Penelitian</a:t>
            </a:r>
            <a:endParaRPr lang="en-ID" sz="4000" i="1" dirty="0"/>
          </a:p>
        </p:txBody>
      </p:sp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0148942"/>
              </p:ext>
            </p:extLst>
          </p:nvPr>
        </p:nvGraphicFramePr>
        <p:xfrm>
          <a:off x="4155831" y="1534491"/>
          <a:ext cx="7302012" cy="4745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429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08" y="2756890"/>
            <a:ext cx="2512895" cy="2512895"/>
          </a:xfrm>
          <a:prstGeom prst="rect">
            <a:avLst/>
          </a:prstGeom>
        </p:spPr>
      </p:pic>
      <p:sp>
        <p:nvSpPr>
          <p:cNvPr id="9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114491" y="1807447"/>
            <a:ext cx="3447575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Metode</a:t>
            </a:r>
            <a:endParaRPr lang="en-US" sz="4000" dirty="0"/>
          </a:p>
          <a:p>
            <a:r>
              <a:rPr lang="en-US" sz="4000" dirty="0" err="1"/>
              <a:t>Penelitian</a:t>
            </a:r>
            <a:endParaRPr lang="en-ID" sz="40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010" y="1238035"/>
            <a:ext cx="8026667" cy="497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08" y="2756890"/>
            <a:ext cx="2512895" cy="2512895"/>
          </a:xfrm>
          <a:prstGeom prst="rect">
            <a:avLst/>
          </a:prstGeom>
        </p:spPr>
      </p:pic>
      <p:sp>
        <p:nvSpPr>
          <p:cNvPr id="9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682957" y="1709058"/>
            <a:ext cx="2895032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Penelitian</a:t>
            </a:r>
            <a:r>
              <a:rPr lang="en-US" sz="4000" dirty="0"/>
              <a:t> </a:t>
            </a:r>
            <a:r>
              <a:rPr lang="en-US" sz="4000" dirty="0" err="1"/>
              <a:t>Tindakan</a:t>
            </a:r>
            <a:endParaRPr lang="en-ID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4126174" y="1324381"/>
            <a:ext cx="76381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Penelitian</a:t>
            </a:r>
            <a:r>
              <a:rPr lang="en-US" sz="2800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tindakan</a:t>
            </a:r>
            <a:r>
              <a:rPr lang="en-US" sz="2800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400" i="1" dirty="0">
                <a:ea typeface="Times New Roman" panose="02020603050405020304" pitchFamily="18" charset="0"/>
                <a:cs typeface="Arial" panose="020B0604020202020204" pitchFamily="34" charset="0"/>
              </a:rPr>
              <a:t>action research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adalah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merupakan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metode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didasarkan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pada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tindakan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masyarakat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seringkali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diselenggarakan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pada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suatu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latar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luas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seperti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di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rumah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sakit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pabrik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sekolah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lain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sebagainya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948752" y="3181518"/>
            <a:ext cx="791492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marR="180340">
              <a:spcAft>
                <a:spcPts val="0"/>
              </a:spcAft>
            </a:pPr>
            <a:r>
              <a:rPr lang="en-US" sz="2800" i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Action research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merupakan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penelitian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berfokus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langsung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pada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tindakan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sosial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2400" i="1" dirty="0">
                <a:ea typeface="Times New Roman" panose="02020603050405020304" pitchFamily="18" charset="0"/>
                <a:cs typeface="Arial" panose="020B0604020202020204" pitchFamily="34" charset="0"/>
              </a:rPr>
              <a:t> Empowering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ada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peneliti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terjun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langsung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ke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daerah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penelitian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karena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tidak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bisa</a:t>
            </a:r>
            <a:r>
              <a:rPr lang="en-US" sz="2400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disurvei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pPr marL="177800" marR="180340">
              <a:spcAft>
                <a:spcPts val="0"/>
              </a:spcAft>
            </a:pP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memahami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mencatat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pola-pola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ada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Secara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metodologis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tidak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kuat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. Ada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bentuk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riset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lain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mungkin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secara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metodologi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tidak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kuat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tapi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ada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ea typeface="Times New Roman" panose="02020603050405020304" pitchFamily="18" charset="0"/>
                <a:cs typeface="Arial" panose="020B0604020202020204" pitchFamily="34" charset="0"/>
              </a:rPr>
              <a:t>knowladge</a:t>
            </a:r>
            <a:r>
              <a:rPr lang="en-US" sz="2400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yang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bisa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digali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situ.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320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id="{F6D19557-6CB7-425A-9E52-303B6684CFC7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Metodologi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Penelitian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31B54BE8-4384-4EB5-87DF-4FF8DD1791DD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08" y="2756890"/>
            <a:ext cx="2512895" cy="2512895"/>
          </a:xfrm>
          <a:prstGeom prst="rect">
            <a:avLst/>
          </a:prstGeom>
        </p:spPr>
      </p:pic>
      <p:sp>
        <p:nvSpPr>
          <p:cNvPr id="9" name="Title 7">
            <a:extLst>
              <a:ext uri="{FF2B5EF4-FFF2-40B4-BE49-F238E27FC236}">
                <a16:creationId xmlns:a16="http://schemas.microsoft.com/office/drawing/2014/main" id="{6C8DDD39-04A7-4877-AA85-F052713D9CCA}"/>
              </a:ext>
            </a:extLst>
          </p:cNvPr>
          <p:cNvSpPr txBox="1">
            <a:spLocks/>
          </p:cNvSpPr>
          <p:nvPr/>
        </p:nvSpPr>
        <p:spPr>
          <a:xfrm>
            <a:off x="682957" y="1709058"/>
            <a:ext cx="2895032" cy="614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Eksperimen</a:t>
            </a:r>
            <a:endParaRPr lang="en-ID" sz="4000" i="1" dirty="0"/>
          </a:p>
        </p:txBody>
      </p:sp>
      <p:sp>
        <p:nvSpPr>
          <p:cNvPr id="2" name="Rectangle 1"/>
          <p:cNvSpPr/>
          <p:nvPr/>
        </p:nvSpPr>
        <p:spPr>
          <a:xfrm>
            <a:off x="4049153" y="1853465"/>
            <a:ext cx="75153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marR="180340" algn="just">
              <a:spcAft>
                <a:spcPts val="0"/>
              </a:spcAft>
            </a:pPr>
            <a:r>
              <a:rPr lang="en-US" sz="2400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Riset</a:t>
            </a:r>
            <a:r>
              <a:rPr lang="en-US" sz="2400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eksperimental</a:t>
            </a:r>
            <a:r>
              <a:rPr lang="en-US" sz="2400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merupakan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ea typeface="Times New Roman" panose="02020603050405020304" pitchFamily="18" charset="0"/>
                <a:cs typeface="Arial" panose="020B0604020202020204" pitchFamily="34" charset="0"/>
              </a:rPr>
              <a:t>Research that allows for the causes of behavior to be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ea typeface="Times New Roman" panose="02020603050405020304" pitchFamily="18" charset="0"/>
                <a:cs typeface="Arial" panose="020B0604020202020204" pitchFamily="34" charset="0"/>
              </a:rPr>
              <a:t>determined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pPr marL="177800" marR="180340" algn="just">
              <a:spcAft>
                <a:spcPts val="0"/>
              </a:spcAft>
            </a:pPr>
            <a:endParaRPr lang="en-US" sz="2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7800" marR="180340" algn="just">
              <a:spcAft>
                <a:spcPts val="0"/>
              </a:spcAft>
            </a:pP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menggambarkan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riset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eksperimental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bisa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dilakukan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pada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dua</a:t>
            </a:r>
            <a:r>
              <a:rPr lang="en-US" sz="2400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kelompok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dimana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kelompok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satu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disebut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kontrol</a:t>
            </a:r>
            <a:r>
              <a:rPr lang="en-US" sz="2400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(Control)</a:t>
            </a:r>
            <a:r>
              <a:rPr lang="en-US" sz="2400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tanpa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diberi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perlakukan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apapun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sedangkan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pada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kelompok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ke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dua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diberikan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perlakuan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(treatment)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Diasumsikan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kedua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kelompok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ini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ea typeface="Times New Roman" panose="02020603050405020304" pitchFamily="18" charset="0"/>
                <a:cs typeface="Arial" panose="020B0604020202020204" pitchFamily="34" charset="0"/>
              </a:rPr>
              <a:t>sama</a:t>
            </a:r>
            <a:r>
              <a:rPr lang="en-US" sz="2400" dirty="0"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4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321016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2387</TotalTime>
  <Words>975</Words>
  <Application>Microsoft Macintosh PowerPoint</Application>
  <PresentationFormat>Widescreen</PresentationFormat>
  <Paragraphs>154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Signika</vt:lpstr>
      <vt:lpstr>1_Custom Design</vt:lpstr>
      <vt:lpstr>METODE PENELITIAN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coe.udinus</cp:lastModifiedBy>
  <cp:revision>122</cp:revision>
  <dcterms:created xsi:type="dcterms:W3CDTF">2020-07-23T01:18:59Z</dcterms:created>
  <dcterms:modified xsi:type="dcterms:W3CDTF">2022-04-06T00:29:07Z</dcterms:modified>
</cp:coreProperties>
</file>