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8" r:id="rId5"/>
    <p:sldId id="29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FFBF00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5" cy="3921600"/>
          </a:xfrm>
        </p:spPr>
        <p:txBody>
          <a:bodyPr anchor="t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4" y="609605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33800"/>
            <a:ext cx="10840915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2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2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9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5870579"/>
            <a:ext cx="4893959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61" y="5870579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2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2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81824"/>
            <a:ext cx="10840915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3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800" y="2914650"/>
            <a:ext cx="10840915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4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5" y="995967"/>
            <a:ext cx="623887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1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7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7" y="914404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7" y="2255969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3" y="609605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6" y="3962405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8" y="4021142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3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1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3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3976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8" y="1790228"/>
            <a:ext cx="1086335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69602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9691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4"/>
            <a:ext cx="1084091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71"/>
            <a:ext cx="108409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9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9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9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FFC000"/>
                </a:solidFill>
              </a:rPr>
              <a:t>ANALISIS KESALAHAN </a:t>
            </a:r>
            <a:br>
              <a:rPr lang="en-US" sz="3600" b="1">
                <a:solidFill>
                  <a:srgbClr val="FFC000"/>
                </a:solidFill>
              </a:rPr>
            </a:br>
            <a:r>
              <a:rPr lang="en-US" sz="3600" b="1">
                <a:solidFill>
                  <a:srgbClr val="FFC000"/>
                </a:solidFill>
              </a:rPr>
              <a:t>&amp; ANGKA BENA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MATA KULIAH: METODE NUMERIK</a:t>
            </a:r>
          </a:p>
          <a:p>
            <a:r>
              <a:rPr lang="en-US"/>
              <a:t>PERTEMUAN: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9" y="1237130"/>
            <a:ext cx="1156591" cy="1138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2" y="62753"/>
            <a:ext cx="1156591" cy="1138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KESALAHAN PEMOTONGAN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2" y="1610433"/>
            <a:ext cx="77410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Kesalahan pemotongan adalah kesalahan yang terjadi karena tidak dilakukannya hitungan sesuai dengan prosedur matematik yang benar. </a:t>
            </a:r>
          </a:p>
          <a:p>
            <a:pPr algn="just">
              <a:defRPr/>
            </a:pPr>
            <a:endParaRPr lang="en-US" b="1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b="1">
                <a:latin typeface="Arial" pitchFamily="34" charset="0"/>
                <a:cs typeface="Arial" pitchFamily="34" charset="0"/>
              </a:rPr>
              <a:t>Contoh :</a:t>
            </a:r>
          </a:p>
          <a:p>
            <a:pPr algn="just">
              <a:defRPr/>
            </a:pPr>
            <a:endParaRPr lang="en-US" b="1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Pemotongan nilai/suku dalam deret tak terhingga: 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02660"/>
              </p:ext>
            </p:extLst>
          </p:nvPr>
        </p:nvGraphicFramePr>
        <p:xfrm>
          <a:off x="5918733" y="2777989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900" imgH="685800" progId="Equation.3">
                  <p:embed/>
                </p:oleObj>
              </mc:Choice>
              <mc:Fallback>
                <p:oleObj name="Equation" r:id="rId2" imgW="3771900" imgH="6858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33" y="2777989"/>
                        <a:ext cx="4191000" cy="76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84997" y="3577105"/>
            <a:ext cx="1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Pemotongan suku pada deret tak terhingga tsb memberikan konsekuensi nilia/hasil yang berbeda-beda, padahal nilai eksak dari nilai tsb adalah tunggal. Sisa suku yang dipotong dianggap sebagai nilai kesalahan.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877548"/>
              </p:ext>
            </p:extLst>
          </p:nvPr>
        </p:nvGraphicFramePr>
        <p:xfrm>
          <a:off x="778895" y="4308177"/>
          <a:ext cx="4461505" cy="185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560" imgH="1079280" progId="Equation.DSMT4">
                  <p:embed/>
                </p:oleObj>
              </mc:Choice>
              <mc:Fallback>
                <p:oleObj name="Equation" r:id="rId4" imgW="2590560" imgH="107928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95" y="4308177"/>
                        <a:ext cx="4461505" cy="185199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16760" y="574627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dan seterusnya.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3475" b="30946"/>
          <a:stretch/>
        </p:blipFill>
        <p:spPr>
          <a:xfrm>
            <a:off x="8604190" y="1016604"/>
            <a:ext cx="3270222" cy="16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KESALAHAN PEMBULATAN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2" y="1610433"/>
            <a:ext cx="111565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pembulatan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perkiraan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seharusnya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eksak</a:t>
            </a:r>
            <a:r>
              <a:rPr lang="en-US" dirty="0">
                <a:latin typeface="Arial" pitchFamily="34" charset="0"/>
                <a:cs typeface="Arial" pitchFamily="34" charset="0"/>
              </a:rPr>
              <a:t>). </a:t>
            </a:r>
          </a:p>
          <a:p>
            <a:pPr algn="just">
              <a:defRPr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:</a:t>
            </a:r>
          </a:p>
          <a:p>
            <a:pPr algn="just">
              <a:defRPr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3,142857143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dibulatkan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3,14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3,143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3,1.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0,483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dibulatkan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0,5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0.48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0,3333333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dibulatkan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0,33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0,3.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0,666667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dibulatkan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0,7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0.67.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0,6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dibulatkan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1.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1" y="4550257"/>
            <a:ext cx="10905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pembulatan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dirty="0">
                <a:latin typeface="Arial" pitchFamily="34" charset="0"/>
                <a:cs typeface="Arial" pitchFamily="34" charset="0"/>
              </a:rPr>
              <a:t> pada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meningkatnya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komputasi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pembulatan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pada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perhitungan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berikutnya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095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ANGKA BENA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2" y="1610433"/>
            <a:ext cx="111565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Angka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bena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(significant figure)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banyaknya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digit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diperhitungkan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kuantitas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diukur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dihitung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Jika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pada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komputasi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digit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pasti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Ketidakpastian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digit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tergantung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pada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alat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menyimpan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bena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Bilangan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riil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benanya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melebihi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bena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disimpan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bena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penulisan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‒"/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91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(9 dan 1) dan 123,45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(1, 2, 3, 4, dan 5).</a:t>
            </a:r>
          </a:p>
          <a:p>
            <a:pPr marL="742950" lvl="1" indent="-285750" algn="just">
              <a:buFont typeface="Arial" panose="020B0604020202020204" pitchFamily="34" charset="0"/>
              <a:buChar char="‒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Angka-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terletak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2,008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4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(2, 0, 0, dan 8).</a:t>
            </a:r>
          </a:p>
          <a:p>
            <a:pPr marL="742950" lvl="1" indent="-285750" algn="just">
              <a:buFont typeface="Arial" panose="020B0604020202020204" pitchFamily="34" charset="0"/>
              <a:buChar char="‒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Angka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sebelah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kanan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koma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desimal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10,07</a:t>
            </a:r>
            <a:r>
              <a:rPr lang="en-US" sz="1600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‒"/>
              <a:defRPr/>
            </a:pP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Nol yang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ujung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deret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disebelah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kiri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koma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desimal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kecuali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diberi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taksiran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/ garis </a:t>
            </a:r>
            <a:r>
              <a:rPr lang="en-US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bawah</a:t>
            </a:r>
            <a:r>
              <a:rPr lang="en-US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742950" lvl="1" indent="-285750" algn="just">
              <a:buFont typeface="Arial" panose="020B0604020202020204" pitchFamily="34" charset="0"/>
              <a:buChar char="‒"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Angka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sebelah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kiri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Angka 0,0000856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3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signifikan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(8, 5, dan 6). Angka 4,3123 x 10</a:t>
            </a:r>
            <a:r>
              <a:rPr lang="en-US" sz="1600" baseline="30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= 43,123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bena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 Angka 1,764 x 10</a:t>
            </a:r>
            <a:r>
              <a:rPr lang="en-US" sz="1600" baseline="30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= 0,1764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4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bena</a:t>
            </a:r>
            <a:r>
              <a:rPr lang="en-US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1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ATURAN PEMBULATAN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942" y="1624112"/>
            <a:ext cx="34155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ATURAN 1</a:t>
            </a:r>
          </a:p>
          <a:p>
            <a:r>
              <a:rPr lang="en-US" dirty="0"/>
              <a:t>Bila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4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mendahuluinya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Contoh</a:t>
            </a:r>
            <a:r>
              <a:rPr lang="en-US" dirty="0">
                <a:solidFill>
                  <a:srgbClr val="FFFF00"/>
                </a:solidFill>
              </a:rPr>
              <a:t>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233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puluhan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2330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3,14</a:t>
            </a:r>
            <a:r>
              <a:rPr lang="en-US" dirty="0">
                <a:solidFill>
                  <a:srgbClr val="FFC000"/>
                </a:solidFill>
              </a:rPr>
              <a:t>2857143</a:t>
            </a:r>
            <a:r>
              <a:rPr lang="en-US" dirty="0"/>
              <a:t>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seperseratus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3,14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8587" y="1622279"/>
            <a:ext cx="35948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ATURAN 2</a:t>
            </a:r>
          </a:p>
          <a:p>
            <a:r>
              <a:rPr lang="en-US" dirty="0"/>
              <a:t>Bila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terkanan</a:t>
            </a:r>
            <a:r>
              <a:rPr lang="en-US" dirty="0"/>
              <a:t> yang </a:t>
            </a:r>
            <a:r>
              <a:rPr lang="en-US" dirty="0" err="1"/>
              <a:t>mendahuluinya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Contoh</a:t>
            </a:r>
            <a:r>
              <a:rPr lang="en-US" dirty="0">
                <a:solidFill>
                  <a:srgbClr val="FFFF00"/>
                </a:solidFill>
              </a:rPr>
              <a:t> 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453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keseratusan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0,555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seperseratus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0,56</a:t>
            </a:r>
          </a:p>
        </p:txBody>
      </p:sp>
      <p:sp>
        <p:nvSpPr>
          <p:cNvPr id="8" name="Rectangle 7"/>
          <p:cNvSpPr/>
          <p:nvPr/>
        </p:nvSpPr>
        <p:spPr>
          <a:xfrm>
            <a:off x="8113057" y="1578658"/>
            <a:ext cx="36665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ATURAN 3</a:t>
            </a:r>
          </a:p>
          <a:p>
            <a:r>
              <a:rPr lang="en-US" dirty="0"/>
              <a:t>Bila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terkanan</a:t>
            </a:r>
            <a:r>
              <a:rPr lang="en-US" dirty="0"/>
              <a:t> yang </a:t>
            </a:r>
            <a:r>
              <a:rPr lang="en-US" dirty="0" err="1"/>
              <a:t>mendahuluinya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dan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genap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>
                <a:solidFill>
                  <a:srgbClr val="FFFF00"/>
                </a:solidFill>
              </a:rPr>
              <a:t>Contoh</a:t>
            </a:r>
            <a:r>
              <a:rPr lang="en-US" dirty="0">
                <a:solidFill>
                  <a:srgbClr val="FFFF00"/>
                </a:solidFill>
              </a:rPr>
              <a:t>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3500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4500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5,55500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seperseratus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5,56</a:t>
            </a:r>
          </a:p>
        </p:txBody>
      </p:sp>
    </p:spTree>
    <p:extLst>
      <p:ext uri="{BB962C8B-B14F-4D97-AF65-F5344CB8AC3E}">
        <p14:creationId xmlns:p14="http://schemas.microsoft.com/office/powerpoint/2010/main" val="302996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2" name="Rectangle 1"/>
          <p:cNvSpPr/>
          <p:nvPr/>
        </p:nvSpPr>
        <p:spPr>
          <a:xfrm>
            <a:off x="623714" y="1625350"/>
            <a:ext cx="112507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" panose="020B0604020202020204" pitchFamily="34" charset="0"/>
              </a:rPr>
              <a:t>Penyelesaian secara numerik dari suatu persamaan matematis hanya memberikan nilai perkiraan yang mendekati nilai eksak (yang benar) dari penyelesaian analitis.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" panose="020B0604020202020204" pitchFamily="34" charset="0"/>
              </a:rPr>
              <a:t>Penyelesaian numerik akan memberikan kesalahan atau perbedaan terhadap nilai eksak.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Kesalahan (error/galat) adalah besarnya perbedaan atau selisih antara nilai taksiran (hampiran/aproksimasi) dengan nilai sesungguhnya (eksak), kesalahan ini biasa timbul karena proses pengukuran atau penggunaan aproksimasi.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ANALISIS KESALAHAN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1" y="1607422"/>
            <a:ext cx="113134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altLang="en-US" sz="2800">
                <a:latin typeface="Arial" panose="020B0604020202020204" pitchFamily="34" charset="0"/>
                <a:cs typeface="Arial" panose="020B0604020202020204" pitchFamily="34" charset="0"/>
              </a:rPr>
              <a:t>Besarnya kesalahan atas suatu nilai taksiran dapat dinyatakan secara kuantitatif dan kualitatif.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altLang="en-US" sz="2800">
                <a:latin typeface="Arial" panose="020B0604020202020204" pitchFamily="34" charset="0"/>
                <a:cs typeface="Arial" panose="020B0604020202020204" pitchFamily="34" charset="0"/>
              </a:rPr>
              <a:t>Besarnya kesalahan yang dinyatakan secara kuantitatif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altLang="en-US" sz="2800">
                <a:latin typeface="Arial" panose="020B0604020202020204" pitchFamily="34" charset="0"/>
                <a:cs typeface="Arial" panose="020B0604020202020204" pitchFamily="34" charset="0"/>
              </a:rPr>
              <a:t>disebut </a:t>
            </a:r>
            <a:r>
              <a:rPr lang="id-ID" altLang="en-US" sz="2800" b="1">
                <a:solidFill>
                  <a:srgbClr val="FFB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Kesalahan Absolut</a:t>
            </a:r>
            <a:r>
              <a:rPr lang="id-ID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id-ID" altLang="en-US" sz="2800">
                <a:latin typeface="Arial" panose="020B0604020202020204" pitchFamily="34" charset="0"/>
                <a:cs typeface="Arial" panose="020B0604020202020204" pitchFamily="34" charset="0"/>
              </a:rPr>
              <a:t>esarnya kesalahan yang dinyatakan secara kualitatif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altLang="en-US" sz="2800">
                <a:latin typeface="Arial" panose="020B0604020202020204" pitchFamily="34" charset="0"/>
                <a:cs typeface="Arial" panose="020B0604020202020204" pitchFamily="34" charset="0"/>
              </a:rPr>
              <a:t>disebut dengan </a:t>
            </a:r>
            <a:r>
              <a:rPr lang="en-US" altLang="en-US" sz="2800">
                <a:solidFill>
                  <a:srgbClr val="FFB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d-ID" altLang="en-US" sz="2800" b="1">
                <a:solidFill>
                  <a:srgbClr val="FFB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esalahan </a:t>
            </a:r>
            <a:r>
              <a:rPr lang="en-US" altLang="en-US" sz="2800" b="1">
                <a:solidFill>
                  <a:srgbClr val="FFB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d-ID" altLang="en-US" sz="2800" b="1">
                <a:solidFill>
                  <a:srgbClr val="FFB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elatif</a:t>
            </a:r>
            <a:r>
              <a:rPr lang="id-ID" alt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ANALISIS KESALAHAN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0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ANALISIS KESALAHAN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706034"/>
            <a:ext cx="111207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d-ID" sz="2400" dirty="0">
                <a:latin typeface="Arial" charset="0"/>
                <a:cs typeface="Arial" charset="0"/>
              </a:rPr>
              <a:t>Nilai eksak dapat diformulasikan sebagai hubungan antara nilai perkiraan dan nilai kesalahan sebagai berikut :</a:t>
            </a:r>
            <a:endParaRPr lang="en-US" sz="2400" dirty="0"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id-ID" sz="24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Arial" charset="0"/>
                <a:cs typeface="Arial" charset="0"/>
              </a:rPr>
              <a:t>                  	</a:t>
            </a:r>
          </a:p>
          <a:p>
            <a:pPr algn="ctr">
              <a:defRPr/>
            </a:pPr>
            <a:r>
              <a:rPr lang="en-US" sz="2400" b="1" dirty="0">
                <a:latin typeface="Arial" charset="0"/>
                <a:cs typeface="Arial" charset="0"/>
              </a:rPr>
              <a:t>v</a:t>
            </a:r>
            <a:r>
              <a:rPr lang="id-ID" sz="2400" b="1" dirty="0">
                <a:latin typeface="Arial" charset="0"/>
                <a:cs typeface="Arial" charset="0"/>
              </a:rPr>
              <a:t> = v’ +</a:t>
            </a:r>
            <a:r>
              <a:rPr lang="en-US" sz="2400" b="1" dirty="0">
                <a:latin typeface="Arial" charset="0"/>
                <a:cs typeface="Arial" charset="0"/>
              </a:rPr>
              <a:t> </a:t>
            </a:r>
            <a:r>
              <a:rPr lang="id-ID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endParaRPr lang="en-US" sz="2400" b="1" dirty="0">
              <a:latin typeface="Arial" charset="0"/>
              <a:cs typeface="Arial" charset="0"/>
              <a:sym typeface="Symbol" panose="05050102010706020507" pitchFamily="18" charset="2"/>
            </a:endParaRPr>
          </a:p>
          <a:p>
            <a:pPr algn="ctr">
              <a:defRPr/>
            </a:pPr>
            <a:r>
              <a:rPr lang="id-ID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en-US" sz="2400" b="1" baseline="-25000" dirty="0">
                <a:latin typeface="Arial" charset="0"/>
                <a:cs typeface="Arial" charset="0"/>
                <a:sym typeface="Symbol" panose="05050102010706020507" pitchFamily="18" charset="2"/>
              </a:rPr>
              <a:t>a </a:t>
            </a:r>
            <a:r>
              <a:rPr lang="en-US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= v – v’………….</a:t>
            </a:r>
            <a:r>
              <a:rPr lang="id-ID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 </a:t>
            </a:r>
            <a:r>
              <a:rPr lang="en-US" sz="2400" b="1" baseline="-25000" dirty="0" err="1">
                <a:latin typeface="Arial" charset="0"/>
                <a:cs typeface="Arial" charset="0"/>
                <a:sym typeface="Symbol" panose="05050102010706020507" pitchFamily="18" charset="2"/>
              </a:rPr>
              <a:t>absolut</a:t>
            </a:r>
            <a:endParaRPr lang="en-US" sz="2400" b="1" baseline="-25000" dirty="0">
              <a:latin typeface="Arial" charset="0"/>
              <a:cs typeface="Arial" charset="0"/>
              <a:sym typeface="Symbol" panose="05050102010706020507" pitchFamily="18" charset="2"/>
            </a:endParaRPr>
          </a:p>
          <a:p>
            <a:pPr algn="ctr">
              <a:defRPr/>
            </a:pPr>
            <a:r>
              <a:rPr lang="en-US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           </a:t>
            </a:r>
            <a:r>
              <a:rPr lang="id-ID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en-US" sz="2400" b="1" baseline="-25000" dirty="0">
                <a:latin typeface="Arial" charset="0"/>
                <a:cs typeface="Arial" charset="0"/>
                <a:sym typeface="Symbol" panose="05050102010706020507" pitchFamily="18" charset="2"/>
              </a:rPr>
              <a:t>r</a:t>
            </a:r>
            <a:r>
              <a:rPr lang="en-US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 = (v – v’)/v………............ </a:t>
            </a:r>
            <a:r>
              <a:rPr lang="id-ID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en-US" sz="2400" b="1" baseline="-25000" dirty="0" err="1">
                <a:latin typeface="Arial" charset="0"/>
                <a:cs typeface="Arial" charset="0"/>
                <a:sym typeface="Symbol" panose="05050102010706020507" pitchFamily="18" charset="2"/>
              </a:rPr>
              <a:t>relatif</a:t>
            </a:r>
            <a:endParaRPr lang="en-US" sz="2400" b="1" baseline="-25000" dirty="0"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</a:p>
          <a:p>
            <a:pPr algn="just">
              <a:defRPr/>
            </a:pPr>
            <a:r>
              <a:rPr lang="en-US" sz="2400" dirty="0">
                <a:latin typeface="Arial" charset="0"/>
                <a:cs typeface="Arial" charset="0"/>
              </a:rPr>
              <a:t>d</a:t>
            </a:r>
            <a:r>
              <a:rPr lang="id-ID" sz="2400" dirty="0">
                <a:latin typeface="Arial" charset="0"/>
                <a:cs typeface="Arial" charset="0"/>
              </a:rPr>
              <a:t>imana </a:t>
            </a:r>
            <a:r>
              <a:rPr lang="en-US" sz="2400" dirty="0">
                <a:latin typeface="Arial" charset="0"/>
                <a:cs typeface="Arial" charset="0"/>
              </a:rPr>
              <a:t>:</a:t>
            </a:r>
          </a:p>
          <a:p>
            <a:pPr algn="just"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id-ID" sz="2400" dirty="0">
                <a:latin typeface="Arial" charset="0"/>
                <a:cs typeface="Arial" charset="0"/>
              </a:rPr>
              <a:t>v 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id-ID" sz="2400" dirty="0">
                <a:latin typeface="Arial" charset="0"/>
                <a:cs typeface="Arial" charset="0"/>
              </a:rPr>
              <a:t>= nilai eksak, </a:t>
            </a:r>
            <a:endParaRPr lang="en-US" sz="2400" dirty="0"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id-ID" sz="2400" dirty="0">
                <a:latin typeface="Arial" charset="0"/>
                <a:cs typeface="Arial" charset="0"/>
              </a:rPr>
              <a:t>v’ = nilai perkiraan </a:t>
            </a:r>
            <a:endParaRPr lang="en-US" sz="2400" dirty="0"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id-ID" sz="2400" b="1" dirty="0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id-ID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id-ID" sz="2400" dirty="0">
                <a:latin typeface="Arial" charset="0"/>
                <a:cs typeface="Arial" charset="0"/>
              </a:rPr>
              <a:t>= nilai kesalahan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17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KESALAHAN ABSOLUT &amp; RELATIF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706034"/>
            <a:ext cx="50605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Kesalahan absolut menunjukkan besarnya perbedaan antara nilai eksak dengan nilai perkiraan :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algn="just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Kesalahan absolut tidak menunjukkan besarnya tingkat kesalahan, tetapi hanya sekedar menunjukkan selisih perbedaan antara nilai eksak dengan nilai perkiraan.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2564" y="1706034"/>
            <a:ext cx="6033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altLang="en-US">
                <a:cs typeface="Arial" panose="020B0604020202020204" pitchFamily="34" charset="0"/>
              </a:rPr>
              <a:t>Kesalahan relatif menunjukkan besarnya tingkat kesalahan antara nilai perkiraan dengan nilai eksaknya yang dihitung dengan membandingkan kesalahan absolut terhadap nilai eksaknya (biasanya dinyatakan dala</a:t>
            </a:r>
            <a:r>
              <a:rPr lang="en-US" altLang="en-US">
                <a:cs typeface="Arial" panose="020B0604020202020204" pitchFamily="34" charset="0"/>
              </a:rPr>
              <a:t>m</a:t>
            </a:r>
            <a:r>
              <a:rPr lang="id-ID" altLang="en-US">
                <a:cs typeface="Arial" panose="020B0604020202020204" pitchFamily="34" charset="0"/>
              </a:rPr>
              <a:t> % ).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2564" y="3922619"/>
            <a:ext cx="5898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altLang="en-US">
                <a:latin typeface="Arial" panose="020B0604020202020204" pitchFamily="34" charset="0"/>
                <a:cs typeface="Times New Roman" panose="02020603050405020304" pitchFamily="18" charset="0"/>
              </a:rPr>
              <a:t>dimana 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id-ID" altLang="en-US">
                <a:latin typeface="Arial" panose="020B0604020202020204" pitchFamily="34" charset="0"/>
                <a:cs typeface="Times New Roman" panose="02020603050405020304" pitchFamily="18" charset="0"/>
              </a:rPr>
              <a:t>v 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id-ID" altLang="en-US">
                <a:latin typeface="Arial" panose="020B0604020202020204" pitchFamily="34" charset="0"/>
                <a:cs typeface="Times New Roman" panose="02020603050405020304" pitchFamily="18" charset="0"/>
              </a:rPr>
              <a:t>= nilai eksak</a:t>
            </a: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d-ID" b="1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id-ID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id-ID" alt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d-ID" alt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kesalahan relatif </a:t>
            </a: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id-ID" b="1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id-ID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id-ID" alt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kesalahan absolut</a:t>
            </a: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endParaRPr lang="en-US" altLang="en-US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id-ID" alt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Semakin kecil kesalahan relatifnya, maka nilai perkiraan yang diperoleh akan semakin baik.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510706"/>
              </p:ext>
            </p:extLst>
          </p:nvPr>
        </p:nvGraphicFramePr>
        <p:xfrm>
          <a:off x="6130925" y="3062288"/>
          <a:ext cx="1827565" cy="79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393480" progId="Equation.DSMT4">
                  <p:embed/>
                </p:oleObj>
              </mc:Choice>
              <mc:Fallback>
                <p:oleObj name="Equation" r:id="rId2" imgW="901440" imgH="393480" progId="Equation.DSMT4">
                  <p:embed/>
                  <p:pic>
                    <p:nvPicPr>
                      <p:cNvPr id="174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062288"/>
                        <a:ext cx="1827565" cy="79332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485761"/>
              </p:ext>
            </p:extLst>
          </p:nvPr>
        </p:nvGraphicFramePr>
        <p:xfrm>
          <a:off x="2368890" y="2786785"/>
          <a:ext cx="1808663" cy="58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15640" progId="Equation.DSMT4">
                  <p:embed/>
                </p:oleObj>
              </mc:Choice>
              <mc:Fallback>
                <p:oleObj name="Equation" r:id="rId4" imgW="660240" imgH="21564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890" y="2786785"/>
                        <a:ext cx="1808663" cy="58816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8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1" y="1628472"/>
            <a:ext cx="11183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altLang="en-US" sz="2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Isna membeli kabel listrik 30 meter dari sebuah toko alat-alat elektronika. Setelah diukur ulang oleh Isna sesampainya di rumah, kabel tersebut ternyata hanya mempunyai panjang 29,97 meter. Berapa kesalahan absolut dan kesalahan relatif hasil pengukuran yang dilakukan oleh Isna?</a:t>
            </a:r>
            <a:endParaRPr lang="en-US" altLang="en-US" sz="20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1" y="2663029"/>
            <a:ext cx="49261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Diketahui :</a:t>
            </a: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= 30 meter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V’ = 29,97 meter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Kesalahan absolut 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id-ID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 30 – 29,97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 = 0.03 meter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Kesalahan relatif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id-ID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  = 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 0.03/ 30 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id-ID" altLang="en-US" sz="2000">
                <a:latin typeface="Arial" panose="020B0604020202020204" pitchFamily="34" charset="0"/>
                <a:cs typeface="Arial" panose="020B0604020202020204" pitchFamily="34" charset="0"/>
              </a:rPr>
              <a:t> * 100% = 0.1%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04" y="2888472"/>
            <a:ext cx="5186740" cy="29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1656981"/>
            <a:ext cx="1084091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atin typeface="Arial" charset="0"/>
                <a:cs typeface="Arial" charset="0"/>
              </a:rPr>
              <a:t>Pengukuran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panjang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jembatan</a:t>
            </a:r>
            <a:r>
              <a:rPr lang="en-US" dirty="0">
                <a:latin typeface="Arial" charset="0"/>
                <a:cs typeface="Arial" charset="0"/>
              </a:rPr>
              <a:t> dan </a:t>
            </a:r>
            <a:r>
              <a:rPr lang="en-US" dirty="0" err="1">
                <a:latin typeface="Arial" charset="0"/>
                <a:cs typeface="Arial" charset="0"/>
              </a:rPr>
              <a:t>pensil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memberikan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hasil</a:t>
            </a:r>
            <a:r>
              <a:rPr lang="en-US" dirty="0">
                <a:latin typeface="Arial" charset="0"/>
                <a:cs typeface="Arial" charset="0"/>
              </a:rPr>
              <a:t> 9999 cm dan  9 cm. </a:t>
            </a:r>
            <a:r>
              <a:rPr lang="en-US" dirty="0" err="1">
                <a:latin typeface="Arial" charset="0"/>
                <a:cs typeface="Arial" charset="0"/>
              </a:rPr>
              <a:t>Apabila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panjang</a:t>
            </a:r>
            <a:r>
              <a:rPr lang="en-US" dirty="0">
                <a:latin typeface="Arial" charset="0"/>
                <a:cs typeface="Arial" charset="0"/>
              </a:rPr>
              <a:t> yang </a:t>
            </a:r>
            <a:r>
              <a:rPr lang="en-US" dirty="0" err="1">
                <a:latin typeface="Arial" charset="0"/>
                <a:cs typeface="Arial" charset="0"/>
              </a:rPr>
              <a:t>benar</a:t>
            </a:r>
            <a:r>
              <a:rPr lang="en-US" dirty="0">
                <a:latin typeface="Arial" charset="0"/>
                <a:cs typeface="Arial" charset="0"/>
              </a:rPr>
              <a:t> (</a:t>
            </a:r>
            <a:r>
              <a:rPr lang="en-US" dirty="0" err="1">
                <a:latin typeface="Arial" charset="0"/>
                <a:cs typeface="Arial" charset="0"/>
              </a:rPr>
              <a:t>eksak</a:t>
            </a:r>
            <a:r>
              <a:rPr lang="en-US" dirty="0">
                <a:latin typeface="Arial" charset="0"/>
                <a:cs typeface="Arial" charset="0"/>
              </a:rPr>
              <a:t>) </a:t>
            </a:r>
            <a:r>
              <a:rPr lang="en-US" dirty="0" err="1">
                <a:latin typeface="Arial" charset="0"/>
                <a:cs typeface="Arial" charset="0"/>
              </a:rPr>
              <a:t>adalah</a:t>
            </a:r>
            <a:r>
              <a:rPr lang="en-US" dirty="0">
                <a:latin typeface="Arial" charset="0"/>
                <a:cs typeface="Arial" charset="0"/>
              </a:rPr>
              <a:t> 10.000 cm dan 10 cm. </a:t>
            </a:r>
            <a:r>
              <a:rPr lang="en-US" dirty="0" err="1">
                <a:latin typeface="Arial" charset="0"/>
                <a:cs typeface="Arial" charset="0"/>
              </a:rPr>
              <a:t>Hitung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kesalahan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absolut</a:t>
            </a:r>
            <a:r>
              <a:rPr lang="en-US" dirty="0">
                <a:latin typeface="Arial" charset="0"/>
                <a:cs typeface="Arial" charset="0"/>
              </a:rPr>
              <a:t> dan </a:t>
            </a:r>
            <a:r>
              <a:rPr lang="en-US" dirty="0" err="1">
                <a:latin typeface="Arial" charset="0"/>
                <a:cs typeface="Arial" charset="0"/>
              </a:rPr>
              <a:t>relatif</a:t>
            </a:r>
            <a:r>
              <a:rPr lang="en-US" dirty="0">
                <a:latin typeface="Arial" charset="0"/>
                <a:cs typeface="Arial" charset="0"/>
              </a:rPr>
              <a:t>!</a:t>
            </a:r>
          </a:p>
          <a:p>
            <a:pPr marL="350838" indent="-350838" algn="just">
              <a:defRPr/>
            </a:pPr>
            <a:endParaRPr lang="en-US" sz="800" dirty="0"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cs typeface="Arial" charset="0"/>
              </a:rPr>
              <a:t>Kesalahan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absolut</a:t>
            </a:r>
            <a:endParaRPr lang="en-US" dirty="0">
              <a:latin typeface="Arial" charset="0"/>
              <a:cs typeface="Arial" charset="0"/>
            </a:endParaRPr>
          </a:p>
          <a:p>
            <a:pPr marL="350838" indent="-350838" algn="just"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Jembatan</a:t>
            </a:r>
            <a:r>
              <a:rPr lang="en-US" dirty="0">
                <a:latin typeface="Arial" charset="0"/>
                <a:cs typeface="Arial" charset="0"/>
              </a:rPr>
              <a:t> : </a:t>
            </a:r>
            <a:r>
              <a:rPr lang="en-US" dirty="0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id-ID" baseline="-25000" dirty="0">
                <a:latin typeface="Arial" charset="0"/>
                <a:cs typeface="Arial" charset="0"/>
              </a:rPr>
              <a:t>a</a:t>
            </a:r>
            <a:r>
              <a:rPr lang="id-ID" dirty="0">
                <a:latin typeface="Arial" charset="0"/>
                <a:cs typeface="Arial" charset="0"/>
              </a:rPr>
              <a:t>  = </a:t>
            </a:r>
            <a:r>
              <a:rPr lang="id-ID" dirty="0">
                <a:latin typeface="Arial" charset="0"/>
                <a:cs typeface="Arial" charset="0"/>
                <a:sym typeface="Symbol" pitchFamily="18" charset="2"/>
              </a:rPr>
              <a:t></a:t>
            </a:r>
            <a:r>
              <a:rPr lang="id-ID" dirty="0">
                <a:latin typeface="Arial" charset="0"/>
                <a:cs typeface="Arial" charset="0"/>
              </a:rPr>
              <a:t>v – v’ </a:t>
            </a:r>
            <a:r>
              <a:rPr lang="id-ID" dirty="0">
                <a:latin typeface="Arial" charset="0"/>
                <a:cs typeface="Arial" charset="0"/>
                <a:sym typeface="Symbol" pitchFamily="18" charset="2"/>
              </a:rPr>
              <a:t></a:t>
            </a:r>
            <a:r>
              <a:rPr lang="en-US" dirty="0">
                <a:latin typeface="Arial" charset="0"/>
                <a:cs typeface="Arial" charset="0"/>
              </a:rPr>
              <a:t>  = │10.000 – 9999 │= 1 cm  </a:t>
            </a:r>
          </a:p>
          <a:p>
            <a:pPr marL="350838" indent="-350838" algn="just"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Pensil</a:t>
            </a:r>
            <a:r>
              <a:rPr lang="en-US" dirty="0">
                <a:latin typeface="Arial" charset="0"/>
                <a:cs typeface="Arial" charset="0"/>
              </a:rPr>
              <a:t>       : </a:t>
            </a:r>
            <a:r>
              <a:rPr lang="en-US" dirty="0">
                <a:latin typeface="Arial" charset="0"/>
                <a:cs typeface="Arial" charset="0"/>
                <a:sym typeface="Symbol" panose="05050102010706020507" pitchFamily="18" charset="2"/>
              </a:rPr>
              <a:t></a:t>
            </a:r>
            <a:r>
              <a:rPr lang="id-ID" baseline="-25000" dirty="0">
                <a:latin typeface="Arial" charset="0"/>
                <a:cs typeface="Arial" charset="0"/>
              </a:rPr>
              <a:t>a</a:t>
            </a:r>
            <a:r>
              <a:rPr lang="id-ID" dirty="0">
                <a:latin typeface="Arial" charset="0"/>
                <a:cs typeface="Arial" charset="0"/>
              </a:rPr>
              <a:t>  = </a:t>
            </a:r>
            <a:r>
              <a:rPr lang="id-ID" dirty="0">
                <a:latin typeface="Arial" charset="0"/>
                <a:cs typeface="Arial" charset="0"/>
                <a:sym typeface="Symbol" pitchFamily="18" charset="2"/>
              </a:rPr>
              <a:t></a:t>
            </a:r>
            <a:r>
              <a:rPr lang="id-ID" dirty="0">
                <a:latin typeface="Arial" charset="0"/>
                <a:cs typeface="Arial" charset="0"/>
              </a:rPr>
              <a:t>v – v’ </a:t>
            </a:r>
            <a:r>
              <a:rPr lang="id-ID" dirty="0">
                <a:latin typeface="Arial" charset="0"/>
                <a:cs typeface="Arial" charset="0"/>
                <a:sym typeface="Symbol" pitchFamily="18" charset="2"/>
              </a:rPr>
              <a:t></a:t>
            </a:r>
            <a:r>
              <a:rPr lang="en-US" dirty="0">
                <a:latin typeface="Arial" charset="0"/>
                <a:cs typeface="Arial" charset="0"/>
              </a:rPr>
              <a:t>  = │10 – 9 │= 1  cm</a:t>
            </a:r>
          </a:p>
          <a:p>
            <a:pPr algn="just">
              <a:defRPr/>
            </a:pPr>
            <a:r>
              <a:rPr lang="en-US" dirty="0" err="1">
                <a:latin typeface="Arial" charset="0"/>
                <a:cs typeface="Arial" charset="0"/>
              </a:rPr>
              <a:t>Kesalahan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relatif</a:t>
            </a:r>
            <a:endParaRPr lang="en-US" dirty="0">
              <a:latin typeface="Arial" charset="0"/>
              <a:cs typeface="Arial" charset="0"/>
            </a:endParaRPr>
          </a:p>
          <a:p>
            <a:pPr marL="350838" indent="-350838" algn="just"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Jembatan</a:t>
            </a:r>
            <a:r>
              <a:rPr lang="en-US" dirty="0">
                <a:latin typeface="Arial" charset="0"/>
                <a:cs typeface="Arial" charset="0"/>
              </a:rPr>
              <a:t> :                            </a:t>
            </a:r>
          </a:p>
          <a:p>
            <a:pPr marL="350838" indent="-350838" algn="just">
              <a:defRPr/>
            </a:pPr>
            <a:r>
              <a:rPr lang="en-US" sz="1400" dirty="0">
                <a:latin typeface="Arial" charset="0"/>
                <a:cs typeface="Arial" charset="0"/>
              </a:rPr>
              <a:t>	</a:t>
            </a:r>
          </a:p>
          <a:p>
            <a:pPr marL="350838" indent="-350838" algn="just"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 marL="350838" indent="-350838" algn="just"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 marL="350838" indent="-350838" algn="just"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Pensil</a:t>
            </a:r>
            <a:r>
              <a:rPr lang="en-US" dirty="0">
                <a:latin typeface="Arial" charset="0"/>
                <a:cs typeface="Arial" charset="0"/>
              </a:rPr>
              <a:t>        : </a:t>
            </a:r>
          </a:p>
          <a:p>
            <a:pPr algn="just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algn="just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algn="just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cs typeface="Arial" charset="0"/>
              </a:rPr>
              <a:t>Kedua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kesalahan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sama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yaitu</a:t>
            </a:r>
            <a:r>
              <a:rPr lang="en-US" dirty="0">
                <a:latin typeface="Arial" charset="0"/>
                <a:cs typeface="Arial" charset="0"/>
              </a:rPr>
              <a:t> 1 cm </a:t>
            </a:r>
            <a:r>
              <a:rPr lang="en-US" dirty="0" err="1">
                <a:latin typeface="Arial" charset="0"/>
                <a:cs typeface="Arial" charset="0"/>
              </a:rPr>
              <a:t>tetapi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kesalahan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relatif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pensil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adalah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jauh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lebih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besar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8929"/>
              </p:ext>
            </p:extLst>
          </p:nvPr>
        </p:nvGraphicFramePr>
        <p:xfrm>
          <a:off x="2360333" y="3545778"/>
          <a:ext cx="6508627" cy="83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393480" progId="Equation.DSMT4">
                  <p:embed/>
                </p:oleObj>
              </mc:Choice>
              <mc:Fallback>
                <p:oleObj name="Equation" r:id="rId2" imgW="2006280" imgH="393480" progId="Equation.DSMT4">
                  <p:embed/>
                  <p:pic>
                    <p:nvPicPr>
                      <p:cNvPr id="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333" y="3545778"/>
                        <a:ext cx="6508627" cy="83139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41546"/>
              </p:ext>
            </p:extLst>
          </p:nvPr>
        </p:nvGraphicFramePr>
        <p:xfrm>
          <a:off x="2360333" y="4482939"/>
          <a:ext cx="5798281" cy="76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393480" progId="Equation.DSMT4">
                  <p:embed/>
                </p:oleObj>
              </mc:Choice>
              <mc:Fallback>
                <p:oleObj name="Equation" r:id="rId4" imgW="1752480" imgH="393480" progId="Equation.DSMT4">
                  <p:embed/>
                  <p:pic>
                    <p:nvPicPr>
                      <p:cNvPr id="1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333" y="4482939"/>
                        <a:ext cx="5798281" cy="761413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497" y="2439786"/>
            <a:ext cx="2667801" cy="1500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497" y="4007433"/>
            <a:ext cx="2667801" cy="1481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99395" y="321453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n w="28575">
                  <a:solidFill>
                    <a:schemeClr val="tx1">
                      <a:lumMod val="95000"/>
                    </a:schemeClr>
                  </a:solidFill>
                </a:ln>
                <a:solidFill>
                  <a:srgbClr val="133E57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723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MACAM KESALAHAN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493892"/>
            <a:ext cx="92201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Ada 3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macam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990600" lvl="1" indent="-266700">
              <a:buFontTx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bawaan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(Inherent Error)</a:t>
            </a:r>
          </a:p>
          <a:p>
            <a:pPr marL="990600" lvl="1" indent="-266700">
              <a:buFontTx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pemotongan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(Truncation Error)</a:t>
            </a:r>
          </a:p>
          <a:p>
            <a:pPr marL="990600" lvl="1" indent="-266700">
              <a:buFontTx/>
              <a:buAutoNum type="arabicPeriod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pembulatan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(Round-off Error)</a:t>
            </a:r>
          </a:p>
        </p:txBody>
      </p:sp>
    </p:spTree>
    <p:extLst>
      <p:ext uri="{BB962C8B-B14F-4D97-AF65-F5344CB8AC3E}">
        <p14:creationId xmlns:p14="http://schemas.microsoft.com/office/powerpoint/2010/main" val="229121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KESALAHAN BAWAAN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2" y="1610433"/>
            <a:ext cx="65908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bawaan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data.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akibat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kekeliruan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menyalin</a:t>
            </a:r>
            <a:r>
              <a:rPr lang="en-US" dirty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mencatat</a:t>
            </a:r>
            <a:r>
              <a:rPr lang="en-US" dirty="0">
                <a:latin typeface="Arial" pitchFamily="34" charset="0"/>
                <a:cs typeface="Arial" pitchFamily="34" charset="0"/>
              </a:rPr>
              <a:t> data, salah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membaca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skala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kurangnya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pengertian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hukum-hukum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diukur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faktor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human error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:</a:t>
            </a:r>
          </a:p>
          <a:p>
            <a:pPr algn="just">
              <a:defRPr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Seseorang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mengukur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berat</a:t>
            </a:r>
            <a:r>
              <a:rPr lang="en-US" dirty="0">
                <a:latin typeface="Arial" pitchFamily="34" charset="0"/>
                <a:cs typeface="Arial" pitchFamily="34" charset="0"/>
              </a:rPr>
              <a:t> badan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timbangan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manual.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Berat</a:t>
            </a:r>
            <a:r>
              <a:rPr lang="en-US" dirty="0">
                <a:latin typeface="Arial" pitchFamily="34" charset="0"/>
                <a:cs typeface="Arial" pitchFamily="34" charset="0"/>
              </a:rPr>
              <a:t> badan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dibaca</a:t>
            </a:r>
            <a:r>
              <a:rPr lang="en-US" dirty="0">
                <a:latin typeface="Arial" pitchFamily="34" charset="0"/>
                <a:cs typeface="Arial" pitchFamily="34" charset="0"/>
              </a:rPr>
              <a:t> dan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dicatat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sebesar</a:t>
            </a:r>
            <a:r>
              <a:rPr lang="en-US" dirty="0">
                <a:latin typeface="Arial" pitchFamily="34" charset="0"/>
                <a:cs typeface="Arial" pitchFamily="34" charset="0"/>
              </a:rPr>
              <a:t> 78,4 kg. Jika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validasi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berat</a:t>
            </a:r>
            <a:r>
              <a:rPr lang="en-US" dirty="0">
                <a:latin typeface="Arial" pitchFamily="34" charset="0"/>
                <a:cs typeface="Arial" pitchFamily="34" charset="0"/>
              </a:rPr>
              <a:t> badan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sesungguhnya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diasumsikan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mengandung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dirty="0">
                <a:latin typeface="Arial" pitchFamily="34" charset="0"/>
                <a:cs typeface="Arial" pitchFamily="34" charset="0"/>
              </a:rPr>
              <a:t>. Jika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terkecil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skala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pengukuran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0,1 kg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berat</a:t>
            </a:r>
            <a:r>
              <a:rPr lang="en-US" dirty="0">
                <a:latin typeface="Arial" pitchFamily="34" charset="0"/>
                <a:cs typeface="Arial" pitchFamily="34" charset="0"/>
              </a:rPr>
              <a:t> badan orang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ditulis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78,4 </a:t>
            </a:r>
            <a:r>
              <a:rPr lang="en-US" b="1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 0,1 kg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.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Artinya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berat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badan orang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dimungkinkan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berada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pada range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78,3 kg </a:t>
            </a:r>
            <a:r>
              <a:rPr lang="en-US" dirty="0" err="1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hingga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78,5 kg</a:t>
            </a:r>
            <a:r>
              <a:rPr lang="en-US" dirty="0"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205" y="1438895"/>
            <a:ext cx="4395737" cy="2474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434545" y="3913067"/>
            <a:ext cx="4443362" cy="222168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298004" y="4273617"/>
            <a:ext cx="442762" cy="3080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25129" y="428145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  <a:latin typeface="OCR A Extended" panose="02010509020102010303" pitchFamily="50" charset="0"/>
              </a:rPr>
              <a:t>78.5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19147" y="3138762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n w="28575">
                  <a:solidFill>
                    <a:schemeClr val="tx1">
                      <a:lumMod val="95000"/>
                    </a:schemeClr>
                  </a:solidFill>
                </a:ln>
                <a:solidFill>
                  <a:srgbClr val="133E57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42093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1349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OCR A Extended</vt:lpstr>
      <vt:lpstr>Wingdings</vt:lpstr>
      <vt:lpstr>Celestial</vt:lpstr>
      <vt:lpstr>Equation</vt:lpstr>
      <vt:lpstr>ANALISIS KESALAHAN  &amp; ANGKA BENA</vt:lpstr>
      <vt:lpstr>ANALISIS KESALAHAN</vt:lpstr>
      <vt:lpstr>ANALISIS KESALAHAN</vt:lpstr>
      <vt:lpstr>ANALISIS KESALAHAN</vt:lpstr>
      <vt:lpstr>KESALAHAN ABSOLUT &amp; RELATIF</vt:lpstr>
      <vt:lpstr>CONTOH</vt:lpstr>
      <vt:lpstr>CONTOH</vt:lpstr>
      <vt:lpstr>MACAM KESALAHAN</vt:lpstr>
      <vt:lpstr>KESALAHAN BAWAAN</vt:lpstr>
      <vt:lpstr>KESALAHAN PEMOTONGAN</vt:lpstr>
      <vt:lpstr>KESALAHAN PEMBULATAN</vt:lpstr>
      <vt:lpstr>ANGKA BENA</vt:lpstr>
      <vt:lpstr>ATURAN PEMBULATAN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2020-08-06T02:57:54Z</dcterms:created>
  <dcterms:modified xsi:type="dcterms:W3CDTF">2024-03-14T03:42:13Z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