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68" r:id="rId5"/>
    <p:sldId id="271" r:id="rId6"/>
    <p:sldId id="291" r:id="rId7"/>
    <p:sldId id="315" r:id="rId8"/>
    <p:sldId id="292" r:id="rId9"/>
    <p:sldId id="304" r:id="rId10"/>
    <p:sldId id="305" r:id="rId11"/>
    <p:sldId id="316" r:id="rId12"/>
    <p:sldId id="306" r:id="rId13"/>
    <p:sldId id="307" r:id="rId14"/>
    <p:sldId id="317" r:id="rId15"/>
    <p:sldId id="318" r:id="rId16"/>
    <p:sldId id="320" r:id="rId17"/>
    <p:sldId id="319" r:id="rId18"/>
    <p:sldId id="321" r:id="rId19"/>
    <p:sldId id="30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71" d="100"/>
          <a:sy n="71" d="100"/>
        </p:scale>
        <p:origin x="412"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9/15/2020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9/15/2020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600"/>
            <a:ext cx="10840915"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5" cy="3921600"/>
          </a:xfrm>
        </p:spPr>
        <p:txBody>
          <a:bodyPr anchor="t" anchorCtr="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hasCustomPrompt="1"/>
          </p:nvPr>
        </p:nvSpPr>
        <p:spPr>
          <a:xfrm>
            <a:off x="685804" y="609605"/>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1" y="3733800"/>
            <a:ext cx="10840915" cy="2057400"/>
          </a:xfrm>
        </p:spPr>
        <p:txBody>
          <a:bodyPr anchor="ctr">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600"/>
            <a:ext cx="10840915"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 y="1786"/>
            <a:ext cx="12188825" cy="6856214"/>
          </a:xfrm>
          <a:prstGeom prst="rect">
            <a:avLst/>
          </a:prstGeom>
        </p:spPr>
      </p:pic>
      <p:sp>
        <p:nvSpPr>
          <p:cNvPr id="2" name="Title 1"/>
          <p:cNvSpPr>
            <a:spLocks noGrp="1"/>
          </p:cNvSpPr>
          <p:nvPr>
            <p:ph type="ctrTitle"/>
          </p:nvPr>
        </p:nvSpPr>
        <p:spPr>
          <a:xfrm>
            <a:off x="2476502"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2" y="5137736"/>
            <a:ext cx="8683625" cy="732840"/>
          </a:xfrm>
        </p:spPr>
        <p:txBody>
          <a:bodyPr anchor="t">
            <a:normAutofit/>
          </a:bodyPr>
          <a:lstStyle>
            <a:lvl1pPr marL="0" indent="0" algn="r">
              <a:buNone/>
              <a:defRPr sz="1800" cap="all">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9" y="5870579"/>
            <a:ext cx="1600200" cy="377825"/>
          </a:xfrm>
        </p:spPr>
        <p:txBody>
          <a:bodyPr/>
          <a:lstStyle/>
          <a:p>
            <a:fld id="{984B7D2A-0DF8-424B-9572-B79AEBB2D9DC}" type="datetimeFigureOut">
              <a:rPr lang="en-US" noProof="0" smtClean="0"/>
              <a:t>9/15/2020</a:t>
            </a:fld>
            <a:endParaRPr lang="en-US" noProof="0" dirty="0"/>
          </a:p>
        </p:txBody>
      </p:sp>
      <p:sp>
        <p:nvSpPr>
          <p:cNvPr id="5" name="Footer Placeholder 4"/>
          <p:cNvSpPr>
            <a:spLocks noGrp="1"/>
          </p:cNvSpPr>
          <p:nvPr>
            <p:ph type="ftr" sz="quarter" idx="11"/>
          </p:nvPr>
        </p:nvSpPr>
        <p:spPr>
          <a:xfrm>
            <a:off x="3962401" y="5870579"/>
            <a:ext cx="4893959"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61" y="5870579"/>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 y="0"/>
            <a:ext cx="12188825" cy="6856214"/>
          </a:xfrm>
          <a:prstGeom prst="rect">
            <a:avLst/>
          </a:prstGeom>
        </p:spPr>
      </p:pic>
      <p:sp>
        <p:nvSpPr>
          <p:cNvPr id="2" name="Title 1"/>
          <p:cNvSpPr>
            <a:spLocks noGrp="1"/>
          </p:cNvSpPr>
          <p:nvPr>
            <p:ph type="title"/>
          </p:nvPr>
        </p:nvSpPr>
        <p:spPr>
          <a:xfrm>
            <a:off x="552452"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2" y="3134308"/>
            <a:ext cx="3814235" cy="2016600"/>
          </a:xfrm>
        </p:spPr>
        <p:txBody>
          <a:bodyPr anchor="t">
            <a:normAutofit/>
          </a:bodyPr>
          <a:lstStyle>
            <a:lvl1pPr marL="0" indent="0" algn="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601"/>
            <a:ext cx="10840915"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800" y="1881824"/>
            <a:ext cx="10840915" cy="1032826"/>
          </a:xfrm>
        </p:spPr>
        <p:txBody>
          <a:bodyPr anchor="t" anchorCtr="0">
            <a:noAutofit/>
          </a:bodyPr>
          <a:lstStyle>
            <a:lvl1pPr marL="0" indent="0">
              <a:buNone/>
              <a:defRPr sz="1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noProof="0" smtClean="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3" y="3837474"/>
            <a:ext cx="1310051" cy="959003"/>
          </a:xfrm>
        </p:spPr>
        <p:txBody>
          <a:bodyPr>
            <a:noAutofit/>
          </a:bodyPr>
          <a:lstStyle>
            <a:lvl1pPr marL="0" indent="0" algn="ctr">
              <a:buNone/>
              <a:defRPr sz="1200"/>
            </a:lvl1pPr>
            <a:lvl3pPr algn="ctr">
              <a:defRPr sz="1200"/>
            </a:lvl3pPr>
            <a:lvl5pPr marL="1828754" indent="0">
              <a:buNone/>
              <a:defRPr/>
            </a:lvl5pPr>
          </a:lstStyle>
          <a:p>
            <a:pPr lvl="0"/>
            <a:r>
              <a:rPr lang="en-US" noProof="0" smtClean="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800" y="2914650"/>
            <a:ext cx="10840915" cy="502126"/>
          </a:xfrm>
        </p:spPr>
        <p:txBody>
          <a:bodyPr anchor="ctr" anchorCtr="0">
            <a:noAutofit/>
          </a:bodyPr>
          <a:lstStyle>
            <a:lvl1pPr marL="0" indent="0" algn="ctr">
              <a:buNone/>
              <a:defRPr sz="1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noProof="0" smtClean="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5" y="3837474"/>
            <a:ext cx="1310051" cy="959003"/>
          </a:xfrm>
        </p:spPr>
        <p:txBody>
          <a:bodyPr>
            <a:noAutofit/>
          </a:bodyPr>
          <a:lstStyle>
            <a:lvl1pPr marL="0" indent="0" algn="ctr">
              <a:buNone/>
              <a:defRPr sz="1200"/>
            </a:lvl1pPr>
            <a:lvl3pPr algn="ctr">
              <a:defRPr sz="1200"/>
            </a:lvl3pPr>
            <a:lvl5pPr marL="1828754" indent="0">
              <a:buNone/>
              <a:defRPr/>
            </a:lvl5pPr>
          </a:lstStyle>
          <a:p>
            <a:pPr lvl="0"/>
            <a:r>
              <a:rPr lang="en-US" noProof="0" smtClean="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5" y="3837474"/>
            <a:ext cx="1310051" cy="959003"/>
          </a:xfrm>
        </p:spPr>
        <p:txBody>
          <a:bodyPr>
            <a:noAutofit/>
          </a:bodyPr>
          <a:lstStyle>
            <a:lvl1pPr marL="0" indent="0" algn="ctr">
              <a:buNone/>
              <a:defRPr sz="1200"/>
            </a:lvl1pPr>
            <a:lvl3pPr algn="ctr">
              <a:defRPr sz="1200"/>
            </a:lvl3pPr>
            <a:lvl5pPr marL="1828754" indent="0">
              <a:buNone/>
              <a:defRPr/>
            </a:lvl5pPr>
          </a:lstStyle>
          <a:p>
            <a:pPr lvl="0"/>
            <a:r>
              <a:rPr lang="en-US" noProof="0" smtClean="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9" y="3837474"/>
            <a:ext cx="1310051" cy="959003"/>
          </a:xfrm>
        </p:spPr>
        <p:txBody>
          <a:bodyPr>
            <a:noAutofit/>
          </a:bodyPr>
          <a:lstStyle>
            <a:lvl1pPr marL="0" indent="0" algn="ctr">
              <a:buNone/>
              <a:defRPr sz="1200"/>
            </a:lvl1pPr>
            <a:lvl3pPr algn="ctr">
              <a:defRPr sz="1200"/>
            </a:lvl3pPr>
            <a:lvl5pPr marL="1828754" indent="0">
              <a:buNone/>
              <a:defRPr/>
            </a:lvl5pPr>
          </a:lstStyle>
          <a:p>
            <a:pPr lvl="0"/>
            <a:r>
              <a:rPr lang="en-US" noProof="0" smtClean="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49" y="3837474"/>
            <a:ext cx="1310051" cy="959003"/>
          </a:xfrm>
        </p:spPr>
        <p:txBody>
          <a:bodyPr>
            <a:noAutofit/>
          </a:bodyPr>
          <a:lstStyle>
            <a:lvl1pPr marL="0" indent="0" algn="ctr">
              <a:buNone/>
              <a:defRPr sz="1200"/>
            </a:lvl1pPr>
            <a:lvl3pPr algn="ctr">
              <a:defRPr sz="1200"/>
            </a:lvl3pPr>
            <a:lvl5pPr marL="1828754" indent="0">
              <a:buNone/>
              <a:defRPr/>
            </a:lvl5pPr>
          </a:lstStyle>
          <a:p>
            <a:pPr lvl="0"/>
            <a:r>
              <a:rPr lang="en-US" noProof="0" smtClean="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 y="0"/>
            <a:ext cx="12188825" cy="6856214"/>
          </a:xfrm>
          <a:prstGeom prst="rect">
            <a:avLst/>
          </a:prstGeom>
        </p:spPr>
      </p:pic>
      <p:sp>
        <p:nvSpPr>
          <p:cNvPr id="2" name="Title 1"/>
          <p:cNvSpPr>
            <a:spLocks noGrp="1"/>
          </p:cNvSpPr>
          <p:nvPr>
            <p:ph type="title"/>
          </p:nvPr>
        </p:nvSpPr>
        <p:spPr>
          <a:xfrm>
            <a:off x="1457325" y="995967"/>
            <a:ext cx="623887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51" y="2255967"/>
            <a:ext cx="6610351" cy="3476618"/>
          </a:xfrm>
        </p:spPr>
        <p:txBody>
          <a:bodyPr anchor="t">
            <a:normAutofit/>
          </a:bodyPr>
          <a:lstStyle>
            <a:lvl1pPr marL="0" indent="0" algn="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 y="0"/>
            <a:ext cx="12188825" cy="6856214"/>
          </a:xfrm>
          <a:prstGeom prst="rect">
            <a:avLst/>
          </a:prstGeom>
        </p:spPr>
      </p:pic>
      <p:sp>
        <p:nvSpPr>
          <p:cNvPr id="2" name="Title 1"/>
          <p:cNvSpPr>
            <a:spLocks noGrp="1"/>
          </p:cNvSpPr>
          <p:nvPr>
            <p:ph type="title"/>
          </p:nvPr>
        </p:nvSpPr>
        <p:spPr>
          <a:xfrm>
            <a:off x="6657977"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7" y="914404"/>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7" y="2255969"/>
            <a:ext cx="4848225" cy="3476617"/>
          </a:xfrm>
        </p:spPr>
        <p:txBody>
          <a:bodyPr anchor="t">
            <a:normAutofit/>
          </a:bodyPr>
          <a:lstStyle>
            <a:lvl1pPr marL="0" indent="0" algn="l">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3" y="609605"/>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noProof="0" smtClean="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6" y="3962405"/>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 name="Text Placeholder 2"/>
          <p:cNvSpPr>
            <a:spLocks noGrp="1"/>
          </p:cNvSpPr>
          <p:nvPr>
            <p:ph type="body" idx="1"/>
          </p:nvPr>
        </p:nvSpPr>
        <p:spPr>
          <a:xfrm>
            <a:off x="1857378" y="4021142"/>
            <a:ext cx="8486775" cy="1760537"/>
          </a:xfrm>
        </p:spPr>
        <p:txBody>
          <a:bodyPr anchor="ctr">
            <a:normAutofit/>
          </a:bodyPr>
          <a:lstStyle>
            <a:lvl1pPr marL="0" indent="0" algn="ct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599"/>
            <a:ext cx="10840915"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802" y="1869599"/>
            <a:ext cx="5202071" cy="916228"/>
          </a:xfrm>
        </p:spPr>
        <p:txBody>
          <a:bodyPr anchor="ctr" anchorCtr="0">
            <a:noAutofit/>
          </a:bodyPr>
          <a:lstStyle>
            <a:lvl1pPr marL="0" indent="0" algn="ctr">
              <a:buNone/>
              <a:defRPr sz="1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5803"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1" y="1869599"/>
            <a:ext cx="5228444" cy="916228"/>
          </a:xfrm>
        </p:spPr>
        <p:txBody>
          <a:bodyPr anchor="ctr" anchorCtr="0">
            <a:noAutofit/>
          </a:bodyPr>
          <a:lstStyle>
            <a:lvl1pPr marL="0" indent="0" algn="ctr">
              <a:buNone/>
              <a:defRPr sz="1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98273"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49" y="939765"/>
            <a:ext cx="3667"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609600"/>
            <a:ext cx="10840915"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8" y="1790228"/>
            <a:ext cx="10863359"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 name="Content Placeholder 2"/>
          <p:cNvSpPr>
            <a:spLocks noGrp="1"/>
          </p:cNvSpPr>
          <p:nvPr>
            <p:ph sz="half" idx="1"/>
          </p:nvPr>
        </p:nvSpPr>
        <p:spPr>
          <a:xfrm>
            <a:off x="685803" y="1869602"/>
            <a:ext cx="5040000" cy="3921601"/>
          </a:xfrm>
          <a:prstGeom prst="roundRect">
            <a:avLst>
              <a:gd name="adj" fmla="val 1970"/>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9/15/2020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49" y="996915"/>
            <a:ext cx="3667"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4"/>
            <a:ext cx="10840915"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71"/>
            <a:ext cx="10840915" cy="3649133"/>
          </a:xfrm>
          <a:prstGeom prst="rect">
            <a:avLst/>
          </a:prstGeom>
        </p:spPr>
        <p:txBody>
          <a:bodyPr vert="horz" lIns="91440" tIns="45720" rIns="91440" bIns="45720" rtlCol="0"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9"/>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9/15/2020</a:t>
            </a:fld>
            <a:endParaRPr lang="en-US" noProof="0" dirty="0"/>
          </a:p>
        </p:txBody>
      </p:sp>
      <p:sp>
        <p:nvSpPr>
          <p:cNvPr id="5" name="Footer Placeholder 4"/>
          <p:cNvSpPr>
            <a:spLocks noGrp="1"/>
          </p:cNvSpPr>
          <p:nvPr>
            <p:ph type="ftr" sz="quarter" idx="3"/>
          </p:nvPr>
        </p:nvSpPr>
        <p:spPr>
          <a:xfrm>
            <a:off x="685801" y="5870579"/>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62" y="5870579"/>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32" indent="-285744" algn="l" defTabSz="457189"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21" indent="-285744" algn="l" defTabSz="457189"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12"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01"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537"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726"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8914"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103"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normAutofit/>
          </a:bodyPr>
          <a:lstStyle/>
          <a:p>
            <a:r>
              <a:rPr lang="en-US" sz="3600" b="1" smtClean="0">
                <a:solidFill>
                  <a:srgbClr val="FFC000"/>
                </a:solidFill>
              </a:rPr>
              <a:t>AKAR PERSAMAAN</a:t>
            </a:r>
            <a:endParaRPr lang="en-US" sz="3600" b="1" dirty="0">
              <a:solidFill>
                <a:srgbClr val="FFC000"/>
              </a:solidFill>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normAutofit lnSpcReduction="10000"/>
          </a:bodyPr>
          <a:lstStyle/>
          <a:p>
            <a:r>
              <a:rPr lang="en-US" smtClean="0"/>
              <a:t>MATA KULIAH: METODE NUMERIK</a:t>
            </a:r>
          </a:p>
          <a:p>
            <a:r>
              <a:rPr lang="en-US" smtClean="0"/>
              <a:t>PERTEMUAN: 3</a:t>
            </a:r>
            <a:endParaRPr lang="en-US" dirty="0"/>
          </a:p>
        </p:txBody>
      </p:sp>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30839" y="1237130"/>
            <a:ext cx="1156591" cy="1138519"/>
          </a:xfrm>
          <a:prstGeom prst="rect">
            <a:avLst/>
          </a:prstGeom>
        </p:spPr>
      </p:pic>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659922" y="62753"/>
            <a:ext cx="1156591" cy="1138519"/>
          </a:xfrm>
          <a:prstGeom prst="rect">
            <a:avLst/>
          </a:prstGeom>
        </p:spPr>
      </p:pic>
      <p:sp>
        <p:nvSpPr>
          <p:cNvPr id="5" name="TextBox 4"/>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Tree>
    <p:extLst>
      <p:ext uri="{BB962C8B-B14F-4D97-AF65-F5344CB8AC3E}">
        <p14:creationId xmlns:p14="http://schemas.microsoft.com/office/powerpoint/2010/main" val="235274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BISEKSI</a:t>
            </a:r>
            <a:endParaRPr lang="en-US" dirty="0">
              <a:solidFill>
                <a:srgbClr val="FFC000"/>
              </a:solidFill>
            </a:endParaRPr>
          </a:p>
        </p:txBody>
      </p:sp>
      <p:sp>
        <p:nvSpPr>
          <p:cNvPr id="3" name="Rectangle 2"/>
          <p:cNvSpPr/>
          <p:nvPr/>
        </p:nvSpPr>
        <p:spPr>
          <a:xfrm>
            <a:off x="685801" y="1669267"/>
            <a:ext cx="5560031" cy="4154984"/>
          </a:xfrm>
          <a:prstGeom prst="rect">
            <a:avLst/>
          </a:prstGeom>
        </p:spPr>
        <p:txBody>
          <a:bodyPr wrap="square">
            <a:spAutoFit/>
          </a:bodyPr>
          <a:lstStyle/>
          <a:p>
            <a:pPr marL="285750" indent="-285750">
              <a:buFont typeface="Wingdings" panose="05000000000000000000" pitchFamily="2" charset="2"/>
              <a:buChar char="§"/>
              <a:defRPr/>
            </a:pPr>
            <a:r>
              <a:rPr lang="en-US" altLang="en-US" sz="2400"/>
              <a:t>Ide awal metode ini adalah metode table, dimana area dibagi menjadi N bagian.</a:t>
            </a:r>
          </a:p>
          <a:p>
            <a:pPr marL="285750" indent="-285750">
              <a:buFont typeface="Wingdings" panose="05000000000000000000" pitchFamily="2" charset="2"/>
              <a:buChar char="§"/>
              <a:defRPr/>
            </a:pPr>
            <a:r>
              <a:rPr lang="en-US" altLang="en-US" sz="2400"/>
              <a:t>Hanya saja metode biseksi ini membagi range menjadi 2 bagian, dari dua bagian ini dipilih bagian mana yang mengandung dan bagian yang tidak mengandung akar dibuang</a:t>
            </a:r>
            <a:r>
              <a:rPr lang="en-US" altLang="en-US" sz="2400" smtClean="0"/>
              <a:t>. Hal </a:t>
            </a:r>
            <a:r>
              <a:rPr lang="en-US" altLang="en-US" sz="2400"/>
              <a:t>ini dilakukan berulang-ulang hingga diperoleh akar persamaan.</a:t>
            </a:r>
          </a:p>
        </p:txBody>
      </p:sp>
      <p:pic>
        <p:nvPicPr>
          <p:cNvPr id="4" name="Picture 3"/>
          <p:cNvPicPr>
            <a:picLocks noChangeAspect="1"/>
          </p:cNvPicPr>
          <p:nvPr/>
        </p:nvPicPr>
        <p:blipFill rotWithShape="1">
          <a:blip r:embed="rId2"/>
          <a:srcRect t="16109"/>
          <a:stretch/>
        </p:blipFill>
        <p:spPr>
          <a:xfrm>
            <a:off x="6245832" y="1779954"/>
            <a:ext cx="5280884" cy="2489786"/>
          </a:xfrm>
          <a:prstGeom prst="rect">
            <a:avLst/>
          </a:prstGeom>
        </p:spPr>
      </p:pic>
      <p:cxnSp>
        <p:nvCxnSpPr>
          <p:cNvPr id="8" name="Straight Connector 7"/>
          <p:cNvCxnSpPr/>
          <p:nvPr/>
        </p:nvCxnSpPr>
        <p:spPr>
          <a:xfrm>
            <a:off x="6490447" y="3137646"/>
            <a:ext cx="1488141" cy="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477960" y="4414657"/>
            <a:ext cx="2988000" cy="17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16524" y="4221162"/>
            <a:ext cx="324128" cy="369332"/>
          </a:xfrm>
          <a:prstGeom prst="rect">
            <a:avLst/>
          </a:prstGeom>
          <a:noFill/>
        </p:spPr>
        <p:txBody>
          <a:bodyPr wrap="none" rtlCol="0">
            <a:spAutoFit/>
          </a:bodyPr>
          <a:lstStyle/>
          <a:p>
            <a:r>
              <a:rPr lang="en-US" smtClean="0"/>
              <a:t>●</a:t>
            </a:r>
            <a:endParaRPr lang="en-US"/>
          </a:p>
        </p:txBody>
      </p:sp>
      <p:cxnSp>
        <p:nvCxnSpPr>
          <p:cNvPr id="32" name="Straight Connector 31"/>
          <p:cNvCxnSpPr/>
          <p:nvPr/>
        </p:nvCxnSpPr>
        <p:spPr>
          <a:xfrm>
            <a:off x="7978588" y="4726445"/>
            <a:ext cx="1512000" cy="17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40931" y="4541779"/>
            <a:ext cx="324128" cy="369332"/>
          </a:xfrm>
          <a:prstGeom prst="rect">
            <a:avLst/>
          </a:prstGeom>
          <a:noFill/>
        </p:spPr>
        <p:txBody>
          <a:bodyPr wrap="none" rtlCol="0">
            <a:spAutoFit/>
          </a:bodyPr>
          <a:lstStyle/>
          <a:p>
            <a:r>
              <a:rPr lang="en-US" smtClean="0"/>
              <a:t>●</a:t>
            </a:r>
            <a:endParaRPr lang="en-US"/>
          </a:p>
        </p:txBody>
      </p:sp>
      <p:cxnSp>
        <p:nvCxnSpPr>
          <p:cNvPr id="34" name="Straight Connector 33"/>
          <p:cNvCxnSpPr/>
          <p:nvPr/>
        </p:nvCxnSpPr>
        <p:spPr>
          <a:xfrm>
            <a:off x="7978588" y="5038233"/>
            <a:ext cx="756000" cy="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178728" y="4831749"/>
            <a:ext cx="324128" cy="369332"/>
          </a:xfrm>
          <a:prstGeom prst="rect">
            <a:avLst/>
          </a:prstGeom>
          <a:noFill/>
        </p:spPr>
        <p:txBody>
          <a:bodyPr wrap="none" rtlCol="0">
            <a:spAutoFit/>
          </a:bodyPr>
          <a:lstStyle/>
          <a:p>
            <a:r>
              <a:rPr lang="en-US" smtClean="0"/>
              <a:t>●</a:t>
            </a:r>
            <a:endParaRPr lang="en-US"/>
          </a:p>
        </p:txBody>
      </p:sp>
      <p:cxnSp>
        <p:nvCxnSpPr>
          <p:cNvPr id="36" name="Straight Connector 35"/>
          <p:cNvCxnSpPr/>
          <p:nvPr/>
        </p:nvCxnSpPr>
        <p:spPr>
          <a:xfrm flipV="1">
            <a:off x="8340792" y="5288454"/>
            <a:ext cx="39379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91985" y="5103788"/>
            <a:ext cx="32412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034897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BISEKSI</a:t>
            </a:r>
            <a:endParaRPr lang="en-US" dirty="0">
              <a:solidFill>
                <a:srgbClr val="FFC000"/>
              </a:solidFill>
            </a:endParaRPr>
          </a:p>
        </p:txBody>
      </p:sp>
      <p:sp>
        <p:nvSpPr>
          <p:cNvPr id="16" name="Rectangle 3"/>
          <p:cNvSpPr txBox="1">
            <a:spLocks noChangeArrowheads="1"/>
          </p:cNvSpPr>
          <p:nvPr/>
        </p:nvSpPr>
        <p:spPr bwMode="white">
          <a:xfrm>
            <a:off x="685801" y="1752600"/>
            <a:ext cx="4254499" cy="4114800"/>
          </a:xfrm>
          <a:prstGeom prst="rect">
            <a:avLst/>
          </a:prstGeom>
        </p:spPr>
        <p:txBody>
          <a:bodyPr vert="horz" lIns="91440" tIns="45720" rIns="91440" bIns="45720" rtlCol="0" anchor="t" anchorCtr="0">
            <a:norm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lnSpc>
                <a:spcPct val="80000"/>
              </a:lnSpc>
              <a:spcAft>
                <a:spcPts val="0"/>
              </a:spcAft>
              <a:defRPr/>
            </a:pPr>
            <a:r>
              <a:rPr lang="en-US" altLang="en-US" smtClean="0"/>
              <a:t>Untuk menggunakan metode biseksi, terlebih dahulu ditentukan batas bawah (</a:t>
            </a:r>
            <a:r>
              <a:rPr lang="en-US" altLang="en-US" i="1" smtClean="0"/>
              <a:t>a</a:t>
            </a:r>
            <a:r>
              <a:rPr lang="en-US" altLang="en-US" smtClean="0"/>
              <a:t>) dan batas atas (</a:t>
            </a:r>
            <a:r>
              <a:rPr lang="en-US" altLang="en-US" i="1" smtClean="0"/>
              <a:t>b</a:t>
            </a:r>
            <a:r>
              <a:rPr lang="en-US" altLang="en-US" smtClean="0"/>
              <a:t>).Kemudian dihitung nilai tengah :</a:t>
            </a:r>
          </a:p>
          <a:p>
            <a:pPr>
              <a:lnSpc>
                <a:spcPct val="80000"/>
              </a:lnSpc>
              <a:spcAft>
                <a:spcPts val="0"/>
              </a:spcAft>
              <a:buFont typeface="Wingdings" panose="05000000000000000000" pitchFamily="2" charset="2"/>
              <a:buNone/>
              <a:defRPr/>
            </a:pPr>
            <a:r>
              <a:rPr lang="en-US" altLang="en-US" smtClean="0"/>
              <a:t>                      </a:t>
            </a:r>
          </a:p>
          <a:p>
            <a:pPr>
              <a:lnSpc>
                <a:spcPct val="80000"/>
              </a:lnSpc>
              <a:spcAft>
                <a:spcPts val="0"/>
              </a:spcAft>
              <a:buFont typeface="Wingdings" panose="05000000000000000000" pitchFamily="2" charset="2"/>
              <a:buNone/>
              <a:defRPr/>
            </a:pPr>
            <a:endParaRPr lang="en-US" altLang="en-US" smtClean="0"/>
          </a:p>
          <a:p>
            <a:pPr>
              <a:lnSpc>
                <a:spcPct val="80000"/>
              </a:lnSpc>
              <a:spcAft>
                <a:spcPts val="0"/>
              </a:spcAft>
              <a:buFont typeface="Wingdings" panose="05000000000000000000" pitchFamily="2" charset="2"/>
              <a:buNone/>
              <a:defRPr/>
            </a:pPr>
            <a:endParaRPr lang="en-US" altLang="en-US" smtClean="0"/>
          </a:p>
          <a:p>
            <a:pPr>
              <a:lnSpc>
                <a:spcPct val="80000"/>
              </a:lnSpc>
              <a:spcAft>
                <a:spcPts val="0"/>
              </a:spcAft>
              <a:defRPr/>
            </a:pPr>
            <a:r>
              <a:rPr lang="en-US" altLang="en-US" smtClean="0"/>
              <a:t>Dari nilai x ini perlu dilakukan pengecekan keberadaan akar. </a:t>
            </a:r>
            <a:r>
              <a:rPr lang="es-ES" altLang="en-US" smtClean="0"/>
              <a:t>Secara matematik, suatu range terdapat akar persamaan bila f(a) dan f(b) berlawanan tanda atau dituliskan :</a:t>
            </a:r>
          </a:p>
          <a:p>
            <a:pPr>
              <a:lnSpc>
                <a:spcPct val="80000"/>
              </a:lnSpc>
              <a:spcAft>
                <a:spcPts val="0"/>
              </a:spcAft>
              <a:buFont typeface="Wingdings" panose="05000000000000000000" pitchFamily="2" charset="2"/>
              <a:buNone/>
              <a:defRPr/>
            </a:pPr>
            <a:r>
              <a:rPr lang="es-ES" altLang="en-US" smtClean="0"/>
              <a:t>                      </a:t>
            </a:r>
            <a:r>
              <a:rPr lang="es-ES" altLang="en-US" i="1" smtClean="0"/>
              <a:t>f(a) . f(b) &lt; 0</a:t>
            </a:r>
            <a:endParaRPr lang="es-ES" altLang="en-US" smtClean="0"/>
          </a:p>
          <a:p>
            <a:pPr>
              <a:lnSpc>
                <a:spcPct val="80000"/>
              </a:lnSpc>
              <a:spcAft>
                <a:spcPts val="0"/>
              </a:spcAft>
              <a:defRPr/>
            </a:pPr>
            <a:r>
              <a:rPr lang="es-ES" altLang="en-US" smtClean="0"/>
              <a:t>Setelah diketahui dibagian mana terdapat akar, maka batas bawah dan batas atas di perbaharui sesuai dengan range dari bagian yang mempunyai akar.</a:t>
            </a:r>
            <a:endParaRPr lang="en-US" altLang="en-US" smtClean="0"/>
          </a:p>
        </p:txBody>
      </p:sp>
      <p:graphicFrame>
        <p:nvGraphicFramePr>
          <p:cNvPr id="17" name="Object 7"/>
          <p:cNvGraphicFramePr>
            <a:graphicFrameLocks noChangeAspect="1"/>
          </p:cNvGraphicFramePr>
          <p:nvPr>
            <p:extLst>
              <p:ext uri="{D42A27DB-BD31-4B8C-83A1-F6EECF244321}">
                <p14:modId xmlns:p14="http://schemas.microsoft.com/office/powerpoint/2010/main" val="3884112847"/>
              </p:ext>
            </p:extLst>
          </p:nvPr>
        </p:nvGraphicFramePr>
        <p:xfrm>
          <a:off x="5041900" y="1786105"/>
          <a:ext cx="7032625" cy="2743200"/>
        </p:xfrm>
        <a:graphic>
          <a:graphicData uri="http://schemas.openxmlformats.org/presentationml/2006/ole">
            <mc:AlternateContent xmlns:mc="http://schemas.openxmlformats.org/markup-compatibility/2006">
              <mc:Choice xmlns:v="urn:schemas-microsoft-com:vml" Requires="v">
                <p:oleObj spid="_x0000_s13336" name="Bitmap Image" r:id="rId3" imgW="5544324" imgH="2161905" progId="Paint.Picture">
                  <p:embed/>
                </p:oleObj>
              </mc:Choice>
              <mc:Fallback>
                <p:oleObj name="Bitmap Image" r:id="rId3" imgW="5544324" imgH="2161905" progId="Paint.Picture">
                  <p:embed/>
                  <p:pic>
                    <p:nvPicPr>
                      <p:cNvPr id="34819"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1786105"/>
                        <a:ext cx="70326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5"/>
          <p:cNvGraphicFramePr>
            <a:graphicFrameLocks noChangeAspect="1"/>
          </p:cNvGraphicFramePr>
          <p:nvPr>
            <p:extLst>
              <p:ext uri="{D42A27DB-BD31-4B8C-83A1-F6EECF244321}">
                <p14:modId xmlns:p14="http://schemas.microsoft.com/office/powerpoint/2010/main" val="443228433"/>
              </p:ext>
            </p:extLst>
          </p:nvPr>
        </p:nvGraphicFramePr>
        <p:xfrm>
          <a:off x="3049588" y="2521117"/>
          <a:ext cx="1890712" cy="636588"/>
        </p:xfrm>
        <a:graphic>
          <a:graphicData uri="http://schemas.openxmlformats.org/presentationml/2006/ole">
            <mc:AlternateContent xmlns:mc="http://schemas.openxmlformats.org/markup-compatibility/2006">
              <mc:Choice xmlns:v="urn:schemas-microsoft-com:vml" Requires="v">
                <p:oleObj spid="_x0000_s13337" name="Equation" r:id="rId5" imgW="507960" imgH="342720" progId="Equation.DSMT4">
                  <p:embed/>
                </p:oleObj>
              </mc:Choice>
              <mc:Fallback>
                <p:oleObj name="Equation" r:id="rId5" imgW="507960" imgH="342720" progId="Equation.DSMT4">
                  <p:embed/>
                  <p:pic>
                    <p:nvPicPr>
                      <p:cNvPr id="33797" name="Object 5"/>
                      <p:cNvPicPr>
                        <a:picLocks noChangeAspect="1" noChangeArrowheads="1"/>
                      </p:cNvPicPr>
                      <p:nvPr/>
                    </p:nvPicPr>
                    <p:blipFill>
                      <a:blip r:embed="rId6"/>
                      <a:srcRect/>
                      <a:stretch>
                        <a:fillRect/>
                      </a:stretch>
                    </p:blipFill>
                    <p:spPr bwMode="auto">
                      <a:xfrm>
                        <a:off x="3049588" y="2521117"/>
                        <a:ext cx="1890712" cy="636588"/>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713548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BISEKSI</a:t>
            </a:r>
            <a:endParaRPr lang="en-US" dirty="0">
              <a:solidFill>
                <a:srgbClr val="FFC000"/>
              </a:solidFill>
            </a:endParaRPr>
          </a:p>
        </p:txBody>
      </p:sp>
      <p:sp>
        <p:nvSpPr>
          <p:cNvPr id="8" name="Rectangle 3"/>
          <p:cNvSpPr>
            <a:spLocks noGrp="1" noChangeArrowheads="1"/>
          </p:cNvSpPr>
          <p:nvPr>
            <p:ph type="body" sz="half" idx="4294967295"/>
          </p:nvPr>
        </p:nvSpPr>
        <p:spPr>
          <a:xfrm>
            <a:off x="685801" y="1406474"/>
            <a:ext cx="11223962" cy="926253"/>
          </a:xfrm>
        </p:spPr>
        <p:txBody>
          <a:bodyPr>
            <a:noAutofit/>
          </a:bodyPr>
          <a:lstStyle/>
          <a:p>
            <a:pPr marL="0" indent="0" eaLnBrk="1" fontAlgn="auto" hangingPunct="1">
              <a:spcAft>
                <a:spcPts val="0"/>
              </a:spcAft>
              <a:buNone/>
              <a:defRPr/>
            </a:pPr>
            <a:r>
              <a:rPr lang="es-ES" altLang="en-US" sz="2000" b="1" smtClean="0">
                <a:solidFill>
                  <a:srgbClr val="FFFF00"/>
                </a:solidFill>
              </a:rPr>
              <a:t>Contoh</a:t>
            </a:r>
            <a:r>
              <a:rPr lang="es-ES" altLang="en-US" sz="2000" smtClean="0">
                <a:solidFill>
                  <a:srgbClr val="FFFF00"/>
                </a:solidFill>
              </a:rPr>
              <a:t>. Tentukan salah satu akar persamaan </a:t>
            </a:r>
            <a:r>
              <a:rPr lang="es-ES" altLang="en-US" sz="2000" i="1" smtClean="0">
                <a:solidFill>
                  <a:srgbClr val="FFFF00"/>
                </a:solidFill>
              </a:rPr>
              <a:t>xe</a:t>
            </a:r>
            <a:r>
              <a:rPr lang="es-ES" altLang="en-US" sz="2000" i="1" baseline="30000" smtClean="0">
                <a:solidFill>
                  <a:srgbClr val="FFFF00"/>
                </a:solidFill>
              </a:rPr>
              <a:t>-x</a:t>
            </a:r>
            <a:r>
              <a:rPr lang="es-ES" altLang="en-US" sz="2000" i="1" smtClean="0">
                <a:solidFill>
                  <a:srgbClr val="FFFF00"/>
                </a:solidFill>
              </a:rPr>
              <a:t>+1 = 0</a:t>
            </a:r>
            <a:r>
              <a:rPr lang="es-ES" altLang="en-US" sz="2000" smtClean="0">
                <a:solidFill>
                  <a:srgbClr val="FFFF00"/>
                </a:solidFill>
              </a:rPr>
              <a:t>, pada interval [-1,0]. Lakukan hitungan hingga 10 iterasi dengan ketelitian hitungan 5 digit dibelakang koma.</a:t>
            </a:r>
          </a:p>
        </p:txBody>
      </p:sp>
      <p:sp>
        <p:nvSpPr>
          <p:cNvPr id="2" name="TextBox 1"/>
          <p:cNvSpPr txBox="1"/>
          <p:nvPr/>
        </p:nvSpPr>
        <p:spPr>
          <a:xfrm>
            <a:off x="685801" y="2202273"/>
            <a:ext cx="3639138" cy="738664"/>
          </a:xfrm>
          <a:prstGeom prst="rect">
            <a:avLst/>
          </a:prstGeom>
          <a:noFill/>
        </p:spPr>
        <p:txBody>
          <a:bodyPr wrap="none" rtlCol="0">
            <a:spAutoFit/>
          </a:bodyPr>
          <a:lstStyle/>
          <a:p>
            <a:r>
              <a:rPr lang="en-US" sz="1400" smtClean="0">
                <a:latin typeface="+mj-lt"/>
              </a:rPr>
              <a:t>f(x)=</a:t>
            </a:r>
            <a:r>
              <a:rPr lang="en-US" sz="1400" smtClean="0">
                <a:latin typeface="+mj-lt"/>
              </a:rPr>
              <a:t>xe</a:t>
            </a:r>
            <a:r>
              <a:rPr lang="en-US" sz="1400" baseline="30000" smtClean="0">
                <a:latin typeface="+mj-lt"/>
              </a:rPr>
              <a:t>-x</a:t>
            </a:r>
            <a:r>
              <a:rPr lang="en-US" sz="1400" smtClean="0">
                <a:latin typeface="+mj-lt"/>
              </a:rPr>
              <a:t>+1; e=2,71828</a:t>
            </a:r>
          </a:p>
          <a:p>
            <a:r>
              <a:rPr lang="en-US" sz="1400">
                <a:latin typeface="+mj-lt"/>
              </a:rPr>
              <a:t>a</a:t>
            </a:r>
            <a:r>
              <a:rPr lang="en-US" sz="1400">
                <a:latin typeface="+mj-lt"/>
              </a:rPr>
              <a:t>=-</a:t>
            </a:r>
            <a:r>
              <a:rPr lang="en-US" sz="1400" smtClean="0">
                <a:latin typeface="+mj-lt"/>
              </a:rPr>
              <a:t>1 </a:t>
            </a:r>
            <a:r>
              <a:rPr lang="en-US" sz="1400" smtClean="0">
                <a:latin typeface="+mj-lt"/>
                <a:sym typeface="Wingdings" panose="05000000000000000000" pitchFamily="2" charset="2"/>
              </a:rPr>
              <a:t> f(a)</a:t>
            </a:r>
            <a:r>
              <a:rPr lang="en-US" sz="1400" smtClean="0">
                <a:latin typeface="+mj-lt"/>
              </a:rPr>
              <a:t>=</a:t>
            </a:r>
            <a:r>
              <a:rPr lang="en-US" sz="1400" smtClean="0">
                <a:latin typeface="+mj-lt"/>
                <a:cs typeface="Times New Roman" panose="02020603050405020304" pitchFamily="18" charset="0"/>
                <a:sym typeface="Wingdings" panose="05000000000000000000" pitchFamily="2" charset="2"/>
              </a:rPr>
              <a:t>(-</a:t>
            </a:r>
            <a:r>
              <a:rPr lang="en-US" sz="1400">
                <a:latin typeface="+mj-lt"/>
                <a:cs typeface="Times New Roman" panose="02020603050405020304" pitchFamily="18" charset="0"/>
                <a:sym typeface="Wingdings" panose="05000000000000000000" pitchFamily="2" charset="2"/>
              </a:rPr>
              <a:t>1</a:t>
            </a:r>
            <a:r>
              <a:rPr lang="en-US" sz="1400" smtClean="0">
                <a:latin typeface="+mj-lt"/>
                <a:cs typeface="Times New Roman" panose="02020603050405020304" pitchFamily="18" charset="0"/>
                <a:sym typeface="Wingdings" panose="05000000000000000000" pitchFamily="2" charset="2"/>
              </a:rPr>
              <a:t>)</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-(-1)</a:t>
            </a:r>
            <a:r>
              <a:rPr lang="en-US" altLang="en-US" sz="1400" smtClean="0">
                <a:latin typeface="+mj-lt"/>
                <a:cs typeface="Times New Roman" panose="02020603050405020304" pitchFamily="18" charset="0"/>
              </a:rPr>
              <a:t>+</a:t>
            </a:r>
            <a:r>
              <a:rPr lang="en-US" altLang="en-US" sz="1400">
                <a:latin typeface="+mj-lt"/>
                <a:cs typeface="Times New Roman" panose="02020603050405020304" pitchFamily="18" charset="0"/>
              </a:rPr>
              <a:t>1</a:t>
            </a:r>
            <a:r>
              <a:rPr lang="en-US" altLang="en-US" sz="1400">
                <a:latin typeface="+mj-lt"/>
                <a:cs typeface="Times New Roman" panose="02020603050405020304" pitchFamily="18" charset="0"/>
              </a:rPr>
              <a:t>=</a:t>
            </a:r>
            <a:r>
              <a:rPr lang="en-US" sz="1400" smtClean="0">
                <a:latin typeface="+mj-lt"/>
              </a:rPr>
              <a:t>-1,71828 	(-)</a:t>
            </a:r>
          </a:p>
          <a:p>
            <a:r>
              <a:rPr lang="en-US" sz="1400" smtClean="0">
                <a:latin typeface="+mj-lt"/>
              </a:rPr>
              <a:t>b=0 </a:t>
            </a:r>
            <a:r>
              <a:rPr lang="en-US" sz="1400" smtClean="0">
                <a:latin typeface="+mj-lt"/>
                <a:sym typeface="Wingdings" panose="05000000000000000000" pitchFamily="2" charset="2"/>
              </a:rPr>
              <a:t> f(b)=</a:t>
            </a:r>
            <a:r>
              <a:rPr lang="en-US" sz="1400" smtClean="0">
                <a:latin typeface="+mj-lt"/>
                <a:cs typeface="Times New Roman" panose="02020603050405020304" pitchFamily="18" charset="0"/>
                <a:sym typeface="Wingdings" panose="05000000000000000000" pitchFamily="2" charset="2"/>
              </a:rPr>
              <a:t>(0)</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-(0)</a:t>
            </a:r>
            <a:r>
              <a:rPr lang="en-US" altLang="en-US" sz="1400" smtClean="0">
                <a:latin typeface="+mj-lt"/>
                <a:cs typeface="Times New Roman" panose="02020603050405020304" pitchFamily="18" charset="0"/>
              </a:rPr>
              <a:t>+1=</a:t>
            </a:r>
            <a:r>
              <a:rPr lang="en-US" sz="1400" smtClean="0">
                <a:latin typeface="+mj-lt"/>
              </a:rPr>
              <a:t>1 			(+)</a:t>
            </a:r>
            <a:endParaRPr lang="en-US" sz="1400">
              <a:latin typeface="+mj-lt"/>
            </a:endParaRPr>
          </a:p>
        </p:txBody>
      </p:sp>
      <mc:AlternateContent xmlns:mc="http://schemas.openxmlformats.org/markup-compatibility/2006">
        <mc:Choice xmlns:a14="http://schemas.microsoft.com/office/drawing/2010/main" Requires="a14">
          <p:sp>
            <p:nvSpPr>
              <p:cNvPr id="7" name="TextBox 6"/>
              <p:cNvSpPr txBox="1"/>
              <p:nvPr/>
            </p:nvSpPr>
            <p:spPr>
              <a:xfrm>
                <a:off x="685801" y="3008038"/>
                <a:ext cx="4785284" cy="1479700"/>
              </a:xfrm>
              <a:prstGeom prst="rect">
                <a:avLst/>
              </a:prstGeom>
              <a:noFill/>
            </p:spPr>
            <p:txBody>
              <a:bodyPr wrap="none" rtlCol="0">
                <a:spAutoFit/>
              </a:bodyPr>
              <a:lstStyle/>
              <a:p>
                <a:r>
                  <a:rPr lang="en-US" altLang="en-US" sz="1400" smtClean="0">
                    <a:solidFill>
                      <a:srgbClr val="FFFF00"/>
                    </a:solidFill>
                    <a:latin typeface="+mj-lt"/>
                    <a:cs typeface="Times New Roman" panose="02020603050405020304" pitchFamily="18" charset="0"/>
                  </a:rPr>
                  <a:t>Iterasi </a:t>
                </a:r>
                <a:r>
                  <a:rPr lang="en-US" altLang="en-US" sz="1400" smtClean="0">
                    <a:solidFill>
                      <a:srgbClr val="FFFF00"/>
                    </a:solidFill>
                    <a:latin typeface="+mj-lt"/>
                    <a:cs typeface="Times New Roman" panose="02020603050405020304" pitchFamily="18" charset="0"/>
                  </a:rPr>
                  <a:t>1</a:t>
                </a:r>
                <a:r>
                  <a:rPr lang="en-US" altLang="en-US" sz="1400" smtClean="0">
                    <a:solidFill>
                      <a:srgbClr val="FFFF00"/>
                    </a:solidFill>
                    <a:latin typeface="+mj-lt"/>
                    <a:cs typeface="Times New Roman" panose="02020603050405020304" pitchFamily="18" charset="0"/>
                  </a:rPr>
                  <a:t>: </a:t>
                </a:r>
                <a:endParaRPr lang="en-US" altLang="en-US" sz="1400" smtClean="0">
                  <a:solidFill>
                    <a:srgbClr val="FFFF00"/>
                  </a:solidFill>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rPr>
                  <a:t>a=-1; f(a)=</a:t>
                </a:r>
                <a:r>
                  <a:rPr lang="en-US" sz="1400">
                    <a:latin typeface="+mj-lt"/>
                  </a:rPr>
                  <a:t>-</a:t>
                </a:r>
                <a:r>
                  <a:rPr lang="en-US" sz="1400" smtClean="0">
                    <a:latin typeface="+mj-lt"/>
                  </a:rPr>
                  <a:t>1,71828 (-); b=0; f(b)=1 (+)</a:t>
                </a:r>
                <a:endParaRPr lang="en-US" sz="1400" smtClean="0">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rPr>
                  <a:t>x</a:t>
                </a:r>
                <a:r>
                  <a:rPr lang="en-US" sz="1400" baseline="-25000" smtClean="0">
                    <a:latin typeface="+mj-lt"/>
                    <a:cs typeface="Times New Roman" panose="02020603050405020304" pitchFamily="18" charset="0"/>
                  </a:rPr>
                  <a:t>1</a:t>
                </a:r>
                <a:r>
                  <a:rPr lang="en-US" sz="1400" smtClean="0">
                    <a:latin typeface="+mj-lt"/>
                    <a:cs typeface="Times New Roman" panose="02020603050405020304" pitchFamily="18" charset="0"/>
                  </a:rPr>
                  <a:t>=</a:t>
                </a:r>
                <a14:m>
                  <m:oMath xmlns:m="http://schemas.openxmlformats.org/officeDocument/2006/math">
                    <m:f>
                      <m:fPr>
                        <m:ctrlPr>
                          <a:rPr lang="en-US" sz="1400" i="1" smtClean="0">
                            <a:latin typeface="+mj-lt"/>
                            <a:cs typeface="Times New Roman" panose="02020603050405020304" pitchFamily="18" charset="0"/>
                          </a:rPr>
                        </m:ctrlPr>
                      </m:fPr>
                      <m:num>
                        <m:r>
                          <a:rPr lang="en-US" sz="1400" b="0" i="1" smtClean="0">
                            <a:latin typeface="+mj-lt"/>
                            <a:cs typeface="Times New Roman" panose="02020603050405020304" pitchFamily="18" charset="0"/>
                          </a:rPr>
                          <m:t>−1+0</m:t>
                        </m:r>
                      </m:num>
                      <m:den>
                        <m:r>
                          <a:rPr lang="en-US" sz="1400" b="0" i="1" smtClean="0">
                            <a:latin typeface="+mj-lt"/>
                            <a:cs typeface="Times New Roman" panose="02020603050405020304" pitchFamily="18" charset="0"/>
                          </a:rPr>
                          <m:t>2</m:t>
                        </m:r>
                      </m:den>
                    </m:f>
                    <m:r>
                      <a:rPr lang="en-US" sz="1400" b="0" i="1" smtClean="0">
                        <a:latin typeface="+mj-lt"/>
                        <a:cs typeface="Times New Roman" panose="02020603050405020304" pitchFamily="18" charset="0"/>
                      </a:rPr>
                      <m:t>=−0,5</m:t>
                    </m:r>
                  </m:oMath>
                </a14:m>
                <a:r>
                  <a:rPr lang="en-US" sz="1400" smtClean="0">
                    <a:latin typeface="+mj-lt"/>
                    <a:cs typeface="Times New Roman" panose="02020603050405020304" pitchFamily="18" charset="0"/>
                  </a:rPr>
                  <a:t> </a:t>
                </a:r>
              </a:p>
              <a:p>
                <a:pPr marL="285750" indent="-285750">
                  <a:buFont typeface="Wingdings" panose="05000000000000000000" pitchFamily="2" charset="2"/>
                  <a:buChar char="§"/>
                </a:pPr>
                <a:r>
                  <a:rPr lang="en-US" sz="1400" smtClean="0">
                    <a:latin typeface="+mj-lt"/>
                    <a:cs typeface="Times New Roman" panose="02020603050405020304" pitchFamily="18" charset="0"/>
                    <a:sym typeface="Wingdings" panose="05000000000000000000" pitchFamily="2" charset="2"/>
                  </a:rPr>
                  <a:t>f(x</a:t>
                </a:r>
                <a:r>
                  <a:rPr lang="en-US" sz="1400" baseline="-25000" smtClean="0">
                    <a:latin typeface="+mj-lt"/>
                    <a:cs typeface="Times New Roman" panose="02020603050405020304" pitchFamily="18" charset="0"/>
                    <a:sym typeface="Wingdings" panose="05000000000000000000" pitchFamily="2" charset="2"/>
                  </a:rPr>
                  <a:t>1</a:t>
                </a:r>
                <a:r>
                  <a:rPr lang="en-US" sz="1400" smtClean="0">
                    <a:latin typeface="+mj-lt"/>
                    <a:cs typeface="Times New Roman" panose="02020603050405020304" pitchFamily="18" charset="0"/>
                    <a:sym typeface="Wingdings" panose="05000000000000000000" pitchFamily="2" charset="2"/>
                  </a:rPr>
                  <a:t>)=(-0,5)</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-(-0,5)</a:t>
                </a:r>
                <a:r>
                  <a:rPr lang="en-US" altLang="en-US" sz="1400" smtClean="0">
                    <a:latin typeface="+mj-lt"/>
                    <a:cs typeface="Times New Roman" panose="02020603050405020304" pitchFamily="18" charset="0"/>
                  </a:rPr>
                  <a:t>+1=</a:t>
                </a:r>
                <a:r>
                  <a:rPr lang="en-US" sz="1400" smtClean="0">
                    <a:latin typeface="+mj-lt"/>
                    <a:cs typeface="Times New Roman" panose="02020603050405020304" pitchFamily="18" charset="0"/>
                    <a:sym typeface="Wingdings" panose="05000000000000000000" pitchFamily="2" charset="2"/>
                  </a:rPr>
                  <a:t>0,17564 (+)</a:t>
                </a:r>
                <a:endParaRPr lang="en-US" sz="1400" smtClean="0">
                  <a:latin typeface="+mj-lt"/>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f(x</a:t>
                </a:r>
                <a:r>
                  <a:rPr lang="en-US" sz="1400" baseline="-25000" smtClean="0">
                    <a:solidFill>
                      <a:srgbClr val="FFFF00"/>
                    </a:solidFill>
                    <a:latin typeface="+mj-lt"/>
                    <a:cs typeface="Times New Roman" panose="02020603050405020304" pitchFamily="18" charset="0"/>
                    <a:sym typeface="Wingdings" panose="05000000000000000000" pitchFamily="2" charset="2"/>
                  </a:rPr>
                  <a:t>1</a:t>
                </a:r>
                <a:r>
                  <a:rPr lang="en-US" sz="1400" smtClean="0">
                    <a:solidFill>
                      <a:srgbClr val="FFFF00"/>
                    </a:solidFill>
                    <a:latin typeface="+mj-lt"/>
                    <a:cs typeface="Times New Roman" panose="02020603050405020304" pitchFamily="18" charset="0"/>
                    <a:sym typeface="Wingdings" panose="05000000000000000000" pitchFamily="2" charset="2"/>
                  </a:rPr>
                  <a:t>) berbeda tanda dengan f(a)</a:t>
                </a: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Interval baru untuk iterasi 2 adalah [a; x</a:t>
                </a:r>
                <a:r>
                  <a:rPr lang="en-US" sz="1400" baseline="-25000" smtClean="0">
                    <a:solidFill>
                      <a:srgbClr val="FFFF00"/>
                    </a:solidFill>
                    <a:latin typeface="+mj-lt"/>
                    <a:cs typeface="Times New Roman" panose="02020603050405020304" pitchFamily="18" charset="0"/>
                    <a:sym typeface="Wingdings" panose="05000000000000000000" pitchFamily="2" charset="2"/>
                  </a:rPr>
                  <a:t>1</a:t>
                </a:r>
                <a:r>
                  <a:rPr lang="en-US" sz="1400" smtClean="0">
                    <a:solidFill>
                      <a:srgbClr val="FFFF00"/>
                    </a:solidFill>
                    <a:latin typeface="+mj-lt"/>
                    <a:cs typeface="Times New Roman" panose="02020603050405020304" pitchFamily="18" charset="0"/>
                    <a:sym typeface="Wingdings" panose="05000000000000000000" pitchFamily="2" charset="2"/>
                  </a:rPr>
                  <a:t>] atau [-1;-0,5]</a:t>
                </a:r>
                <a:endParaRPr lang="en-US" sz="1400">
                  <a:solidFill>
                    <a:srgbClr val="FFFF00"/>
                  </a:solidFill>
                  <a:latin typeface="+mj-lt"/>
                </a:endParaRPr>
              </a:p>
            </p:txBody>
          </p:sp>
        </mc:Choice>
        <mc:Fallback>
          <p:sp>
            <p:nvSpPr>
              <p:cNvPr id="7" name="TextBox 6"/>
              <p:cNvSpPr txBox="1">
                <a:spLocks noRot="1" noChangeAspect="1" noMove="1" noResize="1" noEditPoints="1" noAdjustHandles="1" noChangeArrowheads="1" noChangeShapeType="1" noTextEdit="1"/>
              </p:cNvSpPr>
              <p:nvPr/>
            </p:nvSpPr>
            <p:spPr>
              <a:xfrm>
                <a:off x="685801" y="3008038"/>
                <a:ext cx="4785284" cy="1479700"/>
              </a:xfrm>
              <a:prstGeom prst="rect">
                <a:avLst/>
              </a:prstGeom>
              <a:blipFill>
                <a:blip r:embed="rId2"/>
                <a:stretch>
                  <a:fillRect l="-383" t="-412"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85801" y="4576631"/>
                <a:ext cx="4984057" cy="1483804"/>
              </a:xfrm>
              <a:prstGeom prst="rect">
                <a:avLst/>
              </a:prstGeom>
              <a:noFill/>
            </p:spPr>
            <p:txBody>
              <a:bodyPr wrap="none" rtlCol="0">
                <a:spAutoFit/>
              </a:bodyPr>
              <a:lstStyle/>
              <a:p>
                <a:r>
                  <a:rPr lang="en-US" altLang="en-US" sz="1400" smtClean="0">
                    <a:solidFill>
                      <a:srgbClr val="FFFF00"/>
                    </a:solidFill>
                    <a:latin typeface="+mj-lt"/>
                    <a:cs typeface="Times New Roman" panose="02020603050405020304" pitchFamily="18" charset="0"/>
                  </a:rPr>
                  <a:t>Iterasi </a:t>
                </a:r>
                <a:r>
                  <a:rPr lang="en-US" altLang="en-US" sz="1400">
                    <a:solidFill>
                      <a:srgbClr val="FFFF00"/>
                    </a:solidFill>
                    <a:latin typeface="+mj-lt"/>
                    <a:cs typeface="Times New Roman" panose="02020603050405020304" pitchFamily="18" charset="0"/>
                  </a:rPr>
                  <a:t>2</a:t>
                </a:r>
                <a:r>
                  <a:rPr lang="en-US" altLang="en-US" sz="1400" smtClean="0">
                    <a:solidFill>
                      <a:srgbClr val="FFFF00"/>
                    </a:solidFill>
                    <a:latin typeface="+mj-lt"/>
                    <a:cs typeface="Times New Roman" panose="02020603050405020304" pitchFamily="18" charset="0"/>
                  </a:rPr>
                  <a:t>: </a:t>
                </a:r>
                <a:endParaRPr lang="en-US" altLang="en-US" sz="1400" smtClean="0">
                  <a:solidFill>
                    <a:srgbClr val="FFFF00"/>
                  </a:solidFill>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rPr>
                  <a:t>a=-1; f(a)=-1,71828 (-); b=-0,5; f(b)=0,17564 (+)</a:t>
                </a:r>
              </a:p>
              <a:p>
                <a:pPr marL="285750" indent="-285750">
                  <a:buFont typeface="Wingdings" panose="05000000000000000000" pitchFamily="2" charset="2"/>
                  <a:buChar char="§"/>
                </a:pPr>
                <a:r>
                  <a:rPr lang="en-US" sz="1400" smtClean="0">
                    <a:latin typeface="+mj-lt"/>
                    <a:cs typeface="Times New Roman" panose="02020603050405020304" pitchFamily="18" charset="0"/>
                  </a:rPr>
                  <a:t>x</a:t>
                </a:r>
                <a:r>
                  <a:rPr lang="en-US" sz="1400" baseline="-25000" smtClean="0">
                    <a:latin typeface="+mj-lt"/>
                    <a:cs typeface="Times New Roman" panose="02020603050405020304" pitchFamily="18" charset="0"/>
                  </a:rPr>
                  <a:t>2</a:t>
                </a:r>
                <a:r>
                  <a:rPr lang="en-US" sz="1400" smtClean="0">
                    <a:latin typeface="+mj-lt"/>
                    <a:cs typeface="Times New Roman" panose="02020603050405020304" pitchFamily="18" charset="0"/>
                  </a:rPr>
                  <a:t>=</a:t>
                </a:r>
                <a14:m>
                  <m:oMath xmlns:m="http://schemas.openxmlformats.org/officeDocument/2006/math">
                    <m:f>
                      <m:fPr>
                        <m:ctrlPr>
                          <a:rPr lang="en-US" sz="1400" i="1">
                            <a:latin typeface="+mj-lt"/>
                            <a:cs typeface="Times New Roman" panose="02020603050405020304" pitchFamily="18" charset="0"/>
                          </a:rPr>
                        </m:ctrlPr>
                      </m:fPr>
                      <m:num>
                        <m:r>
                          <a:rPr lang="en-US" sz="1400" i="1">
                            <a:latin typeface="+mj-lt"/>
                            <a:cs typeface="Times New Roman" panose="02020603050405020304" pitchFamily="18" charset="0"/>
                          </a:rPr>
                          <m:t>−1+</m:t>
                        </m:r>
                        <m:r>
                          <a:rPr lang="en-US" sz="1400" b="0" i="1" smtClean="0">
                            <a:latin typeface="+mj-lt"/>
                            <a:cs typeface="Times New Roman" panose="02020603050405020304" pitchFamily="18" charset="0"/>
                          </a:rPr>
                          <m:t>(−0,5)</m:t>
                        </m:r>
                      </m:num>
                      <m:den>
                        <m:r>
                          <a:rPr lang="en-US" sz="1400" i="1">
                            <a:latin typeface="+mj-lt"/>
                            <a:cs typeface="Times New Roman" panose="02020603050405020304" pitchFamily="18" charset="0"/>
                          </a:rPr>
                          <m:t>2</m:t>
                        </m:r>
                      </m:den>
                    </m:f>
                    <m:r>
                      <a:rPr lang="en-US" sz="1400" i="1">
                        <a:latin typeface="+mj-lt"/>
                        <a:cs typeface="Times New Roman" panose="02020603050405020304" pitchFamily="18" charset="0"/>
                      </a:rPr>
                      <m:t>=−0,</m:t>
                    </m:r>
                    <m:r>
                      <a:rPr lang="en-US" sz="1400" b="0" i="1" smtClean="0">
                        <a:latin typeface="+mj-lt"/>
                        <a:cs typeface="Times New Roman" panose="02020603050405020304" pitchFamily="18" charset="0"/>
                      </a:rPr>
                      <m:t>7</m:t>
                    </m:r>
                    <m:r>
                      <a:rPr lang="en-US" sz="1400" i="1">
                        <a:latin typeface="+mj-lt"/>
                        <a:cs typeface="Times New Roman" panose="02020603050405020304" pitchFamily="18" charset="0"/>
                      </a:rPr>
                      <m:t>5</m:t>
                    </m:r>
                  </m:oMath>
                </a14:m>
                <a:r>
                  <a:rPr lang="en-US" sz="1400">
                    <a:latin typeface="+mj-lt"/>
                    <a:cs typeface="Times New Roman" panose="02020603050405020304" pitchFamily="18" charset="0"/>
                  </a:rPr>
                  <a:t> </a:t>
                </a:r>
                <a:endParaRPr lang="en-US" sz="1400" smtClean="0">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sym typeface="Wingdings" panose="05000000000000000000" pitchFamily="2" charset="2"/>
                  </a:rPr>
                  <a:t>f(x</a:t>
                </a:r>
                <a:r>
                  <a:rPr lang="en-US" sz="1400" baseline="-25000">
                    <a:latin typeface="+mj-lt"/>
                    <a:cs typeface="Times New Roman" panose="02020603050405020304" pitchFamily="18" charset="0"/>
                    <a:sym typeface="Wingdings" panose="05000000000000000000" pitchFamily="2" charset="2"/>
                  </a:rPr>
                  <a:t>2</a:t>
                </a:r>
                <a:r>
                  <a:rPr lang="en-US" sz="1400" smtClean="0">
                    <a:latin typeface="+mj-lt"/>
                    <a:cs typeface="Times New Roman" panose="02020603050405020304" pitchFamily="18" charset="0"/>
                    <a:sym typeface="Wingdings" panose="05000000000000000000" pitchFamily="2" charset="2"/>
                  </a:rPr>
                  <a:t>)=(-0,75)</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-(-0,75)</a:t>
                </a:r>
                <a:r>
                  <a:rPr lang="en-US" altLang="en-US" sz="1400" smtClean="0">
                    <a:latin typeface="+mj-lt"/>
                    <a:cs typeface="Times New Roman" panose="02020603050405020304" pitchFamily="18" charset="0"/>
                  </a:rPr>
                  <a:t>+1=</a:t>
                </a:r>
                <a:r>
                  <a:rPr lang="en-US" sz="1400" smtClean="0">
                    <a:latin typeface="+mj-lt"/>
                    <a:cs typeface="Times New Roman" panose="02020603050405020304" pitchFamily="18" charset="0"/>
                    <a:sym typeface="Wingdings" panose="05000000000000000000" pitchFamily="2" charset="2"/>
                  </a:rPr>
                  <a:t>-0,58775 (-)</a:t>
                </a:r>
                <a:endParaRPr lang="en-US" sz="1400" smtClean="0">
                  <a:latin typeface="+mj-lt"/>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f(x</a:t>
                </a:r>
                <a:r>
                  <a:rPr lang="en-US" sz="1400" baseline="-25000">
                    <a:solidFill>
                      <a:srgbClr val="FFFF00"/>
                    </a:solidFill>
                    <a:latin typeface="+mj-lt"/>
                    <a:cs typeface="Times New Roman" panose="02020603050405020304" pitchFamily="18" charset="0"/>
                    <a:sym typeface="Wingdings" panose="05000000000000000000" pitchFamily="2" charset="2"/>
                  </a:rPr>
                  <a:t>2</a:t>
                </a:r>
                <a:r>
                  <a:rPr lang="en-US" sz="1400" smtClean="0">
                    <a:solidFill>
                      <a:srgbClr val="FFFF00"/>
                    </a:solidFill>
                    <a:latin typeface="+mj-lt"/>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Interval baru </a:t>
                </a:r>
                <a:r>
                  <a:rPr lang="en-US" sz="1400">
                    <a:solidFill>
                      <a:srgbClr val="FFFF00"/>
                    </a:solidFill>
                    <a:latin typeface="+mj-lt"/>
                    <a:cs typeface="Times New Roman" panose="02020603050405020304" pitchFamily="18" charset="0"/>
                    <a:sym typeface="Wingdings" panose="05000000000000000000" pitchFamily="2" charset="2"/>
                  </a:rPr>
                  <a:t>untuk </a:t>
                </a:r>
                <a:r>
                  <a:rPr lang="en-US" sz="1400">
                    <a:solidFill>
                      <a:srgbClr val="FFFF00"/>
                    </a:solidFill>
                    <a:latin typeface="+mj-lt"/>
                    <a:cs typeface="Times New Roman" panose="02020603050405020304" pitchFamily="18" charset="0"/>
                    <a:sym typeface="Wingdings" panose="05000000000000000000" pitchFamily="2" charset="2"/>
                  </a:rPr>
                  <a:t>iterasi </a:t>
                </a:r>
                <a:r>
                  <a:rPr lang="en-US" sz="1400" smtClean="0">
                    <a:solidFill>
                      <a:srgbClr val="FFFF00"/>
                    </a:solidFill>
                    <a:latin typeface="+mj-lt"/>
                    <a:cs typeface="Times New Roman" panose="02020603050405020304" pitchFamily="18" charset="0"/>
                    <a:sym typeface="Wingdings" panose="05000000000000000000" pitchFamily="2" charset="2"/>
                  </a:rPr>
                  <a:t>3 </a:t>
                </a:r>
                <a:r>
                  <a:rPr lang="en-US" sz="1400">
                    <a:solidFill>
                      <a:srgbClr val="FFFF00"/>
                    </a:solidFill>
                    <a:latin typeface="+mj-lt"/>
                    <a:cs typeface="Times New Roman" panose="02020603050405020304" pitchFamily="18" charset="0"/>
                    <a:sym typeface="Wingdings" panose="05000000000000000000" pitchFamily="2" charset="2"/>
                  </a:rPr>
                  <a:t>adalah</a:t>
                </a:r>
                <a:r>
                  <a:rPr lang="en-US" sz="1400" smtClean="0">
                    <a:solidFill>
                      <a:srgbClr val="FFFF00"/>
                    </a:solidFill>
                    <a:latin typeface="+mj-lt"/>
                    <a:cs typeface="Times New Roman" panose="02020603050405020304" pitchFamily="18" charset="0"/>
                    <a:sym typeface="Wingdings" panose="05000000000000000000" pitchFamily="2" charset="2"/>
                  </a:rPr>
                  <a:t>[x</a:t>
                </a:r>
                <a:r>
                  <a:rPr lang="en-US" sz="1400" baseline="-25000" smtClean="0">
                    <a:solidFill>
                      <a:srgbClr val="FFFF00"/>
                    </a:solidFill>
                    <a:latin typeface="+mj-lt"/>
                    <a:cs typeface="Times New Roman" panose="02020603050405020304" pitchFamily="18" charset="0"/>
                    <a:sym typeface="Wingdings" panose="05000000000000000000" pitchFamily="2" charset="2"/>
                  </a:rPr>
                  <a:t>2</a:t>
                </a:r>
                <a:r>
                  <a:rPr lang="en-US" sz="1400" smtClean="0">
                    <a:solidFill>
                      <a:srgbClr val="FFFF00"/>
                    </a:solidFill>
                    <a:latin typeface="+mj-lt"/>
                    <a:cs typeface="Times New Roman" panose="02020603050405020304" pitchFamily="18" charset="0"/>
                    <a:sym typeface="Wingdings" panose="05000000000000000000" pitchFamily="2" charset="2"/>
                  </a:rPr>
                  <a:t>; b] atau [-0,75;-0,5]</a:t>
                </a:r>
                <a:endParaRPr lang="en-US" sz="1400">
                  <a:solidFill>
                    <a:srgbClr val="FFFF00"/>
                  </a:solidFill>
                  <a:latin typeface="+mj-lt"/>
                </a:endParaRPr>
              </a:p>
            </p:txBody>
          </p:sp>
        </mc:Choice>
        <mc:Fallback>
          <p:sp>
            <p:nvSpPr>
              <p:cNvPr id="10" name="TextBox 9"/>
              <p:cNvSpPr txBox="1">
                <a:spLocks noRot="1" noChangeAspect="1" noMove="1" noResize="1" noEditPoints="1" noAdjustHandles="1" noChangeArrowheads="1" noChangeShapeType="1" noTextEdit="1"/>
              </p:cNvSpPr>
              <p:nvPr/>
            </p:nvSpPr>
            <p:spPr>
              <a:xfrm>
                <a:off x="685801" y="4576631"/>
                <a:ext cx="4984057" cy="1483804"/>
              </a:xfrm>
              <a:prstGeom prst="rect">
                <a:avLst/>
              </a:prstGeom>
              <a:blipFill>
                <a:blip r:embed="rId3"/>
                <a:stretch>
                  <a:fillRect l="-367" t="-823" b="-32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252554" y="3026149"/>
                <a:ext cx="5133136" cy="1483804"/>
              </a:xfrm>
              <a:prstGeom prst="rect">
                <a:avLst/>
              </a:prstGeom>
              <a:noFill/>
            </p:spPr>
            <p:txBody>
              <a:bodyPr wrap="none" rtlCol="0">
                <a:spAutoFit/>
              </a:bodyPr>
              <a:lstStyle/>
              <a:p>
                <a:r>
                  <a:rPr lang="en-US" altLang="en-US" sz="1400" smtClean="0">
                    <a:solidFill>
                      <a:srgbClr val="FFFF00"/>
                    </a:solidFill>
                    <a:latin typeface="+mj-lt"/>
                    <a:cs typeface="Times New Roman" panose="02020603050405020304" pitchFamily="18" charset="0"/>
                  </a:rPr>
                  <a:t>Iterasi </a:t>
                </a:r>
                <a:r>
                  <a:rPr lang="en-US" altLang="en-US" sz="1400">
                    <a:solidFill>
                      <a:srgbClr val="FFFF00"/>
                    </a:solidFill>
                    <a:latin typeface="+mj-lt"/>
                    <a:cs typeface="Times New Roman" panose="02020603050405020304" pitchFamily="18" charset="0"/>
                  </a:rPr>
                  <a:t>3</a:t>
                </a:r>
                <a:r>
                  <a:rPr lang="en-US" altLang="en-US" sz="1400" smtClean="0">
                    <a:solidFill>
                      <a:srgbClr val="FFFF00"/>
                    </a:solidFill>
                    <a:latin typeface="+mj-lt"/>
                    <a:cs typeface="Times New Roman" panose="02020603050405020304" pitchFamily="18" charset="0"/>
                  </a:rPr>
                  <a:t>:</a:t>
                </a:r>
                <a:endParaRPr lang="en-US" altLang="en-US" sz="1400" smtClean="0">
                  <a:solidFill>
                    <a:srgbClr val="FFFF00"/>
                  </a:solidFill>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rPr>
                  <a:t>a=-0,75; f(a)=-0,58775 (-); b=-0,5; f(b)=0,17564 (+)</a:t>
                </a:r>
              </a:p>
              <a:p>
                <a:pPr marL="285750" indent="-285750">
                  <a:buFont typeface="Wingdings" panose="05000000000000000000" pitchFamily="2" charset="2"/>
                  <a:buChar char="§"/>
                </a:pPr>
                <a:r>
                  <a:rPr lang="en-US" sz="1400" smtClean="0">
                    <a:latin typeface="+mj-lt"/>
                    <a:cs typeface="Times New Roman" panose="02020603050405020304" pitchFamily="18" charset="0"/>
                  </a:rPr>
                  <a:t>x</a:t>
                </a:r>
                <a:r>
                  <a:rPr lang="en-US" sz="1400" baseline="-25000" smtClean="0">
                    <a:latin typeface="+mj-lt"/>
                    <a:cs typeface="Times New Roman" panose="02020603050405020304" pitchFamily="18" charset="0"/>
                  </a:rPr>
                  <a:t>3</a:t>
                </a:r>
                <a:r>
                  <a:rPr lang="en-US" sz="1400" smtClean="0">
                    <a:latin typeface="+mj-lt"/>
                    <a:cs typeface="Times New Roman" panose="02020603050405020304" pitchFamily="18" charset="0"/>
                  </a:rPr>
                  <a:t>=</a:t>
                </a:r>
                <a14:m>
                  <m:oMath xmlns:m="http://schemas.openxmlformats.org/officeDocument/2006/math">
                    <m:f>
                      <m:fPr>
                        <m:ctrlPr>
                          <a:rPr lang="en-US" sz="1400" i="1" smtClean="0">
                            <a:latin typeface="+mj-lt"/>
                            <a:cs typeface="Times New Roman" panose="02020603050405020304" pitchFamily="18" charset="0"/>
                          </a:rPr>
                        </m:ctrlPr>
                      </m:fPr>
                      <m:num>
                        <m:r>
                          <a:rPr lang="en-US" sz="1400" b="0" i="1" smtClean="0">
                            <a:latin typeface="+mj-lt"/>
                            <a:cs typeface="Times New Roman" panose="02020603050405020304" pitchFamily="18" charset="0"/>
                          </a:rPr>
                          <m:t>−0,75+(−0,5)</m:t>
                        </m:r>
                      </m:num>
                      <m:den>
                        <m:r>
                          <a:rPr lang="en-US" sz="1400" b="0" i="1" smtClean="0">
                            <a:latin typeface="+mj-lt"/>
                            <a:cs typeface="Times New Roman" panose="02020603050405020304" pitchFamily="18" charset="0"/>
                          </a:rPr>
                          <m:t>2</m:t>
                        </m:r>
                      </m:den>
                    </m:f>
                    <m:r>
                      <a:rPr lang="en-US" sz="1400" b="0" i="1" smtClean="0">
                        <a:latin typeface="+mj-lt"/>
                        <a:cs typeface="Times New Roman" panose="02020603050405020304" pitchFamily="18" charset="0"/>
                      </a:rPr>
                      <m:t>=−0,625</m:t>
                    </m:r>
                  </m:oMath>
                </a14:m>
                <a:r>
                  <a:rPr lang="en-US" sz="1400" smtClean="0">
                    <a:latin typeface="+mj-lt"/>
                    <a:cs typeface="Times New Roman" panose="02020603050405020304" pitchFamily="18" charset="0"/>
                  </a:rPr>
                  <a:t> </a:t>
                </a:r>
              </a:p>
              <a:p>
                <a:pPr marL="285750" indent="-285750">
                  <a:buFont typeface="Wingdings" panose="05000000000000000000" pitchFamily="2" charset="2"/>
                  <a:buChar char="§"/>
                </a:pPr>
                <a:r>
                  <a:rPr lang="en-US" sz="1400" smtClean="0">
                    <a:latin typeface="+mj-lt"/>
                    <a:cs typeface="Times New Roman" panose="02020603050405020304" pitchFamily="18" charset="0"/>
                    <a:sym typeface="Wingdings" panose="05000000000000000000" pitchFamily="2" charset="2"/>
                  </a:rPr>
                  <a:t>f(x</a:t>
                </a:r>
                <a:r>
                  <a:rPr lang="en-US" sz="1400" baseline="-25000">
                    <a:latin typeface="+mj-lt"/>
                    <a:cs typeface="Times New Roman" panose="02020603050405020304" pitchFamily="18" charset="0"/>
                    <a:sym typeface="Wingdings" panose="05000000000000000000" pitchFamily="2" charset="2"/>
                  </a:rPr>
                  <a:t>3</a:t>
                </a:r>
                <a:r>
                  <a:rPr lang="en-US" sz="1400" smtClean="0">
                    <a:latin typeface="+mj-lt"/>
                    <a:cs typeface="Times New Roman" panose="02020603050405020304" pitchFamily="18" charset="0"/>
                    <a:sym typeface="Wingdings" panose="05000000000000000000" pitchFamily="2" charset="2"/>
                  </a:rPr>
                  <a:t>)=(-0,625)</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-(-0,625)</a:t>
                </a:r>
                <a:r>
                  <a:rPr lang="en-US" altLang="en-US" sz="1400" smtClean="0">
                    <a:latin typeface="+mj-lt"/>
                    <a:cs typeface="Times New Roman" panose="02020603050405020304" pitchFamily="18" charset="0"/>
                  </a:rPr>
                  <a:t>+1=</a:t>
                </a:r>
                <a:r>
                  <a:rPr lang="en-US" sz="1400" smtClean="0">
                    <a:latin typeface="+mj-lt"/>
                    <a:cs typeface="Times New Roman" panose="02020603050405020304" pitchFamily="18" charset="0"/>
                    <a:sym typeface="Wingdings" panose="05000000000000000000" pitchFamily="2" charset="2"/>
                  </a:rPr>
                  <a:t>-0,16765 (-)</a:t>
                </a:r>
                <a:endParaRPr lang="en-US" sz="1400" smtClean="0">
                  <a:latin typeface="+mj-lt"/>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f(x</a:t>
                </a:r>
                <a:r>
                  <a:rPr lang="en-US" sz="1400" baseline="-25000">
                    <a:solidFill>
                      <a:srgbClr val="FFFF00"/>
                    </a:solidFill>
                    <a:latin typeface="+mj-lt"/>
                    <a:cs typeface="Times New Roman" panose="02020603050405020304" pitchFamily="18" charset="0"/>
                    <a:sym typeface="Wingdings" panose="05000000000000000000" pitchFamily="2" charset="2"/>
                  </a:rPr>
                  <a:t>3</a:t>
                </a:r>
                <a:r>
                  <a:rPr lang="en-US" sz="1400" smtClean="0">
                    <a:solidFill>
                      <a:srgbClr val="FFFF00"/>
                    </a:solidFill>
                    <a:latin typeface="+mj-lt"/>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Interval baru </a:t>
                </a:r>
                <a:r>
                  <a:rPr lang="en-US" sz="1400">
                    <a:solidFill>
                      <a:srgbClr val="FFFF00"/>
                    </a:solidFill>
                    <a:latin typeface="+mj-lt"/>
                    <a:cs typeface="Times New Roman" panose="02020603050405020304" pitchFamily="18" charset="0"/>
                    <a:sym typeface="Wingdings" panose="05000000000000000000" pitchFamily="2" charset="2"/>
                  </a:rPr>
                  <a:t>untuk </a:t>
                </a:r>
                <a:r>
                  <a:rPr lang="en-US" sz="1400">
                    <a:solidFill>
                      <a:srgbClr val="FFFF00"/>
                    </a:solidFill>
                    <a:latin typeface="+mj-lt"/>
                    <a:cs typeface="Times New Roman" panose="02020603050405020304" pitchFamily="18" charset="0"/>
                    <a:sym typeface="Wingdings" panose="05000000000000000000" pitchFamily="2" charset="2"/>
                  </a:rPr>
                  <a:t>iterasi </a:t>
                </a:r>
                <a:r>
                  <a:rPr lang="en-US" sz="1400" smtClean="0">
                    <a:solidFill>
                      <a:srgbClr val="FFFF00"/>
                    </a:solidFill>
                    <a:latin typeface="+mj-lt"/>
                    <a:cs typeface="Times New Roman" panose="02020603050405020304" pitchFamily="18" charset="0"/>
                    <a:sym typeface="Wingdings" panose="05000000000000000000" pitchFamily="2" charset="2"/>
                  </a:rPr>
                  <a:t>4 </a:t>
                </a:r>
                <a:r>
                  <a:rPr lang="en-US" sz="1400">
                    <a:solidFill>
                      <a:srgbClr val="FFFF00"/>
                    </a:solidFill>
                    <a:latin typeface="+mj-lt"/>
                    <a:cs typeface="Times New Roman" panose="02020603050405020304" pitchFamily="18" charset="0"/>
                    <a:sym typeface="Wingdings" panose="05000000000000000000" pitchFamily="2" charset="2"/>
                  </a:rPr>
                  <a:t>adalah</a:t>
                </a:r>
                <a:r>
                  <a:rPr lang="en-US" sz="1400" smtClean="0">
                    <a:solidFill>
                      <a:srgbClr val="FFFF00"/>
                    </a:solidFill>
                    <a:latin typeface="+mj-lt"/>
                    <a:cs typeface="Times New Roman" panose="02020603050405020304" pitchFamily="18" charset="0"/>
                    <a:sym typeface="Wingdings" panose="05000000000000000000" pitchFamily="2" charset="2"/>
                  </a:rPr>
                  <a:t> [x</a:t>
                </a:r>
                <a:r>
                  <a:rPr lang="en-US" sz="1400" baseline="-25000" smtClean="0">
                    <a:solidFill>
                      <a:srgbClr val="FFFF00"/>
                    </a:solidFill>
                    <a:latin typeface="+mj-lt"/>
                    <a:cs typeface="Times New Roman" panose="02020603050405020304" pitchFamily="18" charset="0"/>
                    <a:sym typeface="Wingdings" panose="05000000000000000000" pitchFamily="2" charset="2"/>
                  </a:rPr>
                  <a:t>3</a:t>
                </a:r>
                <a:r>
                  <a:rPr lang="en-US" sz="1400" smtClean="0">
                    <a:solidFill>
                      <a:srgbClr val="FFFF00"/>
                    </a:solidFill>
                    <a:latin typeface="+mj-lt"/>
                    <a:cs typeface="Times New Roman" panose="02020603050405020304" pitchFamily="18" charset="0"/>
                    <a:sym typeface="Wingdings" panose="05000000000000000000" pitchFamily="2" charset="2"/>
                  </a:rPr>
                  <a:t>; b] atau [-0,625;-0,5]</a:t>
                </a:r>
                <a:endParaRPr lang="en-US" sz="1400">
                  <a:solidFill>
                    <a:srgbClr val="FFFF00"/>
                  </a:solidFill>
                  <a:latin typeface="+mj-lt"/>
                </a:endParaRPr>
              </a:p>
            </p:txBody>
          </p:sp>
        </mc:Choice>
        <mc:Fallback>
          <p:sp>
            <p:nvSpPr>
              <p:cNvPr id="13" name="TextBox 12"/>
              <p:cNvSpPr txBox="1">
                <a:spLocks noRot="1" noChangeAspect="1" noMove="1" noResize="1" noEditPoints="1" noAdjustHandles="1" noChangeArrowheads="1" noChangeShapeType="1" noTextEdit="1"/>
              </p:cNvSpPr>
              <p:nvPr/>
            </p:nvSpPr>
            <p:spPr>
              <a:xfrm>
                <a:off x="6252554" y="3026149"/>
                <a:ext cx="5133136" cy="1483804"/>
              </a:xfrm>
              <a:prstGeom prst="rect">
                <a:avLst/>
              </a:prstGeom>
              <a:blipFill>
                <a:blip r:embed="rId4"/>
                <a:stretch>
                  <a:fillRect l="-356" t="-410" b="-32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252554" y="4594742"/>
                <a:ext cx="5480988" cy="1483804"/>
              </a:xfrm>
              <a:prstGeom prst="rect">
                <a:avLst/>
              </a:prstGeom>
              <a:noFill/>
            </p:spPr>
            <p:txBody>
              <a:bodyPr wrap="none" rtlCol="0">
                <a:spAutoFit/>
              </a:bodyPr>
              <a:lstStyle/>
              <a:p>
                <a:r>
                  <a:rPr lang="en-US" altLang="en-US" sz="1400" smtClean="0">
                    <a:solidFill>
                      <a:srgbClr val="FFFF00"/>
                    </a:solidFill>
                    <a:latin typeface="+mj-lt"/>
                    <a:cs typeface="Times New Roman" panose="02020603050405020304" pitchFamily="18" charset="0"/>
                  </a:rPr>
                  <a:t>Iterasi </a:t>
                </a:r>
                <a:r>
                  <a:rPr lang="en-US" altLang="en-US" sz="1400" smtClean="0">
                    <a:solidFill>
                      <a:srgbClr val="FFFF00"/>
                    </a:solidFill>
                    <a:latin typeface="+mj-lt"/>
                    <a:cs typeface="Times New Roman" panose="02020603050405020304" pitchFamily="18" charset="0"/>
                  </a:rPr>
                  <a:t>4</a:t>
                </a:r>
                <a:r>
                  <a:rPr lang="en-US" altLang="en-US" sz="1400" smtClean="0">
                    <a:solidFill>
                      <a:srgbClr val="FFFF00"/>
                    </a:solidFill>
                    <a:latin typeface="+mj-lt"/>
                    <a:cs typeface="Times New Roman" panose="02020603050405020304" pitchFamily="18" charset="0"/>
                  </a:rPr>
                  <a:t>: </a:t>
                </a:r>
                <a:endParaRPr lang="en-US" altLang="en-US" sz="1400" smtClean="0">
                  <a:solidFill>
                    <a:srgbClr val="FFFF00"/>
                  </a:solidFill>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rPr>
                  <a:t>a=-0,625; f(a)=-</a:t>
                </a:r>
                <a:r>
                  <a:rPr lang="en-US" sz="1400">
                    <a:latin typeface="+mj-lt"/>
                    <a:cs typeface="Times New Roman" panose="02020603050405020304" pitchFamily="18" charset="0"/>
                    <a:sym typeface="Wingdings" panose="05000000000000000000" pitchFamily="2" charset="2"/>
                  </a:rPr>
                  <a:t> 0,16765</a:t>
                </a:r>
                <a:r>
                  <a:rPr lang="en-US" sz="1400" smtClean="0">
                    <a:latin typeface="+mj-lt"/>
                    <a:cs typeface="Times New Roman" panose="02020603050405020304" pitchFamily="18" charset="0"/>
                  </a:rPr>
                  <a:t> (-); b=-0,5; f(b)=0,17564 (+)</a:t>
                </a:r>
              </a:p>
              <a:p>
                <a:pPr marL="285750" indent="-285750">
                  <a:buFont typeface="Wingdings" panose="05000000000000000000" pitchFamily="2" charset="2"/>
                  <a:buChar char="§"/>
                </a:pPr>
                <a:r>
                  <a:rPr lang="en-US" sz="1400" smtClean="0">
                    <a:latin typeface="+mj-lt"/>
                    <a:cs typeface="Times New Roman" panose="02020603050405020304" pitchFamily="18" charset="0"/>
                  </a:rPr>
                  <a:t>x</a:t>
                </a:r>
                <a:r>
                  <a:rPr lang="en-US" sz="1400" baseline="-25000" smtClean="0">
                    <a:latin typeface="+mj-lt"/>
                    <a:cs typeface="Times New Roman" panose="02020603050405020304" pitchFamily="18" charset="0"/>
                  </a:rPr>
                  <a:t>4</a:t>
                </a:r>
                <a:r>
                  <a:rPr lang="en-US" sz="1400" smtClean="0">
                    <a:latin typeface="+mj-lt"/>
                    <a:cs typeface="Times New Roman" panose="02020603050405020304" pitchFamily="18" charset="0"/>
                  </a:rPr>
                  <a:t>=</a:t>
                </a:r>
                <a14:m>
                  <m:oMath xmlns:m="http://schemas.openxmlformats.org/officeDocument/2006/math">
                    <m:f>
                      <m:fPr>
                        <m:ctrlPr>
                          <a:rPr lang="en-US" sz="1400" i="1">
                            <a:latin typeface="+mj-lt"/>
                            <a:cs typeface="Times New Roman" panose="02020603050405020304" pitchFamily="18" charset="0"/>
                          </a:rPr>
                        </m:ctrlPr>
                      </m:fPr>
                      <m:num>
                        <m:r>
                          <a:rPr lang="en-US" sz="1400" i="1">
                            <a:latin typeface="+mj-lt"/>
                            <a:cs typeface="Times New Roman" panose="02020603050405020304" pitchFamily="18" charset="0"/>
                          </a:rPr>
                          <m:t>−</m:t>
                        </m:r>
                        <m:r>
                          <a:rPr lang="en-US" sz="1400" b="0" i="1" smtClean="0">
                            <a:latin typeface="+mj-lt"/>
                            <a:cs typeface="Times New Roman" panose="02020603050405020304" pitchFamily="18" charset="0"/>
                          </a:rPr>
                          <m:t>0,625</m:t>
                        </m:r>
                        <m:r>
                          <a:rPr lang="en-US" sz="1400" i="1">
                            <a:latin typeface="+mj-lt"/>
                            <a:cs typeface="Times New Roman" panose="02020603050405020304" pitchFamily="18" charset="0"/>
                          </a:rPr>
                          <m:t>+</m:t>
                        </m:r>
                        <m:r>
                          <a:rPr lang="en-US" sz="1400" b="0" i="1" smtClean="0">
                            <a:latin typeface="+mj-lt"/>
                            <a:cs typeface="Times New Roman" panose="02020603050405020304" pitchFamily="18" charset="0"/>
                          </a:rPr>
                          <m:t>(−0,5)</m:t>
                        </m:r>
                      </m:num>
                      <m:den>
                        <m:r>
                          <a:rPr lang="en-US" sz="1400" i="1">
                            <a:latin typeface="+mj-lt"/>
                            <a:cs typeface="Times New Roman" panose="02020603050405020304" pitchFamily="18" charset="0"/>
                          </a:rPr>
                          <m:t>2</m:t>
                        </m:r>
                      </m:den>
                    </m:f>
                    <m:r>
                      <a:rPr lang="en-US" sz="1400" i="1">
                        <a:latin typeface="+mj-lt"/>
                        <a:cs typeface="Times New Roman" panose="02020603050405020304" pitchFamily="18" charset="0"/>
                      </a:rPr>
                      <m:t>=−0,</m:t>
                    </m:r>
                    <m:r>
                      <a:rPr lang="en-US" sz="1400" b="0" i="1" smtClean="0">
                        <a:latin typeface="+mj-lt"/>
                        <a:cs typeface="Times New Roman" panose="02020603050405020304" pitchFamily="18" charset="0"/>
                      </a:rPr>
                      <m:t>562</m:t>
                    </m:r>
                    <m:r>
                      <a:rPr lang="en-US" sz="1400" i="1">
                        <a:latin typeface="+mj-lt"/>
                        <a:cs typeface="Times New Roman" panose="02020603050405020304" pitchFamily="18" charset="0"/>
                      </a:rPr>
                      <m:t>5</m:t>
                    </m:r>
                  </m:oMath>
                </a14:m>
                <a:r>
                  <a:rPr lang="en-US" sz="1400">
                    <a:latin typeface="+mj-lt"/>
                    <a:cs typeface="Times New Roman" panose="02020603050405020304" pitchFamily="18" charset="0"/>
                  </a:rPr>
                  <a:t> </a:t>
                </a:r>
                <a:endParaRPr lang="en-US" sz="1400" smtClean="0">
                  <a:latin typeface="+mj-lt"/>
                  <a:cs typeface="Times New Roman" panose="02020603050405020304" pitchFamily="18" charset="0"/>
                </a:endParaRPr>
              </a:p>
              <a:p>
                <a:pPr marL="285750" indent="-285750">
                  <a:buFont typeface="Wingdings" panose="05000000000000000000" pitchFamily="2" charset="2"/>
                  <a:buChar char="§"/>
                </a:pPr>
                <a:r>
                  <a:rPr lang="en-US" sz="1400" smtClean="0">
                    <a:latin typeface="+mj-lt"/>
                    <a:cs typeface="Times New Roman" panose="02020603050405020304" pitchFamily="18" charset="0"/>
                    <a:sym typeface="Wingdings" panose="05000000000000000000" pitchFamily="2" charset="2"/>
                  </a:rPr>
                  <a:t>f(x</a:t>
                </a:r>
                <a:r>
                  <a:rPr lang="en-US" sz="1400" baseline="-25000" smtClean="0">
                    <a:latin typeface="+mj-lt"/>
                    <a:cs typeface="Times New Roman" panose="02020603050405020304" pitchFamily="18" charset="0"/>
                    <a:sym typeface="Wingdings" panose="05000000000000000000" pitchFamily="2" charset="2"/>
                  </a:rPr>
                  <a:t>4</a:t>
                </a:r>
                <a:r>
                  <a:rPr lang="en-US" sz="1400" smtClean="0">
                    <a:latin typeface="+mj-lt"/>
                    <a:cs typeface="Times New Roman" panose="02020603050405020304" pitchFamily="18" charset="0"/>
                    <a:sym typeface="Wingdings" panose="05000000000000000000" pitchFamily="2" charset="2"/>
                  </a:rPr>
                  <a:t>)=(-0,5625)</a:t>
                </a:r>
                <a:r>
                  <a:rPr lang="en-US" altLang="en-US" sz="1400" smtClean="0">
                    <a:latin typeface="+mj-lt"/>
                    <a:cs typeface="Times New Roman" panose="02020603050405020304" pitchFamily="18" charset="0"/>
                  </a:rPr>
                  <a:t>e</a:t>
                </a:r>
                <a:r>
                  <a:rPr lang="en-US" altLang="en-US" sz="1400" baseline="30000" smtClean="0">
                    <a:latin typeface="+mj-lt"/>
                    <a:cs typeface="Times New Roman" panose="02020603050405020304" pitchFamily="18" charset="0"/>
                  </a:rPr>
                  <a:t>-(-0,5625)</a:t>
                </a:r>
                <a:r>
                  <a:rPr lang="en-US" altLang="en-US" sz="1400" smtClean="0">
                    <a:latin typeface="+mj-lt"/>
                    <a:cs typeface="Times New Roman" panose="02020603050405020304" pitchFamily="18" charset="0"/>
                  </a:rPr>
                  <a:t>+1=</a:t>
                </a:r>
                <a:r>
                  <a:rPr lang="en-US" sz="1400" smtClean="0">
                    <a:latin typeface="+mj-lt"/>
                    <a:cs typeface="Times New Roman" panose="02020603050405020304" pitchFamily="18" charset="0"/>
                    <a:sym typeface="Wingdings" panose="05000000000000000000" pitchFamily="2" charset="2"/>
                  </a:rPr>
                  <a:t>0,01278 (+)</a:t>
                </a:r>
                <a:endParaRPr lang="en-US" sz="1400" smtClean="0">
                  <a:latin typeface="+mj-lt"/>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f(x</a:t>
                </a:r>
                <a:r>
                  <a:rPr lang="en-US" sz="1400" baseline="-25000" smtClean="0">
                    <a:solidFill>
                      <a:srgbClr val="FFFF00"/>
                    </a:solidFill>
                    <a:latin typeface="+mj-lt"/>
                    <a:cs typeface="Times New Roman" panose="02020603050405020304" pitchFamily="18" charset="0"/>
                    <a:sym typeface="Wingdings" panose="05000000000000000000" pitchFamily="2" charset="2"/>
                  </a:rPr>
                  <a:t>4</a:t>
                </a:r>
                <a:r>
                  <a:rPr lang="en-US" sz="1400" smtClean="0">
                    <a:solidFill>
                      <a:srgbClr val="FFFF00"/>
                    </a:solidFill>
                    <a:latin typeface="+mj-lt"/>
                    <a:cs typeface="Times New Roman" panose="02020603050405020304" pitchFamily="18" charset="0"/>
                    <a:sym typeface="Wingdings" panose="05000000000000000000" pitchFamily="2" charset="2"/>
                  </a:rPr>
                  <a:t>) berbeda tanda dengan f(a)</a:t>
                </a:r>
              </a:p>
              <a:p>
                <a:pPr marL="285750" indent="-285750">
                  <a:buFont typeface="Wingdings" panose="05000000000000000000" pitchFamily="2" charset="2"/>
                  <a:buChar char="§"/>
                </a:pPr>
                <a:r>
                  <a:rPr lang="en-US" sz="1400" smtClean="0">
                    <a:solidFill>
                      <a:srgbClr val="FFFF00"/>
                    </a:solidFill>
                    <a:latin typeface="+mj-lt"/>
                    <a:cs typeface="Times New Roman" panose="02020603050405020304" pitchFamily="18" charset="0"/>
                    <a:sym typeface="Wingdings" panose="05000000000000000000" pitchFamily="2" charset="2"/>
                  </a:rPr>
                  <a:t>Interval baru </a:t>
                </a:r>
                <a:r>
                  <a:rPr lang="en-US" sz="1400">
                    <a:solidFill>
                      <a:srgbClr val="FFFF00"/>
                    </a:solidFill>
                    <a:latin typeface="+mj-lt"/>
                    <a:cs typeface="Times New Roman" panose="02020603050405020304" pitchFamily="18" charset="0"/>
                    <a:sym typeface="Wingdings" panose="05000000000000000000" pitchFamily="2" charset="2"/>
                  </a:rPr>
                  <a:t>untuk </a:t>
                </a:r>
                <a:r>
                  <a:rPr lang="en-US" sz="1400">
                    <a:solidFill>
                      <a:srgbClr val="FFFF00"/>
                    </a:solidFill>
                    <a:latin typeface="+mj-lt"/>
                    <a:cs typeface="Times New Roman" panose="02020603050405020304" pitchFamily="18" charset="0"/>
                    <a:sym typeface="Wingdings" panose="05000000000000000000" pitchFamily="2" charset="2"/>
                  </a:rPr>
                  <a:t>iterasi </a:t>
                </a:r>
                <a:r>
                  <a:rPr lang="en-US" sz="1400" smtClean="0">
                    <a:solidFill>
                      <a:srgbClr val="FFFF00"/>
                    </a:solidFill>
                    <a:latin typeface="+mj-lt"/>
                    <a:cs typeface="Times New Roman" panose="02020603050405020304" pitchFamily="18" charset="0"/>
                    <a:sym typeface="Wingdings" panose="05000000000000000000" pitchFamily="2" charset="2"/>
                  </a:rPr>
                  <a:t>5 adalah [a; x</a:t>
                </a:r>
                <a:r>
                  <a:rPr lang="en-US" sz="1400" baseline="-25000" smtClean="0">
                    <a:solidFill>
                      <a:srgbClr val="FFFF00"/>
                    </a:solidFill>
                    <a:latin typeface="+mj-lt"/>
                    <a:cs typeface="Times New Roman" panose="02020603050405020304" pitchFamily="18" charset="0"/>
                    <a:sym typeface="Wingdings" panose="05000000000000000000" pitchFamily="2" charset="2"/>
                  </a:rPr>
                  <a:t>4</a:t>
                </a:r>
                <a:r>
                  <a:rPr lang="en-US" sz="1400" smtClean="0">
                    <a:solidFill>
                      <a:srgbClr val="FFFF00"/>
                    </a:solidFill>
                    <a:latin typeface="+mj-lt"/>
                    <a:cs typeface="Times New Roman" panose="02020603050405020304" pitchFamily="18" charset="0"/>
                    <a:sym typeface="Wingdings" panose="05000000000000000000" pitchFamily="2" charset="2"/>
                  </a:rPr>
                  <a:t>] atau [-0,625; -0,5625]</a:t>
                </a:r>
                <a:endParaRPr lang="en-US" sz="1400">
                  <a:solidFill>
                    <a:srgbClr val="FFFF00"/>
                  </a:solidFill>
                  <a:latin typeface="+mj-lt"/>
                </a:endParaRPr>
              </a:p>
            </p:txBody>
          </p:sp>
        </mc:Choice>
        <mc:Fallback>
          <p:sp>
            <p:nvSpPr>
              <p:cNvPr id="14" name="TextBox 13"/>
              <p:cNvSpPr txBox="1">
                <a:spLocks noRot="1" noChangeAspect="1" noMove="1" noResize="1" noEditPoints="1" noAdjustHandles="1" noChangeArrowheads="1" noChangeShapeType="1" noTextEdit="1"/>
              </p:cNvSpPr>
              <p:nvPr/>
            </p:nvSpPr>
            <p:spPr>
              <a:xfrm>
                <a:off x="6252554" y="4594742"/>
                <a:ext cx="5480988" cy="1483804"/>
              </a:xfrm>
              <a:prstGeom prst="rect">
                <a:avLst/>
              </a:prstGeom>
              <a:blipFill>
                <a:blip r:embed="rId5"/>
                <a:stretch>
                  <a:fillRect l="-334" t="-823" b="-3292"/>
                </a:stretch>
              </a:blipFill>
            </p:spPr>
            <p:txBody>
              <a:bodyPr/>
              <a:lstStyle/>
              <a:p>
                <a:r>
                  <a:rPr lang="en-US">
                    <a:noFill/>
                  </a:rPr>
                  <a:t> </a:t>
                </a:r>
              </a:p>
            </p:txBody>
          </p:sp>
        </mc:Fallback>
      </mc:AlternateContent>
    </p:spTree>
    <p:extLst>
      <p:ext uri="{BB962C8B-B14F-4D97-AF65-F5344CB8AC3E}">
        <p14:creationId xmlns:p14="http://schemas.microsoft.com/office/powerpoint/2010/main" val="410298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BISEKSI</a:t>
            </a:r>
            <a:endParaRPr lang="en-US" dirty="0">
              <a:solidFill>
                <a:srgbClr val="FFC000"/>
              </a:solidFill>
            </a:endParaRPr>
          </a:p>
        </p:txBody>
      </p:sp>
      <mc:AlternateContent xmlns:mc="http://schemas.openxmlformats.org/markup-compatibility/2006">
        <mc:Choice xmlns:a14="http://schemas.microsoft.com/office/drawing/2010/main" Requires="a14">
          <p:sp>
            <p:nvSpPr>
              <p:cNvPr id="7" name="TextBox 6"/>
              <p:cNvSpPr txBox="1"/>
              <p:nvPr/>
            </p:nvSpPr>
            <p:spPr>
              <a:xfrm>
                <a:off x="685801" y="1509556"/>
                <a:ext cx="5083443" cy="1483804"/>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a:t>
                </a:r>
                <a:r>
                  <a:rPr lang="en-US" altLang="en-US" sz="1400">
                    <a:solidFill>
                      <a:srgbClr val="FFFF00"/>
                    </a:solidFill>
                    <a:cs typeface="Times New Roman" panose="02020603050405020304" pitchFamily="18" charset="0"/>
                  </a:rPr>
                  <a:t>5</a:t>
                </a:r>
                <a:r>
                  <a:rPr lang="en-US" altLang="en-US" sz="1400" smtClean="0">
                    <a:solidFill>
                      <a:srgbClr val="FFFF00"/>
                    </a:solidFill>
                    <a:cs typeface="Times New Roman" panose="02020603050405020304" pitchFamily="18" charset="0"/>
                  </a:rPr>
                  <a:t>: </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a:cs typeface="Times New Roman" panose="02020603050405020304" pitchFamily="18" charset="0"/>
                  </a:rPr>
                  <a:t>a=-0,625; f(a)=-</a:t>
                </a:r>
                <a:r>
                  <a:rPr lang="en-US" sz="1400">
                    <a:cs typeface="Times New Roman" panose="02020603050405020304" pitchFamily="18" charset="0"/>
                    <a:sym typeface="Wingdings" panose="05000000000000000000" pitchFamily="2" charset="2"/>
                  </a:rPr>
                  <a:t> </a:t>
                </a:r>
                <a:r>
                  <a:rPr lang="en-US" sz="1400">
                    <a:cs typeface="Times New Roman" panose="02020603050405020304" pitchFamily="18" charset="0"/>
                    <a:sym typeface="Wingdings" panose="05000000000000000000" pitchFamily="2" charset="2"/>
                  </a:rPr>
                  <a:t>0,16765</a:t>
                </a:r>
                <a:r>
                  <a:rPr lang="en-US" sz="1400">
                    <a:cs typeface="Times New Roman" panose="02020603050405020304" pitchFamily="18" charset="0"/>
                  </a:rPr>
                  <a:t> </a:t>
                </a:r>
                <a:r>
                  <a:rPr lang="en-US" sz="1400" smtClean="0">
                    <a:cs typeface="Times New Roman" panose="02020603050405020304" pitchFamily="18" charset="0"/>
                  </a:rPr>
                  <a:t>(-);</a:t>
                </a:r>
                <a:r>
                  <a:rPr lang="en-US" sz="1400" smtClean="0"/>
                  <a:t> b=-0,5625; f(b)=</a:t>
                </a:r>
                <a:r>
                  <a:rPr lang="en-US" sz="1400" smtClean="0">
                    <a:cs typeface="Times New Roman" panose="02020603050405020304" pitchFamily="18" charset="0"/>
                    <a:sym typeface="Wingdings" panose="05000000000000000000" pitchFamily="2" charset="2"/>
                  </a:rPr>
                  <a:t>0,01278 </a:t>
                </a:r>
                <a:r>
                  <a:rPr lang="en-US" sz="1400">
                    <a:cs typeface="Times New Roman" panose="02020603050405020304" pitchFamily="18" charset="0"/>
                    <a:sym typeface="Wingdings" panose="05000000000000000000" pitchFamily="2" charset="2"/>
                  </a:rPr>
                  <a:t>(+)</a:t>
                </a:r>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a:cs typeface="Times New Roman" panose="02020603050405020304" pitchFamily="18" charset="0"/>
                  </a:rPr>
                  <a:t>5</a:t>
                </a:r>
                <a:r>
                  <a:rPr lang="en-US" sz="1400" smtClean="0">
                    <a:cs typeface="Times New Roman" panose="02020603050405020304" pitchFamily="18" charset="0"/>
                  </a:rPr>
                  <a:t>=</a:t>
                </a:r>
                <a14:m>
                  <m:oMath xmlns:m="http://schemas.openxmlformats.org/officeDocument/2006/math">
                    <m:f>
                      <m:fPr>
                        <m:ctrlPr>
                          <a:rPr lang="en-US" sz="1400" i="1" smtClean="0">
                            <a:cs typeface="Times New Roman" panose="02020603050405020304" pitchFamily="18" charset="0"/>
                          </a:rPr>
                        </m:ctrlPr>
                      </m:fPr>
                      <m:num>
                        <m:r>
                          <a:rPr lang="en-US" sz="1400" b="0" i="1" smtClean="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0,625</m:t>
                        </m:r>
                        <m:r>
                          <a:rPr lang="en-US" sz="1400" b="0" i="1" smtClean="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(−0,5625)</m:t>
                        </m:r>
                      </m:num>
                      <m:den>
                        <m:r>
                          <a:rPr lang="en-US" sz="1400" b="0" i="1" smtClean="0">
                            <a:cs typeface="Times New Roman" panose="02020603050405020304" pitchFamily="18" charset="0"/>
                          </a:rPr>
                          <m:t>2</m:t>
                        </m:r>
                      </m:den>
                    </m:f>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9375</m:t>
                    </m:r>
                  </m:oMath>
                </a14:m>
                <a:r>
                  <a:rPr lang="en-US" sz="1400" smtClean="0">
                    <a:cs typeface="Times New Roman" panose="02020603050405020304" pitchFamily="18" charset="0"/>
                  </a:rPr>
                  <a:t> </a:t>
                </a: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a:cs typeface="Times New Roman" panose="02020603050405020304" pitchFamily="18" charset="0"/>
                    <a:sym typeface="Wingdings" panose="05000000000000000000" pitchFamily="2" charset="2"/>
                  </a:rPr>
                  <a:t>5</a:t>
                </a:r>
                <a:r>
                  <a:rPr lang="en-US" sz="1400" smtClean="0">
                    <a:cs typeface="Times New Roman" panose="02020603050405020304" pitchFamily="18" charset="0"/>
                    <a:sym typeface="Wingdings" panose="05000000000000000000" pitchFamily="2" charset="2"/>
                  </a:rPr>
                  <a:t>)=(-0,59375)</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-(-0,59375)</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0,07514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f(x</a:t>
                </a:r>
                <a:r>
                  <a:rPr lang="en-US" sz="1400" baseline="-25000">
                    <a:solidFill>
                      <a:srgbClr val="FFFF00"/>
                    </a:solidFill>
                    <a:cs typeface="Times New Roman" panose="02020603050405020304" pitchFamily="18" charset="0"/>
                    <a:sym typeface="Wingdings" panose="05000000000000000000" pitchFamily="2" charset="2"/>
                  </a:rPr>
                  <a:t>5</a:t>
                </a:r>
                <a:r>
                  <a:rPr lang="en-US" sz="1400" smtClean="0">
                    <a:solidFill>
                      <a:srgbClr val="FFFF00"/>
                    </a:solidFill>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Interval baru untuk iterasi 6 adalah [x</a:t>
                </a:r>
                <a:r>
                  <a:rPr lang="en-US" sz="1400" baseline="-25000" smtClean="0">
                    <a:solidFill>
                      <a:srgbClr val="FFFF00"/>
                    </a:solidFill>
                    <a:cs typeface="Times New Roman" panose="02020603050405020304" pitchFamily="18" charset="0"/>
                    <a:sym typeface="Wingdings" panose="05000000000000000000" pitchFamily="2" charset="2"/>
                  </a:rPr>
                  <a:t>5</a:t>
                </a:r>
                <a:r>
                  <a:rPr lang="en-US" sz="1400" smtClean="0">
                    <a:solidFill>
                      <a:srgbClr val="FFFF00"/>
                    </a:solidFill>
                    <a:cs typeface="Times New Roman" panose="02020603050405020304" pitchFamily="18" charset="0"/>
                    <a:sym typeface="Wingdings" panose="05000000000000000000" pitchFamily="2" charset="2"/>
                  </a:rPr>
                  <a:t>; b] atau [-1;-0,5625]</a:t>
                </a:r>
                <a:endParaRPr lang="en-US" sz="1400">
                  <a:solidFill>
                    <a:srgbClr val="FFFF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685801" y="1509556"/>
                <a:ext cx="5083443" cy="1483804"/>
              </a:xfrm>
              <a:prstGeom prst="rect">
                <a:avLst/>
              </a:prstGeom>
              <a:blipFill>
                <a:blip r:embed="rId2"/>
                <a:stretch>
                  <a:fillRect l="-360" t="-823" b="-32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85801" y="3078149"/>
                <a:ext cx="5580374" cy="1483804"/>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a:t>
                </a:r>
                <a:r>
                  <a:rPr lang="en-US" altLang="en-US" sz="1400" smtClean="0">
                    <a:solidFill>
                      <a:srgbClr val="FFFF00"/>
                    </a:solidFill>
                    <a:cs typeface="Times New Roman" panose="02020603050405020304" pitchFamily="18" charset="0"/>
                  </a:rPr>
                  <a:t>6</a:t>
                </a:r>
                <a:r>
                  <a:rPr lang="en-US" altLang="en-US" sz="1400" smtClean="0">
                    <a:solidFill>
                      <a:srgbClr val="FFFF00"/>
                    </a:solidFill>
                    <a:cs typeface="Times New Roman" panose="02020603050405020304" pitchFamily="18" charset="0"/>
                  </a:rPr>
                  <a:t>: </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a=-59375; f(a)=</a:t>
                </a:r>
                <a:r>
                  <a:rPr lang="en-US" altLang="en-US" sz="1400">
                    <a:cs typeface="Times New Roman" panose="02020603050405020304" pitchFamily="18" charset="0"/>
                  </a:rPr>
                  <a:t>-</a:t>
                </a:r>
                <a:r>
                  <a:rPr lang="en-US" sz="1400">
                    <a:cs typeface="Times New Roman" panose="02020603050405020304" pitchFamily="18" charset="0"/>
                    <a:sym typeface="Wingdings" panose="05000000000000000000" pitchFamily="2" charset="2"/>
                  </a:rPr>
                  <a:t>0,07514 (-)</a:t>
                </a:r>
                <a:r>
                  <a:rPr lang="en-US" sz="1400" smtClean="0">
                    <a:cs typeface="Times New Roman" panose="02020603050405020304" pitchFamily="18" charset="0"/>
                  </a:rPr>
                  <a:t>; b=-0,5625; f(b)=</a:t>
                </a:r>
                <a:r>
                  <a:rPr lang="en-US" sz="1400">
                    <a:cs typeface="Times New Roman" panose="02020603050405020304" pitchFamily="18" charset="0"/>
                    <a:sym typeface="Wingdings" panose="05000000000000000000" pitchFamily="2" charset="2"/>
                  </a:rPr>
                  <a:t> 0,01278 (+)</a:t>
                </a:r>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smtClean="0">
                    <a:cs typeface="Times New Roman" panose="02020603050405020304" pitchFamily="18" charset="0"/>
                  </a:rPr>
                  <a:t>6</a:t>
                </a:r>
                <a:r>
                  <a:rPr lang="en-US" sz="1400" smtClean="0">
                    <a:cs typeface="Times New Roman" panose="02020603050405020304" pitchFamily="18" charset="0"/>
                  </a:rPr>
                  <a:t>=</a:t>
                </a:r>
                <a14:m>
                  <m:oMath xmlns:m="http://schemas.openxmlformats.org/officeDocument/2006/math">
                    <m:f>
                      <m:fPr>
                        <m:ctrlPr>
                          <a:rPr lang="en-US" sz="1400" i="1">
                            <a:cs typeface="Times New Roman" panose="02020603050405020304" pitchFamily="18" charset="0"/>
                          </a:rPr>
                        </m:ctrlPr>
                      </m:fPr>
                      <m:num>
                        <m:r>
                          <a:rPr lang="en-US" sz="1400" i="1">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0,59375</m:t>
                        </m:r>
                        <m:r>
                          <a:rPr lang="en-US" sz="1400" i="1">
                            <a:cs typeface="Times New Roman" panose="02020603050405020304" pitchFamily="18" charset="0"/>
                          </a:rPr>
                          <m:t>+</m:t>
                        </m:r>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625</m:t>
                        </m:r>
                        <m:r>
                          <a:rPr lang="en-US" sz="1400" b="0" i="1" smtClean="0">
                            <a:cs typeface="Times New Roman" panose="02020603050405020304" pitchFamily="18" charset="0"/>
                          </a:rPr>
                          <m:t>)</m:t>
                        </m:r>
                      </m:num>
                      <m:den>
                        <m:r>
                          <a:rPr lang="en-US" sz="1400" i="1">
                            <a:cs typeface="Times New Roman" panose="02020603050405020304" pitchFamily="18" charset="0"/>
                          </a:rPr>
                          <m:t>2</m:t>
                        </m:r>
                      </m:den>
                    </m:f>
                    <m:r>
                      <a:rPr lang="en-US" sz="1400" i="1">
                        <a:cs typeface="Times New Roman" panose="02020603050405020304" pitchFamily="18" charset="0"/>
                      </a:rPr>
                      <m:t>=−0,</m:t>
                    </m:r>
                  </m:oMath>
                </a14:m>
                <a:r>
                  <a:rPr lang="en-US" sz="1400" smtClean="0">
                    <a:cs typeface="Times New Roman" panose="02020603050405020304" pitchFamily="18" charset="0"/>
                  </a:rPr>
                  <a:t>57813</a:t>
                </a:r>
                <a:r>
                  <a:rPr lang="en-US" sz="1400">
                    <a:cs typeface="Times New Roman" panose="02020603050405020304" pitchFamily="18" charset="0"/>
                  </a:rPr>
                  <a:t> </a:t>
                </a:r>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smtClean="0">
                    <a:cs typeface="Times New Roman" panose="02020603050405020304" pitchFamily="18" charset="0"/>
                    <a:sym typeface="Wingdings" panose="05000000000000000000" pitchFamily="2" charset="2"/>
                  </a:rPr>
                  <a:t>6</a:t>
                </a:r>
                <a:r>
                  <a:rPr lang="en-US" sz="1400" smtClean="0">
                    <a:cs typeface="Times New Roman" panose="02020603050405020304" pitchFamily="18" charset="0"/>
                    <a:sym typeface="Wingdings" panose="05000000000000000000" pitchFamily="2" charset="2"/>
                  </a:rPr>
                  <a:t>)=(-</a:t>
                </a:r>
                <a14:m>
                  <m:oMath xmlns:m="http://schemas.openxmlformats.org/officeDocument/2006/math">
                    <m:r>
                      <a:rPr lang="en-US" sz="1400" i="1">
                        <a:latin typeface="Cambria Math" panose="02040503050406030204" pitchFamily="18" charset="0"/>
                        <a:cs typeface="Times New Roman" panose="02020603050405020304" pitchFamily="18" charset="0"/>
                      </a:rPr>
                      <m:t>0,</m:t>
                    </m:r>
                  </m:oMath>
                </a14:m>
                <a:r>
                  <a:rPr lang="en-US" sz="1400">
                    <a:cs typeface="Times New Roman" panose="02020603050405020304" pitchFamily="18" charset="0"/>
                  </a:rPr>
                  <a:t>57813</a:t>
                </a:r>
                <a:r>
                  <a:rPr lang="en-US" sz="1400" smtClean="0">
                    <a:cs typeface="Times New Roman" panose="02020603050405020304" pitchFamily="18" charset="0"/>
                    <a:sym typeface="Wingdings" panose="05000000000000000000" pitchFamily="2" charset="2"/>
                  </a:rPr>
                  <a:t>)</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a:t>
                </a:r>
                <a14:m>
                  <m:oMath xmlns:m="http://schemas.openxmlformats.org/officeDocument/2006/math">
                    <m:r>
                      <a:rPr lang="en-US" sz="1400" i="1" baseline="30000">
                        <a:latin typeface="Cambria Math" panose="02040503050406030204" pitchFamily="18" charset="0"/>
                        <a:cs typeface="Times New Roman" panose="02020603050405020304" pitchFamily="18" charset="0"/>
                      </a:rPr>
                      <m:t>0,</m:t>
                    </m:r>
                  </m:oMath>
                </a14:m>
                <a:r>
                  <a:rPr lang="en-US" sz="1400" baseline="30000">
                    <a:cs typeface="Times New Roman" panose="02020603050405020304" pitchFamily="18" charset="0"/>
                  </a:rPr>
                  <a:t>57813</a:t>
                </a:r>
                <a:r>
                  <a:rPr lang="en-US" altLang="en-US" sz="1400" baseline="30000" smtClean="0">
                    <a:cs typeface="Times New Roman" panose="02020603050405020304" pitchFamily="18" charset="0"/>
                  </a:rPr>
                  <a:t>)</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-0,03062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f(x</a:t>
                </a:r>
                <a:r>
                  <a:rPr lang="en-US" sz="1400" baseline="-25000" smtClean="0">
                    <a:solidFill>
                      <a:srgbClr val="FFFF00"/>
                    </a:solidFill>
                    <a:cs typeface="Times New Roman" panose="02020603050405020304" pitchFamily="18" charset="0"/>
                    <a:sym typeface="Wingdings" panose="05000000000000000000" pitchFamily="2" charset="2"/>
                  </a:rPr>
                  <a:t>6</a:t>
                </a:r>
                <a:r>
                  <a:rPr lang="en-US" sz="1400" smtClean="0">
                    <a:solidFill>
                      <a:srgbClr val="FFFF00"/>
                    </a:solidFill>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Interval baru </a:t>
                </a:r>
                <a:r>
                  <a:rPr lang="en-US" sz="1400">
                    <a:solidFill>
                      <a:srgbClr val="FFFF00"/>
                    </a:solidFill>
                    <a:cs typeface="Times New Roman" panose="02020603050405020304" pitchFamily="18" charset="0"/>
                    <a:sym typeface="Wingdings" panose="05000000000000000000" pitchFamily="2" charset="2"/>
                  </a:rPr>
                  <a:t>untuk </a:t>
                </a:r>
                <a:r>
                  <a:rPr lang="en-US" sz="1400">
                    <a:solidFill>
                      <a:srgbClr val="FFFF00"/>
                    </a:solidFill>
                    <a:cs typeface="Times New Roman" panose="02020603050405020304" pitchFamily="18" charset="0"/>
                    <a:sym typeface="Wingdings" panose="05000000000000000000" pitchFamily="2" charset="2"/>
                  </a:rPr>
                  <a:t>iterasi 7</a:t>
                </a:r>
                <a:r>
                  <a:rPr lang="en-US" sz="1400" smtClean="0">
                    <a:solidFill>
                      <a:srgbClr val="FFFF00"/>
                    </a:solidFill>
                    <a:cs typeface="Times New Roman" panose="02020603050405020304" pitchFamily="18" charset="0"/>
                    <a:sym typeface="Wingdings" panose="05000000000000000000" pitchFamily="2" charset="2"/>
                  </a:rPr>
                  <a:t> adalah[x</a:t>
                </a:r>
                <a:r>
                  <a:rPr lang="en-US" sz="1400" baseline="-25000">
                    <a:solidFill>
                      <a:srgbClr val="FFFF00"/>
                    </a:solidFill>
                    <a:cs typeface="Times New Roman" panose="02020603050405020304" pitchFamily="18" charset="0"/>
                    <a:sym typeface="Wingdings" panose="05000000000000000000" pitchFamily="2" charset="2"/>
                  </a:rPr>
                  <a:t>6</a:t>
                </a:r>
                <a:r>
                  <a:rPr lang="en-US" sz="1400" smtClean="0">
                    <a:solidFill>
                      <a:srgbClr val="FFFF00"/>
                    </a:solidFill>
                    <a:cs typeface="Times New Roman" panose="02020603050405020304" pitchFamily="18" charset="0"/>
                    <a:sym typeface="Wingdings" panose="05000000000000000000" pitchFamily="2" charset="2"/>
                  </a:rPr>
                  <a:t>; b] atau [-0,57813;-0,5625]</a:t>
                </a:r>
                <a:endParaRPr lang="en-US" sz="1400">
                  <a:solidFill>
                    <a:srgbClr val="FFFF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685801" y="3078149"/>
                <a:ext cx="5580374" cy="1483804"/>
              </a:xfrm>
              <a:prstGeom prst="rect">
                <a:avLst/>
              </a:prstGeom>
              <a:blipFill>
                <a:blip r:embed="rId3"/>
                <a:stretch>
                  <a:fillRect l="-328" t="-823" b="-32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343400" y="1542001"/>
                <a:ext cx="5729454" cy="1483804"/>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8:</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a:cs typeface="Times New Roman" panose="02020603050405020304" pitchFamily="18" charset="0"/>
                  </a:rPr>
                  <a:t>a=-</a:t>
                </a:r>
                <a14:m>
                  <m:oMath xmlns:m="http://schemas.openxmlformats.org/officeDocument/2006/math">
                    <m:r>
                      <a:rPr lang="en-US" sz="1400" i="1">
                        <a:latin typeface="Cambria Math" panose="02040503050406030204" pitchFamily="18" charset="0"/>
                        <a:cs typeface="Times New Roman" panose="02020603050405020304" pitchFamily="18" charset="0"/>
                      </a:rPr>
                      <m:t>0,</m:t>
                    </m:r>
                  </m:oMath>
                </a14:m>
                <a:r>
                  <a:rPr lang="en-US" sz="1400">
                    <a:cs typeface="Times New Roman" panose="02020603050405020304" pitchFamily="18" charset="0"/>
                  </a:rPr>
                  <a:t>57</a:t>
                </a:r>
                <a:r>
                  <a:rPr lang="en-US" sz="1400" smtClean="0">
                    <a:cs typeface="Times New Roman" panose="02020603050405020304" pitchFamily="18" charset="0"/>
                  </a:rPr>
                  <a:t>031</a:t>
                </a:r>
                <a:r>
                  <a:rPr lang="en-US" sz="1400">
                    <a:cs typeface="Times New Roman" panose="02020603050405020304" pitchFamily="18" charset="0"/>
                  </a:rPr>
                  <a:t>; </a:t>
                </a:r>
                <a:r>
                  <a:rPr lang="en-US" sz="1400">
                    <a:cs typeface="Times New Roman" panose="02020603050405020304" pitchFamily="18" charset="0"/>
                  </a:rPr>
                  <a:t>f(a</a:t>
                </a:r>
                <a:r>
                  <a:rPr lang="en-US" sz="1400" smtClean="0">
                    <a:cs typeface="Times New Roman" panose="02020603050405020304" pitchFamily="18" charset="0"/>
                  </a:rPr>
                  <a:t>)=-</a:t>
                </a:r>
                <a:r>
                  <a:rPr lang="en-US" sz="1400" smtClean="0">
                    <a:cs typeface="Times New Roman" panose="02020603050405020304" pitchFamily="18" charset="0"/>
                    <a:sym typeface="Wingdings" panose="05000000000000000000" pitchFamily="2" charset="2"/>
                  </a:rPr>
                  <a:t>0,00878 </a:t>
                </a:r>
                <a:r>
                  <a:rPr lang="en-US" sz="1400">
                    <a:cs typeface="Times New Roman" panose="02020603050405020304" pitchFamily="18" charset="0"/>
                    <a:sym typeface="Wingdings" panose="05000000000000000000" pitchFamily="2" charset="2"/>
                  </a:rPr>
                  <a:t>(-)</a:t>
                </a:r>
                <a:r>
                  <a:rPr lang="en-US" sz="1400">
                    <a:cs typeface="Times New Roman" panose="02020603050405020304" pitchFamily="18" charset="0"/>
                  </a:rPr>
                  <a:t>;</a:t>
                </a:r>
                <a:r>
                  <a:rPr lang="en-US" sz="1400">
                    <a:cs typeface="Times New Roman" panose="02020603050405020304" pitchFamily="18" charset="0"/>
                  </a:rPr>
                  <a:t> b=-0,5625; f(b)=</a:t>
                </a:r>
                <a:r>
                  <a:rPr lang="en-US" sz="1400">
                    <a:cs typeface="Times New Roman" panose="02020603050405020304" pitchFamily="18" charset="0"/>
                    <a:sym typeface="Wingdings" panose="05000000000000000000" pitchFamily="2" charset="2"/>
                  </a:rPr>
                  <a:t> 0,01278 (+)</a:t>
                </a:r>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a:cs typeface="Times New Roman" panose="02020603050405020304" pitchFamily="18" charset="0"/>
                  </a:rPr>
                  <a:t>8</a:t>
                </a:r>
                <a:r>
                  <a:rPr lang="en-US" sz="1400" smtClean="0">
                    <a:cs typeface="Times New Roman" panose="02020603050405020304" pitchFamily="18" charset="0"/>
                  </a:rPr>
                  <a:t>=</a:t>
                </a:r>
                <a14:m>
                  <m:oMath xmlns:m="http://schemas.openxmlformats.org/officeDocument/2006/math">
                    <m:f>
                      <m:fPr>
                        <m:ctrlPr>
                          <a:rPr lang="en-US" sz="1400" i="1" smtClean="0">
                            <a:cs typeface="Times New Roman" panose="02020603050405020304" pitchFamily="18" charset="0"/>
                          </a:rPr>
                        </m:ctrlPr>
                      </m:fPr>
                      <m:num>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57031</m:t>
                        </m:r>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625</m:t>
                        </m:r>
                        <m:r>
                          <a:rPr lang="en-US" sz="1400" b="0" i="1" smtClean="0">
                            <a:cs typeface="Times New Roman" panose="02020603050405020304" pitchFamily="18" charset="0"/>
                          </a:rPr>
                          <m:t>)</m:t>
                        </m:r>
                      </m:num>
                      <m:den>
                        <m:r>
                          <a:rPr lang="en-US" sz="1400" b="0" i="1" smtClean="0">
                            <a:cs typeface="Times New Roman" panose="02020603050405020304" pitchFamily="18" charset="0"/>
                          </a:rPr>
                          <m:t>2</m:t>
                        </m:r>
                      </m:den>
                    </m:f>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56641</m:t>
                    </m:r>
                  </m:oMath>
                </a14:m>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smtClean="0">
                    <a:cs typeface="Times New Roman" panose="02020603050405020304" pitchFamily="18" charset="0"/>
                    <a:sym typeface="Wingdings" panose="05000000000000000000" pitchFamily="2" charset="2"/>
                  </a:rPr>
                  <a:t>8</a:t>
                </a:r>
                <a:r>
                  <a:rPr lang="en-US" sz="1400" smtClean="0">
                    <a:cs typeface="Times New Roman" panose="02020603050405020304" pitchFamily="18" charset="0"/>
                    <a:sym typeface="Wingdings" panose="05000000000000000000" pitchFamily="2" charset="2"/>
                  </a:rPr>
                  <a:t>)=(-0,56641)</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-(-0,56441)</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0,002035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f(x</a:t>
                </a:r>
                <a:r>
                  <a:rPr lang="en-US" sz="1400" baseline="-25000" smtClean="0">
                    <a:solidFill>
                      <a:srgbClr val="FFFF00"/>
                    </a:solidFill>
                    <a:cs typeface="Times New Roman" panose="02020603050405020304" pitchFamily="18" charset="0"/>
                    <a:sym typeface="Wingdings" panose="05000000000000000000" pitchFamily="2" charset="2"/>
                  </a:rPr>
                  <a:t>8</a:t>
                </a:r>
                <a:r>
                  <a:rPr lang="en-US" sz="1400" smtClean="0">
                    <a:solidFill>
                      <a:srgbClr val="FFFF00"/>
                    </a:solidFill>
                    <a:cs typeface="Times New Roman" panose="02020603050405020304" pitchFamily="18" charset="0"/>
                    <a:sym typeface="Wingdings" panose="05000000000000000000" pitchFamily="2" charset="2"/>
                  </a:rPr>
                  <a:t>) berbeda tanda dengan f(a)</a:t>
                </a: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Interval baru </a:t>
                </a:r>
                <a:r>
                  <a:rPr lang="en-US" sz="1400">
                    <a:solidFill>
                      <a:srgbClr val="FFFF00"/>
                    </a:solidFill>
                    <a:cs typeface="Times New Roman" panose="02020603050405020304" pitchFamily="18" charset="0"/>
                    <a:sym typeface="Wingdings" panose="05000000000000000000" pitchFamily="2" charset="2"/>
                  </a:rPr>
                  <a:t>untuk </a:t>
                </a:r>
                <a:r>
                  <a:rPr lang="en-US" sz="1400">
                    <a:solidFill>
                      <a:srgbClr val="FFFF00"/>
                    </a:solidFill>
                    <a:cs typeface="Times New Roman" panose="02020603050405020304" pitchFamily="18" charset="0"/>
                    <a:sym typeface="Wingdings" panose="05000000000000000000" pitchFamily="2" charset="2"/>
                  </a:rPr>
                  <a:t>iterasi </a:t>
                </a:r>
                <a:r>
                  <a:rPr lang="en-US" sz="1400">
                    <a:solidFill>
                      <a:srgbClr val="FFFF00"/>
                    </a:solidFill>
                    <a:cs typeface="Times New Roman" panose="02020603050405020304" pitchFamily="18" charset="0"/>
                    <a:sym typeface="Wingdings" panose="05000000000000000000" pitchFamily="2" charset="2"/>
                  </a:rPr>
                  <a:t>9</a:t>
                </a:r>
                <a:r>
                  <a:rPr lang="en-US" sz="1400" smtClean="0">
                    <a:solidFill>
                      <a:srgbClr val="FFFF00"/>
                    </a:solidFill>
                    <a:cs typeface="Times New Roman" panose="02020603050405020304" pitchFamily="18" charset="0"/>
                    <a:sym typeface="Wingdings" panose="05000000000000000000" pitchFamily="2" charset="2"/>
                  </a:rPr>
                  <a:t> </a:t>
                </a:r>
                <a:r>
                  <a:rPr lang="en-US" sz="1400">
                    <a:solidFill>
                      <a:srgbClr val="FFFF00"/>
                    </a:solidFill>
                    <a:cs typeface="Times New Roman" panose="02020603050405020304" pitchFamily="18" charset="0"/>
                    <a:sym typeface="Wingdings" panose="05000000000000000000" pitchFamily="2" charset="2"/>
                  </a:rPr>
                  <a:t>adalah</a:t>
                </a:r>
                <a:r>
                  <a:rPr lang="en-US" sz="1400" smtClean="0">
                    <a:solidFill>
                      <a:srgbClr val="FFFF00"/>
                    </a:solidFill>
                    <a:cs typeface="Times New Roman" panose="02020603050405020304" pitchFamily="18" charset="0"/>
                    <a:sym typeface="Wingdings" panose="05000000000000000000" pitchFamily="2" charset="2"/>
                  </a:rPr>
                  <a:t> [a; x</a:t>
                </a:r>
                <a:r>
                  <a:rPr lang="en-US" sz="1400" baseline="-25000" smtClean="0">
                    <a:solidFill>
                      <a:srgbClr val="FFFF00"/>
                    </a:solidFill>
                    <a:cs typeface="Times New Roman" panose="02020603050405020304" pitchFamily="18" charset="0"/>
                    <a:sym typeface="Wingdings" panose="05000000000000000000" pitchFamily="2" charset="2"/>
                  </a:rPr>
                  <a:t>8</a:t>
                </a:r>
                <a:r>
                  <a:rPr lang="en-US" sz="1400" smtClean="0">
                    <a:solidFill>
                      <a:srgbClr val="FFFF00"/>
                    </a:solidFill>
                    <a:cs typeface="Times New Roman" panose="02020603050405020304" pitchFamily="18" charset="0"/>
                    <a:sym typeface="Wingdings" panose="05000000000000000000" pitchFamily="2" charset="2"/>
                  </a:rPr>
                  <a:t>] atau [-0,57031;-0,56641]</a:t>
                </a:r>
                <a:endParaRPr lang="en-US" sz="1400">
                  <a:solidFill>
                    <a:srgbClr val="FFFF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6343400" y="1542001"/>
                <a:ext cx="5729454" cy="1483804"/>
              </a:xfrm>
              <a:prstGeom prst="rect">
                <a:avLst/>
              </a:prstGeom>
              <a:blipFill>
                <a:blip r:embed="rId4"/>
                <a:stretch>
                  <a:fillRect l="-319" t="-823" b="-32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343400" y="3110594"/>
                <a:ext cx="5828840" cy="1483804"/>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a:t>
                </a:r>
                <a:r>
                  <a:rPr lang="en-US" altLang="en-US" sz="1400">
                    <a:solidFill>
                      <a:srgbClr val="FFFF00"/>
                    </a:solidFill>
                    <a:cs typeface="Times New Roman" panose="02020603050405020304" pitchFamily="18" charset="0"/>
                  </a:rPr>
                  <a:t>9</a:t>
                </a:r>
                <a:r>
                  <a:rPr lang="en-US" altLang="en-US" sz="1400" smtClean="0">
                    <a:solidFill>
                      <a:srgbClr val="FFFF00"/>
                    </a:solidFill>
                    <a:cs typeface="Times New Roman" panose="02020603050405020304" pitchFamily="18" charset="0"/>
                  </a:rPr>
                  <a:t>: </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a:cs typeface="Times New Roman" panose="02020603050405020304" pitchFamily="18" charset="0"/>
                  </a:rPr>
                  <a:t>a=-</a:t>
                </a:r>
                <a14:m>
                  <m:oMath xmlns:m="http://schemas.openxmlformats.org/officeDocument/2006/math">
                    <m:r>
                      <a:rPr lang="en-US" sz="1400" i="1">
                        <a:latin typeface="Cambria Math" panose="02040503050406030204" pitchFamily="18" charset="0"/>
                        <a:cs typeface="Times New Roman" panose="02020603050405020304" pitchFamily="18" charset="0"/>
                      </a:rPr>
                      <m:t>0,</m:t>
                    </m:r>
                  </m:oMath>
                </a14:m>
                <a:r>
                  <a:rPr lang="en-US" sz="1400">
                    <a:cs typeface="Times New Roman" panose="02020603050405020304" pitchFamily="18" charset="0"/>
                  </a:rPr>
                  <a:t>57</a:t>
                </a:r>
                <a:r>
                  <a:rPr lang="en-US" sz="1400">
                    <a:cs typeface="Times New Roman" panose="02020603050405020304" pitchFamily="18" charset="0"/>
                  </a:rPr>
                  <a:t>031</a:t>
                </a:r>
                <a:r>
                  <a:rPr lang="en-US" sz="1400">
                    <a:cs typeface="Times New Roman" panose="02020603050405020304" pitchFamily="18" charset="0"/>
                  </a:rPr>
                  <a:t>; f(a</a:t>
                </a:r>
                <a:r>
                  <a:rPr lang="en-US" sz="1400">
                    <a:cs typeface="Times New Roman" panose="02020603050405020304" pitchFamily="18" charset="0"/>
                  </a:rPr>
                  <a:t>)=-</a:t>
                </a:r>
                <a:r>
                  <a:rPr lang="en-US" sz="1400">
                    <a:cs typeface="Times New Roman" panose="02020603050405020304" pitchFamily="18" charset="0"/>
                    <a:sym typeface="Wingdings" panose="05000000000000000000" pitchFamily="2" charset="2"/>
                  </a:rPr>
                  <a:t>0,00878 </a:t>
                </a:r>
                <a:r>
                  <a:rPr lang="en-US" sz="1400">
                    <a:cs typeface="Times New Roman" panose="02020603050405020304" pitchFamily="18" charset="0"/>
                    <a:sym typeface="Wingdings" panose="05000000000000000000" pitchFamily="2" charset="2"/>
                  </a:rPr>
                  <a:t>(-)</a:t>
                </a:r>
                <a:r>
                  <a:rPr lang="en-US" sz="1400">
                    <a:cs typeface="Times New Roman" panose="02020603050405020304" pitchFamily="18" charset="0"/>
                  </a:rPr>
                  <a:t>;</a:t>
                </a:r>
                <a:r>
                  <a:rPr lang="en-US" sz="1400" smtClean="0">
                    <a:cs typeface="Times New Roman" panose="02020603050405020304" pitchFamily="18" charset="0"/>
                  </a:rPr>
                  <a:t> b=-0,56641; f(b)=0,002035 (+)</a:t>
                </a: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a:cs typeface="Times New Roman" panose="02020603050405020304" pitchFamily="18" charset="0"/>
                  </a:rPr>
                  <a:t>9</a:t>
                </a:r>
                <a:r>
                  <a:rPr lang="en-US" sz="1400" smtClean="0">
                    <a:cs typeface="Times New Roman" panose="02020603050405020304" pitchFamily="18" charset="0"/>
                  </a:rPr>
                  <a:t>=</a:t>
                </a:r>
                <a14:m>
                  <m:oMath xmlns:m="http://schemas.openxmlformats.org/officeDocument/2006/math">
                    <m:f>
                      <m:fPr>
                        <m:ctrlPr>
                          <a:rPr lang="en-US" sz="1400" i="1">
                            <a:cs typeface="Times New Roman" panose="02020603050405020304" pitchFamily="18" charset="0"/>
                          </a:rPr>
                        </m:ctrlPr>
                      </m:fPr>
                      <m:num>
                        <m:r>
                          <a:rPr lang="en-US" sz="1400" i="1">
                            <a:cs typeface="Times New Roman" panose="02020603050405020304" pitchFamily="18" charset="0"/>
                          </a:rPr>
                          <m:t>−</m:t>
                        </m:r>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57031</m:t>
                        </m:r>
                        <m:r>
                          <a:rPr lang="en-US" sz="1400" i="1">
                            <a:cs typeface="Times New Roman" panose="02020603050405020304" pitchFamily="18" charset="0"/>
                          </a:rPr>
                          <m:t>+</m:t>
                        </m:r>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56641</m:t>
                        </m:r>
                        <m:r>
                          <a:rPr lang="en-US" sz="1400" b="0" i="1" smtClean="0">
                            <a:cs typeface="Times New Roman" panose="02020603050405020304" pitchFamily="18" charset="0"/>
                          </a:rPr>
                          <m:t>)</m:t>
                        </m:r>
                      </m:num>
                      <m:den>
                        <m:r>
                          <a:rPr lang="en-US" sz="1400" i="1">
                            <a:cs typeface="Times New Roman" panose="02020603050405020304" pitchFamily="18" charset="0"/>
                          </a:rPr>
                          <m:t>2</m:t>
                        </m:r>
                      </m:den>
                    </m:f>
                    <m:r>
                      <a:rPr lang="en-US" sz="1400" i="1">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56836</m:t>
                    </m:r>
                  </m:oMath>
                </a14:m>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a:cs typeface="Times New Roman" panose="02020603050405020304" pitchFamily="18" charset="0"/>
                    <a:sym typeface="Wingdings" panose="05000000000000000000" pitchFamily="2" charset="2"/>
                  </a:rPr>
                  <a:t>9</a:t>
                </a:r>
                <a:r>
                  <a:rPr lang="en-US" sz="1400" smtClean="0">
                    <a:cs typeface="Times New Roman" panose="02020603050405020304" pitchFamily="18" charset="0"/>
                    <a:sym typeface="Wingdings" panose="05000000000000000000" pitchFamily="2" charset="2"/>
                  </a:rPr>
                  <a:t>)=(-0,56836)</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-(-0,56836)</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-0,00336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f(x</a:t>
                </a:r>
                <a:r>
                  <a:rPr lang="en-US" sz="1400" baseline="-25000">
                    <a:solidFill>
                      <a:srgbClr val="FFFF00"/>
                    </a:solidFill>
                    <a:cs typeface="Times New Roman" panose="02020603050405020304" pitchFamily="18" charset="0"/>
                    <a:sym typeface="Wingdings" panose="05000000000000000000" pitchFamily="2" charset="2"/>
                  </a:rPr>
                  <a:t>9</a:t>
                </a:r>
                <a:r>
                  <a:rPr lang="en-US" sz="1400" smtClean="0">
                    <a:solidFill>
                      <a:srgbClr val="FFFF00"/>
                    </a:solidFill>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Interval baru </a:t>
                </a:r>
                <a:r>
                  <a:rPr lang="en-US" sz="1400">
                    <a:solidFill>
                      <a:srgbClr val="FFFF00"/>
                    </a:solidFill>
                    <a:cs typeface="Times New Roman" panose="02020603050405020304" pitchFamily="18" charset="0"/>
                    <a:sym typeface="Wingdings" panose="05000000000000000000" pitchFamily="2" charset="2"/>
                  </a:rPr>
                  <a:t>untuk </a:t>
                </a:r>
                <a:r>
                  <a:rPr lang="en-US" sz="1400">
                    <a:solidFill>
                      <a:srgbClr val="FFFF00"/>
                    </a:solidFill>
                    <a:cs typeface="Times New Roman" panose="02020603050405020304" pitchFamily="18" charset="0"/>
                    <a:sym typeface="Wingdings" panose="05000000000000000000" pitchFamily="2" charset="2"/>
                  </a:rPr>
                  <a:t>iterasi </a:t>
                </a:r>
                <a:r>
                  <a:rPr lang="en-US" sz="1400" smtClean="0">
                    <a:solidFill>
                      <a:srgbClr val="FFFF00"/>
                    </a:solidFill>
                    <a:cs typeface="Times New Roman" panose="02020603050405020304" pitchFamily="18" charset="0"/>
                    <a:sym typeface="Wingdings" panose="05000000000000000000" pitchFamily="2" charset="2"/>
                  </a:rPr>
                  <a:t>10 adalah [x</a:t>
                </a:r>
                <a:r>
                  <a:rPr lang="en-US" sz="1400" baseline="-25000" smtClean="0">
                    <a:solidFill>
                      <a:srgbClr val="FFFF00"/>
                    </a:solidFill>
                    <a:cs typeface="Times New Roman" panose="02020603050405020304" pitchFamily="18" charset="0"/>
                    <a:sym typeface="Wingdings" panose="05000000000000000000" pitchFamily="2" charset="2"/>
                  </a:rPr>
                  <a:t>9</a:t>
                </a:r>
                <a:r>
                  <a:rPr lang="en-US" sz="1400" smtClean="0">
                    <a:solidFill>
                      <a:srgbClr val="FFFF00"/>
                    </a:solidFill>
                    <a:cs typeface="Times New Roman" panose="02020603050405020304" pitchFamily="18" charset="0"/>
                    <a:sym typeface="Wingdings" panose="05000000000000000000" pitchFamily="2" charset="2"/>
                  </a:rPr>
                  <a:t>; b] atau [-0,56836;-0,56641]</a:t>
                </a:r>
                <a:endParaRPr lang="en-US" sz="1400">
                  <a:solidFill>
                    <a:srgbClr val="FFFF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343400" y="3110594"/>
                <a:ext cx="5828840" cy="1483804"/>
              </a:xfrm>
              <a:prstGeom prst="rect">
                <a:avLst/>
              </a:prstGeom>
              <a:blipFill>
                <a:blip r:embed="rId5"/>
                <a:stretch>
                  <a:fillRect l="-314" t="-410" b="-32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85801" y="4664853"/>
                <a:ext cx="5630067" cy="1483804"/>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7:</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a:cs typeface="Times New Roman" panose="02020603050405020304" pitchFamily="18" charset="0"/>
                  </a:rPr>
                  <a:t>a=-</a:t>
                </a:r>
                <a14:m>
                  <m:oMath xmlns:m="http://schemas.openxmlformats.org/officeDocument/2006/math">
                    <m:r>
                      <a:rPr lang="en-US" sz="1400" i="1">
                        <a:latin typeface="Cambria Math" panose="02040503050406030204" pitchFamily="18" charset="0"/>
                        <a:cs typeface="Times New Roman" panose="02020603050405020304" pitchFamily="18" charset="0"/>
                      </a:rPr>
                      <m:t>0,</m:t>
                    </m:r>
                  </m:oMath>
                </a14:m>
                <a:r>
                  <a:rPr lang="en-US" sz="1400">
                    <a:cs typeface="Times New Roman" panose="02020603050405020304" pitchFamily="18" charset="0"/>
                  </a:rPr>
                  <a:t>57813</a:t>
                </a:r>
                <a:r>
                  <a:rPr lang="en-US" sz="1400" smtClean="0">
                    <a:cs typeface="Times New Roman" panose="02020603050405020304" pitchFamily="18" charset="0"/>
                  </a:rPr>
                  <a:t>; f(a)=-</a:t>
                </a:r>
                <a:r>
                  <a:rPr lang="en-US" sz="1400">
                    <a:cs typeface="Times New Roman" panose="02020603050405020304" pitchFamily="18" charset="0"/>
                    <a:sym typeface="Wingdings" panose="05000000000000000000" pitchFamily="2" charset="2"/>
                  </a:rPr>
                  <a:t> 0,03062 </a:t>
                </a:r>
                <a:r>
                  <a:rPr lang="en-US" sz="1400">
                    <a:cs typeface="Times New Roman" panose="02020603050405020304" pitchFamily="18" charset="0"/>
                    <a:sym typeface="Wingdings" panose="05000000000000000000" pitchFamily="2" charset="2"/>
                  </a:rPr>
                  <a:t>(-)</a:t>
                </a:r>
                <a:r>
                  <a:rPr lang="en-US" sz="1400">
                    <a:cs typeface="Times New Roman" panose="02020603050405020304" pitchFamily="18" charset="0"/>
                  </a:rPr>
                  <a:t>; b=-0,5625; f(b)=</a:t>
                </a:r>
                <a:r>
                  <a:rPr lang="en-US" sz="1400">
                    <a:cs typeface="Times New Roman" panose="02020603050405020304" pitchFamily="18" charset="0"/>
                    <a:sym typeface="Wingdings" panose="05000000000000000000" pitchFamily="2" charset="2"/>
                  </a:rPr>
                  <a:t> 0,01278 (+)</a:t>
                </a:r>
                <a:endParaRPr lang="en-US" sz="1400" smtClean="0">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a:cs typeface="Times New Roman" panose="02020603050405020304" pitchFamily="18" charset="0"/>
                  </a:rPr>
                  <a:t>7</a:t>
                </a:r>
                <a:r>
                  <a:rPr lang="en-US" sz="1400" smtClean="0">
                    <a:cs typeface="Times New Roman" panose="02020603050405020304" pitchFamily="18" charset="0"/>
                  </a:rPr>
                  <a:t>=</a:t>
                </a:r>
                <a14:m>
                  <m:oMath xmlns:m="http://schemas.openxmlformats.org/officeDocument/2006/math">
                    <m:f>
                      <m:fPr>
                        <m:ctrlPr>
                          <a:rPr lang="en-US" sz="1400" i="1" smtClean="0">
                            <a:cs typeface="Times New Roman" panose="02020603050405020304" pitchFamily="18" charset="0"/>
                          </a:rPr>
                        </m:ctrlPr>
                      </m:fPr>
                      <m:num>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7813</m:t>
                        </m:r>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625</m:t>
                        </m:r>
                        <m:r>
                          <a:rPr lang="en-US" sz="1400" b="0" i="1" smtClean="0">
                            <a:cs typeface="Times New Roman" panose="02020603050405020304" pitchFamily="18" charset="0"/>
                          </a:rPr>
                          <m:t>)</m:t>
                        </m:r>
                      </m:num>
                      <m:den>
                        <m:r>
                          <a:rPr lang="en-US" sz="1400" b="0" i="1" smtClean="0">
                            <a:cs typeface="Times New Roman" panose="02020603050405020304" pitchFamily="18" charset="0"/>
                          </a:rPr>
                          <m:t>2</m:t>
                        </m:r>
                      </m:den>
                    </m:f>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57031</m:t>
                    </m:r>
                  </m:oMath>
                </a14:m>
                <a:r>
                  <a:rPr lang="en-US" sz="1400" smtClean="0">
                    <a:cs typeface="Times New Roman" panose="02020603050405020304" pitchFamily="18" charset="0"/>
                  </a:rPr>
                  <a:t> </a:t>
                </a: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smtClean="0">
                    <a:cs typeface="Times New Roman" panose="02020603050405020304" pitchFamily="18" charset="0"/>
                    <a:sym typeface="Wingdings" panose="05000000000000000000" pitchFamily="2" charset="2"/>
                  </a:rPr>
                  <a:t>7</a:t>
                </a:r>
                <a:r>
                  <a:rPr lang="en-US" sz="1400" smtClean="0">
                    <a:cs typeface="Times New Roman" panose="02020603050405020304" pitchFamily="18" charset="0"/>
                    <a:sym typeface="Wingdings" panose="05000000000000000000" pitchFamily="2" charset="2"/>
                  </a:rPr>
                  <a:t>)=(-0,57031)</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-(-0,57031)</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-0,00878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f(x</a:t>
                </a:r>
                <a:r>
                  <a:rPr lang="en-US" sz="1400" baseline="-25000" smtClean="0">
                    <a:solidFill>
                      <a:srgbClr val="FFFF00"/>
                    </a:solidFill>
                    <a:cs typeface="Times New Roman" panose="02020603050405020304" pitchFamily="18" charset="0"/>
                    <a:sym typeface="Wingdings" panose="05000000000000000000" pitchFamily="2" charset="2"/>
                  </a:rPr>
                  <a:t>7</a:t>
                </a:r>
                <a:r>
                  <a:rPr lang="en-US" sz="1400" smtClean="0">
                    <a:solidFill>
                      <a:srgbClr val="FFFF00"/>
                    </a:solidFill>
                    <a:cs typeface="Times New Roman" panose="02020603050405020304" pitchFamily="18" charset="0"/>
                    <a:sym typeface="Wingdings" panose="05000000000000000000" pitchFamily="2" charset="2"/>
                  </a:rPr>
                  <a:t>) berbeda tanda dengan f(b)</a:t>
                </a:r>
              </a:p>
              <a:p>
                <a:pPr marL="285750" indent="-285750">
                  <a:buFont typeface="Wingdings" panose="05000000000000000000" pitchFamily="2" charset="2"/>
                  <a:buChar char="§"/>
                </a:pPr>
                <a:r>
                  <a:rPr lang="en-US" sz="1400" smtClean="0">
                    <a:solidFill>
                      <a:srgbClr val="FFFF00"/>
                    </a:solidFill>
                    <a:cs typeface="Times New Roman" panose="02020603050405020304" pitchFamily="18" charset="0"/>
                    <a:sym typeface="Wingdings" panose="05000000000000000000" pitchFamily="2" charset="2"/>
                  </a:rPr>
                  <a:t>Interval baru </a:t>
                </a:r>
                <a:r>
                  <a:rPr lang="en-US" sz="1400">
                    <a:solidFill>
                      <a:srgbClr val="FFFF00"/>
                    </a:solidFill>
                    <a:cs typeface="Times New Roman" panose="02020603050405020304" pitchFamily="18" charset="0"/>
                    <a:sym typeface="Wingdings" panose="05000000000000000000" pitchFamily="2" charset="2"/>
                  </a:rPr>
                  <a:t>untuk </a:t>
                </a:r>
                <a:r>
                  <a:rPr lang="en-US" sz="1400">
                    <a:solidFill>
                      <a:srgbClr val="FFFF00"/>
                    </a:solidFill>
                    <a:cs typeface="Times New Roman" panose="02020603050405020304" pitchFamily="18" charset="0"/>
                    <a:sym typeface="Wingdings" panose="05000000000000000000" pitchFamily="2" charset="2"/>
                  </a:rPr>
                  <a:t>iterasi </a:t>
                </a:r>
                <a:r>
                  <a:rPr lang="en-US" sz="1400">
                    <a:solidFill>
                      <a:srgbClr val="FFFF00"/>
                    </a:solidFill>
                    <a:cs typeface="Times New Roman" panose="02020603050405020304" pitchFamily="18" charset="0"/>
                    <a:sym typeface="Wingdings" panose="05000000000000000000" pitchFamily="2" charset="2"/>
                  </a:rPr>
                  <a:t>8</a:t>
                </a:r>
                <a:r>
                  <a:rPr lang="en-US" sz="1400" smtClean="0">
                    <a:solidFill>
                      <a:srgbClr val="FFFF00"/>
                    </a:solidFill>
                    <a:cs typeface="Times New Roman" panose="02020603050405020304" pitchFamily="18" charset="0"/>
                    <a:sym typeface="Wingdings" panose="05000000000000000000" pitchFamily="2" charset="2"/>
                  </a:rPr>
                  <a:t> </a:t>
                </a:r>
                <a:r>
                  <a:rPr lang="en-US" sz="1400">
                    <a:solidFill>
                      <a:srgbClr val="FFFF00"/>
                    </a:solidFill>
                    <a:cs typeface="Times New Roman" panose="02020603050405020304" pitchFamily="18" charset="0"/>
                    <a:sym typeface="Wingdings" panose="05000000000000000000" pitchFamily="2" charset="2"/>
                  </a:rPr>
                  <a:t>adalah</a:t>
                </a:r>
                <a:r>
                  <a:rPr lang="en-US" sz="1400" smtClean="0">
                    <a:solidFill>
                      <a:srgbClr val="FFFF00"/>
                    </a:solidFill>
                    <a:cs typeface="Times New Roman" panose="02020603050405020304" pitchFamily="18" charset="0"/>
                    <a:sym typeface="Wingdings" panose="05000000000000000000" pitchFamily="2" charset="2"/>
                  </a:rPr>
                  <a:t> [x</a:t>
                </a:r>
                <a:r>
                  <a:rPr lang="en-US" sz="1400" baseline="-25000">
                    <a:solidFill>
                      <a:srgbClr val="FFFF00"/>
                    </a:solidFill>
                    <a:cs typeface="Times New Roman" panose="02020603050405020304" pitchFamily="18" charset="0"/>
                    <a:sym typeface="Wingdings" panose="05000000000000000000" pitchFamily="2" charset="2"/>
                  </a:rPr>
                  <a:t>8</a:t>
                </a:r>
                <a:r>
                  <a:rPr lang="en-US" sz="1400" smtClean="0">
                    <a:solidFill>
                      <a:srgbClr val="FFFF00"/>
                    </a:solidFill>
                    <a:cs typeface="Times New Roman" panose="02020603050405020304" pitchFamily="18" charset="0"/>
                    <a:sym typeface="Wingdings" panose="05000000000000000000" pitchFamily="2" charset="2"/>
                  </a:rPr>
                  <a:t>; b] atau [-0,57031;-0,5625]</a:t>
                </a:r>
                <a:endParaRPr lang="en-US" sz="1400">
                  <a:solidFill>
                    <a:srgbClr val="FFFF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685801" y="4664853"/>
                <a:ext cx="5630067" cy="1483804"/>
              </a:xfrm>
              <a:prstGeom prst="rect">
                <a:avLst/>
              </a:prstGeom>
              <a:blipFill>
                <a:blip r:embed="rId6"/>
                <a:stretch>
                  <a:fillRect l="-325" t="-820" b="-32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339913" y="4706568"/>
                <a:ext cx="5386411" cy="1268361"/>
              </a:xfrm>
              <a:prstGeom prst="rect">
                <a:avLst/>
              </a:prstGeom>
              <a:noFill/>
            </p:spPr>
            <p:txBody>
              <a:bodyPr wrap="none" rtlCol="0">
                <a:spAutoFit/>
              </a:bodyPr>
              <a:lstStyle/>
              <a:p>
                <a:r>
                  <a:rPr lang="en-US" altLang="en-US" sz="1400" smtClean="0">
                    <a:solidFill>
                      <a:srgbClr val="FFFF00"/>
                    </a:solidFill>
                    <a:cs typeface="Times New Roman" panose="02020603050405020304" pitchFamily="18" charset="0"/>
                  </a:rPr>
                  <a:t>Iterasi 10:</a:t>
                </a:r>
                <a:endParaRPr lang="en-US" altLang="en-US" sz="1400" smtClean="0">
                  <a:solidFill>
                    <a:srgbClr val="FFFF00"/>
                  </a:solidFill>
                  <a:cs typeface="Times New Roman" panose="02020603050405020304" pitchFamily="18" charset="0"/>
                </a:endParaRPr>
              </a:p>
              <a:p>
                <a:pPr marL="285750" indent="-285750">
                  <a:buFont typeface="Wingdings" panose="05000000000000000000" pitchFamily="2" charset="2"/>
                  <a:buChar char="§"/>
                </a:pPr>
                <a:r>
                  <a:rPr lang="en-US" sz="1400" smtClean="0">
                    <a:cs typeface="Times New Roman" panose="02020603050405020304" pitchFamily="18" charset="0"/>
                  </a:rPr>
                  <a:t>a=-0,56836; f(a)=-0,00336 (-); b=-0,56641; f(b)=0,002035 (+)</a:t>
                </a:r>
              </a:p>
              <a:p>
                <a:pPr marL="285750" indent="-285750">
                  <a:buFont typeface="Wingdings" panose="05000000000000000000" pitchFamily="2" charset="2"/>
                  <a:buChar char="§"/>
                </a:pPr>
                <a:r>
                  <a:rPr lang="en-US" sz="1400" smtClean="0">
                    <a:cs typeface="Times New Roman" panose="02020603050405020304" pitchFamily="18" charset="0"/>
                  </a:rPr>
                  <a:t>x</a:t>
                </a:r>
                <a:r>
                  <a:rPr lang="en-US" sz="1400" baseline="-25000" smtClean="0">
                    <a:cs typeface="Times New Roman" panose="02020603050405020304" pitchFamily="18" charset="0"/>
                  </a:rPr>
                  <a:t>10</a:t>
                </a:r>
                <a:r>
                  <a:rPr lang="en-US" sz="1400" smtClean="0">
                    <a:cs typeface="Times New Roman" panose="02020603050405020304" pitchFamily="18" charset="0"/>
                  </a:rPr>
                  <a:t>=</a:t>
                </a:r>
                <a14:m>
                  <m:oMath xmlns:m="http://schemas.openxmlformats.org/officeDocument/2006/math">
                    <m:f>
                      <m:fPr>
                        <m:ctrlPr>
                          <a:rPr lang="en-US" sz="1400" i="1" smtClean="0">
                            <a:cs typeface="Times New Roman" panose="02020603050405020304" pitchFamily="18" charset="0"/>
                          </a:rPr>
                        </m:ctrlPr>
                      </m:fPr>
                      <m:num>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6836</m:t>
                        </m:r>
                        <m:r>
                          <a:rPr lang="en-US" sz="1400" b="0" i="1" smtClean="0">
                            <a:cs typeface="Times New Roman" panose="02020603050405020304" pitchFamily="18" charset="0"/>
                          </a:rPr>
                          <m:t>+(−0,5</m:t>
                        </m:r>
                        <m:r>
                          <a:rPr lang="en-US" sz="1400" b="0" i="1" smtClean="0">
                            <a:latin typeface="Cambria Math" panose="02040503050406030204" pitchFamily="18" charset="0"/>
                            <a:cs typeface="Times New Roman" panose="02020603050405020304" pitchFamily="18" charset="0"/>
                          </a:rPr>
                          <m:t>6641</m:t>
                        </m:r>
                        <m:r>
                          <a:rPr lang="en-US" sz="1400" b="0" i="1" smtClean="0">
                            <a:cs typeface="Times New Roman" panose="02020603050405020304" pitchFamily="18" charset="0"/>
                          </a:rPr>
                          <m:t>)</m:t>
                        </m:r>
                      </m:num>
                      <m:den>
                        <m:r>
                          <a:rPr lang="en-US" sz="1400" b="0" i="1" smtClean="0">
                            <a:cs typeface="Times New Roman" panose="02020603050405020304" pitchFamily="18" charset="0"/>
                          </a:rPr>
                          <m:t>2</m:t>
                        </m:r>
                      </m:den>
                    </m:f>
                    <m:r>
                      <a:rPr lang="en-US" sz="1400" b="0" i="1" smtClean="0">
                        <a:cs typeface="Times New Roman" panose="02020603050405020304" pitchFamily="18" charset="0"/>
                      </a:rPr>
                      <m:t>=−0,</m:t>
                    </m:r>
                    <m:r>
                      <a:rPr lang="en-US" sz="1400" b="0" i="1" smtClean="0">
                        <a:latin typeface="Cambria Math" panose="02040503050406030204" pitchFamily="18" charset="0"/>
                        <a:cs typeface="Times New Roman" panose="02020603050405020304" pitchFamily="18" charset="0"/>
                      </a:rPr>
                      <m:t>56738</m:t>
                    </m:r>
                  </m:oMath>
                </a14:m>
                <a:r>
                  <a:rPr lang="en-US" sz="1400" smtClean="0">
                    <a:cs typeface="Times New Roman" panose="02020603050405020304" pitchFamily="18" charset="0"/>
                  </a:rPr>
                  <a:t> </a:t>
                </a:r>
              </a:p>
              <a:p>
                <a:pPr marL="285750" indent="-285750">
                  <a:buFont typeface="Wingdings" panose="05000000000000000000" pitchFamily="2" charset="2"/>
                  <a:buChar char="§"/>
                </a:pPr>
                <a:r>
                  <a:rPr lang="en-US" sz="1400" smtClean="0">
                    <a:cs typeface="Times New Roman" panose="02020603050405020304" pitchFamily="18" charset="0"/>
                    <a:sym typeface="Wingdings" panose="05000000000000000000" pitchFamily="2" charset="2"/>
                  </a:rPr>
                  <a:t>f(x</a:t>
                </a:r>
                <a:r>
                  <a:rPr lang="en-US" sz="1400" baseline="-25000" smtClean="0">
                    <a:cs typeface="Times New Roman" panose="02020603050405020304" pitchFamily="18" charset="0"/>
                    <a:sym typeface="Wingdings" panose="05000000000000000000" pitchFamily="2" charset="2"/>
                  </a:rPr>
                  <a:t>10</a:t>
                </a:r>
                <a:r>
                  <a:rPr lang="en-US" sz="1400" smtClean="0">
                    <a:cs typeface="Times New Roman" panose="02020603050405020304" pitchFamily="18" charset="0"/>
                    <a:sym typeface="Wingdings" panose="05000000000000000000" pitchFamily="2" charset="2"/>
                  </a:rPr>
                  <a:t>)=(-0,56738)</a:t>
                </a:r>
                <a:r>
                  <a:rPr lang="en-US" altLang="en-US" sz="1400" smtClean="0">
                    <a:cs typeface="Times New Roman" panose="02020603050405020304" pitchFamily="18" charset="0"/>
                  </a:rPr>
                  <a:t>e</a:t>
                </a:r>
                <a:r>
                  <a:rPr lang="en-US" altLang="en-US" sz="1400" baseline="30000" smtClean="0">
                    <a:cs typeface="Times New Roman" panose="02020603050405020304" pitchFamily="18" charset="0"/>
                  </a:rPr>
                  <a:t>-(-0,56738)</a:t>
                </a:r>
                <a:r>
                  <a:rPr lang="en-US" altLang="en-US" sz="1400" smtClean="0">
                    <a:cs typeface="Times New Roman" panose="02020603050405020304" pitchFamily="18" charset="0"/>
                  </a:rPr>
                  <a:t>+1=</a:t>
                </a:r>
                <a:r>
                  <a:rPr lang="en-US" sz="1400" smtClean="0">
                    <a:cs typeface="Times New Roman" panose="02020603050405020304" pitchFamily="18" charset="0"/>
                    <a:sym typeface="Wingdings" panose="05000000000000000000" pitchFamily="2" charset="2"/>
                  </a:rPr>
                  <a:t>-0,00066 (-)</a:t>
                </a:r>
                <a:endParaRPr lang="en-US" sz="1400" smtClean="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
                </a:pPr>
                <a:r>
                  <a:rPr lang="en-US" sz="1400" smtClean="0">
                    <a:solidFill>
                      <a:srgbClr val="FFFF00"/>
                    </a:solidFill>
                  </a:rPr>
                  <a:t>Iterasi selesai / berhenti sesuai yang ditentukan (iterasi ke-10)</a:t>
                </a:r>
                <a:endParaRPr lang="en-US" sz="1400">
                  <a:solidFill>
                    <a:srgbClr val="FFFF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6339913" y="4706568"/>
                <a:ext cx="5386411" cy="1268361"/>
              </a:xfrm>
              <a:prstGeom prst="rect">
                <a:avLst/>
              </a:prstGeom>
              <a:blipFill>
                <a:blip r:embed="rId7"/>
                <a:stretch>
                  <a:fillRect l="-339" t="-962" b="-4327"/>
                </a:stretch>
              </a:blipFill>
            </p:spPr>
            <p:txBody>
              <a:bodyPr/>
              <a:lstStyle/>
              <a:p>
                <a:r>
                  <a:rPr lang="en-US">
                    <a:noFill/>
                  </a:rPr>
                  <a:t> </a:t>
                </a:r>
              </a:p>
            </p:txBody>
          </p:sp>
        </mc:Fallback>
      </mc:AlternateContent>
    </p:spTree>
    <p:extLst>
      <p:ext uri="{BB962C8B-B14F-4D97-AF65-F5344CB8AC3E}">
        <p14:creationId xmlns:p14="http://schemas.microsoft.com/office/powerpoint/2010/main" val="3694003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62917" y="1794210"/>
            <a:ext cx="5844694" cy="3122038"/>
          </a:xfrm>
          <a:prstGeom prst="rect">
            <a:avLst/>
          </a:prstGeom>
          <a:solidFill>
            <a:schemeClr val="bg2">
              <a:lumMod val="10000"/>
              <a:lumOff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BISEKSI</a:t>
            </a:r>
            <a:endParaRPr lang="en-US" dirty="0">
              <a:solidFill>
                <a:srgbClr val="FFC000"/>
              </a:solidFill>
            </a:endParaRPr>
          </a:p>
        </p:txBody>
      </p:sp>
      <p:pic>
        <p:nvPicPr>
          <p:cNvPr id="4" name="Picture 3"/>
          <p:cNvPicPr>
            <a:picLocks noChangeAspect="1"/>
          </p:cNvPicPr>
          <p:nvPr/>
        </p:nvPicPr>
        <p:blipFill>
          <a:blip r:embed="rId2"/>
          <a:stretch>
            <a:fillRect/>
          </a:stretch>
        </p:blipFill>
        <p:spPr>
          <a:xfrm>
            <a:off x="5979458" y="1936610"/>
            <a:ext cx="5612449" cy="2913838"/>
          </a:xfrm>
          <a:prstGeom prst="rect">
            <a:avLst/>
          </a:prstGeom>
        </p:spPr>
      </p:pic>
      <p:sp>
        <p:nvSpPr>
          <p:cNvPr id="5" name="Rectangle 4"/>
          <p:cNvSpPr/>
          <p:nvPr/>
        </p:nvSpPr>
        <p:spPr>
          <a:xfrm>
            <a:off x="685800" y="1724912"/>
            <a:ext cx="4996221" cy="1421928"/>
          </a:xfrm>
          <a:prstGeom prst="rect">
            <a:avLst/>
          </a:prstGeom>
        </p:spPr>
        <p:txBody>
          <a:bodyPr wrap="square">
            <a:spAutoFit/>
          </a:bodyPr>
          <a:lstStyle/>
          <a:p>
            <a:pPr marL="285750" indent="-285750">
              <a:lnSpc>
                <a:spcPct val="80000"/>
              </a:lnSpc>
              <a:buFont typeface="Courier New" panose="02070309020205020404" pitchFamily="49" charset="0"/>
              <a:buChar char="o"/>
              <a:defRPr/>
            </a:pPr>
            <a:r>
              <a:rPr lang="es-ES" altLang="en-US" smtClean="0">
                <a:solidFill>
                  <a:srgbClr val="FFFF00"/>
                </a:solidFill>
              </a:rPr>
              <a:t>Sampai dengan </a:t>
            </a:r>
            <a:r>
              <a:rPr lang="es-ES" altLang="en-US">
                <a:solidFill>
                  <a:srgbClr val="FFFF00"/>
                </a:solidFill>
              </a:rPr>
              <a:t>iterasi ke 10 </a:t>
            </a:r>
            <a:r>
              <a:rPr lang="es-ES" altLang="en-US" smtClean="0">
                <a:solidFill>
                  <a:srgbClr val="FFFF00"/>
                </a:solidFill>
              </a:rPr>
              <a:t>diperoleh akar terbaik x=-0,56738 dengan f(x</a:t>
            </a:r>
            <a:r>
              <a:rPr lang="es-ES" altLang="en-US">
                <a:solidFill>
                  <a:srgbClr val="FFFF00"/>
                </a:solidFill>
              </a:rPr>
              <a:t>) = -</a:t>
            </a:r>
            <a:r>
              <a:rPr lang="es-ES" altLang="en-US" smtClean="0">
                <a:solidFill>
                  <a:srgbClr val="FFFF00"/>
                </a:solidFill>
              </a:rPr>
              <a:t>0,00066</a:t>
            </a:r>
            <a:endParaRPr lang="es-ES" altLang="en-US">
              <a:solidFill>
                <a:srgbClr val="FFFF00"/>
              </a:solidFill>
            </a:endParaRPr>
          </a:p>
          <a:p>
            <a:pPr marL="285750" indent="-285750">
              <a:lnSpc>
                <a:spcPct val="80000"/>
              </a:lnSpc>
              <a:buFont typeface="Courier New" panose="02070309020205020404" pitchFamily="49" charset="0"/>
              <a:buChar char="o"/>
              <a:defRPr/>
            </a:pPr>
            <a:r>
              <a:rPr lang="es-ES" altLang="en-US" smtClean="0">
                <a:solidFill>
                  <a:srgbClr val="FFFF00"/>
                </a:solidFill>
              </a:rPr>
              <a:t>Untuk memperoleh akar yang lebih baik, iterasi tersebut dapat </a:t>
            </a:r>
            <a:r>
              <a:rPr lang="es-ES" altLang="en-US" smtClean="0">
                <a:solidFill>
                  <a:srgbClr val="FFFF00"/>
                </a:solidFill>
              </a:rPr>
              <a:t>dilanjutkan dengan prosedur yang sama dengan iterasi-iterasi sebelumnya.</a:t>
            </a:r>
            <a:endParaRPr lang="es-ES" altLang="en-US" smtClean="0">
              <a:solidFill>
                <a:srgbClr val="FFFF00"/>
              </a:solidFill>
            </a:endParaRPr>
          </a:p>
        </p:txBody>
      </p:sp>
      <p:sp>
        <p:nvSpPr>
          <p:cNvPr id="2" name="Rectangle 1"/>
          <p:cNvSpPr/>
          <p:nvPr/>
        </p:nvSpPr>
        <p:spPr>
          <a:xfrm>
            <a:off x="685800" y="3400335"/>
            <a:ext cx="4996221" cy="1865126"/>
          </a:xfrm>
          <a:prstGeom prst="rect">
            <a:avLst/>
          </a:prstGeom>
        </p:spPr>
        <p:txBody>
          <a:bodyPr wrap="square">
            <a:spAutoFit/>
          </a:bodyPr>
          <a:lstStyle/>
          <a:p>
            <a:pPr marL="285750" indent="-285750">
              <a:lnSpc>
                <a:spcPct val="80000"/>
              </a:lnSpc>
              <a:buFont typeface="Courier New" panose="02070309020205020404" pitchFamily="49" charset="0"/>
              <a:buChar char="o"/>
              <a:defRPr/>
            </a:pPr>
            <a:r>
              <a:rPr lang="es-ES" altLang="en-US" smtClean="0"/>
              <a:t>Secara umum, kriteria </a:t>
            </a:r>
            <a:r>
              <a:rPr lang="es-ES" altLang="en-US"/>
              <a:t>penghentian iterasi dapat dilakukan berdasarkan:</a:t>
            </a:r>
          </a:p>
          <a:p>
            <a:pPr marL="742950" lvl="1" indent="-285750">
              <a:lnSpc>
                <a:spcPct val="80000"/>
              </a:lnSpc>
              <a:buFont typeface="Wingdings" panose="05000000000000000000" pitchFamily="2" charset="2"/>
              <a:buChar char="§"/>
              <a:defRPr/>
            </a:pPr>
            <a:r>
              <a:rPr lang="es-ES" altLang="en-US"/>
              <a:t>berdasarkan toleransi error yang diinginkan atau </a:t>
            </a:r>
          </a:p>
          <a:p>
            <a:pPr marL="742950" lvl="1" indent="-285750">
              <a:lnSpc>
                <a:spcPct val="80000"/>
              </a:lnSpc>
              <a:buFont typeface="Wingdings" panose="05000000000000000000" pitchFamily="2" charset="2"/>
              <a:buChar char="§"/>
              <a:defRPr/>
            </a:pPr>
            <a:r>
              <a:rPr lang="es-ES" altLang="en-US"/>
              <a:t>iterasi maksimum yang diinginkan atau</a:t>
            </a:r>
          </a:p>
          <a:p>
            <a:pPr marL="742950" lvl="1" indent="-285750">
              <a:lnSpc>
                <a:spcPct val="80000"/>
              </a:lnSpc>
              <a:buFont typeface="Wingdings" panose="05000000000000000000" pitchFamily="2" charset="2"/>
              <a:buChar char="§"/>
              <a:defRPr/>
            </a:pPr>
            <a:r>
              <a:rPr lang="es-ES" altLang="en-US"/>
              <a:t>Tidak ada interval yang dapat dipilih dimana semua f(a), f(b) dan f(x) memiliki tanda yang sama.</a:t>
            </a:r>
            <a:endParaRPr lang="es-ES" altLang="en-US"/>
          </a:p>
        </p:txBody>
      </p:sp>
    </p:spTree>
    <p:extLst>
      <p:ext uri="{BB962C8B-B14F-4D97-AF65-F5344CB8AC3E}">
        <p14:creationId xmlns:p14="http://schemas.microsoft.com/office/powerpoint/2010/main" val="114131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SOAL LATIHAN</a:t>
            </a:r>
            <a:endParaRPr lang="en-US" dirty="0">
              <a:solidFill>
                <a:srgbClr val="FFC000"/>
              </a:solidFill>
            </a:endParaRPr>
          </a:p>
        </p:txBody>
      </p:sp>
      <p:sp>
        <p:nvSpPr>
          <p:cNvPr id="9" name="TextBox 8"/>
          <p:cNvSpPr txBox="1"/>
          <p:nvPr/>
        </p:nvSpPr>
        <p:spPr>
          <a:xfrm>
            <a:off x="685801" y="1567278"/>
            <a:ext cx="10840915" cy="2215991"/>
          </a:xfrm>
          <a:prstGeom prst="rect">
            <a:avLst/>
          </a:prstGeom>
          <a:noFill/>
        </p:spPr>
        <p:txBody>
          <a:bodyPr wrap="square" rtlCol="0">
            <a:spAutoFit/>
          </a:bodyPr>
          <a:lstStyle/>
          <a:p>
            <a:r>
              <a:rPr lang="en-US" sz="2000" smtClean="0"/>
              <a:t>Tentukan salah satu akar dari fungsi berikut menggunakan metode </a:t>
            </a:r>
            <a:r>
              <a:rPr lang="en-US" sz="2000" smtClean="0"/>
              <a:t>Tabel dan metode Biseksi:</a:t>
            </a:r>
            <a:endParaRPr lang="en-US" sz="2000" smtClean="0"/>
          </a:p>
          <a:p>
            <a:pPr marL="457200" indent="-457200">
              <a:buAutoNum type="arabicPeriod"/>
            </a:pPr>
            <a:r>
              <a:rPr lang="en-US" sz="2000" smtClean="0"/>
              <a:t>-0,6x</a:t>
            </a:r>
            <a:r>
              <a:rPr lang="en-US" sz="2000" baseline="30000" smtClean="0"/>
              <a:t>2</a:t>
            </a:r>
            <a:r>
              <a:rPr lang="en-US" sz="2000" smtClean="0"/>
              <a:t>+2.4x+5,5=0 pada interval [5 ; 10]</a:t>
            </a:r>
          </a:p>
          <a:p>
            <a:pPr marL="457200" indent="-457200">
              <a:buAutoNum type="arabicPeriod"/>
            </a:pPr>
            <a:r>
              <a:rPr lang="en-US" sz="2000" smtClean="0"/>
              <a:t>4x</a:t>
            </a:r>
            <a:r>
              <a:rPr lang="en-US" sz="2000" baseline="30000" smtClean="0"/>
              <a:t>3</a:t>
            </a:r>
            <a:r>
              <a:rPr lang="en-US" sz="2000" smtClean="0"/>
              <a:t>-6x</a:t>
            </a:r>
            <a:r>
              <a:rPr lang="en-US" sz="2000" baseline="30000" smtClean="0"/>
              <a:t>2</a:t>
            </a:r>
            <a:r>
              <a:rPr lang="en-US" sz="2000" smtClean="0"/>
              <a:t>+7x-2,3=0 pada interval [0 ; 1]</a:t>
            </a:r>
          </a:p>
          <a:p>
            <a:pPr marL="457200" indent="-457200">
              <a:buAutoNum type="arabicPeriod"/>
            </a:pPr>
            <a:r>
              <a:rPr lang="en-US" sz="2000" smtClean="0"/>
              <a:t>-26+85x-91x</a:t>
            </a:r>
            <a:r>
              <a:rPr lang="en-US" sz="2000" baseline="30000" smtClean="0"/>
              <a:t>2</a:t>
            </a:r>
            <a:r>
              <a:rPr lang="en-US" sz="2000" smtClean="0"/>
              <a:t>+44x</a:t>
            </a:r>
            <a:r>
              <a:rPr lang="en-US" sz="2000" baseline="30000" smtClean="0"/>
              <a:t>3</a:t>
            </a:r>
            <a:r>
              <a:rPr lang="en-US" sz="2000" smtClean="0"/>
              <a:t>-8x</a:t>
            </a:r>
            <a:r>
              <a:rPr lang="en-US" sz="2000" baseline="30000" smtClean="0"/>
              <a:t>4</a:t>
            </a:r>
            <a:r>
              <a:rPr lang="en-US" sz="2000" smtClean="0"/>
              <a:t>+x</a:t>
            </a:r>
            <a:r>
              <a:rPr lang="en-US" sz="2000" baseline="30000" smtClean="0"/>
              <a:t>5</a:t>
            </a:r>
            <a:r>
              <a:rPr lang="en-US" sz="2000" smtClean="0"/>
              <a:t>=0 pada interval [0,5 ; 1,0]</a:t>
            </a:r>
          </a:p>
          <a:p>
            <a:pPr marL="457200" indent="-457200">
              <a:buAutoNum type="arabicPeriod"/>
            </a:pPr>
            <a:r>
              <a:rPr lang="en-US" sz="2000"/>
              <a:t>x</a:t>
            </a:r>
            <a:r>
              <a:rPr lang="en-US" sz="2000" baseline="30000" smtClean="0"/>
              <a:t>3,5</a:t>
            </a:r>
            <a:r>
              <a:rPr lang="en-US" sz="2000" smtClean="0"/>
              <a:t>=80 pada interval [2 ; 5]</a:t>
            </a:r>
          </a:p>
          <a:p>
            <a:pPr marL="457200" indent="-457200">
              <a:buAutoNum type="arabicPeriod"/>
            </a:pPr>
            <a:r>
              <a:rPr lang="en-US"/>
              <a:t>−2</a:t>
            </a:r>
            <a:r>
              <a:rPr lang="en-US" i="1"/>
              <a:t>x</a:t>
            </a:r>
            <a:r>
              <a:rPr lang="en-US" baseline="30000"/>
              <a:t>6</a:t>
            </a:r>
            <a:r>
              <a:rPr lang="en-US"/>
              <a:t> − 1</a:t>
            </a:r>
            <a:r>
              <a:rPr lang="en-US" i="1"/>
              <a:t>.</a:t>
            </a:r>
            <a:r>
              <a:rPr lang="en-US"/>
              <a:t>6</a:t>
            </a:r>
            <a:r>
              <a:rPr lang="en-US" i="1"/>
              <a:t>x</a:t>
            </a:r>
            <a:r>
              <a:rPr lang="en-US" baseline="30000"/>
              <a:t>4</a:t>
            </a:r>
            <a:r>
              <a:rPr lang="en-US"/>
              <a:t> + 12</a:t>
            </a:r>
            <a:r>
              <a:rPr lang="en-US" i="1"/>
              <a:t>x </a:t>
            </a:r>
            <a:r>
              <a:rPr lang="en-US"/>
              <a:t>+ </a:t>
            </a:r>
            <a:r>
              <a:rPr lang="en-US" smtClean="0"/>
              <a:t>1 = 0 pada interval [0 ; 1]</a:t>
            </a:r>
          </a:p>
          <a:p>
            <a:endParaRPr lang="en-US" sz="2000"/>
          </a:p>
        </p:txBody>
      </p:sp>
      <p:sp>
        <p:nvSpPr>
          <p:cNvPr id="12" name="Rectangle 11"/>
          <p:cNvSpPr/>
          <p:nvPr/>
        </p:nvSpPr>
        <p:spPr>
          <a:xfrm>
            <a:off x="737705" y="3636822"/>
            <a:ext cx="11022723" cy="646331"/>
          </a:xfrm>
          <a:prstGeom prst="rect">
            <a:avLst/>
          </a:prstGeom>
        </p:spPr>
        <p:txBody>
          <a:bodyPr wrap="square">
            <a:spAutoFit/>
          </a:bodyPr>
          <a:lstStyle/>
          <a:p>
            <a:r>
              <a:rPr lang="en-US">
                <a:solidFill>
                  <a:srgbClr val="FFFF00"/>
                </a:solidFill>
              </a:rPr>
              <a:t>Catatan: Lakukan komputasi soal-soal di atas masing-masing 5 iterasi dengan ketelitian hitungan 4 digit desimal.</a:t>
            </a:r>
          </a:p>
        </p:txBody>
      </p:sp>
    </p:spTree>
    <p:extLst>
      <p:ext uri="{BB962C8B-B14F-4D97-AF65-F5344CB8AC3E}">
        <p14:creationId xmlns:p14="http://schemas.microsoft.com/office/powerpoint/2010/main" val="3889751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5" name="TextBox 4"/>
          <p:cNvSpPr txBox="1"/>
          <p:nvPr/>
        </p:nvSpPr>
        <p:spPr>
          <a:xfrm>
            <a:off x="2307921" y="2703001"/>
            <a:ext cx="7712368" cy="1015663"/>
          </a:xfrm>
          <a:prstGeom prst="rect">
            <a:avLst/>
          </a:prstGeom>
          <a:noFill/>
        </p:spPr>
        <p:txBody>
          <a:bodyPr wrap="none" rtlCol="0">
            <a:spAutoFit/>
          </a:bodyPr>
          <a:lstStyle/>
          <a:p>
            <a:r>
              <a:rPr lang="en-US" sz="6000"/>
              <a:t>is there any question?</a:t>
            </a:r>
          </a:p>
        </p:txBody>
      </p:sp>
    </p:spTree>
    <p:extLst>
      <p:ext uri="{BB962C8B-B14F-4D97-AF65-F5344CB8AC3E}">
        <p14:creationId xmlns:p14="http://schemas.microsoft.com/office/powerpoint/2010/main" val="549172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smtClean="0">
                <a:solidFill>
                  <a:srgbClr val="FFC000"/>
                </a:solidFill>
              </a:rPr>
              <a:t>PENCARIAN AKAR PERSAMAAN</a:t>
            </a:r>
            <a:endParaRPr lang="en-US" dirty="0">
              <a:solidFill>
                <a:srgbClr val="FFC000"/>
              </a:solidFill>
            </a:endParaRPr>
          </a:p>
        </p:txBody>
      </p:sp>
      <p:sp>
        <p:nvSpPr>
          <p:cNvPr id="6" name="Rectangle 5"/>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0" name="Rectangle 3"/>
          <p:cNvSpPr txBox="1">
            <a:spLocks noChangeArrowheads="1"/>
          </p:cNvSpPr>
          <p:nvPr/>
        </p:nvSpPr>
        <p:spPr bwMode="white">
          <a:xfrm>
            <a:off x="719137" y="1671637"/>
            <a:ext cx="10164016" cy="3598863"/>
          </a:xfrm>
          <a:prstGeom prst="rect">
            <a:avLst/>
          </a:prstGeom>
        </p:spPr>
        <p:txBody>
          <a:bodyPr vert="horz" lIns="91440" tIns="45720" rIns="91440" bIns="45720" rtlCol="0" anchor="t" anchorCtr="0">
            <a:no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indent="-342900">
              <a:spcAft>
                <a:spcPts val="0"/>
              </a:spcAft>
              <a:buFont typeface="Wingdings" panose="05000000000000000000" pitchFamily="2" charset="2"/>
              <a:buChar char="§"/>
              <a:defRPr/>
            </a:pPr>
            <a:r>
              <a:rPr lang="en-US" altLang="en-US" sz="2000" smtClean="0"/>
              <a:t>Tujuan: menentukan akar-akar persamaan, khususnya persamaan non linier.</a:t>
            </a:r>
          </a:p>
          <a:p>
            <a:pPr marL="342900" indent="-342900">
              <a:spcAft>
                <a:spcPts val="0"/>
              </a:spcAft>
              <a:buFont typeface="Wingdings" panose="05000000000000000000" pitchFamily="2" charset="2"/>
              <a:buChar char="§"/>
              <a:defRPr/>
            </a:pPr>
            <a:r>
              <a:rPr lang="en-US" altLang="en-US" sz="2000" smtClean="0"/>
              <a:t>Akar sebuah persamaan f(x)=0 adalah nilai-nilai x yang menyebabkan nilai f(x) sama dengan nol. </a:t>
            </a:r>
          </a:p>
          <a:p>
            <a:pPr marL="342900" indent="-342900">
              <a:spcAft>
                <a:spcPts val="0"/>
              </a:spcAft>
              <a:buFont typeface="Wingdings" panose="05000000000000000000" pitchFamily="2" charset="2"/>
              <a:buChar char="§"/>
              <a:defRPr/>
            </a:pPr>
            <a:r>
              <a:rPr lang="en-US" altLang="en-US" sz="2000" smtClean="0">
                <a:solidFill>
                  <a:srgbClr val="00B0F0"/>
                </a:solidFill>
              </a:rPr>
              <a:t>Akar persamaan</a:t>
            </a:r>
            <a:r>
              <a:rPr lang="en-US" altLang="en-US" sz="2000" smtClean="0"/>
              <a:t> dari fungsi f(x) adalah titik potong antara kurva f(x) dan sumbu X.</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565" y="3310271"/>
            <a:ext cx="3819525"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
          <p:cNvSpPr txBox="1">
            <a:spLocks noChangeArrowheads="1"/>
          </p:cNvSpPr>
          <p:nvPr/>
        </p:nvSpPr>
        <p:spPr bwMode="auto">
          <a:xfrm>
            <a:off x="6558522" y="4327484"/>
            <a:ext cx="32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1800">
                <a:solidFill>
                  <a:schemeClr val="bg1"/>
                </a:solidFill>
                <a:latin typeface="Century Gothic" panose="020B0502020202020204" pitchFamily="34" charset="0"/>
              </a:rPr>
              <a:t>●</a:t>
            </a:r>
            <a:endParaRPr lang="en-US" altLang="en-US" sz="1800">
              <a:solidFill>
                <a:schemeClr val="bg1"/>
              </a:solidFill>
              <a:latin typeface="Tahoma" panose="020B0604030504040204" pitchFamily="34" charset="0"/>
            </a:endParaRPr>
          </a:p>
        </p:txBody>
      </p:sp>
      <p:cxnSp>
        <p:nvCxnSpPr>
          <p:cNvPr id="5" name="Straight Arrow Connector 4"/>
          <p:cNvCxnSpPr/>
          <p:nvPr/>
        </p:nvCxnSpPr>
        <p:spPr>
          <a:xfrm>
            <a:off x="2250141" y="3012141"/>
            <a:ext cx="4410635" cy="1425388"/>
          </a:xfrm>
          <a:prstGeom prst="straightConnector1">
            <a:avLst/>
          </a:prstGeom>
          <a:ln w="38100">
            <a:solidFill>
              <a:srgbClr val="00B0F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58522" y="4567542"/>
            <a:ext cx="780983" cy="369332"/>
          </a:xfrm>
          <a:prstGeom prst="rect">
            <a:avLst/>
          </a:prstGeom>
        </p:spPr>
        <p:txBody>
          <a:bodyPr wrap="none">
            <a:spAutoFit/>
          </a:bodyPr>
          <a:lstStyle/>
          <a:p>
            <a:r>
              <a:rPr lang="en-US" altLang="en-US">
                <a:solidFill>
                  <a:schemeClr val="bg1"/>
                </a:solidFill>
              </a:rPr>
              <a:t>f(x</a:t>
            </a:r>
            <a:r>
              <a:rPr lang="en-US" altLang="en-US" smtClean="0">
                <a:solidFill>
                  <a:schemeClr val="bg1"/>
                </a:solidFill>
              </a:rPr>
              <a:t>)=</a:t>
            </a:r>
            <a:r>
              <a:rPr lang="en-US" altLang="en-US">
                <a:solidFill>
                  <a:schemeClr val="bg1"/>
                </a:solidFill>
              </a:rPr>
              <a:t>0</a:t>
            </a:r>
            <a:endParaRPr lang="en-US">
              <a:solidFill>
                <a:schemeClr val="bg1"/>
              </a:solidFill>
            </a:endParaRPr>
          </a:p>
        </p:txBody>
      </p:sp>
      <p:sp>
        <p:nvSpPr>
          <p:cNvPr id="16" name="Rectangle 15"/>
          <p:cNvSpPr/>
          <p:nvPr/>
        </p:nvSpPr>
        <p:spPr>
          <a:xfrm>
            <a:off x="8983688" y="4372864"/>
            <a:ext cx="338554" cy="369332"/>
          </a:xfrm>
          <a:prstGeom prst="rect">
            <a:avLst/>
          </a:prstGeom>
        </p:spPr>
        <p:txBody>
          <a:bodyPr wrap="none">
            <a:spAutoFit/>
          </a:bodyPr>
          <a:lstStyle/>
          <a:p>
            <a:r>
              <a:rPr lang="en-US" altLang="en-US">
                <a:solidFill>
                  <a:schemeClr val="bg1"/>
                </a:solidFill>
              </a:rPr>
              <a:t>X</a:t>
            </a:r>
            <a:endParaRPr lang="en-US">
              <a:solidFill>
                <a:schemeClr val="bg1"/>
              </a:solidFill>
            </a:endParaRPr>
          </a:p>
        </p:txBody>
      </p:sp>
    </p:spTree>
    <p:extLst>
      <p:ext uri="{BB962C8B-B14F-4D97-AF65-F5344CB8AC3E}">
        <p14:creationId xmlns:p14="http://schemas.microsoft.com/office/powerpoint/2010/main" val="53704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extBox 16"/>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23"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PENCARIAN AKAR PERSAMAAN : </a:t>
            </a:r>
            <a:r>
              <a:rPr lang="en-US" smtClean="0">
                <a:solidFill>
                  <a:srgbClr val="FFFF00"/>
                </a:solidFill>
              </a:rPr>
              <a:t>METODE ANALITIK</a:t>
            </a:r>
            <a:endParaRPr lang="en-US" dirty="0">
              <a:solidFill>
                <a:srgbClr val="FFFF00"/>
              </a:solidFill>
            </a:endParaRPr>
          </a:p>
        </p:txBody>
      </p:sp>
      <p:sp>
        <p:nvSpPr>
          <p:cNvPr id="10" name="Rectangle 3"/>
          <p:cNvSpPr txBox="1">
            <a:spLocks noChangeArrowheads="1"/>
          </p:cNvSpPr>
          <p:nvPr/>
        </p:nvSpPr>
        <p:spPr bwMode="white">
          <a:xfrm>
            <a:off x="685801" y="1727200"/>
            <a:ext cx="5526740" cy="3598863"/>
          </a:xfrm>
          <a:prstGeom prst="rect">
            <a:avLst/>
          </a:prstGeom>
        </p:spPr>
        <p:txBody>
          <a:bodyPr vert="horz" lIns="91440" tIns="45720" rIns="91440" bIns="45720" rtlCol="0" anchor="t" anchorCtr="0">
            <a:norm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457200" indent="-457200">
              <a:lnSpc>
                <a:spcPct val="80000"/>
              </a:lnSpc>
              <a:spcAft>
                <a:spcPts val="0"/>
              </a:spcAft>
              <a:buFont typeface="Wingdings" panose="05000000000000000000" pitchFamily="2" charset="2"/>
              <a:buChar char="§"/>
              <a:tabLst>
                <a:tab pos="4483100" algn="l"/>
              </a:tabLst>
              <a:defRPr/>
            </a:pPr>
            <a:r>
              <a:rPr lang="es-ES" altLang="en-US" smtClean="0"/>
              <a:t>Penyelesaian persamaan linier (orde 1): </a:t>
            </a:r>
            <a:r>
              <a:rPr lang="es-ES" altLang="en-US" i="1" smtClean="0"/>
              <a:t>mx + c = 0 </a:t>
            </a:r>
            <a:r>
              <a:rPr lang="es-ES" altLang="en-US" smtClean="0"/>
              <a:t>dimana </a:t>
            </a:r>
            <a:r>
              <a:rPr lang="es-ES" altLang="en-US" i="1" smtClean="0"/>
              <a:t>m</a:t>
            </a:r>
            <a:r>
              <a:rPr lang="es-ES" altLang="en-US" smtClean="0"/>
              <a:t> dan </a:t>
            </a:r>
            <a:r>
              <a:rPr lang="es-ES" altLang="en-US" i="1" smtClean="0"/>
              <a:t>c</a:t>
            </a:r>
            <a:r>
              <a:rPr lang="es-ES" altLang="en-US" smtClean="0"/>
              <a:t> adalah konstanta, dapat dihitung dengan :</a:t>
            </a:r>
          </a:p>
          <a:p>
            <a:pPr>
              <a:lnSpc>
                <a:spcPct val="80000"/>
              </a:lnSpc>
              <a:spcAft>
                <a:spcPts val="0"/>
              </a:spcAft>
              <a:defRPr/>
            </a:pPr>
            <a:r>
              <a:rPr lang="es-ES" altLang="en-US" smtClean="0"/>
              <a:t>	</a:t>
            </a:r>
          </a:p>
          <a:p>
            <a:pPr>
              <a:lnSpc>
                <a:spcPct val="80000"/>
              </a:lnSpc>
              <a:spcAft>
                <a:spcPts val="0"/>
              </a:spcAft>
              <a:defRPr/>
            </a:pPr>
            <a:endParaRPr lang="es-ES" altLang="en-US" smtClean="0"/>
          </a:p>
          <a:p>
            <a:pPr>
              <a:lnSpc>
                <a:spcPct val="80000"/>
              </a:lnSpc>
              <a:spcAft>
                <a:spcPts val="0"/>
              </a:spcAft>
              <a:defRPr/>
            </a:pPr>
            <a:endParaRPr lang="es-ES" altLang="en-US"/>
          </a:p>
          <a:p>
            <a:pPr marL="447675">
              <a:lnSpc>
                <a:spcPct val="80000"/>
              </a:lnSpc>
              <a:spcAft>
                <a:spcPts val="0"/>
              </a:spcAft>
              <a:defRPr/>
            </a:pPr>
            <a:endParaRPr lang="es-ES" altLang="en-US" i="1" smtClean="0"/>
          </a:p>
          <a:p>
            <a:pPr>
              <a:lnSpc>
                <a:spcPct val="80000"/>
              </a:lnSpc>
              <a:spcAft>
                <a:spcPts val="0"/>
              </a:spcAft>
              <a:buFont typeface="Wingdings" panose="05000000000000000000" pitchFamily="2" charset="2"/>
              <a:buNone/>
              <a:defRPr/>
            </a:pPr>
            <a:endParaRPr lang="es-ES" altLang="en-US" i="1" smtClean="0"/>
          </a:p>
          <a:p>
            <a:pPr>
              <a:lnSpc>
                <a:spcPct val="80000"/>
              </a:lnSpc>
              <a:spcAft>
                <a:spcPts val="0"/>
              </a:spcAft>
              <a:buFont typeface="Wingdings" panose="05000000000000000000" pitchFamily="2" charset="2"/>
              <a:buNone/>
              <a:defRPr/>
            </a:pPr>
            <a:endParaRPr lang="es-ES" altLang="en-US" i="1" smtClean="0"/>
          </a:p>
        </p:txBody>
      </p:sp>
      <p:graphicFrame>
        <p:nvGraphicFramePr>
          <p:cNvPr id="11" name="Object 6"/>
          <p:cNvGraphicFramePr>
            <a:graphicFrameLocks noChangeAspect="1"/>
          </p:cNvGraphicFramePr>
          <p:nvPr>
            <p:extLst>
              <p:ext uri="{D42A27DB-BD31-4B8C-83A1-F6EECF244321}">
                <p14:modId xmlns:p14="http://schemas.microsoft.com/office/powerpoint/2010/main" val="3407154605"/>
              </p:ext>
            </p:extLst>
          </p:nvPr>
        </p:nvGraphicFramePr>
        <p:xfrm>
          <a:off x="6991595" y="2584337"/>
          <a:ext cx="2325968" cy="759607"/>
        </p:xfrm>
        <a:graphic>
          <a:graphicData uri="http://schemas.openxmlformats.org/presentationml/2006/ole">
            <mc:AlternateContent xmlns:mc="http://schemas.openxmlformats.org/markup-compatibility/2006">
              <mc:Choice xmlns:v="urn:schemas-microsoft-com:vml" Requires="v">
                <p:oleObj spid="_x0000_s9349" name="Equation" r:id="rId3" imgW="1397000" imgH="457200" progId="Equation.3">
                  <p:embed/>
                </p:oleObj>
              </mc:Choice>
              <mc:Fallback>
                <p:oleObj name="Equation" r:id="rId3" imgW="1397000" imgH="457200" progId="Equation.3">
                  <p:embed/>
                  <p:pic>
                    <p:nvPicPr>
                      <p:cNvPr id="2253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595" y="2584337"/>
                        <a:ext cx="2325968" cy="759607"/>
                      </a:xfrm>
                      <a:prstGeom prst="rect">
                        <a:avLst/>
                      </a:prstGeom>
                      <a:solidFill>
                        <a:schemeClr val="tx1"/>
                      </a:solidFill>
                      <a:ln>
                        <a:no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1929689047"/>
              </p:ext>
            </p:extLst>
          </p:nvPr>
        </p:nvGraphicFramePr>
        <p:xfrm>
          <a:off x="1328340" y="2550082"/>
          <a:ext cx="1000125" cy="909205"/>
        </p:xfrm>
        <a:graphic>
          <a:graphicData uri="http://schemas.openxmlformats.org/presentationml/2006/ole">
            <mc:AlternateContent xmlns:mc="http://schemas.openxmlformats.org/markup-compatibility/2006">
              <mc:Choice xmlns:v="urn:schemas-microsoft-com:vml" Requires="v">
                <p:oleObj spid="_x0000_s9350" name="Equation" r:id="rId5" imgW="571320" imgH="520560" progId="Equation.DSMT4">
                  <p:embed/>
                </p:oleObj>
              </mc:Choice>
              <mc:Fallback>
                <p:oleObj name="Equation" r:id="rId5" imgW="571320" imgH="520560" progId="Equation.DSMT4">
                  <p:embed/>
                  <p:pic>
                    <p:nvPicPr>
                      <p:cNvPr id="11" name="Object 6"/>
                      <p:cNvPicPr>
                        <a:picLocks noChangeAspect="1" noChangeArrowheads="1"/>
                      </p:cNvPicPr>
                      <p:nvPr/>
                    </p:nvPicPr>
                    <p:blipFill>
                      <a:blip r:embed="rId6"/>
                      <a:srcRect/>
                      <a:stretch>
                        <a:fillRect/>
                      </a:stretch>
                    </p:blipFill>
                    <p:spPr bwMode="auto">
                      <a:xfrm>
                        <a:off x="1328340" y="2550082"/>
                        <a:ext cx="1000125" cy="909205"/>
                      </a:xfrm>
                      <a:prstGeom prst="rect">
                        <a:avLst/>
                      </a:prstGeom>
                      <a:solidFill>
                        <a:schemeClr val="tx1"/>
                      </a:solidFill>
                      <a:ln>
                        <a:noFill/>
                      </a:ln>
                    </p:spPr>
                  </p:pic>
                </p:oleObj>
              </mc:Fallback>
            </mc:AlternateContent>
          </a:graphicData>
        </a:graphic>
      </p:graphicFrame>
      <p:sp>
        <p:nvSpPr>
          <p:cNvPr id="3" name="Rectangle 2"/>
          <p:cNvSpPr/>
          <p:nvPr/>
        </p:nvSpPr>
        <p:spPr>
          <a:xfrm>
            <a:off x="2480865" y="2481184"/>
            <a:ext cx="2807243" cy="646331"/>
          </a:xfrm>
          <a:prstGeom prst="rect">
            <a:avLst/>
          </a:prstGeom>
        </p:spPr>
        <p:txBody>
          <a:bodyPr wrap="none">
            <a:spAutoFit/>
          </a:bodyPr>
          <a:lstStyle/>
          <a:p>
            <a:r>
              <a:rPr lang="es-ES" altLang="en-US"/>
              <a:t>Contoh. Akar dari 3x-6=0 </a:t>
            </a:r>
            <a:endParaRPr lang="es-ES" altLang="en-US" smtClean="0"/>
          </a:p>
          <a:p>
            <a:r>
              <a:rPr lang="es-ES" altLang="en-US" smtClean="0"/>
              <a:t>adalah </a:t>
            </a:r>
            <a:r>
              <a:rPr lang="es-ES" altLang="en-US"/>
              <a:t>x=6/3=2</a:t>
            </a:r>
            <a:endParaRPr lang="en-US"/>
          </a:p>
        </p:txBody>
      </p:sp>
      <p:sp>
        <p:nvSpPr>
          <p:cNvPr id="14" name="Rectangle 13"/>
          <p:cNvSpPr/>
          <p:nvPr/>
        </p:nvSpPr>
        <p:spPr>
          <a:xfrm>
            <a:off x="6855080" y="3459287"/>
            <a:ext cx="2956322" cy="646331"/>
          </a:xfrm>
          <a:prstGeom prst="rect">
            <a:avLst/>
          </a:prstGeom>
        </p:spPr>
        <p:txBody>
          <a:bodyPr wrap="none">
            <a:spAutoFit/>
          </a:bodyPr>
          <a:lstStyle/>
          <a:p>
            <a:r>
              <a:rPr lang="es-ES" altLang="en-US"/>
              <a:t>Contoh. Akar dari </a:t>
            </a:r>
            <a:r>
              <a:rPr lang="es-ES" altLang="en-US" smtClean="0"/>
              <a:t>x</a:t>
            </a:r>
            <a:r>
              <a:rPr lang="es-ES" altLang="en-US" baseline="30000" smtClean="0"/>
              <a:t>2</a:t>
            </a:r>
            <a:r>
              <a:rPr lang="es-ES" altLang="en-US" smtClean="0"/>
              <a:t>-x-6=0 </a:t>
            </a:r>
            <a:br>
              <a:rPr lang="es-ES" altLang="en-US" smtClean="0"/>
            </a:br>
            <a:r>
              <a:rPr lang="es-ES" altLang="en-US" smtClean="0"/>
              <a:t>adalah:</a:t>
            </a:r>
            <a:endParaRPr lang="en-US"/>
          </a:p>
        </p:txBody>
      </p:sp>
      <p:graphicFrame>
        <p:nvGraphicFramePr>
          <p:cNvPr id="15" name="Object 6"/>
          <p:cNvGraphicFramePr>
            <a:graphicFrameLocks noChangeAspect="1"/>
          </p:cNvGraphicFramePr>
          <p:nvPr>
            <p:extLst>
              <p:ext uri="{D42A27DB-BD31-4B8C-83A1-F6EECF244321}">
                <p14:modId xmlns:p14="http://schemas.microsoft.com/office/powerpoint/2010/main" val="992216751"/>
              </p:ext>
            </p:extLst>
          </p:nvPr>
        </p:nvGraphicFramePr>
        <p:xfrm>
          <a:off x="7847538" y="3855640"/>
          <a:ext cx="2940050" cy="2447925"/>
        </p:xfrm>
        <a:graphic>
          <a:graphicData uri="http://schemas.openxmlformats.org/presentationml/2006/ole">
            <mc:AlternateContent xmlns:mc="http://schemas.openxmlformats.org/markup-compatibility/2006">
              <mc:Choice xmlns:v="urn:schemas-microsoft-com:vml" Requires="v">
                <p:oleObj spid="_x0000_s9351" name="Equation" r:id="rId7" imgW="1765080" imgH="1473120" progId="Equation.DSMT4">
                  <p:embed/>
                </p:oleObj>
              </mc:Choice>
              <mc:Fallback>
                <p:oleObj name="Equation" r:id="rId7" imgW="1765080" imgH="1473120" progId="Equation.DSMT4">
                  <p:embed/>
                  <p:pic>
                    <p:nvPicPr>
                      <p:cNvPr id="11" name="Object 6"/>
                      <p:cNvPicPr>
                        <a:picLocks noChangeAspect="1" noChangeArrowheads="1"/>
                      </p:cNvPicPr>
                      <p:nvPr/>
                    </p:nvPicPr>
                    <p:blipFill>
                      <a:blip r:embed="rId8"/>
                      <a:srcRect/>
                      <a:stretch>
                        <a:fillRect/>
                      </a:stretch>
                    </p:blipFill>
                    <p:spPr bwMode="auto">
                      <a:xfrm>
                        <a:off x="7847538" y="3855640"/>
                        <a:ext cx="2940050" cy="2447925"/>
                      </a:xfrm>
                      <a:prstGeom prst="rect">
                        <a:avLst/>
                      </a:prstGeom>
                      <a:solidFill>
                        <a:schemeClr val="tx1"/>
                      </a:solidFill>
                      <a:ln>
                        <a:noFill/>
                      </a:ln>
                    </p:spPr>
                  </p:pic>
                </p:oleObj>
              </mc:Fallback>
            </mc:AlternateContent>
          </a:graphicData>
        </a:graphic>
      </p:graphicFrame>
      <p:sp>
        <p:nvSpPr>
          <p:cNvPr id="22" name="Rectangle 3"/>
          <p:cNvSpPr txBox="1">
            <a:spLocks noChangeArrowheads="1"/>
          </p:cNvSpPr>
          <p:nvPr/>
        </p:nvSpPr>
        <p:spPr bwMode="white">
          <a:xfrm>
            <a:off x="6406705" y="1750413"/>
            <a:ext cx="5526740" cy="3598863"/>
          </a:xfrm>
          <a:prstGeom prst="rect">
            <a:avLst/>
          </a:prstGeom>
        </p:spPr>
        <p:txBody>
          <a:bodyPr vert="horz" lIns="91440" tIns="45720" rIns="91440" bIns="45720" rtlCol="0" anchor="t" anchorCtr="0">
            <a:norm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457200" indent="-457200">
              <a:lnSpc>
                <a:spcPct val="80000"/>
              </a:lnSpc>
              <a:spcAft>
                <a:spcPts val="0"/>
              </a:spcAft>
              <a:buFont typeface="Wingdings" panose="05000000000000000000" pitchFamily="2" charset="2"/>
              <a:buChar char="§"/>
              <a:tabLst>
                <a:tab pos="6364288" algn="l"/>
              </a:tabLst>
              <a:defRPr/>
            </a:pPr>
            <a:r>
              <a:rPr lang="es-ES" altLang="en-US" smtClean="0"/>
              <a:t>Penyelesaian persamaan kuadrat (orde 2): </a:t>
            </a:r>
            <a:br>
              <a:rPr lang="es-ES" altLang="en-US" smtClean="0"/>
            </a:br>
            <a:r>
              <a:rPr lang="es-ES" altLang="en-US" smtClean="0"/>
              <a:t>ax</a:t>
            </a:r>
            <a:r>
              <a:rPr lang="es-ES" altLang="en-US" baseline="30000" smtClean="0"/>
              <a:t>2</a:t>
            </a:r>
            <a:r>
              <a:rPr lang="es-ES" altLang="en-US" smtClean="0"/>
              <a:t> + bx + c = 0 dapat dihitung dengan menggunakan rumus </a:t>
            </a:r>
            <a:r>
              <a:rPr lang="es-ES" altLang="en-US" i="1" smtClean="0"/>
              <a:t>abc:</a:t>
            </a:r>
          </a:p>
          <a:p>
            <a:pPr marL="457200" indent="-457200">
              <a:lnSpc>
                <a:spcPct val="80000"/>
              </a:lnSpc>
              <a:spcAft>
                <a:spcPts val="0"/>
              </a:spcAft>
              <a:buFont typeface="Wingdings" panose="05000000000000000000" pitchFamily="2" charset="2"/>
              <a:buChar char="§"/>
              <a:tabLst>
                <a:tab pos="6364288" algn="l"/>
              </a:tabLst>
              <a:defRPr/>
            </a:pPr>
            <a:endParaRPr lang="es-ES" altLang="en-US" i="1"/>
          </a:p>
          <a:p>
            <a:pPr marL="457200" indent="-457200">
              <a:lnSpc>
                <a:spcPct val="80000"/>
              </a:lnSpc>
              <a:spcAft>
                <a:spcPts val="0"/>
              </a:spcAft>
              <a:buFont typeface="Wingdings" panose="05000000000000000000" pitchFamily="2" charset="2"/>
              <a:buChar char="§"/>
              <a:tabLst>
                <a:tab pos="6364288" algn="l"/>
              </a:tabLst>
              <a:defRPr/>
            </a:pPr>
            <a:endParaRPr lang="es-ES" altLang="en-US" i="1" smtClean="0"/>
          </a:p>
        </p:txBody>
      </p:sp>
      <p:sp>
        <p:nvSpPr>
          <p:cNvPr id="4" name="Rectangle 3"/>
          <p:cNvSpPr/>
          <p:nvPr/>
        </p:nvSpPr>
        <p:spPr>
          <a:xfrm>
            <a:off x="685801" y="3602704"/>
            <a:ext cx="6096000" cy="1815882"/>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marL="285750" indent="-285750">
              <a:spcAft>
                <a:spcPts val="0"/>
              </a:spcAft>
              <a:buFont typeface="Wingdings" panose="05000000000000000000" pitchFamily="2" charset="2"/>
              <a:buChar char="§"/>
              <a:tabLst>
                <a:tab pos="6364288" algn="l"/>
              </a:tabLst>
              <a:defRPr/>
            </a:pPr>
            <a:r>
              <a:rPr lang="es-ES" altLang="en-US" sz="1600" smtClean="0">
                <a:solidFill>
                  <a:schemeClr val="bg1"/>
                </a:solidFill>
              </a:rPr>
              <a:t>Pencarian akar secara analitik hanya cocok untuk persamaan-persamaan linier dan non-linier orde rendah (kurang dari 3). </a:t>
            </a:r>
          </a:p>
          <a:p>
            <a:pPr marL="285750" indent="-285750">
              <a:spcAft>
                <a:spcPts val="0"/>
              </a:spcAft>
              <a:buFont typeface="Wingdings" panose="05000000000000000000" pitchFamily="2" charset="2"/>
              <a:buChar char="§"/>
              <a:tabLst>
                <a:tab pos="6364288" algn="l"/>
              </a:tabLst>
              <a:defRPr/>
            </a:pPr>
            <a:r>
              <a:rPr lang="es-ES" altLang="en-US" sz="1600" smtClean="0">
                <a:solidFill>
                  <a:schemeClr val="bg1"/>
                </a:solidFill>
              </a:rPr>
              <a:t>Persamaan-persamaan non-linier orde tinggi pada umumnya memerlukan komputasi analitik yang kompleks dan waktu komputasi yang lama. Pendekatan metode numerik dapat diterapkan untuk mengatasi problema tersebut dengan cara menemukan solusi hampiran atau akar pendekatan terbaik.</a:t>
            </a:r>
            <a:endParaRPr lang="es-ES" altLang="en-US" sz="1600" i="1">
              <a:solidFill>
                <a:schemeClr val="bg1"/>
              </a:solidFill>
            </a:endParaRPr>
          </a:p>
        </p:txBody>
      </p:sp>
      <p:pic>
        <p:nvPicPr>
          <p:cNvPr id="24" name="Picture 23"/>
          <p:cNvPicPr>
            <a:picLocks noChangeAspect="1"/>
          </p:cNvPicPr>
          <p:nvPr/>
        </p:nvPicPr>
        <p:blipFill>
          <a:blip r:embed="rId9">
            <a:duotone>
              <a:prstClr val="black"/>
              <a:schemeClr val="accent6">
                <a:tint val="45000"/>
                <a:satMod val="400000"/>
              </a:schemeClr>
            </a:duotone>
          </a:blip>
          <a:stretch>
            <a:fillRect/>
          </a:stretch>
        </p:blipFill>
        <p:spPr>
          <a:xfrm>
            <a:off x="2312151" y="5562003"/>
            <a:ext cx="4469650" cy="721264"/>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335886" y="5517191"/>
            <a:ext cx="992579" cy="369332"/>
          </a:xfrm>
          <a:prstGeom prst="rect">
            <a:avLst/>
          </a:prstGeom>
          <a:noFill/>
        </p:spPr>
        <p:txBody>
          <a:bodyPr wrap="none" rtlCol="0">
            <a:spAutoFit/>
          </a:bodyPr>
          <a:lstStyle/>
          <a:p>
            <a:r>
              <a:rPr lang="en-US" smtClean="0"/>
              <a:t>Contoh.</a:t>
            </a:r>
            <a:endParaRPr lang="en-US"/>
          </a:p>
        </p:txBody>
      </p:sp>
    </p:spTree>
    <p:extLst>
      <p:ext uri="{BB962C8B-B14F-4D97-AF65-F5344CB8AC3E}">
        <p14:creationId xmlns:p14="http://schemas.microsoft.com/office/powerpoint/2010/main" val="363701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extBox 16"/>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23"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PENCARIAN AKAR PERSAMAAN : </a:t>
            </a:r>
            <a:r>
              <a:rPr lang="en-US" smtClean="0">
                <a:solidFill>
                  <a:srgbClr val="FFFF00"/>
                </a:solidFill>
              </a:rPr>
              <a:t>METODE NUMERIK</a:t>
            </a:r>
            <a:endParaRPr lang="en-US" dirty="0">
              <a:solidFill>
                <a:srgbClr val="FFFF00"/>
              </a:solidFill>
            </a:endParaRPr>
          </a:p>
        </p:txBody>
      </p:sp>
      <p:sp>
        <p:nvSpPr>
          <p:cNvPr id="18" name="Rectangle 3"/>
          <p:cNvSpPr txBox="1">
            <a:spLocks noChangeArrowheads="1"/>
          </p:cNvSpPr>
          <p:nvPr/>
        </p:nvSpPr>
        <p:spPr bwMode="white">
          <a:xfrm>
            <a:off x="685801" y="1709270"/>
            <a:ext cx="6888163" cy="3598863"/>
          </a:xfrm>
          <a:prstGeom prst="rect">
            <a:avLst/>
          </a:prstGeom>
        </p:spPr>
        <p:txBody>
          <a:bodyPr vert="horz" lIns="91440" tIns="45720" rIns="91440" bIns="45720" rtlCol="0" anchor="t" anchorCtr="0">
            <a:normAutofit lnSpcReduction="10000"/>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457200" indent="-457200">
              <a:spcAft>
                <a:spcPts val="0"/>
              </a:spcAft>
              <a:buFont typeface="Wingdings" panose="05000000000000000000" pitchFamily="2" charset="2"/>
              <a:buChar char="§"/>
              <a:defRPr/>
            </a:pPr>
            <a:r>
              <a:rPr lang="en-US" altLang="en-US" sz="2800" smtClean="0">
                <a:solidFill>
                  <a:srgbClr val="FFFF00"/>
                </a:solidFill>
              </a:rPr>
              <a:t>Metode Tertutup</a:t>
            </a:r>
          </a:p>
          <a:p>
            <a:pPr marL="800089" lvl="1" indent="-342900">
              <a:spcAft>
                <a:spcPts val="0"/>
              </a:spcAft>
              <a:buFont typeface="Courier New" panose="02070309020205020404" pitchFamily="49" charset="0"/>
              <a:buChar char="o"/>
              <a:defRPr/>
            </a:pPr>
            <a:r>
              <a:rPr lang="en-US" altLang="en-US" sz="2400" b="0" smtClean="0"/>
              <a:t>Mencari akar pada range [a,b] tertentu</a:t>
            </a:r>
          </a:p>
          <a:p>
            <a:pPr marL="800089" lvl="1" indent="-342900">
              <a:spcAft>
                <a:spcPts val="0"/>
              </a:spcAft>
              <a:buFont typeface="Courier New" panose="02070309020205020404" pitchFamily="49" charset="0"/>
              <a:buChar char="o"/>
              <a:defRPr/>
            </a:pPr>
            <a:r>
              <a:rPr lang="en-US" altLang="en-US" sz="2400" b="0" smtClean="0"/>
              <a:t>Dalam range [a,b] dipastikan terdapat satu akar</a:t>
            </a:r>
          </a:p>
          <a:p>
            <a:pPr marL="800089" lvl="1" indent="-342900">
              <a:spcAft>
                <a:spcPts val="0"/>
              </a:spcAft>
              <a:buFont typeface="Courier New" panose="02070309020205020404" pitchFamily="49" charset="0"/>
              <a:buChar char="o"/>
              <a:defRPr/>
            </a:pPr>
            <a:r>
              <a:rPr lang="en-US" altLang="en-US" sz="2400" b="0" smtClean="0"/>
              <a:t>Hasil selalu konvergen </a:t>
            </a:r>
            <a:r>
              <a:rPr lang="en-US" altLang="en-US" sz="2400" b="0" smtClean="0">
                <a:sym typeface="Wingdings" panose="05000000000000000000" pitchFamily="2" charset="2"/>
              </a:rPr>
              <a:t> disebut juga metode konvergen</a:t>
            </a:r>
            <a:endParaRPr lang="en-US" altLang="en-US" sz="2400" b="0" smtClean="0"/>
          </a:p>
          <a:p>
            <a:pPr marL="457200" indent="-457200">
              <a:spcAft>
                <a:spcPts val="0"/>
              </a:spcAft>
              <a:buFont typeface="Wingdings" panose="05000000000000000000" pitchFamily="2" charset="2"/>
              <a:buChar char="§"/>
              <a:defRPr/>
            </a:pPr>
            <a:r>
              <a:rPr lang="en-US" altLang="en-US" sz="2800" smtClean="0">
                <a:solidFill>
                  <a:srgbClr val="FFFF00"/>
                </a:solidFill>
              </a:rPr>
              <a:t>Metode Terbuka</a:t>
            </a:r>
          </a:p>
          <a:p>
            <a:pPr marL="800089" lvl="1" indent="-342900">
              <a:spcAft>
                <a:spcPts val="0"/>
              </a:spcAft>
              <a:buFont typeface="Courier New" panose="02070309020205020404" pitchFamily="49" charset="0"/>
              <a:buChar char="o"/>
              <a:defRPr/>
            </a:pPr>
            <a:r>
              <a:rPr lang="en-US" altLang="en-US" sz="2400" b="0" smtClean="0"/>
              <a:t>Diperlukan tebakan awal (akar awal)</a:t>
            </a:r>
          </a:p>
          <a:p>
            <a:pPr marL="800089" lvl="1" indent="-342900">
              <a:spcAft>
                <a:spcPts val="0"/>
              </a:spcAft>
              <a:buFont typeface="Courier New" panose="02070309020205020404" pitchFamily="49" charset="0"/>
              <a:buChar char="o"/>
              <a:defRPr/>
            </a:pPr>
            <a:r>
              <a:rPr lang="en-US" altLang="en-US" sz="2400" b="0" smtClean="0"/>
              <a:t>x</a:t>
            </a:r>
            <a:r>
              <a:rPr lang="en-US" altLang="en-US" sz="2400" b="0" baseline="-25000" smtClean="0"/>
              <a:t>n</a:t>
            </a:r>
            <a:r>
              <a:rPr lang="en-US" altLang="en-US" sz="2400" b="0" smtClean="0"/>
              <a:t> dipakai untuk menghitung x</a:t>
            </a:r>
            <a:r>
              <a:rPr lang="en-US" altLang="en-US" sz="2400" b="0" baseline="-25000" smtClean="0"/>
              <a:t>n+1</a:t>
            </a:r>
          </a:p>
          <a:p>
            <a:pPr marL="800089" lvl="1" indent="-342900">
              <a:spcAft>
                <a:spcPts val="0"/>
              </a:spcAft>
              <a:buFont typeface="Courier New" panose="02070309020205020404" pitchFamily="49" charset="0"/>
              <a:buChar char="o"/>
              <a:defRPr/>
            </a:pPr>
            <a:r>
              <a:rPr lang="en-US" altLang="en-US" sz="2400" b="0" smtClean="0"/>
              <a:t>Hasil dapat konvergen atau divergen</a:t>
            </a:r>
          </a:p>
        </p:txBody>
      </p:sp>
      <p:sp>
        <p:nvSpPr>
          <p:cNvPr id="19" name="Rectangle 3"/>
          <p:cNvSpPr txBox="1">
            <a:spLocks noChangeArrowheads="1"/>
          </p:cNvSpPr>
          <p:nvPr/>
        </p:nvSpPr>
        <p:spPr bwMode="white">
          <a:xfrm>
            <a:off x="7877816" y="1709270"/>
            <a:ext cx="3345048" cy="1316544"/>
          </a:xfrm>
          <a:prstGeom prst="rect">
            <a:avLst/>
          </a:prstGeom>
        </p:spPr>
        <p:txBody>
          <a:bodyPr vert="horz" lIns="91440" tIns="45720" rIns="91440" bIns="45720" rtlCol="0" anchor="t" anchorCtr="0">
            <a:no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indent="-342900">
              <a:spcAft>
                <a:spcPts val="0"/>
              </a:spcAft>
              <a:buFont typeface="Wingdings" panose="05000000000000000000" pitchFamily="2" charset="2"/>
              <a:buChar char="v"/>
              <a:defRPr/>
            </a:pPr>
            <a:r>
              <a:rPr lang="en-US" altLang="en-US" sz="2400" smtClean="0">
                <a:solidFill>
                  <a:srgbClr val="FFFF00"/>
                </a:solidFill>
              </a:rPr>
              <a:t>Metode Tabel</a:t>
            </a:r>
          </a:p>
          <a:p>
            <a:pPr marL="342900" indent="-342900">
              <a:spcAft>
                <a:spcPts val="0"/>
              </a:spcAft>
              <a:buFont typeface="Wingdings" panose="05000000000000000000" pitchFamily="2" charset="2"/>
              <a:buChar char="v"/>
              <a:defRPr/>
            </a:pPr>
            <a:r>
              <a:rPr lang="en-US" altLang="en-US" sz="2400" smtClean="0">
                <a:solidFill>
                  <a:srgbClr val="FFFF00"/>
                </a:solidFill>
              </a:rPr>
              <a:t>Metode Biseksi</a:t>
            </a:r>
          </a:p>
          <a:p>
            <a:pPr marL="342900" indent="-342900">
              <a:spcAft>
                <a:spcPts val="0"/>
              </a:spcAft>
              <a:buFont typeface="Wingdings" panose="05000000000000000000" pitchFamily="2" charset="2"/>
              <a:buChar char="v"/>
              <a:defRPr/>
            </a:pPr>
            <a:r>
              <a:rPr lang="en-US" altLang="en-US" sz="2400" smtClean="0">
                <a:solidFill>
                  <a:srgbClr val="FFFF00"/>
                </a:solidFill>
              </a:rPr>
              <a:t>Metode Regula Falsi</a:t>
            </a:r>
          </a:p>
        </p:txBody>
      </p:sp>
      <p:sp>
        <p:nvSpPr>
          <p:cNvPr id="20" name="Rectangle 3"/>
          <p:cNvSpPr txBox="1">
            <a:spLocks noChangeArrowheads="1"/>
          </p:cNvSpPr>
          <p:nvPr/>
        </p:nvSpPr>
        <p:spPr bwMode="white">
          <a:xfrm>
            <a:off x="7896999" y="3781028"/>
            <a:ext cx="4095578" cy="1236896"/>
          </a:xfrm>
          <a:prstGeom prst="rect">
            <a:avLst/>
          </a:prstGeom>
        </p:spPr>
        <p:txBody>
          <a:bodyPr vert="horz" lIns="91440" tIns="45720" rIns="91440" bIns="45720" rtlCol="0" anchor="t" anchorCtr="0">
            <a:no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indent="-342900">
              <a:spcAft>
                <a:spcPts val="0"/>
              </a:spcAft>
              <a:buFont typeface="Wingdings" panose="05000000000000000000" pitchFamily="2" charset="2"/>
              <a:buChar char="v"/>
              <a:defRPr/>
            </a:pPr>
            <a:r>
              <a:rPr lang="en-US" altLang="en-US" sz="2400" smtClean="0">
                <a:solidFill>
                  <a:srgbClr val="FFFF00"/>
                </a:solidFill>
              </a:rPr>
              <a:t>Metode Newton-Raphson</a:t>
            </a:r>
          </a:p>
          <a:p>
            <a:pPr marL="342900" indent="-342900">
              <a:spcAft>
                <a:spcPts val="0"/>
              </a:spcAft>
              <a:buFont typeface="Wingdings" panose="05000000000000000000" pitchFamily="2" charset="2"/>
              <a:buChar char="v"/>
              <a:defRPr/>
            </a:pPr>
            <a:r>
              <a:rPr lang="en-US" altLang="en-US" sz="2400" smtClean="0">
                <a:solidFill>
                  <a:srgbClr val="FFFF00"/>
                </a:solidFill>
              </a:rPr>
              <a:t>Metode Secant</a:t>
            </a:r>
          </a:p>
          <a:p>
            <a:pPr marL="342900" indent="-342900">
              <a:spcAft>
                <a:spcPts val="0"/>
              </a:spcAft>
              <a:buFont typeface="Wingdings" panose="05000000000000000000" pitchFamily="2" charset="2"/>
              <a:buChar char="v"/>
              <a:defRPr/>
            </a:pPr>
            <a:r>
              <a:rPr lang="en-US" altLang="en-US" sz="2400">
                <a:solidFill>
                  <a:srgbClr val="FFFF00"/>
                </a:solidFill>
              </a:rPr>
              <a:t>Metode Iterasi </a:t>
            </a:r>
            <a:r>
              <a:rPr lang="en-US" altLang="en-US" sz="2400" smtClean="0">
                <a:solidFill>
                  <a:srgbClr val="FFFF00"/>
                </a:solidFill>
              </a:rPr>
              <a:t>Sederhana</a:t>
            </a:r>
          </a:p>
        </p:txBody>
      </p:sp>
      <p:sp>
        <p:nvSpPr>
          <p:cNvPr id="2" name="Right Arrow 1"/>
          <p:cNvSpPr/>
          <p:nvPr/>
        </p:nvSpPr>
        <p:spPr>
          <a:xfrm>
            <a:off x="3976270" y="1806847"/>
            <a:ext cx="3901546" cy="290896"/>
          </a:xfrm>
          <a:prstGeom prst="rightArrow">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ight Arrow 20"/>
          <p:cNvSpPr/>
          <p:nvPr/>
        </p:nvSpPr>
        <p:spPr>
          <a:xfrm>
            <a:off x="3976270" y="3860094"/>
            <a:ext cx="3901546" cy="290896"/>
          </a:xfrm>
          <a:prstGeom prst="rightArrow">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309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145" y="1685365"/>
            <a:ext cx="6885702" cy="3533495"/>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TERTUTUP</a:t>
            </a:r>
            <a:endParaRPr lang="en-US" dirty="0">
              <a:solidFill>
                <a:srgbClr val="FFC000"/>
              </a:solidFill>
            </a:endParaRPr>
          </a:p>
        </p:txBody>
      </p:sp>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6" name="Rectangle 3"/>
          <p:cNvSpPr>
            <a:spLocks noGrp="1" noChangeArrowheads="1"/>
          </p:cNvSpPr>
          <p:nvPr>
            <p:ph type="body" sz="half" idx="4294967295"/>
          </p:nvPr>
        </p:nvSpPr>
        <p:spPr>
          <a:xfrm>
            <a:off x="685801" y="1564342"/>
            <a:ext cx="4213504" cy="4199964"/>
          </a:xfrm>
        </p:spPr>
        <p:txBody>
          <a:bodyPr>
            <a:noAutofit/>
          </a:bodyPr>
          <a:lstStyle/>
          <a:p>
            <a:pPr eaLnBrk="1" fontAlgn="auto" hangingPunct="1">
              <a:spcAft>
                <a:spcPts val="0"/>
              </a:spcAft>
              <a:buFont typeface="Wingdings" panose="05000000000000000000" pitchFamily="2" charset="2"/>
              <a:buChar char="§"/>
              <a:defRPr/>
            </a:pPr>
            <a:r>
              <a:rPr lang="es-ES" altLang="en-US" sz="2000" smtClean="0"/>
              <a:t>Suatu interval x=[a,b] mempunyai akar bila f(a) dan f(b) berlawanan tanda atau memenuhi </a:t>
            </a:r>
            <a:r>
              <a:rPr lang="es-ES" altLang="en-US" sz="2000" b="1" smtClean="0">
                <a:solidFill>
                  <a:srgbClr val="FFC000"/>
                </a:solidFill>
              </a:rPr>
              <a:t>f(a).f(b)&lt;0 </a:t>
            </a:r>
            <a:r>
              <a:rPr lang="es-ES" altLang="en-US" sz="2000" smtClean="0"/>
              <a:t>(lihat ilustrasi pada gambar pertama). </a:t>
            </a:r>
          </a:p>
          <a:p>
            <a:pPr>
              <a:spcAft>
                <a:spcPts val="0"/>
              </a:spcAft>
              <a:buFont typeface="Wingdings" panose="05000000000000000000" pitchFamily="2" charset="2"/>
              <a:buChar char="§"/>
              <a:defRPr/>
            </a:pPr>
            <a:r>
              <a:rPr lang="es-ES" altLang="en-US" sz="2000" smtClean="0"/>
              <a:t>Sebaliknya, suatu </a:t>
            </a:r>
            <a:r>
              <a:rPr lang="es-ES" altLang="en-US" sz="2000"/>
              <a:t>interval x=[a,b] </a:t>
            </a:r>
            <a:r>
              <a:rPr lang="es-ES" altLang="en-US" sz="2000" smtClean="0"/>
              <a:t>tidak mempunyai </a:t>
            </a:r>
            <a:r>
              <a:rPr lang="es-ES" altLang="en-US" sz="2000"/>
              <a:t>akar bila f(a) dan f(b) </a:t>
            </a:r>
            <a:r>
              <a:rPr lang="es-ES" altLang="en-US" sz="2000" smtClean="0"/>
              <a:t>bertanda sama atau </a:t>
            </a:r>
            <a:r>
              <a:rPr lang="es-ES" altLang="en-US" sz="2000"/>
              <a:t>memenuhi </a:t>
            </a:r>
            <a:r>
              <a:rPr lang="es-ES" altLang="en-US" sz="2000" b="1">
                <a:solidFill>
                  <a:srgbClr val="FFC000"/>
                </a:solidFill>
              </a:rPr>
              <a:t>f(a).</a:t>
            </a:r>
            <a:r>
              <a:rPr lang="es-ES" altLang="en-US" sz="2000" b="1" smtClean="0">
                <a:solidFill>
                  <a:srgbClr val="FFC000"/>
                </a:solidFill>
              </a:rPr>
              <a:t>f(b)&gt;0 </a:t>
            </a:r>
            <a:r>
              <a:rPr lang="es-ES" altLang="en-US" sz="2000"/>
              <a:t>(lihat ilustrasi pada gambar </a:t>
            </a:r>
            <a:r>
              <a:rPr lang="es-ES" altLang="en-US" sz="2000" smtClean="0"/>
              <a:t>kedua). </a:t>
            </a:r>
            <a:endParaRPr lang="es-ES" altLang="en-US" sz="2000"/>
          </a:p>
          <a:p>
            <a:pPr eaLnBrk="1" fontAlgn="auto" hangingPunct="1">
              <a:spcAft>
                <a:spcPts val="0"/>
              </a:spcAft>
              <a:buFont typeface="Wingdings" panose="05000000000000000000" pitchFamily="2" charset="2"/>
              <a:buChar char="§"/>
              <a:defRPr/>
            </a:pPr>
            <a:r>
              <a:rPr lang="es-ES" altLang="en-US" sz="2000" smtClean="0"/>
              <a:t>Pada sesi ini akan dibahas 3 metode tertutup: </a:t>
            </a:r>
            <a:r>
              <a:rPr lang="es-ES" altLang="en-US" sz="2000" smtClean="0">
                <a:solidFill>
                  <a:srgbClr val="FFFF00"/>
                </a:solidFill>
              </a:rPr>
              <a:t>metode tabel, biseksi dan regula falsi</a:t>
            </a:r>
            <a:r>
              <a:rPr lang="es-ES" altLang="en-US" sz="2000" smtClean="0"/>
              <a:t>.</a:t>
            </a:r>
            <a:endParaRPr lang="en-US" altLang="en-US" sz="2000" smtClean="0"/>
          </a:p>
        </p:txBody>
      </p:sp>
      <p:pic>
        <p:nvPicPr>
          <p:cNvPr id="3" name="Picture 2"/>
          <p:cNvPicPr>
            <a:picLocks noChangeAspect="1"/>
          </p:cNvPicPr>
          <p:nvPr/>
        </p:nvPicPr>
        <p:blipFill>
          <a:blip r:embed="rId2"/>
          <a:stretch>
            <a:fillRect/>
          </a:stretch>
        </p:blipFill>
        <p:spPr>
          <a:xfrm>
            <a:off x="5091145" y="1781824"/>
            <a:ext cx="3423144" cy="3406454"/>
          </a:xfrm>
          <a:prstGeom prst="rect">
            <a:avLst/>
          </a:prstGeom>
        </p:spPr>
      </p:pic>
      <p:sp>
        <p:nvSpPr>
          <p:cNvPr id="8" name="Rectangle 44"/>
          <p:cNvSpPr>
            <a:spLocks noChangeArrowheads="1"/>
          </p:cNvSpPr>
          <p:nvPr/>
        </p:nvSpPr>
        <p:spPr bwMode="auto">
          <a:xfrm>
            <a:off x="7802848" y="1903734"/>
            <a:ext cx="4037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1800">
                <a:solidFill>
                  <a:schemeClr val="bg1"/>
                </a:solidFill>
                <a:latin typeface="Tahoma" panose="020B0604030504040204" pitchFamily="34" charset="0"/>
              </a:rPr>
              <a:t>Karena f(a).f(b)&lt;0 maka pada range x=[a,b] terdapat akar.</a:t>
            </a:r>
          </a:p>
        </p:txBody>
      </p:sp>
      <p:sp>
        <p:nvSpPr>
          <p:cNvPr id="9" name="Rectangle 45"/>
          <p:cNvSpPr>
            <a:spLocks noChangeArrowheads="1"/>
          </p:cNvSpPr>
          <p:nvPr/>
        </p:nvSpPr>
        <p:spPr bwMode="auto">
          <a:xfrm>
            <a:off x="7802848" y="3985758"/>
            <a:ext cx="381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1800">
                <a:solidFill>
                  <a:schemeClr val="bg1"/>
                </a:solidFill>
                <a:latin typeface="Tahoma" panose="020B0604030504040204" pitchFamily="34" charset="0"/>
              </a:rPr>
              <a:t>Karena f(a).f(b)&gt;0 maka pada range x=[a,b] tidak </a:t>
            </a:r>
            <a:r>
              <a:rPr lang="en-US" altLang="en-US" sz="1800" smtClean="0">
                <a:solidFill>
                  <a:schemeClr val="bg1"/>
                </a:solidFill>
                <a:latin typeface="Tahoma" panose="020B0604030504040204" pitchFamily="34" charset="0"/>
              </a:rPr>
              <a:t>terdapat </a:t>
            </a:r>
            <a:r>
              <a:rPr lang="en-US" altLang="en-US" sz="1800">
                <a:solidFill>
                  <a:schemeClr val="bg1"/>
                </a:solidFill>
                <a:latin typeface="Tahoma" panose="020B0604030504040204" pitchFamily="34" charset="0"/>
              </a:rPr>
              <a:t>akar.</a:t>
            </a:r>
          </a:p>
        </p:txBody>
      </p:sp>
    </p:spTree>
    <p:extLst>
      <p:ext uri="{BB962C8B-B14F-4D97-AF65-F5344CB8AC3E}">
        <p14:creationId xmlns:p14="http://schemas.microsoft.com/office/powerpoint/2010/main" val="141186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2" name="Rectangle 1"/>
          <p:cNvSpPr/>
          <p:nvPr/>
        </p:nvSpPr>
        <p:spPr>
          <a:xfrm>
            <a:off x="685802" y="1607422"/>
            <a:ext cx="5171110" cy="1477328"/>
          </a:xfrm>
          <a:prstGeom prst="rect">
            <a:avLst/>
          </a:prstGeom>
        </p:spPr>
        <p:txBody>
          <a:bodyPr wrap="square">
            <a:spAutoFit/>
          </a:bodyPr>
          <a:lstStyle/>
          <a:p>
            <a:pPr marL="268288" indent="-268288">
              <a:buFont typeface="Wingdings" panose="05000000000000000000" pitchFamily="2" charset="2"/>
              <a:buChar char="§"/>
            </a:pPr>
            <a:r>
              <a:rPr lang="en-US" altLang="en-US" smtClean="0">
                <a:latin typeface="Arial" panose="020B0604020202020204" pitchFamily="34" charset="0"/>
                <a:cs typeface="Arial" panose="020B0604020202020204" pitchFamily="34" charset="0"/>
              </a:rPr>
              <a:t>Disebut juga metode </a:t>
            </a:r>
            <a:r>
              <a:rPr lang="id-ID" altLang="en-US" smtClean="0">
                <a:latin typeface="Arial" panose="020B0604020202020204" pitchFamily="34" charset="0"/>
                <a:cs typeface="Arial" panose="020B0604020202020204" pitchFamily="34" charset="0"/>
              </a:rPr>
              <a:t>pembagian </a:t>
            </a:r>
            <a:r>
              <a:rPr lang="id-ID" altLang="en-US">
                <a:latin typeface="Arial" panose="020B0604020202020204" pitchFamily="34" charset="0"/>
                <a:cs typeface="Arial" panose="020B0604020202020204" pitchFamily="34" charset="0"/>
              </a:rPr>
              <a:t>area.</a:t>
            </a:r>
          </a:p>
          <a:p>
            <a:pPr marL="268288" indent="-268288">
              <a:buFont typeface="Wingdings" panose="05000000000000000000" pitchFamily="2" charset="2"/>
              <a:buChar char="§"/>
            </a:pPr>
            <a:r>
              <a:rPr lang="id-ID" altLang="en-US">
                <a:latin typeface="Arial" panose="020B0604020202020204" pitchFamily="34" charset="0"/>
                <a:cs typeface="Arial" panose="020B0604020202020204" pitchFamily="34" charset="0"/>
              </a:rPr>
              <a:t>Dimana untuk x di antara a dan b dibagi sebanyak N bagian dan pada masing-masing bagian dihitung nilai f(x) sehingga diperoleh tabel :</a:t>
            </a:r>
            <a:endParaRPr lang="en-US" altLang="en-US">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TABEL</a:t>
            </a:r>
            <a:endParaRPr lang="en-US" dirty="0">
              <a:solidFill>
                <a:srgbClr val="FFC000"/>
              </a:solidFill>
            </a:endParaRPr>
          </a:p>
        </p:txBody>
      </p:sp>
      <p:graphicFrame>
        <p:nvGraphicFramePr>
          <p:cNvPr id="6" name="Group 94"/>
          <p:cNvGraphicFramePr>
            <a:graphicFrameLocks/>
          </p:cNvGraphicFramePr>
          <p:nvPr>
            <p:extLst>
              <p:ext uri="{D42A27DB-BD31-4B8C-83A1-F6EECF244321}">
                <p14:modId xmlns:p14="http://schemas.microsoft.com/office/powerpoint/2010/main" val="3033495171"/>
              </p:ext>
            </p:extLst>
          </p:nvPr>
        </p:nvGraphicFramePr>
        <p:xfrm>
          <a:off x="1837764" y="2851230"/>
          <a:ext cx="3352800" cy="3200400"/>
        </p:xfrm>
        <a:graphic>
          <a:graphicData uri="http://schemas.openxmlformats.org/drawingml/2006/table">
            <a:tbl>
              <a:tblPr/>
              <a:tblGrid>
                <a:gridCol w="1458468">
                  <a:extLst>
                    <a:ext uri="{9D8B030D-6E8A-4147-A177-3AD203B41FA5}">
                      <a16:colId xmlns:a16="http://schemas.microsoft.com/office/drawing/2014/main" val="20000"/>
                    </a:ext>
                  </a:extLst>
                </a:gridCol>
                <a:gridCol w="1894332">
                  <a:extLst>
                    <a:ext uri="{9D8B030D-6E8A-4147-A177-3AD203B41FA5}">
                      <a16:colId xmlns:a16="http://schemas.microsoft.com/office/drawing/2014/main" val="20001"/>
                    </a:ext>
                  </a:extLst>
                </a:gridCol>
              </a:tblGrid>
              <a:tr h="136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f(x)</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extLst>
                  <a:ext uri="{0D108BD9-81ED-4DB2-BD59-A6C34878D82A}">
                    <a16:rowId xmlns:a16="http://schemas.microsoft.com/office/drawing/2014/main" val="10000"/>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0</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f(a)</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1"/>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2"/>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3"/>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4"/>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5"/>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f(b)</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6"/>
                  </a:ext>
                </a:extLst>
              </a:tr>
            </a:tbl>
          </a:graphicData>
        </a:graphic>
      </p:graphicFrame>
      <p:pic>
        <p:nvPicPr>
          <p:cNvPr id="3" name="Picture 2"/>
          <p:cNvPicPr>
            <a:picLocks noChangeAspect="1"/>
          </p:cNvPicPr>
          <p:nvPr/>
        </p:nvPicPr>
        <p:blipFill>
          <a:blip r:embed="rId2"/>
          <a:stretch>
            <a:fillRect/>
          </a:stretch>
        </p:blipFill>
        <p:spPr>
          <a:xfrm>
            <a:off x="5856912" y="1741893"/>
            <a:ext cx="6110971" cy="4309737"/>
          </a:xfrm>
          <a:prstGeom prst="rect">
            <a:avLst/>
          </a:prstGeom>
        </p:spPr>
      </p:pic>
      <p:sp>
        <p:nvSpPr>
          <p:cNvPr id="4" name="TextBox 3"/>
          <p:cNvSpPr txBox="1"/>
          <p:nvPr/>
        </p:nvSpPr>
        <p:spPr>
          <a:xfrm>
            <a:off x="5782235" y="1305326"/>
            <a:ext cx="1159292" cy="369332"/>
          </a:xfrm>
          <a:prstGeom prst="rect">
            <a:avLst/>
          </a:prstGeom>
          <a:noFill/>
        </p:spPr>
        <p:txBody>
          <a:bodyPr wrap="none" rtlCol="0">
            <a:spAutoFit/>
          </a:bodyPr>
          <a:lstStyle/>
          <a:p>
            <a:r>
              <a:rPr lang="en-US" smtClean="0"/>
              <a:t>Algoritma</a:t>
            </a:r>
            <a:endParaRPr lang="en-US"/>
          </a:p>
        </p:txBody>
      </p:sp>
    </p:spTree>
    <p:extLst>
      <p:ext uri="{BB962C8B-B14F-4D97-AF65-F5344CB8AC3E}">
        <p14:creationId xmlns:p14="http://schemas.microsoft.com/office/powerpoint/2010/main" val="573509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TABEL: CONTOH</a:t>
            </a:r>
            <a:endParaRPr lang="en-US" dirty="0">
              <a:solidFill>
                <a:srgbClr val="FFC000"/>
              </a:solidFill>
            </a:endParaRPr>
          </a:p>
        </p:txBody>
      </p:sp>
      <p:sp>
        <p:nvSpPr>
          <p:cNvPr id="2" name="Rectangle 1"/>
          <p:cNvSpPr/>
          <p:nvPr/>
        </p:nvSpPr>
        <p:spPr>
          <a:xfrm>
            <a:off x="685801" y="1686289"/>
            <a:ext cx="6441140" cy="1938992"/>
          </a:xfrm>
          <a:prstGeom prst="rect">
            <a:avLst/>
          </a:prstGeom>
        </p:spPr>
        <p:txBody>
          <a:bodyPr wrap="square">
            <a:spAutoFit/>
          </a:bodyPr>
          <a:lstStyle/>
          <a:p>
            <a:pPr marL="285750" indent="-285750">
              <a:buFont typeface="Wingdings" panose="05000000000000000000" pitchFamily="2" charset="2"/>
              <a:buChar char="§"/>
            </a:pPr>
            <a:r>
              <a:rPr lang="en-US" sz="2000" smtClean="0"/>
              <a:t>Tentukan akar dari persamaan </a:t>
            </a:r>
            <a:r>
              <a:rPr lang="en-US" sz="2000"/>
              <a:t>: x+e</a:t>
            </a:r>
            <a:r>
              <a:rPr lang="en-US" sz="2000" baseline="30000"/>
              <a:t>x</a:t>
            </a:r>
            <a:r>
              <a:rPr lang="en-US" sz="2000"/>
              <a:t> = 0 </a:t>
            </a:r>
            <a:r>
              <a:rPr lang="en-US" sz="2000" smtClean="0"/>
              <a:t>yang terletak pada range </a:t>
            </a:r>
            <a:r>
              <a:rPr lang="en-US" sz="2000"/>
              <a:t>x = [-1, 0]</a:t>
            </a:r>
          </a:p>
          <a:p>
            <a:pPr marL="285750" indent="-285750">
              <a:buFont typeface="Wingdings" panose="05000000000000000000" pitchFamily="2" charset="2"/>
              <a:buChar char="§"/>
            </a:pPr>
            <a:r>
              <a:rPr lang="en-US" sz="2000"/>
              <a:t>Untuk mendapatkan penyelesaian dari persamaan di atas range x = [-1, 0] dibagi menjadi beberapa bagian atau interval kecil, </a:t>
            </a:r>
            <a:r>
              <a:rPr lang="en-US" sz="2000" smtClean="0"/>
              <a:t>misal </a:t>
            </a:r>
            <a:r>
              <a:rPr lang="en-US" sz="2000"/>
              <a:t>sebanyak 10 </a:t>
            </a:r>
            <a:r>
              <a:rPr lang="en-US" sz="2000" smtClean="0"/>
              <a:t>bagian (lihat tabel). </a:t>
            </a:r>
            <a:endParaRPr lang="en-US" sz="2000"/>
          </a:p>
        </p:txBody>
      </p:sp>
      <p:graphicFrame>
        <p:nvGraphicFramePr>
          <p:cNvPr id="7" name="Group 137"/>
          <p:cNvGraphicFramePr>
            <a:graphicFrameLocks/>
          </p:cNvGraphicFramePr>
          <p:nvPr>
            <p:extLst>
              <p:ext uri="{D42A27DB-BD31-4B8C-83A1-F6EECF244321}">
                <p14:modId xmlns:p14="http://schemas.microsoft.com/office/powerpoint/2010/main" val="712298802"/>
              </p:ext>
            </p:extLst>
          </p:nvPr>
        </p:nvGraphicFramePr>
        <p:xfrm>
          <a:off x="7212106" y="1797424"/>
          <a:ext cx="2971800" cy="4389444"/>
        </p:xfrm>
        <a:graphic>
          <a:graphicData uri="http://schemas.openxmlformats.org/drawingml/2006/table">
            <a:tbl>
              <a:tblPr/>
              <a:tblGrid>
                <a:gridCol w="1487488">
                  <a:extLst>
                    <a:ext uri="{9D8B030D-6E8A-4147-A177-3AD203B41FA5}">
                      <a16:colId xmlns:a16="http://schemas.microsoft.com/office/drawing/2014/main" val="20000"/>
                    </a:ext>
                  </a:extLst>
                </a:gridCol>
                <a:gridCol w="1484312">
                  <a:extLst>
                    <a:ext uri="{9D8B030D-6E8A-4147-A177-3AD203B41FA5}">
                      <a16:colId xmlns:a16="http://schemas.microsoft.com/office/drawing/2014/main" val="20001"/>
                    </a:ext>
                  </a:extLst>
                </a:gridCol>
              </a:tblGrid>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x</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f(x)</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extLst>
                  <a:ext uri="{0D108BD9-81ED-4DB2-BD59-A6C34878D82A}">
                    <a16:rowId xmlns:a16="http://schemas.microsoft.com/office/drawing/2014/main" val="10000"/>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-0.63212</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1"/>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-0.9</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-0.49343</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2"/>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-0.8</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-0.35067</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3"/>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-0.7</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-0.20341</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4"/>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-0.6</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-0.05119</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5"/>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-0.5</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0.10653</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6"/>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0.27032</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7"/>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-0.3</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0.44082</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8"/>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0.61873</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9"/>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0.80484</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10"/>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1.00000</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11"/>
                  </a:ext>
                </a:extLst>
              </a:tr>
            </a:tbl>
          </a:graphicData>
        </a:graphic>
      </p:graphicFrame>
      <p:sp>
        <p:nvSpPr>
          <p:cNvPr id="8" name="Rectangle 3"/>
          <p:cNvSpPr txBox="1">
            <a:spLocks noChangeArrowheads="1"/>
          </p:cNvSpPr>
          <p:nvPr/>
        </p:nvSpPr>
        <p:spPr bwMode="white">
          <a:xfrm>
            <a:off x="685801" y="3885395"/>
            <a:ext cx="6033247" cy="1584061"/>
          </a:xfrm>
          <a:prstGeom prst="rect">
            <a:avLst/>
          </a:prstGeom>
        </p:spPr>
        <p:txBody>
          <a:bodyPr vert="horz" lIns="91440" tIns="45720" rIns="91440" bIns="45720" rtlCol="0" anchor="t" anchorCtr="0">
            <a:no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spcAft>
                <a:spcPts val="0"/>
              </a:spcAft>
              <a:defRPr/>
            </a:pPr>
            <a:r>
              <a:rPr lang="en-US" altLang="en-US" sz="2000" smtClean="0"/>
              <a:t>Dari tabel diperoleh informasi bahwa akar dari f(x) berada di antara –0.6 dan –0.5 dengan nilai f(x) masing-masing: -0.05119 dan 0.10653. Sehingga dapat diambil keputusan penyelesaiannya di x=-0.6 </a:t>
            </a:r>
            <a:r>
              <a:rPr lang="en-US" altLang="en-US" sz="2000" smtClean="0">
                <a:solidFill>
                  <a:srgbClr val="FFFF00"/>
                </a:solidFill>
              </a:rPr>
              <a:t>(f(x) yang terdekat dengan 0)</a:t>
            </a:r>
            <a:r>
              <a:rPr lang="en-US" altLang="en-US" sz="2000" smtClean="0"/>
              <a:t>.</a:t>
            </a:r>
          </a:p>
          <a:p>
            <a:pPr>
              <a:spcAft>
                <a:spcPts val="0"/>
              </a:spcAft>
              <a:defRPr/>
            </a:pPr>
            <a:endParaRPr lang="en-US" altLang="en-US" sz="2000" smtClean="0"/>
          </a:p>
        </p:txBody>
      </p:sp>
      <p:sp>
        <p:nvSpPr>
          <p:cNvPr id="9" name="Rectangle 8"/>
          <p:cNvSpPr/>
          <p:nvPr/>
        </p:nvSpPr>
        <p:spPr>
          <a:xfrm>
            <a:off x="10582099" y="3807480"/>
            <a:ext cx="780983" cy="369332"/>
          </a:xfrm>
          <a:prstGeom prst="rect">
            <a:avLst/>
          </a:prstGeom>
        </p:spPr>
        <p:txBody>
          <a:bodyPr wrap="none">
            <a:spAutoFit/>
          </a:bodyPr>
          <a:lstStyle/>
          <a:p>
            <a:r>
              <a:rPr lang="en-US" altLang="en-US">
                <a:solidFill>
                  <a:srgbClr val="FFC000"/>
                </a:solidFill>
              </a:rPr>
              <a:t>f(x</a:t>
            </a:r>
            <a:r>
              <a:rPr lang="en-US" altLang="en-US" smtClean="0">
                <a:solidFill>
                  <a:srgbClr val="FFC000"/>
                </a:solidFill>
              </a:rPr>
              <a:t>)=</a:t>
            </a:r>
            <a:r>
              <a:rPr lang="en-US" altLang="en-US">
                <a:solidFill>
                  <a:srgbClr val="FFC000"/>
                </a:solidFill>
              </a:rPr>
              <a:t>0</a:t>
            </a:r>
            <a:endParaRPr lang="en-US">
              <a:solidFill>
                <a:srgbClr val="FFC000"/>
              </a:solidFill>
            </a:endParaRPr>
          </a:p>
        </p:txBody>
      </p:sp>
      <p:sp>
        <p:nvSpPr>
          <p:cNvPr id="4" name="Left Arrow 3"/>
          <p:cNvSpPr/>
          <p:nvPr/>
        </p:nvSpPr>
        <p:spPr>
          <a:xfrm>
            <a:off x="10193609" y="3759023"/>
            <a:ext cx="388490" cy="484632"/>
          </a:xfrm>
          <a:prstGeom prst="leftArrow">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8832476" y="1361082"/>
            <a:ext cx="1146468" cy="369332"/>
          </a:xfrm>
          <a:prstGeom prst="rect">
            <a:avLst/>
          </a:prstGeom>
        </p:spPr>
        <p:txBody>
          <a:bodyPr wrap="none">
            <a:spAutoFit/>
          </a:bodyPr>
          <a:lstStyle/>
          <a:p>
            <a:r>
              <a:rPr lang="en-US" altLang="en-US">
                <a:solidFill>
                  <a:srgbClr val="FFC000"/>
                </a:solidFill>
              </a:rPr>
              <a:t>f(x</a:t>
            </a:r>
            <a:r>
              <a:rPr lang="en-US" altLang="en-US" smtClean="0">
                <a:solidFill>
                  <a:srgbClr val="FFC000"/>
                </a:solidFill>
              </a:rPr>
              <a:t>)=x+e</a:t>
            </a:r>
            <a:r>
              <a:rPr lang="en-US" altLang="en-US" baseline="30000" smtClean="0">
                <a:solidFill>
                  <a:srgbClr val="FFC000"/>
                </a:solidFill>
              </a:rPr>
              <a:t>x</a:t>
            </a:r>
            <a:endParaRPr lang="en-US" baseline="30000">
              <a:solidFill>
                <a:srgbClr val="FFC000"/>
              </a:solidFill>
            </a:endParaRPr>
          </a:p>
        </p:txBody>
      </p:sp>
    </p:spTree>
    <p:extLst>
      <p:ext uri="{BB962C8B-B14F-4D97-AF65-F5344CB8AC3E}">
        <p14:creationId xmlns:p14="http://schemas.microsoft.com/office/powerpoint/2010/main" val="4117179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smtClean="0">
                <a:solidFill>
                  <a:srgbClr val="FFC000"/>
                </a:solidFill>
              </a:rPr>
              <a:t>METODE TABEL: CONTOH</a:t>
            </a:r>
            <a:endParaRPr lang="en-US" dirty="0">
              <a:solidFill>
                <a:srgbClr val="FFC000"/>
              </a:solidFill>
            </a:endParaRPr>
          </a:p>
        </p:txBody>
      </p:sp>
      <p:sp>
        <p:nvSpPr>
          <p:cNvPr id="2" name="Rectangle 1"/>
          <p:cNvSpPr/>
          <p:nvPr/>
        </p:nvSpPr>
        <p:spPr>
          <a:xfrm>
            <a:off x="685801" y="1686289"/>
            <a:ext cx="6441140" cy="1477328"/>
          </a:xfrm>
          <a:prstGeom prst="rect">
            <a:avLst/>
          </a:prstGeom>
        </p:spPr>
        <p:txBody>
          <a:bodyPr wrap="square">
            <a:spAutoFit/>
          </a:bodyPr>
          <a:lstStyle/>
          <a:p>
            <a:pPr marL="285750" indent="-285750">
              <a:buFont typeface="Wingdings" panose="05000000000000000000" pitchFamily="2" charset="2"/>
              <a:buChar char="§"/>
            </a:pPr>
            <a:r>
              <a:rPr lang="en-US"/>
              <a:t>Selesaikan persamaan : x+e</a:t>
            </a:r>
            <a:r>
              <a:rPr lang="en-US" baseline="30000"/>
              <a:t>x</a:t>
            </a:r>
            <a:r>
              <a:rPr lang="en-US"/>
              <a:t> = 0 dengan range x = [-</a:t>
            </a:r>
            <a:r>
              <a:rPr lang="en-US" smtClean="0"/>
              <a:t>1; </a:t>
            </a:r>
            <a:r>
              <a:rPr lang="en-US"/>
              <a:t>0]</a:t>
            </a:r>
          </a:p>
          <a:p>
            <a:pPr marL="285750" indent="-285750">
              <a:buFont typeface="Wingdings" panose="05000000000000000000" pitchFamily="2" charset="2"/>
              <a:buChar char="§"/>
            </a:pPr>
            <a:r>
              <a:rPr lang="en-US"/>
              <a:t>Untuk mendapatkan penyelesaian dari persamaan di atas range x = [-</a:t>
            </a:r>
            <a:r>
              <a:rPr lang="en-US" smtClean="0"/>
              <a:t>1; </a:t>
            </a:r>
            <a:r>
              <a:rPr lang="en-US"/>
              <a:t>0] dibagi menjadi beberapa bagian atau interval kecil, </a:t>
            </a:r>
            <a:r>
              <a:rPr lang="en-US" smtClean="0"/>
              <a:t>misal </a:t>
            </a:r>
            <a:r>
              <a:rPr lang="en-US"/>
              <a:t>sebanyak 10 </a:t>
            </a:r>
            <a:r>
              <a:rPr lang="en-US" smtClean="0"/>
              <a:t>bagian (lihat tabel). </a:t>
            </a:r>
            <a:endParaRPr lang="en-US"/>
          </a:p>
          <a:p>
            <a:pPr marL="285750" indent="-285750">
              <a:buFont typeface="Wingdings" panose="05000000000000000000" pitchFamily="2" charset="2"/>
              <a:buChar char="§"/>
            </a:pPr>
            <a:endParaRPr lang="en-US"/>
          </a:p>
        </p:txBody>
      </p:sp>
      <p:graphicFrame>
        <p:nvGraphicFramePr>
          <p:cNvPr id="7" name="Group 137"/>
          <p:cNvGraphicFramePr>
            <a:graphicFrameLocks/>
          </p:cNvGraphicFramePr>
          <p:nvPr>
            <p:extLst>
              <p:ext uri="{D42A27DB-BD31-4B8C-83A1-F6EECF244321}">
                <p14:modId xmlns:p14="http://schemas.microsoft.com/office/powerpoint/2010/main" val="288996244"/>
              </p:ext>
            </p:extLst>
          </p:nvPr>
        </p:nvGraphicFramePr>
        <p:xfrm>
          <a:off x="7212106" y="1797424"/>
          <a:ext cx="2971800" cy="4389444"/>
        </p:xfrm>
        <a:graphic>
          <a:graphicData uri="http://schemas.openxmlformats.org/drawingml/2006/table">
            <a:tbl>
              <a:tblPr/>
              <a:tblGrid>
                <a:gridCol w="1487488">
                  <a:extLst>
                    <a:ext uri="{9D8B030D-6E8A-4147-A177-3AD203B41FA5}">
                      <a16:colId xmlns:a16="http://schemas.microsoft.com/office/drawing/2014/main" val="20000"/>
                    </a:ext>
                  </a:extLst>
                </a:gridCol>
                <a:gridCol w="1484312">
                  <a:extLst>
                    <a:ext uri="{9D8B030D-6E8A-4147-A177-3AD203B41FA5}">
                      <a16:colId xmlns:a16="http://schemas.microsoft.com/office/drawing/2014/main" val="20001"/>
                    </a:ext>
                  </a:extLst>
                </a:gridCol>
              </a:tblGrid>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x</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f(x)</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extLst>
                  <a:ext uri="{0D108BD9-81ED-4DB2-BD59-A6C34878D82A}">
                    <a16:rowId xmlns:a16="http://schemas.microsoft.com/office/drawing/2014/main" val="10000"/>
                  </a:ext>
                </a:extLst>
              </a:tr>
              <a:tr h="365787">
                <a:tc>
                  <a:txBody>
                    <a:bodyPr/>
                    <a:lstStyle/>
                    <a:p>
                      <a:pPr algn="ctr" fontAlgn="b"/>
                      <a:r>
                        <a:rPr lang="en-US" sz="1800" b="0" i="0" u="none" strike="noStrike">
                          <a:solidFill>
                            <a:schemeClr val="tx1">
                              <a:lumMod val="95000"/>
                            </a:schemeClr>
                          </a:solidFill>
                          <a:effectLst/>
                          <a:latin typeface="+mj-lt"/>
                        </a:rPr>
                        <a:t>-0,60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-0,05119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1"/>
                  </a:ext>
                </a:extLst>
              </a:tr>
              <a:tr h="365787">
                <a:tc>
                  <a:txBody>
                    <a:bodyPr/>
                    <a:lstStyle/>
                    <a:p>
                      <a:pPr algn="ctr" fontAlgn="b"/>
                      <a:r>
                        <a:rPr lang="en-US" sz="1800" b="0" i="0" u="none" strike="noStrike">
                          <a:solidFill>
                            <a:schemeClr val="tx1">
                              <a:lumMod val="95000"/>
                            </a:schemeClr>
                          </a:solidFill>
                          <a:effectLst/>
                          <a:latin typeface="+mj-lt"/>
                        </a:rPr>
                        <a:t>-0,59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-0,03567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2"/>
                  </a:ext>
                </a:extLst>
              </a:tr>
              <a:tr h="365787">
                <a:tc>
                  <a:txBody>
                    <a:bodyPr/>
                    <a:lstStyle/>
                    <a:p>
                      <a:pPr algn="ctr" fontAlgn="b"/>
                      <a:r>
                        <a:rPr lang="en-US" sz="1800" b="0" i="0" u="none" strike="noStrike">
                          <a:solidFill>
                            <a:schemeClr val="tx1">
                              <a:lumMod val="95000"/>
                            </a:schemeClr>
                          </a:solidFill>
                          <a:effectLst/>
                          <a:latin typeface="+mj-lt"/>
                        </a:rPr>
                        <a:t>-0,58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-0,02010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3"/>
                  </a:ext>
                </a:extLst>
              </a:tr>
              <a:tr h="365787">
                <a:tc>
                  <a:txBody>
                    <a:bodyPr/>
                    <a:lstStyle/>
                    <a:p>
                      <a:pPr algn="ctr" fontAlgn="b"/>
                      <a:r>
                        <a:rPr lang="en-US" sz="1800" b="0" i="0" u="none" strike="noStrike">
                          <a:solidFill>
                            <a:schemeClr val="tx1">
                              <a:lumMod val="95000"/>
                            </a:schemeClr>
                          </a:solidFill>
                          <a:effectLst/>
                          <a:latin typeface="+mj-lt"/>
                        </a:rPr>
                        <a:t>-0,57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-0,00447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4"/>
                  </a:ext>
                </a:extLst>
              </a:tr>
              <a:tr h="365787">
                <a:tc>
                  <a:txBody>
                    <a:bodyPr/>
                    <a:lstStyle/>
                    <a:p>
                      <a:pPr algn="ctr" fontAlgn="b"/>
                      <a:r>
                        <a:rPr lang="en-US" sz="1800" b="0" i="0" u="none" strike="noStrike">
                          <a:solidFill>
                            <a:schemeClr val="tx1">
                              <a:lumMod val="95000"/>
                            </a:schemeClr>
                          </a:solidFill>
                          <a:effectLst/>
                          <a:latin typeface="+mj-lt"/>
                        </a:rPr>
                        <a:t>-0,56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0,01121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5"/>
                  </a:ext>
                </a:extLst>
              </a:tr>
              <a:tr h="365787">
                <a:tc>
                  <a:txBody>
                    <a:bodyPr/>
                    <a:lstStyle/>
                    <a:p>
                      <a:pPr algn="ctr" fontAlgn="b"/>
                      <a:r>
                        <a:rPr lang="en-US" sz="1800" b="0" i="0" u="none" strike="noStrike">
                          <a:solidFill>
                            <a:schemeClr val="tx1">
                              <a:lumMod val="95000"/>
                            </a:schemeClr>
                          </a:solidFill>
                          <a:effectLst/>
                          <a:latin typeface="+mj-lt"/>
                        </a:rPr>
                        <a:t>-0,55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0,02695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6"/>
                  </a:ext>
                </a:extLst>
              </a:tr>
              <a:tr h="365787">
                <a:tc>
                  <a:txBody>
                    <a:bodyPr/>
                    <a:lstStyle/>
                    <a:p>
                      <a:pPr algn="ctr" fontAlgn="b"/>
                      <a:r>
                        <a:rPr lang="en-US" sz="1800" b="0" i="0" u="none" strike="noStrike">
                          <a:solidFill>
                            <a:schemeClr val="tx1">
                              <a:lumMod val="95000"/>
                            </a:schemeClr>
                          </a:solidFill>
                          <a:effectLst/>
                          <a:latin typeface="+mj-lt"/>
                        </a:rPr>
                        <a:t>-0,54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0,04275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7"/>
                  </a:ext>
                </a:extLst>
              </a:tr>
              <a:tr h="365787">
                <a:tc>
                  <a:txBody>
                    <a:bodyPr/>
                    <a:lstStyle/>
                    <a:p>
                      <a:pPr algn="ctr" fontAlgn="b"/>
                      <a:r>
                        <a:rPr lang="en-US" sz="1800" b="0" i="0" u="none" strike="noStrike">
                          <a:solidFill>
                            <a:schemeClr val="tx1">
                              <a:lumMod val="95000"/>
                            </a:schemeClr>
                          </a:solidFill>
                          <a:effectLst/>
                          <a:latin typeface="+mj-lt"/>
                        </a:rPr>
                        <a:t>-0,53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0,05860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8"/>
                  </a:ext>
                </a:extLst>
              </a:tr>
              <a:tr h="365787">
                <a:tc>
                  <a:txBody>
                    <a:bodyPr/>
                    <a:lstStyle/>
                    <a:p>
                      <a:pPr algn="ctr" fontAlgn="b"/>
                      <a:r>
                        <a:rPr lang="en-US" sz="1800" b="0" i="0" u="none" strike="noStrike">
                          <a:solidFill>
                            <a:schemeClr val="tx1">
                              <a:lumMod val="95000"/>
                            </a:schemeClr>
                          </a:solidFill>
                          <a:effectLst/>
                          <a:latin typeface="+mj-lt"/>
                        </a:rPr>
                        <a:t>-0,52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0,07452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09"/>
                  </a:ext>
                </a:extLst>
              </a:tr>
              <a:tr h="365787">
                <a:tc>
                  <a:txBody>
                    <a:bodyPr/>
                    <a:lstStyle/>
                    <a:p>
                      <a:pPr algn="ctr" fontAlgn="b"/>
                      <a:r>
                        <a:rPr lang="en-US" sz="1800" b="0" i="0" u="none" strike="noStrike">
                          <a:solidFill>
                            <a:schemeClr val="tx1">
                              <a:lumMod val="95000"/>
                            </a:schemeClr>
                          </a:solidFill>
                          <a:effectLst/>
                          <a:latin typeface="+mj-lt"/>
                        </a:rPr>
                        <a:t>-0,51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0,09050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10"/>
                  </a:ext>
                </a:extLst>
              </a:tr>
              <a:tr h="365787">
                <a:tc>
                  <a:txBody>
                    <a:bodyPr/>
                    <a:lstStyle/>
                    <a:p>
                      <a:pPr algn="ctr" fontAlgn="b"/>
                      <a:r>
                        <a:rPr lang="en-US" sz="1800" b="0" i="0" u="none" strike="noStrike">
                          <a:solidFill>
                            <a:schemeClr val="tx1">
                              <a:lumMod val="95000"/>
                            </a:schemeClr>
                          </a:solidFill>
                          <a:effectLst/>
                          <a:latin typeface="+mj-lt"/>
                        </a:rPr>
                        <a:t>-0,50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tc>
                  <a:txBody>
                    <a:bodyPr/>
                    <a:lstStyle/>
                    <a:p>
                      <a:pPr algn="ctr" fontAlgn="b"/>
                      <a:r>
                        <a:rPr lang="en-US" sz="1800" b="0" i="0" u="none" strike="noStrike">
                          <a:solidFill>
                            <a:schemeClr val="tx1">
                              <a:lumMod val="95000"/>
                            </a:schemeClr>
                          </a:solidFill>
                          <a:effectLst/>
                          <a:latin typeface="+mj-lt"/>
                        </a:rPr>
                        <a:t>0,10653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tcPr>
                </a:tc>
                <a:extLst>
                  <a:ext uri="{0D108BD9-81ED-4DB2-BD59-A6C34878D82A}">
                    <a16:rowId xmlns:a16="http://schemas.microsoft.com/office/drawing/2014/main" val="10011"/>
                  </a:ext>
                </a:extLst>
              </a:tr>
            </a:tbl>
          </a:graphicData>
        </a:graphic>
      </p:graphicFrame>
      <p:sp>
        <p:nvSpPr>
          <p:cNvPr id="8" name="Rectangle 3"/>
          <p:cNvSpPr txBox="1">
            <a:spLocks noChangeArrowheads="1"/>
          </p:cNvSpPr>
          <p:nvPr/>
        </p:nvSpPr>
        <p:spPr bwMode="white">
          <a:xfrm>
            <a:off x="974911" y="3005868"/>
            <a:ext cx="6033247" cy="3598863"/>
          </a:xfrm>
          <a:prstGeom prst="rect">
            <a:avLst/>
          </a:prstGeom>
        </p:spPr>
        <p:txBody>
          <a:bodyPr vert="horz" lIns="91440" tIns="45720" rIns="91440" bIns="45720" rtlCol="0" anchor="t" anchorCtr="0">
            <a:noAutofit/>
          </a:bodyPr>
          <a:lstStyle>
            <a:lvl1pPr marL="0" indent="0" algn="l" defTabSz="457189"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189" indent="0" algn="l" defTabSz="457189"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377" indent="0" algn="l" defTabSz="457189"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566"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754"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5943"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131"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320"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509" indent="0" algn="l" defTabSz="457189"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spcAft>
                <a:spcPts val="0"/>
              </a:spcAft>
              <a:defRPr/>
            </a:pPr>
            <a:r>
              <a:rPr lang="en-US" altLang="en-US" sz="1600" smtClean="0"/>
              <a:t>Dari tabel diperoleh informasi bahwa akar dari f(x) berada di antara –0,6 dan –0,5 dengan nilai f(x) masing-masing: -0,05119 dan 0,10653. Sehingga akat terbaik dari f(x) adalah x=-0,6 </a:t>
            </a:r>
            <a:r>
              <a:rPr lang="en-US" altLang="en-US" sz="1600" smtClean="0">
                <a:solidFill>
                  <a:srgbClr val="FFFF00"/>
                </a:solidFill>
              </a:rPr>
              <a:t>(f(x) yang terdekat dengan 0)</a:t>
            </a:r>
            <a:r>
              <a:rPr lang="en-US" altLang="en-US" sz="1600" smtClean="0"/>
              <a:t>.</a:t>
            </a:r>
          </a:p>
          <a:p>
            <a:pPr>
              <a:spcAft>
                <a:spcPts val="0"/>
              </a:spcAft>
              <a:defRPr/>
            </a:pPr>
            <a:endParaRPr lang="en-US" altLang="en-US" sz="1600" smtClean="0"/>
          </a:p>
          <a:p>
            <a:pPr>
              <a:spcAft>
                <a:spcPts val="0"/>
              </a:spcAft>
              <a:defRPr/>
            </a:pPr>
            <a:r>
              <a:rPr lang="en-US" altLang="en-US" sz="1600" b="1" smtClean="0">
                <a:solidFill>
                  <a:srgbClr val="FFC000"/>
                </a:solidFill>
              </a:rPr>
              <a:t>Perbaikan</a:t>
            </a:r>
          </a:p>
          <a:p>
            <a:pPr>
              <a:spcAft>
                <a:spcPts val="0"/>
              </a:spcAft>
              <a:defRPr/>
            </a:pPr>
            <a:r>
              <a:rPr lang="en-US" altLang="en-US" sz="1600" smtClean="0"/>
              <a:t>Untuk memperoleh akar yang lebih baik (lebih akurat), tabel yang memuat akar dapat dibagi lagi ke dalam interval yang lebih kecil. Misal, pada range x = [-0,6;-0,5] dibagi 10 maka diperoleh akar f(x) terbaik </a:t>
            </a:r>
            <a:r>
              <a:rPr lang="en-US" altLang="en-US" sz="1600"/>
              <a:t>(terdekat dengan nol) </a:t>
            </a:r>
            <a:r>
              <a:rPr lang="en-US" altLang="en-US" sz="1600" smtClean="0"/>
              <a:t>di interval [-0,57;-0,56] yaitu x = -0,57 dengan f(x)=-0,00447. Perbaikan berikutnya dapat dilakukan dengan cara yang sama, dengan membagi interval </a:t>
            </a:r>
            <a:r>
              <a:rPr lang="en-US" altLang="en-US" sz="1600"/>
              <a:t>[-0,57;-0,56] </a:t>
            </a:r>
            <a:r>
              <a:rPr lang="en-US" altLang="en-US" sz="1600" smtClean="0"/>
              <a:t>menjadi interval-interval yang lebih kecil.</a:t>
            </a:r>
          </a:p>
        </p:txBody>
      </p:sp>
      <p:sp>
        <p:nvSpPr>
          <p:cNvPr id="9" name="Rectangle 8"/>
          <p:cNvSpPr/>
          <p:nvPr/>
        </p:nvSpPr>
        <p:spPr>
          <a:xfrm>
            <a:off x="10586501" y="3416586"/>
            <a:ext cx="780983" cy="369332"/>
          </a:xfrm>
          <a:prstGeom prst="rect">
            <a:avLst/>
          </a:prstGeom>
        </p:spPr>
        <p:txBody>
          <a:bodyPr wrap="none">
            <a:spAutoFit/>
          </a:bodyPr>
          <a:lstStyle/>
          <a:p>
            <a:r>
              <a:rPr lang="en-US" altLang="en-US">
                <a:solidFill>
                  <a:srgbClr val="FFC000"/>
                </a:solidFill>
              </a:rPr>
              <a:t>f(x</a:t>
            </a:r>
            <a:r>
              <a:rPr lang="en-US" altLang="en-US" smtClean="0">
                <a:solidFill>
                  <a:srgbClr val="FFC000"/>
                </a:solidFill>
              </a:rPr>
              <a:t>)=</a:t>
            </a:r>
            <a:r>
              <a:rPr lang="en-US" altLang="en-US">
                <a:solidFill>
                  <a:srgbClr val="FFC000"/>
                </a:solidFill>
              </a:rPr>
              <a:t>0</a:t>
            </a:r>
            <a:endParaRPr lang="en-US">
              <a:solidFill>
                <a:srgbClr val="FFC000"/>
              </a:solidFill>
            </a:endParaRPr>
          </a:p>
        </p:txBody>
      </p:sp>
      <p:sp>
        <p:nvSpPr>
          <p:cNvPr id="4" name="Left Arrow 3"/>
          <p:cNvSpPr/>
          <p:nvPr/>
        </p:nvSpPr>
        <p:spPr>
          <a:xfrm>
            <a:off x="10198011" y="3368129"/>
            <a:ext cx="388490" cy="484632"/>
          </a:xfrm>
          <a:prstGeom prst="leftArrow">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8832476" y="1361082"/>
            <a:ext cx="1146468" cy="369332"/>
          </a:xfrm>
          <a:prstGeom prst="rect">
            <a:avLst/>
          </a:prstGeom>
        </p:spPr>
        <p:txBody>
          <a:bodyPr wrap="none">
            <a:spAutoFit/>
          </a:bodyPr>
          <a:lstStyle/>
          <a:p>
            <a:r>
              <a:rPr lang="en-US" altLang="en-US">
                <a:solidFill>
                  <a:srgbClr val="FFC000"/>
                </a:solidFill>
              </a:rPr>
              <a:t>f(x</a:t>
            </a:r>
            <a:r>
              <a:rPr lang="en-US" altLang="en-US" smtClean="0">
                <a:solidFill>
                  <a:srgbClr val="FFC000"/>
                </a:solidFill>
              </a:rPr>
              <a:t>)=x+e</a:t>
            </a:r>
            <a:r>
              <a:rPr lang="en-US" altLang="en-US" baseline="30000" smtClean="0">
                <a:solidFill>
                  <a:srgbClr val="FFC000"/>
                </a:solidFill>
              </a:rPr>
              <a:t>x</a:t>
            </a:r>
            <a:endParaRPr lang="en-US" baseline="30000">
              <a:solidFill>
                <a:srgbClr val="FFC000"/>
              </a:solidFill>
            </a:endParaRPr>
          </a:p>
        </p:txBody>
      </p:sp>
    </p:spTree>
    <p:extLst>
      <p:ext uri="{BB962C8B-B14F-4D97-AF65-F5344CB8AC3E}">
        <p14:creationId xmlns:p14="http://schemas.microsoft.com/office/powerpoint/2010/main" val="3841942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446982"/>
            <a:ext cx="12192000" cy="411018"/>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1699488" y="6513991"/>
            <a:ext cx="9099158" cy="276999"/>
          </a:xfrm>
          <a:prstGeom prst="rect">
            <a:avLst/>
          </a:prstGeom>
          <a:noFill/>
        </p:spPr>
        <p:txBody>
          <a:bodyPr wrap="none" rtlCol="0">
            <a:spAutoFit/>
          </a:bodyPr>
          <a:lstStyle/>
          <a:p>
            <a:r>
              <a:rPr lang="en-US" sz="1200" b="1" smtClean="0">
                <a:solidFill>
                  <a:srgbClr val="133E57"/>
                </a:solidFill>
              </a:rPr>
              <a:t>PROGRAM STUDI SARJANA TEKNIK INFORMATIKA ● FAKULTAS ILMU KOMPUTER ● UNIVERSITAS DIAN NUSWANTORO</a:t>
            </a:r>
            <a:endParaRPr lang="en-US" sz="1200" b="1">
              <a:solidFill>
                <a:srgbClr val="133E57"/>
              </a:solidFill>
            </a:endParaRPr>
          </a:p>
        </p:txBody>
      </p:sp>
      <p:sp>
        <p:nvSpPr>
          <p:cNvPr id="11"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1"/>
            <a:ext cx="10840915" cy="1260000"/>
          </a:xfrm>
        </p:spPr>
        <p:txBody>
          <a:bodyPr/>
          <a:lstStyle/>
          <a:p>
            <a:r>
              <a:rPr lang="en-US">
                <a:solidFill>
                  <a:srgbClr val="FFC000"/>
                </a:solidFill>
              </a:rPr>
              <a:t>METODE </a:t>
            </a:r>
            <a:r>
              <a:rPr lang="en-US" smtClean="0">
                <a:solidFill>
                  <a:srgbClr val="FFC000"/>
                </a:solidFill>
              </a:rPr>
              <a:t>TABEL</a:t>
            </a:r>
            <a:endParaRPr lang="en-US" dirty="0">
              <a:solidFill>
                <a:srgbClr val="FFC000"/>
              </a:solidFill>
            </a:endParaRPr>
          </a:p>
        </p:txBody>
      </p:sp>
      <p:sp>
        <p:nvSpPr>
          <p:cNvPr id="10" name="Rectangle 9"/>
          <p:cNvSpPr/>
          <p:nvPr/>
        </p:nvSpPr>
        <p:spPr>
          <a:xfrm>
            <a:off x="685800" y="1686289"/>
            <a:ext cx="4486835" cy="3785652"/>
          </a:xfrm>
          <a:prstGeom prst="rect">
            <a:avLst/>
          </a:prstGeom>
        </p:spPr>
        <p:txBody>
          <a:bodyPr wrap="square">
            <a:spAutoFit/>
          </a:bodyPr>
          <a:lstStyle/>
          <a:p>
            <a:pPr marL="285750" indent="-285750">
              <a:buFont typeface="Wingdings" panose="05000000000000000000" pitchFamily="2" charset="2"/>
              <a:buChar char="§"/>
              <a:defRPr/>
            </a:pPr>
            <a:r>
              <a:rPr lang="en-US" altLang="en-US" sz="2000"/>
              <a:t>Metode </a:t>
            </a:r>
            <a:r>
              <a:rPr lang="en-US" altLang="en-US" sz="2000" smtClean="0"/>
              <a:t>tabel ini </a:t>
            </a:r>
            <a:r>
              <a:rPr lang="en-US" altLang="en-US" sz="2000"/>
              <a:t>secara umum sulit mendapatkan penyelesaian dengan error yang kecil, karena itu metode ini sering tidak digunakan dalam mencari akar penyelesaian persamaan non </a:t>
            </a:r>
            <a:r>
              <a:rPr lang="en-US" altLang="en-US" sz="2000" smtClean="0"/>
              <a:t>linier.</a:t>
            </a:r>
            <a:endParaRPr lang="en-US" altLang="en-US" sz="2000"/>
          </a:p>
          <a:p>
            <a:pPr marL="285750" indent="-285750">
              <a:buFont typeface="Wingdings" panose="05000000000000000000" pitchFamily="2" charset="2"/>
              <a:buChar char="§"/>
              <a:defRPr/>
            </a:pPr>
            <a:r>
              <a:rPr lang="en-US" altLang="en-US" sz="2000"/>
              <a:t>Tetapi metode ini digunakan sebagai taksiran awal mengetahui area penyelesaian yang benar sebelum menggunakan metode yang lebih baik dalam menentukan penyelesaian.</a:t>
            </a:r>
          </a:p>
        </p:txBody>
      </p:sp>
      <p:pic>
        <p:nvPicPr>
          <p:cNvPr id="5" name="Picture 4"/>
          <p:cNvPicPr>
            <a:picLocks noChangeAspect="1"/>
          </p:cNvPicPr>
          <p:nvPr/>
        </p:nvPicPr>
        <p:blipFill>
          <a:blip r:embed="rId2"/>
          <a:stretch>
            <a:fillRect/>
          </a:stretch>
        </p:blipFill>
        <p:spPr>
          <a:xfrm>
            <a:off x="5384414" y="874957"/>
            <a:ext cx="3377477" cy="3389670"/>
          </a:xfrm>
          <a:prstGeom prst="rect">
            <a:avLst/>
          </a:prstGeom>
        </p:spPr>
      </p:pic>
      <p:pic>
        <p:nvPicPr>
          <p:cNvPr id="6" name="Picture 5"/>
          <p:cNvPicPr>
            <a:picLocks noChangeAspect="1"/>
          </p:cNvPicPr>
          <p:nvPr/>
        </p:nvPicPr>
        <p:blipFill>
          <a:blip r:embed="rId3"/>
          <a:stretch>
            <a:fillRect/>
          </a:stretch>
        </p:blipFill>
        <p:spPr>
          <a:xfrm>
            <a:off x="7073152" y="2075220"/>
            <a:ext cx="2093994" cy="3164448"/>
          </a:xfrm>
          <a:prstGeom prst="rect">
            <a:avLst/>
          </a:prstGeom>
        </p:spPr>
      </p:pic>
      <p:pic>
        <p:nvPicPr>
          <p:cNvPr id="7" name="Picture 6"/>
          <p:cNvPicPr>
            <a:picLocks noChangeAspect="1"/>
          </p:cNvPicPr>
          <p:nvPr/>
        </p:nvPicPr>
        <p:blipFill>
          <a:blip r:embed="rId4"/>
          <a:stretch>
            <a:fillRect/>
          </a:stretch>
        </p:blipFill>
        <p:spPr>
          <a:xfrm>
            <a:off x="8884432" y="1549261"/>
            <a:ext cx="2993395" cy="4566300"/>
          </a:xfrm>
          <a:prstGeom prst="rect">
            <a:avLst/>
          </a:prstGeom>
        </p:spPr>
      </p:pic>
    </p:spTree>
    <p:extLst>
      <p:ext uri="{BB962C8B-B14F-4D97-AF65-F5344CB8AC3E}">
        <p14:creationId xmlns:p14="http://schemas.microsoft.com/office/powerpoint/2010/main" val="189286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5">
      <a:majorFont>
        <a:latin typeface="Arial"/>
        <a:ea typeface=""/>
        <a:cs typeface=""/>
      </a:majorFont>
      <a:minorFont>
        <a:latin typeface="Aria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EC94942-C689-461B-8649-1FD863C6BA2B}">
  <ds:schemaRefs>
    <ds:schemaRef ds:uri="http://purl.org/dc/term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2089</Words>
  <Application>Microsoft Office PowerPoint</Application>
  <PresentationFormat>Widescreen</PresentationFormat>
  <Paragraphs>240</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7" baseType="lpstr">
      <vt:lpstr>Arial</vt:lpstr>
      <vt:lpstr>Calibri</vt:lpstr>
      <vt:lpstr>Cambria Math</vt:lpstr>
      <vt:lpstr>Century Gothic</vt:lpstr>
      <vt:lpstr>Courier New</vt:lpstr>
      <vt:lpstr>Tahoma</vt:lpstr>
      <vt:lpstr>Times New Roman</vt:lpstr>
      <vt:lpstr>Wingdings</vt:lpstr>
      <vt:lpstr>Celestial</vt:lpstr>
      <vt:lpstr>Equation</vt:lpstr>
      <vt:lpstr>Bitmap Image</vt:lpstr>
      <vt:lpstr>AKAR PERSAMAAN</vt:lpstr>
      <vt:lpstr>PENCARIAN AKAR PERSAMAAN</vt:lpstr>
      <vt:lpstr>PENCARIAN AKAR PERSAMAAN : METODE ANALITIK</vt:lpstr>
      <vt:lpstr>PENCARIAN AKAR PERSAMAAN : METODE NUMERIK</vt:lpstr>
      <vt:lpstr>METODE TERTUTUP</vt:lpstr>
      <vt:lpstr>METODE TABEL</vt:lpstr>
      <vt:lpstr>METODE TABEL: CONTOH</vt:lpstr>
      <vt:lpstr>METODE TABEL: CONTOH</vt:lpstr>
      <vt:lpstr>METODE TABEL</vt:lpstr>
      <vt:lpstr>METODE BISEKSI</vt:lpstr>
      <vt:lpstr>METODE BISEKSI</vt:lpstr>
      <vt:lpstr>METODE BISEKSI</vt:lpstr>
      <vt:lpstr>METODE BISEKSI</vt:lpstr>
      <vt:lpstr>METODE BISEKSI</vt:lpstr>
      <vt:lpstr>SOAL LATIHAN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2020-08-06T02:57:54Z</dcterms:created>
  <dcterms:modified xsi:type="dcterms:W3CDTF">2020-09-15T13:43:35Z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