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8" r:id="rId5"/>
    <p:sldId id="271" r:id="rId6"/>
    <p:sldId id="291" r:id="rId7"/>
    <p:sldId id="319" r:id="rId8"/>
    <p:sldId id="323" r:id="rId9"/>
    <p:sldId id="324" r:id="rId10"/>
    <p:sldId id="322" r:id="rId11"/>
    <p:sldId id="321" r:id="rId12"/>
    <p:sldId id="325" r:id="rId13"/>
    <p:sldId id="326" r:id="rId14"/>
    <p:sldId id="32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87242" autoAdjust="0"/>
  </p:normalViewPr>
  <p:slideViewPr>
    <p:cSldViewPr snapToGrid="0">
      <p:cViewPr varScale="1">
        <p:scale>
          <a:sx n="61" d="100"/>
          <a:sy n="61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png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1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6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7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5" cy="3921600"/>
          </a:xfrm>
        </p:spPr>
        <p:txBody>
          <a:bodyPr anchor="t" anchorCtr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4" y="609605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33800"/>
            <a:ext cx="10840915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2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2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9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1" y="5870579"/>
            <a:ext cx="4893959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61" y="5870579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2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2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81824"/>
            <a:ext cx="10840915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3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800" y="2914650"/>
            <a:ext cx="10840915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5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49" y="3837474"/>
            <a:ext cx="1310051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754" indent="0"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995967"/>
            <a:ext cx="623887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51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7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7" y="914404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7" y="2255969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3" y="609605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6" y="3962405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8" y="4021142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3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1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3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3976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5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8" y="1790228"/>
            <a:ext cx="10863359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69602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49" y="996915"/>
            <a:ext cx="3667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4"/>
            <a:ext cx="1084091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71"/>
            <a:ext cx="1084091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9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9/15/2020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9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9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FFC000"/>
                </a:solidFill>
              </a:rPr>
              <a:t>AKAR PERSAMAAN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MATA KULIAH: METODE NUMERIK</a:t>
            </a:r>
          </a:p>
          <a:p>
            <a:r>
              <a:rPr lang="en-US" smtClean="0"/>
              <a:t>PERTEMUAN: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9" y="1237130"/>
            <a:ext cx="1156591" cy="1138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922" y="62753"/>
            <a:ext cx="1156591" cy="1138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ITERASI SEDERHANA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85801" y="1589315"/>
                <a:ext cx="5893676" cy="373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mtClean="0"/>
                  <a:t>Sekarang, akan dicoba menggunakan x=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endParaRPr lang="en-US" smtClean="0"/>
              </a:p>
              <a:p>
                <a:r>
                  <a:rPr lang="en-US" smtClean="0"/>
                  <a:t>Dibentuk fungsi iterasi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 smtClean="0"/>
                  <a:t>, dimana i=0,1,2,…,n. </a:t>
                </a:r>
              </a:p>
              <a:p>
                <a:endParaRPr lang="en-US" smtClean="0"/>
              </a:p>
              <a:p>
                <a:r>
                  <a:rPr lang="en-US" smtClean="0"/>
                  <a:t>Iterasi 1: i=0; x</a:t>
                </a:r>
                <a:r>
                  <a:rPr lang="en-US" baseline="-25000" smtClean="0"/>
                  <a:t>0</a:t>
                </a:r>
                <a:r>
                  <a:rPr lang="en-US" smtClean="0"/>
                  <a:t>=2,5</a:t>
                </a:r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2,5+6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2,9155</a:t>
                </a:r>
              </a:p>
              <a:p>
                <a:r>
                  <a:rPr lang="en-US" smtClean="0"/>
                  <a:t>Iterasi 2: i=1; x</a:t>
                </a:r>
                <a:r>
                  <a:rPr lang="en-US" baseline="-25000" smtClean="0"/>
                  <a:t>1</a:t>
                </a:r>
                <a:r>
                  <a:rPr lang="en-US" smtClean="0"/>
                  <a:t>=2,9155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,9155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2,9859</a:t>
                </a:r>
              </a:p>
              <a:p>
                <a:r>
                  <a:rPr lang="en-US"/>
                  <a:t>Iterasi </a:t>
                </a:r>
                <a:r>
                  <a:rPr lang="en-US" smtClean="0"/>
                  <a:t>3: i=2; x</a:t>
                </a:r>
                <a:r>
                  <a:rPr lang="en-US" baseline="-25000" smtClean="0"/>
                  <a:t>2</a:t>
                </a:r>
                <a:r>
                  <a:rPr lang="en-US" smtClean="0"/>
                  <a:t>=2,9859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,9859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2,9976</a:t>
                </a:r>
                <a:endParaRPr lang="en-US"/>
              </a:p>
              <a:p>
                <a:r>
                  <a:rPr lang="en-US" smtClean="0"/>
                  <a:t>Iterasi 4: i=3; x</a:t>
                </a:r>
                <a:r>
                  <a:rPr lang="en-US" baseline="-25000" smtClean="0"/>
                  <a:t>3</a:t>
                </a:r>
                <a:r>
                  <a:rPr lang="en-US" smtClean="0"/>
                  <a:t>=2,9976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,9976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2,9996</a:t>
                </a:r>
                <a:endParaRPr lang="en-US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589315"/>
                <a:ext cx="5893676" cy="3732176"/>
              </a:xfrm>
              <a:prstGeom prst="rect">
                <a:avLst/>
              </a:prstGeom>
              <a:blipFill>
                <a:blip r:embed="rId3"/>
                <a:stretch>
                  <a:fillRect l="-932" t="-327" b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106258" y="1655771"/>
                <a:ext cx="6096000" cy="28189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mtClean="0"/>
                  <a:t>Iterasi 5</a:t>
                </a:r>
                <a:r>
                  <a:rPr lang="en-US" smtClean="0"/>
                  <a:t>: i=4; </a:t>
                </a:r>
                <a:r>
                  <a:rPr lang="en-US"/>
                  <a:t>x</a:t>
                </a:r>
                <a:r>
                  <a:rPr lang="en-US" baseline="-25000"/>
                  <a:t>4</a:t>
                </a:r>
                <a:r>
                  <a:rPr lang="en-US"/>
                  <a:t>=2,9996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2,9996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 </a:t>
                </a:r>
                <a:r>
                  <a:rPr lang="en-US"/>
                  <a:t>2,9999</a:t>
                </a:r>
                <a:endParaRPr lang="en-US"/>
              </a:p>
              <a:p>
                <a:r>
                  <a:rPr lang="en-US" smtClean="0"/>
                  <a:t>Iterasi 6: i=5; x</a:t>
                </a:r>
                <a:r>
                  <a:rPr lang="en-US" baseline="-25000" smtClean="0"/>
                  <a:t>5</a:t>
                </a:r>
                <a:r>
                  <a:rPr lang="en-US" smtClean="0"/>
                  <a:t>=2,9999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,9999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3</a:t>
                </a:r>
              </a:p>
              <a:p>
                <a:r>
                  <a:rPr lang="en-US" smtClean="0"/>
                  <a:t>Iterasi 7: i=6; x</a:t>
                </a:r>
                <a:r>
                  <a:rPr lang="en-US" baseline="-25000" smtClean="0"/>
                  <a:t>6</a:t>
                </a:r>
                <a:r>
                  <a:rPr lang="en-US" smtClean="0"/>
                  <a:t>=3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= </a:t>
                </a:r>
                <a:r>
                  <a:rPr lang="en-US"/>
                  <a:t>3</a:t>
                </a:r>
              </a:p>
              <a:p>
                <a:r>
                  <a:rPr lang="en-US" smtClean="0"/>
                  <a:t>Iterasi 8: i=7; x</a:t>
                </a:r>
                <a:r>
                  <a:rPr lang="en-US" baseline="-25000" smtClean="0"/>
                  <a:t>7</a:t>
                </a:r>
                <a:r>
                  <a:rPr lang="en-US" smtClean="0"/>
                  <a:t>=3</a:t>
                </a:r>
                <a:endParaRPr lang="en-US"/>
              </a:p>
              <a:p>
                <a:r>
                  <a:rPr lang="en-US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r>
                  <a:rPr lang="en-US"/>
                  <a:t> </a:t>
                </a:r>
                <a:r>
                  <a:rPr lang="en-US"/>
                  <a:t>= </a:t>
                </a:r>
                <a:r>
                  <a:rPr lang="en-US" smtClean="0"/>
                  <a:t>3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58" y="1655771"/>
                <a:ext cx="6096000" cy="2818977"/>
              </a:xfrm>
              <a:prstGeom prst="rect">
                <a:avLst/>
              </a:prstGeom>
              <a:blipFill>
                <a:blip r:embed="rId4"/>
                <a:stretch>
                  <a:fillRect l="-900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96000" y="4276283"/>
            <a:ext cx="531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Dengan ketelitian hitungan 4 digit desimal, hingga iterasi ke-8 diperoleh akar persamaan x=3 dan tampak sudah stabil dan konvergen ke nilai x=3. </a:t>
            </a:r>
          </a:p>
          <a:p>
            <a:endParaRPr lang="en-US"/>
          </a:p>
          <a:p>
            <a:r>
              <a:rPr lang="en-US" smtClean="0">
                <a:solidFill>
                  <a:srgbClr val="FFFF00"/>
                </a:solidFill>
              </a:rPr>
              <a:t>Konvergensi atau divergensi pencarian akar pada metode iterasi sangat tergantung pada fungsi iteratif yang dipilih/disusun untuk penaksiran akar.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SOAL LATIHAN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1" y="1567278"/>
            <a:ext cx="53471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Tentukan salah satu akar dari fungsi berikut menggunakan metode Regula Falsi:</a:t>
            </a:r>
          </a:p>
          <a:p>
            <a:pPr marL="457200" indent="-457200">
              <a:buAutoNum type="arabicPeriod"/>
            </a:pPr>
            <a:r>
              <a:rPr lang="en-US" sz="2000" smtClean="0"/>
              <a:t>-0,6x</a:t>
            </a:r>
            <a:r>
              <a:rPr lang="en-US" sz="2000" baseline="30000" smtClean="0"/>
              <a:t>2</a:t>
            </a:r>
            <a:r>
              <a:rPr lang="en-US" sz="2000" smtClean="0"/>
              <a:t>+2.4x+5,5=0 pada interval [5 ; 10]</a:t>
            </a:r>
          </a:p>
          <a:p>
            <a:pPr marL="457200" indent="-457200">
              <a:buAutoNum type="arabicPeriod"/>
            </a:pPr>
            <a:r>
              <a:rPr lang="en-US" sz="2000" smtClean="0"/>
              <a:t>4x</a:t>
            </a:r>
            <a:r>
              <a:rPr lang="en-US" sz="2000" baseline="30000" smtClean="0"/>
              <a:t>3</a:t>
            </a:r>
            <a:r>
              <a:rPr lang="en-US" sz="2000" smtClean="0"/>
              <a:t>-6x</a:t>
            </a:r>
            <a:r>
              <a:rPr lang="en-US" sz="2000" baseline="30000" smtClean="0"/>
              <a:t>2</a:t>
            </a:r>
            <a:r>
              <a:rPr lang="en-US" sz="2000" smtClean="0"/>
              <a:t>+7x-2,3=0 pada interval [0 ; 1]</a:t>
            </a:r>
          </a:p>
          <a:p>
            <a:pPr marL="457200" indent="-457200">
              <a:buAutoNum type="arabicPeriod"/>
            </a:pPr>
            <a:r>
              <a:rPr lang="en-US" sz="2000" smtClean="0"/>
              <a:t>-26+85x-91x</a:t>
            </a:r>
            <a:r>
              <a:rPr lang="en-US" sz="2000" baseline="30000" smtClean="0"/>
              <a:t>2</a:t>
            </a:r>
            <a:r>
              <a:rPr lang="en-US" sz="2000" smtClean="0"/>
              <a:t>+44x</a:t>
            </a:r>
            <a:r>
              <a:rPr lang="en-US" sz="2000" baseline="30000" smtClean="0"/>
              <a:t>3</a:t>
            </a:r>
            <a:r>
              <a:rPr lang="en-US" sz="2000" smtClean="0"/>
              <a:t>-8x</a:t>
            </a:r>
            <a:r>
              <a:rPr lang="en-US" sz="2000" baseline="30000" smtClean="0"/>
              <a:t>4</a:t>
            </a:r>
            <a:r>
              <a:rPr lang="en-US" sz="2000" smtClean="0"/>
              <a:t>+x</a:t>
            </a:r>
            <a:r>
              <a:rPr lang="en-US" sz="2000" baseline="30000" smtClean="0"/>
              <a:t>5</a:t>
            </a:r>
            <a:r>
              <a:rPr lang="en-US" sz="2000" smtClean="0"/>
              <a:t>=0 pada interval [0,5 ; 1,0]</a:t>
            </a:r>
          </a:p>
          <a:p>
            <a:pPr marL="457200" indent="-457200">
              <a:buAutoNum type="arabicPeriod"/>
            </a:pPr>
            <a:r>
              <a:rPr lang="en-US" sz="2000"/>
              <a:t>x</a:t>
            </a:r>
            <a:r>
              <a:rPr lang="en-US" sz="2000" baseline="30000" smtClean="0"/>
              <a:t>3,5</a:t>
            </a:r>
            <a:r>
              <a:rPr lang="en-US" sz="2000" smtClean="0"/>
              <a:t>=80 pada interval [2 ; 5]</a:t>
            </a:r>
          </a:p>
          <a:p>
            <a:pPr marL="457200" indent="-457200">
              <a:buAutoNum type="arabicPeriod"/>
            </a:pPr>
            <a:r>
              <a:rPr lang="en-US"/>
              <a:t>−2</a:t>
            </a:r>
            <a:r>
              <a:rPr lang="en-US" i="1"/>
              <a:t>x</a:t>
            </a:r>
            <a:r>
              <a:rPr lang="en-US" baseline="30000"/>
              <a:t>6</a:t>
            </a:r>
            <a:r>
              <a:rPr lang="en-US"/>
              <a:t> − 1</a:t>
            </a:r>
            <a:r>
              <a:rPr lang="en-US" i="1"/>
              <a:t>.</a:t>
            </a:r>
            <a:r>
              <a:rPr lang="en-US"/>
              <a:t>6</a:t>
            </a:r>
            <a:r>
              <a:rPr lang="en-US" i="1"/>
              <a:t>x</a:t>
            </a:r>
            <a:r>
              <a:rPr lang="en-US" baseline="30000"/>
              <a:t>4</a:t>
            </a:r>
            <a:r>
              <a:rPr lang="en-US"/>
              <a:t> + 12</a:t>
            </a:r>
            <a:r>
              <a:rPr lang="en-US" i="1"/>
              <a:t>x </a:t>
            </a:r>
            <a:r>
              <a:rPr lang="en-US"/>
              <a:t>+ </a:t>
            </a:r>
            <a:r>
              <a:rPr lang="en-US" smtClean="0"/>
              <a:t>1 = 0 pada interval [0 ; 1]</a:t>
            </a:r>
          </a:p>
          <a:p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6252899" y="1567278"/>
            <a:ext cx="5665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Tentukan salah satu akar dari fungsi berikut menggunakan metode iterasi sederhana:</a:t>
            </a:r>
          </a:p>
          <a:p>
            <a:pPr marL="457200" indent="-457200">
              <a:buAutoNum type="arabicPeriod"/>
            </a:pPr>
            <a:r>
              <a:rPr lang="en-US" sz="2000" smtClean="0"/>
              <a:t>x</a:t>
            </a:r>
            <a:r>
              <a:rPr lang="en-US" sz="2000" baseline="30000" smtClean="0"/>
              <a:t>2</a:t>
            </a:r>
            <a:r>
              <a:rPr lang="en-US" sz="2000" smtClean="0"/>
              <a:t>-2x-3=0 dengan akar awal x</a:t>
            </a:r>
            <a:r>
              <a:rPr lang="en-US" sz="2000" baseline="-25000" smtClean="0"/>
              <a:t>0</a:t>
            </a:r>
            <a:r>
              <a:rPr lang="en-US" sz="2000" smtClean="0"/>
              <a:t>=4</a:t>
            </a:r>
          </a:p>
          <a:p>
            <a:pPr marL="457200" indent="-457200">
              <a:buAutoNum type="arabicPeriod"/>
            </a:pPr>
            <a:r>
              <a:rPr lang="en-US" sz="2000" smtClean="0"/>
              <a:t>e</a:t>
            </a:r>
            <a:r>
              <a:rPr lang="en-US" sz="2000" baseline="30000" smtClean="0"/>
              <a:t>-x</a:t>
            </a:r>
            <a:r>
              <a:rPr lang="en-US" sz="2000" smtClean="0"/>
              <a:t>-x=0 dengan akar awal x</a:t>
            </a:r>
            <a:r>
              <a:rPr lang="en-US" sz="2000" baseline="-25000"/>
              <a:t>0</a:t>
            </a:r>
            <a:r>
              <a:rPr lang="en-US" sz="2000" smtClean="0"/>
              <a:t>=0</a:t>
            </a:r>
          </a:p>
          <a:p>
            <a:pPr marL="457200" indent="-457200">
              <a:buAutoNum type="arabicPeriod"/>
            </a:pPr>
            <a:r>
              <a:rPr lang="en-US" sz="2000"/>
              <a:t>−x</a:t>
            </a:r>
            <a:r>
              <a:rPr lang="en-US" sz="2000" baseline="30000"/>
              <a:t>2</a:t>
            </a:r>
            <a:r>
              <a:rPr lang="en-US" sz="2000"/>
              <a:t> + 1.8x </a:t>
            </a:r>
            <a:r>
              <a:rPr lang="en-US" sz="2000"/>
              <a:t>+ </a:t>
            </a:r>
            <a:r>
              <a:rPr lang="en-US" sz="2000" smtClean="0"/>
              <a:t>2.5=0 dengan akar awal x</a:t>
            </a:r>
            <a:r>
              <a:rPr lang="en-US" sz="2000" baseline="-25000"/>
              <a:t>0</a:t>
            </a:r>
            <a:r>
              <a:rPr lang="en-US" sz="2000" smtClean="0"/>
              <a:t>=5</a:t>
            </a:r>
          </a:p>
          <a:p>
            <a:pPr marL="457200" indent="-457200">
              <a:buAutoNum type="arabicPeriod"/>
            </a:pPr>
            <a:r>
              <a:rPr lang="en-US" sz="2000" smtClean="0"/>
              <a:t>0,95x</a:t>
            </a:r>
            <a:r>
              <a:rPr lang="en-US" sz="2000" baseline="30000" smtClean="0"/>
              <a:t>3</a:t>
            </a:r>
            <a:r>
              <a:rPr lang="en-US" sz="2000" smtClean="0"/>
              <a:t>−5,9x</a:t>
            </a:r>
            <a:r>
              <a:rPr lang="en-US" sz="2000" baseline="30000" smtClean="0"/>
              <a:t>2</a:t>
            </a:r>
            <a:r>
              <a:rPr lang="en-US" sz="2000" smtClean="0"/>
              <a:t> +10,9x−6=0 dengan akar awal x</a:t>
            </a:r>
            <a:r>
              <a:rPr lang="en-US" sz="2000" baseline="-25000"/>
              <a:t>0</a:t>
            </a:r>
            <a:r>
              <a:rPr lang="en-US" sz="2000" smtClean="0"/>
              <a:t>=3,5</a:t>
            </a:r>
            <a:endParaRPr lang="en-US" sz="2000"/>
          </a:p>
          <a:p>
            <a:pPr marL="457200" indent="-457200">
              <a:buAutoNum type="arabicPeriod"/>
            </a:pPr>
            <a:r>
              <a:rPr lang="en-US"/>
              <a:t>2 </a:t>
            </a:r>
            <a:r>
              <a:rPr lang="en-US"/>
              <a:t>sin</a:t>
            </a:r>
            <a:r>
              <a:rPr lang="en-US" smtClean="0"/>
              <a:t>(√x</a:t>
            </a:r>
            <a:r>
              <a:rPr lang="en-US"/>
              <a:t>) </a:t>
            </a:r>
            <a:r>
              <a:rPr lang="en-US"/>
              <a:t>− </a:t>
            </a:r>
            <a:r>
              <a:rPr lang="en-US" smtClean="0"/>
              <a:t>x dengan akar awal x</a:t>
            </a:r>
            <a:r>
              <a:rPr lang="en-US" baseline="-25000" smtClean="0"/>
              <a:t>0</a:t>
            </a:r>
            <a:r>
              <a:rPr lang="en-US" smtClean="0"/>
              <a:t>=0,5</a:t>
            </a:r>
            <a:endParaRPr lang="en-US" sz="2000" smtClean="0"/>
          </a:p>
        </p:txBody>
      </p:sp>
      <p:sp>
        <p:nvSpPr>
          <p:cNvPr id="3" name="Rectangle 2"/>
          <p:cNvSpPr/>
          <p:nvPr/>
        </p:nvSpPr>
        <p:spPr>
          <a:xfrm>
            <a:off x="685801" y="4398822"/>
            <a:ext cx="1102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Catatan: Lakukan komputasi soal-soal di atas masing-masing 5 iterasi dengan ketelitian hitungan 4 digit desimal.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921" y="2703001"/>
            <a:ext cx="7712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/>
              <a:t>is there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5491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54335" y="1093694"/>
            <a:ext cx="5405718" cy="516367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white">
          <a:xfrm>
            <a:off x="719138" y="1671637"/>
            <a:ext cx="5233428" cy="35988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Metode pencarian akar persamaan dengan memanfaatkan kemiringan dan selisih tinggi dari dua titik batas range.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>
                <a:cs typeface="Times New Roman" panose="02020603050405020304" pitchFamily="18" charset="0"/>
              </a:rPr>
              <a:t>Dua titik a dan b pada fungsi f(x) digunakan untuk mengestimasi posisi c dari akar interpolasi linier.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Metode ini juga dikenal </a:t>
            </a:r>
            <a:r>
              <a:rPr lang="en-US" altLang="en-US" sz="2000">
                <a:cs typeface="Times New Roman" panose="02020603050405020304" pitchFamily="18" charset="0"/>
              </a:rPr>
              <a:t>dengan metode False </a:t>
            </a:r>
            <a:r>
              <a:rPr lang="en-US" altLang="en-US" sz="2000" smtClean="0">
                <a:cs typeface="Times New Roman" panose="02020603050405020304" pitchFamily="18" charset="0"/>
              </a:rPr>
              <a:t>Position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433636"/>
              </p:ext>
            </p:extLst>
          </p:nvPr>
        </p:nvGraphicFramePr>
        <p:xfrm>
          <a:off x="6324665" y="1234514"/>
          <a:ext cx="5029200" cy="230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Bitmap Image" r:id="rId3" imgW="5001323" imgH="2295238" progId="Paint.Picture">
                  <p:embed/>
                </p:oleObj>
              </mc:Choice>
              <mc:Fallback>
                <p:oleObj name="Bitmap Image" r:id="rId3" imgW="5001323" imgH="2295238" progId="Paint.Picture">
                  <p:embed/>
                  <p:pic>
                    <p:nvPicPr>
                      <p:cNvPr id="378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65" y="1234514"/>
                        <a:ext cx="5029200" cy="2308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90339"/>
              </p:ext>
            </p:extLst>
          </p:nvPr>
        </p:nvGraphicFramePr>
        <p:xfrm>
          <a:off x="6324665" y="3726070"/>
          <a:ext cx="2312837" cy="60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5" imgW="1485900" imgH="393700" progId="Equation.3">
                  <p:embed/>
                </p:oleObj>
              </mc:Choice>
              <mc:Fallback>
                <p:oleObj name="Equation" r:id="rId5" imgW="1485900" imgH="393700" progId="Equation.3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65" y="3726070"/>
                        <a:ext cx="2312837" cy="608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50281"/>
              </p:ext>
            </p:extLst>
          </p:nvPr>
        </p:nvGraphicFramePr>
        <p:xfrm>
          <a:off x="6324665" y="4369191"/>
          <a:ext cx="2004559" cy="6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7" imgW="1231366" imgH="418918" progId="Equation.3">
                  <p:embed/>
                </p:oleObj>
              </mc:Choice>
              <mc:Fallback>
                <p:oleObj name="Equation" r:id="rId7" imgW="1231366" imgH="418918" progId="Equation.3">
                  <p:embed/>
                  <p:pic>
                    <p:nvPicPr>
                      <p:cNvPr id="389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65" y="4369191"/>
                        <a:ext cx="2004559" cy="682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10432"/>
              </p:ext>
            </p:extLst>
          </p:nvPr>
        </p:nvGraphicFramePr>
        <p:xfrm>
          <a:off x="6324665" y="5042934"/>
          <a:ext cx="1827119" cy="67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9" imgW="1130300" imgH="419100" progId="Equation.3">
                  <p:embed/>
                </p:oleObj>
              </mc:Choice>
              <mc:Fallback>
                <p:oleObj name="Equation" r:id="rId9" imgW="1130300" imgH="419100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65" y="5042934"/>
                        <a:ext cx="1827119" cy="67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489738"/>
              </p:ext>
            </p:extLst>
          </p:nvPr>
        </p:nvGraphicFramePr>
        <p:xfrm>
          <a:off x="5553684" y="1755324"/>
          <a:ext cx="5973032" cy="263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Bitmap Image" r:id="rId3" imgW="4571429" imgH="2019048" progId="Paint.Picture">
                  <p:embed/>
                </p:oleObj>
              </mc:Choice>
              <mc:Fallback>
                <p:oleObj name="Bitmap Image" r:id="rId3" imgW="4571429" imgH="2019048" progId="Paint.Picture">
                  <p:embed/>
                  <p:pic>
                    <p:nvPicPr>
                      <p:cNvPr id="39939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684" y="1755324"/>
                        <a:ext cx="5973032" cy="2637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829300" y="1755324"/>
            <a:ext cx="4325406" cy="4624648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160756"/>
              </p:ext>
            </p:extLst>
          </p:nvPr>
        </p:nvGraphicFramePr>
        <p:xfrm>
          <a:off x="999630" y="1896143"/>
          <a:ext cx="3974558" cy="1824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Bitmap Image" r:id="rId5" imgW="5001323" imgH="2295238" progId="Paint.Picture">
                  <p:embed/>
                </p:oleObj>
              </mc:Choice>
              <mc:Fallback>
                <p:oleObj name="Bitmap Image" r:id="rId5" imgW="5001323" imgH="2295238" progId="Paint.Picture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630" y="1896143"/>
                        <a:ext cx="3974558" cy="1824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729686"/>
              </p:ext>
            </p:extLst>
          </p:nvPr>
        </p:nvGraphicFramePr>
        <p:xfrm>
          <a:off x="1134100" y="3887398"/>
          <a:ext cx="2312837" cy="60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7" imgW="1485900" imgH="393700" progId="Equation.3">
                  <p:embed/>
                </p:oleObj>
              </mc:Choice>
              <mc:Fallback>
                <p:oleObj name="Equation" r:id="rId7" imgW="1485900" imgH="3937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00" y="3887398"/>
                        <a:ext cx="2312837" cy="608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766616"/>
              </p:ext>
            </p:extLst>
          </p:nvPr>
        </p:nvGraphicFramePr>
        <p:xfrm>
          <a:off x="1134100" y="4530519"/>
          <a:ext cx="2004559" cy="6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9" imgW="1231366" imgH="418918" progId="Equation.3">
                  <p:embed/>
                </p:oleObj>
              </mc:Choice>
              <mc:Fallback>
                <p:oleObj name="Equation" r:id="rId9" imgW="1231366" imgH="418918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00" y="4530519"/>
                        <a:ext cx="2004559" cy="682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81562"/>
              </p:ext>
            </p:extLst>
          </p:nvPr>
        </p:nvGraphicFramePr>
        <p:xfrm>
          <a:off x="1134100" y="5204262"/>
          <a:ext cx="1827119" cy="67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11" imgW="1130300" imgH="419100" progId="Equation.3">
                  <p:embed/>
                </p:oleObj>
              </mc:Choice>
              <mc:Fallback>
                <p:oleObj name="Equation" r:id="rId11" imgW="1130300" imgH="419100" progId="Equation.3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00" y="5204262"/>
                        <a:ext cx="1827119" cy="67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16354" y="134055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Algoritma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1567278"/>
            <a:ext cx="107580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Cari salah satu akar dari xe</a:t>
            </a:r>
            <a:r>
              <a:rPr lang="en-US" altLang="en-US" sz="2000" baseline="30000" smtClean="0">
                <a:cs typeface="Times New Roman" panose="02020603050405020304" pitchFamily="18" charset="0"/>
              </a:rPr>
              <a:t>-x</a:t>
            </a:r>
            <a:r>
              <a:rPr lang="en-US" altLang="en-US" sz="2000" smtClean="0">
                <a:cs typeface="Times New Roman" panose="02020603050405020304" pitchFamily="18" charset="0"/>
              </a:rPr>
              <a:t>+1=0 </a:t>
            </a:r>
            <a:r>
              <a:rPr lang="en-US" altLang="en-US" sz="2000">
                <a:cs typeface="Times New Roman" panose="02020603050405020304" pitchFamily="18" charset="0"/>
              </a:rPr>
              <a:t>pada </a:t>
            </a:r>
            <a:r>
              <a:rPr lang="en-US" altLang="en-US" sz="2000" smtClean="0">
                <a:cs typeface="Times New Roman" panose="02020603050405020304" pitchFamily="18" charset="0"/>
              </a:rPr>
              <a:t>interval </a:t>
            </a:r>
            <a:r>
              <a:rPr lang="en-US" altLang="en-US" sz="2000">
                <a:cs typeface="Times New Roman" panose="02020603050405020304" pitchFamily="18" charset="0"/>
              </a:rPr>
              <a:t>x=</a:t>
            </a:r>
            <a:r>
              <a:rPr lang="en-US" altLang="en-US" sz="2000"/>
              <a:t> </a:t>
            </a:r>
            <a:r>
              <a:rPr lang="en-US" altLang="en-US" sz="2000" smtClean="0"/>
              <a:t>[-1,0] dengan metode Regula Falsi. Lakukan pencarian sampai 10 iterasi.</a:t>
            </a:r>
            <a:endParaRPr lang="en-US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685801" y="2642612"/>
            <a:ext cx="4599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f(x)=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xe</a:t>
            </a:r>
            <a:r>
              <a:rPr lang="en-US" altLang="en-US" baseline="30000" smtClean="0">
                <a:solidFill>
                  <a:srgbClr val="FFFF00"/>
                </a:solidFill>
                <a:cs typeface="Times New Roman" panose="02020603050405020304" pitchFamily="18" charset="0"/>
              </a:rPr>
              <a:t>-x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+1; e=2,71828</a:t>
            </a:r>
          </a:p>
          <a:p>
            <a:endParaRPr lang="en-US" altLang="en-US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Iterasi 1: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a=-1 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f(a)=(-1)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e</a:t>
            </a:r>
            <a:r>
              <a:rPr lang="en-US" altLang="en-US" baseline="30000" smtClean="0">
                <a:solidFill>
                  <a:srgbClr val="FFFF00"/>
                </a:solidFill>
                <a:cs typeface="Times New Roman" panose="02020603050405020304" pitchFamily="18" charset="0"/>
              </a:rPr>
              <a:t>-(-1)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+1=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=0  f(b)=(0)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e</a:t>
            </a:r>
            <a:r>
              <a:rPr lang="en-US" altLang="en-US" baseline="30000" smtClean="0">
                <a:solidFill>
                  <a:srgbClr val="FFFF00"/>
                </a:solidFill>
                <a:cs typeface="Times New Roman" panose="02020603050405020304" pitchFamily="18" charset="0"/>
              </a:rPr>
              <a:t>-(0)</a:t>
            </a:r>
            <a:r>
              <a:rPr lang="en-US" alt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+1=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1; f(b)&gt;0</a:t>
            </a:r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60659"/>
              </p:ext>
            </p:extLst>
          </p:nvPr>
        </p:nvGraphicFramePr>
        <p:xfrm>
          <a:off x="1048314" y="4256792"/>
          <a:ext cx="4236822" cy="48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3" imgW="3314520" imgH="380880" progId="Equation.DSMT4">
                  <p:embed/>
                </p:oleObj>
              </mc:Choice>
              <mc:Fallback>
                <p:oleObj name="Equation" r:id="rId3" imgW="331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314" y="4256792"/>
                        <a:ext cx="4236822" cy="48699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73224"/>
              </p:ext>
            </p:extLst>
          </p:nvPr>
        </p:nvGraphicFramePr>
        <p:xfrm>
          <a:off x="1048315" y="4743783"/>
          <a:ext cx="4236821" cy="27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5" imgW="3187440" imgH="203040" progId="Equation.DSMT4">
                  <p:embed/>
                </p:oleObj>
              </mc:Choice>
              <mc:Fallback>
                <p:oleObj name="Equation" r:id="rId5" imgW="3187440" imgH="2030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315" y="4743783"/>
                        <a:ext cx="4236821" cy="27068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1772" y="5064244"/>
            <a:ext cx="4738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f(x</a:t>
            </a:r>
            <a:r>
              <a:rPr lang="en-US" baseline="-25000" smtClean="0">
                <a:solidFill>
                  <a:srgbClr val="FFFF00"/>
                </a:solidFill>
              </a:rPr>
              <a:t>1</a:t>
            </a:r>
            <a:r>
              <a:rPr lang="en-US" smtClean="0">
                <a:solidFill>
                  <a:srgbClr val="FFFF00"/>
                </a:solidFill>
              </a:rPr>
              <a:t>)&gt;0, berbeda tanda dengan f(a)&lt;0, maka interval baru </a:t>
            </a:r>
            <a:r>
              <a:rPr lang="en-US">
                <a:solidFill>
                  <a:srgbClr val="FFFF00"/>
                </a:solidFill>
              </a:rPr>
              <a:t>untuk iterasi berikutnya adalah </a:t>
            </a:r>
            <a:r>
              <a:rPr lang="en-US" smtClean="0">
                <a:solidFill>
                  <a:srgbClr val="FFFF00"/>
                </a:solidFill>
              </a:rPr>
              <a:t>[a, x</a:t>
            </a:r>
            <a:r>
              <a:rPr lang="en-US" baseline="-25000" smtClean="0">
                <a:solidFill>
                  <a:srgbClr val="FFFF00"/>
                </a:solidFill>
              </a:rPr>
              <a:t>1</a:t>
            </a:r>
            <a:r>
              <a:rPr lang="en-US" smtClean="0">
                <a:solidFill>
                  <a:srgbClr val="FFFF00"/>
                </a:solidFill>
              </a:rPr>
              <a:t>] atau [-1;-0,36788]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0178" y="3162332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Iterasi 2: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</a:t>
            </a: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>
                <a:solidFill>
                  <a:srgbClr val="FFFF00"/>
                </a:solidFill>
              </a:rPr>
              <a:t>-0,36788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f(b</a:t>
            </a:r>
            <a:r>
              <a:rPr lang="en-US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)=0,468536; </a:t>
            </a:r>
            <a:r>
              <a:rPr lang="en-US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mtClean="0">
                <a:solidFill>
                  <a:srgbClr val="FFFF00"/>
                </a:solidFill>
              </a:rPr>
              <a:t>	</a:t>
            </a:r>
            <a:endParaRPr lang="en-US">
              <a:solidFill>
                <a:srgbClr val="FFFF00"/>
              </a:solidFill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21264"/>
              </p:ext>
            </p:extLst>
          </p:nvPr>
        </p:nvGraphicFramePr>
        <p:xfrm>
          <a:off x="5894388" y="4217988"/>
          <a:ext cx="45624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7" imgW="3568680" imgH="380880" progId="Equation.DSMT4">
                  <p:embed/>
                </p:oleObj>
              </mc:Choice>
              <mc:Fallback>
                <p:oleObj name="Equation" r:id="rId7" imgW="3568680" imgH="3808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4388" y="4217988"/>
                        <a:ext cx="4562475" cy="487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14679"/>
              </p:ext>
            </p:extLst>
          </p:nvPr>
        </p:nvGraphicFramePr>
        <p:xfrm>
          <a:off x="5892800" y="4700588"/>
          <a:ext cx="45640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9" imgW="3098520" imgH="203040" progId="Equation.DSMT4">
                  <p:embed/>
                </p:oleObj>
              </mc:Choice>
              <mc:Fallback>
                <p:oleObj name="Equation" r:id="rId9" imgW="3098520" imgH="2030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92800" y="4700588"/>
                        <a:ext cx="4564063" cy="3016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805766" y="5014464"/>
            <a:ext cx="4817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f(x</a:t>
            </a:r>
            <a:r>
              <a:rPr lang="en-US" baseline="-25000">
                <a:solidFill>
                  <a:srgbClr val="FFFF00"/>
                </a:solidFill>
              </a:rPr>
              <a:t>2</a:t>
            </a:r>
            <a:r>
              <a:rPr lang="en-US" smtClean="0">
                <a:solidFill>
                  <a:srgbClr val="FFFF00"/>
                </a:solidFill>
              </a:rPr>
              <a:t>)&gt;0, berbeda tanda dengan f(a), </a:t>
            </a:r>
            <a:r>
              <a:rPr lang="en-US">
                <a:solidFill>
                  <a:srgbClr val="FFFF00"/>
                </a:solidFill>
              </a:rPr>
              <a:t>maka interval baru untuk iterasi berikutnya adalah [</a:t>
            </a:r>
            <a:r>
              <a:rPr lang="en-US" smtClean="0">
                <a:solidFill>
                  <a:srgbClr val="FFFF00"/>
                </a:solidFill>
              </a:rPr>
              <a:t>a, x</a:t>
            </a:r>
            <a:r>
              <a:rPr lang="en-US" baseline="-25000">
                <a:solidFill>
                  <a:srgbClr val="FFFF00"/>
                </a:solidFill>
              </a:rPr>
              <a:t>2</a:t>
            </a:r>
            <a:r>
              <a:rPr lang="en-US" smtClean="0">
                <a:solidFill>
                  <a:srgbClr val="FFFF00"/>
                </a:solidFill>
              </a:rPr>
              <a:t>] atau [-1;-0,50331]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13741"/>
              </p:ext>
            </p:extLst>
          </p:nvPr>
        </p:nvGraphicFramePr>
        <p:xfrm>
          <a:off x="1089025" y="2812458"/>
          <a:ext cx="990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4" imgW="774360" imgH="190440" progId="Equation.DSMT4">
                  <p:embed/>
                </p:oleObj>
              </mc:Choice>
              <mc:Fallback>
                <p:oleObj name="Equation" r:id="rId4" imgW="774360" imgH="190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9025" y="2812458"/>
                        <a:ext cx="990600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112887"/>
              </p:ext>
            </p:extLst>
          </p:nvPr>
        </p:nvGraphicFramePr>
        <p:xfrm>
          <a:off x="2430441" y="2811640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6" imgW="888840" imgH="190440" progId="Equation.DSMT4">
                  <p:embed/>
                </p:oleObj>
              </mc:Choice>
              <mc:Fallback>
                <p:oleObj name="Equation" r:id="rId6" imgW="888840" imgH="1904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0441" y="2811640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1" y="3087301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3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>
                <a:solidFill>
                  <a:srgbClr val="FFFF00"/>
                </a:solidFill>
              </a:rPr>
              <a:t>3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-0,54741]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515" y="1936610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3: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0,50331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f(b)=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0,16742;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61633"/>
              </p:ext>
            </p:extLst>
          </p:nvPr>
        </p:nvGraphicFramePr>
        <p:xfrm>
          <a:off x="1095375" y="4966762"/>
          <a:ext cx="10080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Equation" r:id="rId8" imgW="787320" imgH="190440" progId="Equation.DSMT4">
                  <p:embed/>
                </p:oleObj>
              </mc:Choice>
              <mc:Fallback>
                <p:oleObj name="Equation" r:id="rId8" imgW="787320" imgH="190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95375" y="4966762"/>
                        <a:ext cx="1008063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109609"/>
              </p:ext>
            </p:extLst>
          </p:nvPr>
        </p:nvGraphicFramePr>
        <p:xfrm>
          <a:off x="2444155" y="4966555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Equation" r:id="rId10" imgW="888840" imgH="190440" progId="Equation.DSMT4">
                  <p:embed/>
                </p:oleObj>
              </mc:Choice>
              <mc:Fallback>
                <p:oleObj name="Equation" r:id="rId10" imgW="888840" imgH="1904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44155" y="4966555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99515" y="5242216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4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>
                <a:solidFill>
                  <a:srgbClr val="FFFF00"/>
                </a:solidFill>
              </a:rPr>
              <a:t>4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0,56112]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229" y="4091525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4: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0,54741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)=0,05365;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02922"/>
              </p:ext>
            </p:extLst>
          </p:nvPr>
        </p:nvGraphicFramePr>
        <p:xfrm>
          <a:off x="6096507" y="2812458"/>
          <a:ext cx="990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2" imgW="774360" imgH="190440" progId="Equation.DSMT4">
                  <p:embed/>
                </p:oleObj>
              </mc:Choice>
              <mc:Fallback>
                <p:oleObj name="Equation" r:id="rId12" imgW="774360" imgH="190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507" y="2812458"/>
                        <a:ext cx="990600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937618"/>
              </p:ext>
            </p:extLst>
          </p:nvPr>
        </p:nvGraphicFramePr>
        <p:xfrm>
          <a:off x="7437923" y="2811640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name="Equation" r:id="rId14" imgW="888840" imgH="190440" progId="Equation.DSMT4">
                  <p:embed/>
                </p:oleObj>
              </mc:Choice>
              <mc:Fallback>
                <p:oleObj name="Equation" r:id="rId14" imgW="888840" imgH="1904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37923" y="2811640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693283" y="3087301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5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>
                <a:solidFill>
                  <a:srgbClr val="FFFF00"/>
                </a:solidFill>
              </a:rPr>
              <a:t>5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0,56531]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997" y="1936610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5: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0,56112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)=0,01658;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08414"/>
              </p:ext>
            </p:extLst>
          </p:nvPr>
        </p:nvGraphicFramePr>
        <p:xfrm>
          <a:off x="6102857" y="4966762"/>
          <a:ext cx="10080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name="Equation" r:id="rId16" imgW="787320" imgH="190440" progId="Equation.DSMT4">
                  <p:embed/>
                </p:oleObj>
              </mc:Choice>
              <mc:Fallback>
                <p:oleObj name="Equation" r:id="rId16" imgW="787320" imgH="1904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02857" y="4966762"/>
                        <a:ext cx="1008063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492515"/>
              </p:ext>
            </p:extLst>
          </p:nvPr>
        </p:nvGraphicFramePr>
        <p:xfrm>
          <a:off x="7443788" y="4966762"/>
          <a:ext cx="11985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name="Equation" r:id="rId18" imgW="901440" imgH="190440" progId="Equation.DSMT4">
                  <p:embed/>
                </p:oleObj>
              </mc:Choice>
              <mc:Fallback>
                <p:oleObj name="Equation" r:id="rId18" imgW="901440" imgH="19044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43788" y="4966762"/>
                        <a:ext cx="1198562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06997" y="5242216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6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 smtClean="0">
                <a:solidFill>
                  <a:srgbClr val="FFFF00"/>
                </a:solidFill>
              </a:rPr>
              <a:t>6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0,56659]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0711" y="4091525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6: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0,56531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)=0,00506;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1" y="1562841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Dengan cara yang sama (lihat iterasi 1 dan iterasi 2), diperoleh: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91148"/>
              </p:ext>
            </p:extLst>
          </p:nvPr>
        </p:nvGraphicFramePr>
        <p:xfrm>
          <a:off x="1081088" y="2451100"/>
          <a:ext cx="10064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3" imgW="787320" imgH="190440" progId="Equation.DSMT4">
                  <p:embed/>
                </p:oleObj>
              </mc:Choice>
              <mc:Fallback>
                <p:oleObj name="Equation" r:id="rId3" imgW="787320" imgH="1904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088" y="2451100"/>
                        <a:ext cx="1006475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29843"/>
              </p:ext>
            </p:extLst>
          </p:nvPr>
        </p:nvGraphicFramePr>
        <p:xfrm>
          <a:off x="2422525" y="2449513"/>
          <a:ext cx="11985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5" imgW="901440" imgH="190440" progId="Equation.DSMT4">
                  <p:embed/>
                </p:oleObj>
              </mc:Choice>
              <mc:Fallback>
                <p:oleObj name="Equation" r:id="rId5" imgW="901440" imgH="1904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2525" y="2449513"/>
                        <a:ext cx="1198563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1" y="2725877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7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>
                <a:solidFill>
                  <a:srgbClr val="FFFF00"/>
                </a:solidFill>
              </a:rPr>
              <a:t>7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0,56697]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9515" y="1575186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7: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0,56659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f(b)=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0,00154;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87755"/>
              </p:ext>
            </p:extLst>
          </p:nvPr>
        </p:nvGraphicFramePr>
        <p:xfrm>
          <a:off x="1095375" y="4605338"/>
          <a:ext cx="10080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7" imgW="787320" imgH="190440" progId="Equation.DSMT4">
                  <p:embed/>
                </p:oleObj>
              </mc:Choice>
              <mc:Fallback>
                <p:oleObj name="Equation" r:id="rId7" imgW="787320" imgH="1904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5375" y="4605338"/>
                        <a:ext cx="1008063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07697"/>
              </p:ext>
            </p:extLst>
          </p:nvPr>
        </p:nvGraphicFramePr>
        <p:xfrm>
          <a:off x="2444155" y="4605131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9" imgW="888840" imgH="190440" progId="Equation.DSMT4">
                  <p:embed/>
                </p:oleObj>
              </mc:Choice>
              <mc:Fallback>
                <p:oleObj name="Equation" r:id="rId9" imgW="888840" imgH="19044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155" y="4605131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99515" y="4880792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8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 smtClean="0">
                <a:solidFill>
                  <a:srgbClr val="FFFF00"/>
                </a:solidFill>
              </a:rPr>
              <a:t>8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0,56709]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3229" y="3730101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</a:t>
            </a:r>
            <a:r>
              <a:rPr lang="en-US" sz="1600">
                <a:solidFill>
                  <a:srgbClr val="FFFF00"/>
                </a:solidFill>
              </a:rPr>
              <a:t>8</a:t>
            </a:r>
            <a:r>
              <a:rPr lang="en-US" sz="1600" smtClean="0">
                <a:solidFill>
                  <a:srgbClr val="FFFF00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0,56697 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)=0,00047;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32502"/>
              </p:ext>
            </p:extLst>
          </p:nvPr>
        </p:nvGraphicFramePr>
        <p:xfrm>
          <a:off x="6088063" y="2451100"/>
          <a:ext cx="10064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11" imgW="787320" imgH="190440" progId="Equation.DSMT4">
                  <p:embed/>
                </p:oleObj>
              </mc:Choice>
              <mc:Fallback>
                <p:oleObj name="Equation" r:id="rId11" imgW="787320" imgH="190440" progId="Equation.DSMT4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8063" y="2451100"/>
                        <a:ext cx="1006475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95617"/>
              </p:ext>
            </p:extLst>
          </p:nvPr>
        </p:nvGraphicFramePr>
        <p:xfrm>
          <a:off x="7437923" y="2450216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13" imgW="888840" imgH="190440" progId="Equation.DSMT4">
                  <p:embed/>
                </p:oleObj>
              </mc:Choice>
              <mc:Fallback>
                <p:oleObj name="Equation" r:id="rId13" imgW="888840" imgH="190440" progId="Equation.DSMT4">
                  <p:embed/>
                  <p:pic>
                    <p:nvPicPr>
                      <p:cNvPr id="40" name="Object 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37923" y="2450216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693283" y="2725877"/>
            <a:ext cx="4738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f(x</a:t>
            </a:r>
            <a:r>
              <a:rPr lang="en-US" sz="1600" baseline="-25000">
                <a:solidFill>
                  <a:srgbClr val="FFFF00"/>
                </a:solidFill>
              </a:rPr>
              <a:t>9</a:t>
            </a:r>
            <a:r>
              <a:rPr lang="en-US" sz="1600" smtClean="0">
                <a:solidFill>
                  <a:srgbClr val="FFFF00"/>
                </a:solidFill>
              </a:rPr>
              <a:t>)&gt;0, berbeda tanda dengan f(a)&lt;0, maka interval baru untuk iterasi berikutnya adalah [a, x</a:t>
            </a:r>
            <a:r>
              <a:rPr lang="en-US" sz="1600" baseline="-25000">
                <a:solidFill>
                  <a:srgbClr val="FFFF00"/>
                </a:solidFill>
              </a:rPr>
              <a:t>9</a:t>
            </a:r>
            <a:r>
              <a:rPr lang="en-US" sz="1600" smtClean="0">
                <a:solidFill>
                  <a:srgbClr val="FFFF00"/>
                </a:solidFill>
              </a:rPr>
              <a:t>] atau [-1</a:t>
            </a:r>
            <a:r>
              <a:rPr lang="en-US" sz="1600">
                <a:solidFill>
                  <a:srgbClr val="FFFF00"/>
                </a:solidFill>
              </a:rPr>
              <a:t>; -</a:t>
            </a:r>
            <a:r>
              <a:rPr lang="en-US" sz="1600" smtClean="0">
                <a:solidFill>
                  <a:srgbClr val="FFFF00"/>
                </a:solidFill>
              </a:rPr>
              <a:t>0,56713]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997" y="1575186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9: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0,56709 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)=0,00014;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99616"/>
              </p:ext>
            </p:extLst>
          </p:nvPr>
        </p:nvGraphicFramePr>
        <p:xfrm>
          <a:off x="6086475" y="4605338"/>
          <a:ext cx="1039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15" imgW="812520" imgH="190440" progId="Equation.DSMT4">
                  <p:embed/>
                </p:oleObj>
              </mc:Choice>
              <mc:Fallback>
                <p:oleObj name="Equation" r:id="rId15" imgW="812520" imgH="190440" progId="Equation.DSMT4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6475" y="4605338"/>
                        <a:ext cx="1039813" cy="244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72978"/>
              </p:ext>
            </p:extLst>
          </p:nvPr>
        </p:nvGraphicFramePr>
        <p:xfrm>
          <a:off x="7451725" y="4605338"/>
          <a:ext cx="1181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17" imgW="888840" imgH="190440" progId="Equation.DSMT4">
                  <p:embed/>
                </p:oleObj>
              </mc:Choice>
              <mc:Fallback>
                <p:oleObj name="Equation" r:id="rId17" imgW="888840" imgH="190440" progId="Equation.DSMT4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51725" y="4605338"/>
                        <a:ext cx="1181100" cy="254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06997" y="4880792"/>
            <a:ext cx="6040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berhenti, karena hanya diminta hingga iterasi ke-10. Hingga iterasi ke-10 ini diperoleh akar terbaik x</a:t>
            </a:r>
            <a:r>
              <a:rPr lang="en-US" sz="1600" baseline="-25000" smtClean="0">
                <a:solidFill>
                  <a:srgbClr val="FFFF00"/>
                </a:solidFill>
              </a:rPr>
              <a:t>10</a:t>
            </a:r>
            <a:r>
              <a:rPr lang="en-US" sz="1600" smtClean="0">
                <a:solidFill>
                  <a:srgbClr val="FFFF00"/>
                </a:solidFill>
              </a:rPr>
              <a:t>=-0,56714 dengan f(x</a:t>
            </a:r>
            <a:r>
              <a:rPr lang="en-US" sz="1600" baseline="-25000" smtClean="0">
                <a:solidFill>
                  <a:srgbClr val="FFFF00"/>
                </a:solidFill>
              </a:rPr>
              <a:t>10</a:t>
            </a:r>
            <a:r>
              <a:rPr lang="en-US" sz="1600" smtClean="0">
                <a:solidFill>
                  <a:srgbClr val="FFFF00"/>
                </a:solidFill>
              </a:rPr>
              <a:t>)=0,00001</a:t>
            </a:r>
            <a:r>
              <a:rPr lang="en-US" sz="1600" smtClean="0">
                <a:solidFill>
                  <a:srgbClr val="FFFF00"/>
                </a:solidFill>
                <a:sym typeface="Symbol" panose="05050102010706020507" pitchFamily="18" charset="2"/>
              </a:rPr>
              <a:t> 0. </a:t>
            </a:r>
          </a:p>
          <a:p>
            <a:r>
              <a:rPr lang="en-US" sz="1600" smtClean="0">
                <a:solidFill>
                  <a:srgbClr val="FFFF00"/>
                </a:solidFill>
                <a:sym typeface="Symbol" panose="05050102010706020507" pitchFamily="18" charset="2"/>
              </a:rPr>
              <a:t>Iterasi dapat dilanjutkan lagi untuk memperoleh akar yang lebih baik, dengan menggunakan interval </a:t>
            </a:r>
            <a:r>
              <a:rPr lang="en-US" sz="1600">
                <a:solidFill>
                  <a:srgbClr val="FFFF00"/>
                </a:solidFill>
              </a:rPr>
              <a:t> [a, </a:t>
            </a:r>
            <a:r>
              <a:rPr lang="en-US" sz="1600" smtClean="0">
                <a:solidFill>
                  <a:srgbClr val="FFFF00"/>
                </a:solidFill>
              </a:rPr>
              <a:t>x</a:t>
            </a:r>
            <a:r>
              <a:rPr lang="en-US" sz="1600" baseline="-25000" smtClean="0">
                <a:solidFill>
                  <a:srgbClr val="FFFF00"/>
                </a:solidFill>
              </a:rPr>
              <a:t>10</a:t>
            </a:r>
            <a:r>
              <a:rPr lang="en-US" sz="1600" smtClean="0">
                <a:solidFill>
                  <a:srgbClr val="FFFF00"/>
                </a:solidFill>
              </a:rPr>
              <a:t>] </a:t>
            </a:r>
            <a:r>
              <a:rPr lang="en-US" sz="1600">
                <a:solidFill>
                  <a:srgbClr val="FFFF00"/>
                </a:solidFill>
              </a:rPr>
              <a:t>atau [-1; -</a:t>
            </a:r>
            <a:r>
              <a:rPr lang="en-US" sz="1600" smtClean="0">
                <a:solidFill>
                  <a:srgbClr val="FFFF00"/>
                </a:solidFill>
              </a:rPr>
              <a:t>0,56714]</a:t>
            </a:r>
            <a:endParaRPr lang="en-US" sz="160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0711" y="3730101"/>
            <a:ext cx="4642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</a:rPr>
              <a:t>Iterasi 10: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</a:rPr>
              <a:t>=-1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f(a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)=-1,71828; f(a)&lt;0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b=</a:t>
            </a:r>
            <a:r>
              <a:rPr lang="en-US" sz="1600">
                <a:solidFill>
                  <a:srgbClr val="FFFF00"/>
                </a:solidFill>
              </a:rPr>
              <a:t>-</a:t>
            </a:r>
            <a:r>
              <a:rPr lang="en-US" sz="1600" smtClean="0">
                <a:solidFill>
                  <a:srgbClr val="FFFF00"/>
                </a:solidFill>
              </a:rPr>
              <a:t>0,56713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</a:t>
            </a:r>
            <a:r>
              <a:rPr lang="en-US" sz="1600" smtClean="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)=0,00004; </a:t>
            </a:r>
            <a:r>
              <a:rPr lang="en-US" sz="1600">
                <a:solidFill>
                  <a:srgbClr val="FFFF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f(b)&gt;0 </a:t>
            </a:r>
            <a:r>
              <a:rPr lang="en-US" sz="1600" smtClean="0">
                <a:solidFill>
                  <a:srgbClr val="FFFF00"/>
                </a:solidFill>
              </a:rPr>
              <a:t>	</a:t>
            </a:r>
            <a:endParaRPr lang="en-US" sz="1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1" y="2047097"/>
            <a:ext cx="11112499" cy="35917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REGULA FALSI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1567278"/>
            <a:ext cx="10758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000" smtClean="0">
                <a:cs typeface="Times New Roman" panose="02020603050405020304" pitchFamily="18" charset="0"/>
              </a:rPr>
              <a:t>Ringkasan hasil perhitungan contoh di atas adalah sebagai berikut:</a:t>
            </a:r>
            <a:endParaRPr lang="en-US" alt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50" y="2221084"/>
            <a:ext cx="10800000" cy="3209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6976" y="119794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akar dari f(x)</a:t>
            </a: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706696" y="1623705"/>
            <a:ext cx="546100" cy="27940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26925" y="5128491"/>
            <a:ext cx="2271374" cy="301758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38396" y="57539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Akar terbaik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9779830" y="5430247"/>
            <a:ext cx="472966" cy="38253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10635" y="1567278"/>
            <a:ext cx="7529117" cy="444463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TERBUKA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1" y="1567278"/>
            <a:ext cx="372483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Metode terbuka merupakan metode pencarian akar persamaan berdasarkan 1 atau lebih akar awal tertentu tanpa harus mengetahui interval dimana akar tsb. berada.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Jadi jika diketahui akar awal x</a:t>
            </a:r>
            <a:r>
              <a:rPr lang="en-US" altLang="en-US" sz="1600" baseline="-25000" smtClean="0">
                <a:cs typeface="Times New Roman" panose="02020603050405020304" pitchFamily="18" charset="0"/>
              </a:rPr>
              <a:t>i</a:t>
            </a:r>
            <a:r>
              <a:rPr lang="en-US" altLang="en-US" sz="1600" smtClean="0">
                <a:cs typeface="Times New Roman" panose="02020603050405020304" pitchFamily="18" charset="0"/>
              </a:rPr>
              <a:t> maka perbaikan akar berikutnya (x</a:t>
            </a:r>
            <a:r>
              <a:rPr lang="en-US" altLang="en-US" sz="1600" baseline="-25000" smtClean="0">
                <a:cs typeface="Times New Roman" panose="02020603050405020304" pitchFamily="18" charset="0"/>
              </a:rPr>
              <a:t>i+1</a:t>
            </a:r>
            <a:r>
              <a:rPr lang="en-US" altLang="en-US" sz="1600" smtClean="0">
                <a:cs typeface="Times New Roman" panose="02020603050405020304" pitchFamily="18" charset="0"/>
              </a:rPr>
              <a:t>) dilakukan menggunakan x</a:t>
            </a:r>
            <a:r>
              <a:rPr lang="en-US" altLang="en-US" sz="1600" baseline="-25000" smtClean="0">
                <a:cs typeface="Times New Roman" panose="02020603050405020304" pitchFamily="18" charset="0"/>
              </a:rPr>
              <a:t>i</a:t>
            </a:r>
            <a:r>
              <a:rPr lang="en-US" altLang="en-US" sz="1600" smtClean="0">
                <a:cs typeface="Times New Roman" panose="02020603050405020304" pitchFamily="18" charset="0"/>
              </a:rPr>
              <a:t> tersebut.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Berbeda dengan metode tertutup yang sebagian besar dilakukan secara iteratif untuk memperoleh akar yang konvergen, pada metode terbuka dimungkinkan terjadinya pencarian akar yang konvergen atau divergen.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altLang="en-US" sz="1600" smtClean="0">
                <a:cs typeface="Times New Roman" panose="02020603050405020304" pitchFamily="18" charset="0"/>
              </a:rPr>
              <a:t>Pada sesi ini akan dibahas 3 metode terbuka: </a:t>
            </a:r>
            <a:r>
              <a:rPr lang="en-US" altLang="en-US" sz="1600" b="1" smtClean="0">
                <a:solidFill>
                  <a:srgbClr val="FFFF00"/>
                </a:solidFill>
                <a:cs typeface="Times New Roman" panose="02020603050405020304" pitchFamily="18" charset="0"/>
              </a:rPr>
              <a:t>metode iterasi, Newton-Raphson, dan secant</a:t>
            </a:r>
            <a:r>
              <a:rPr lang="en-US" altLang="en-US" sz="1600" b="1" smtClean="0">
                <a:cs typeface="Times New Roman" panose="02020603050405020304" pitchFamily="18" charset="0"/>
              </a:rPr>
              <a:t>.</a:t>
            </a:r>
            <a:endParaRPr lang="en-US" altLang="en-US" sz="1600" b="1"/>
          </a:p>
        </p:txBody>
      </p:sp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44305"/>
              </p:ext>
            </p:extLst>
          </p:nvPr>
        </p:nvGraphicFramePr>
        <p:xfrm>
          <a:off x="4492158" y="1680447"/>
          <a:ext cx="7396162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Bitmap Image" r:id="rId3" imgW="4952381" imgH="2857899" progId="Paint.Picture">
                  <p:embed/>
                </p:oleObj>
              </mc:Choice>
              <mc:Fallback>
                <p:oleObj name="Bitmap Image" r:id="rId3" imgW="4952381" imgH="2857899" progId="Paint.Picture">
                  <p:embed/>
                  <p:pic>
                    <p:nvPicPr>
                      <p:cNvPr id="9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158" y="1680447"/>
                        <a:ext cx="7396162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3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5" cy="1260000"/>
          </a:xfrm>
        </p:spPr>
        <p:txBody>
          <a:bodyPr/>
          <a:lstStyle/>
          <a:p>
            <a:r>
              <a:rPr lang="en-US" smtClean="0">
                <a:solidFill>
                  <a:srgbClr val="FFC000"/>
                </a:solidFill>
              </a:rPr>
              <a:t>METODE </a:t>
            </a:r>
            <a:r>
              <a:rPr lang="en-US" smtClean="0">
                <a:solidFill>
                  <a:srgbClr val="FFC000"/>
                </a:solidFill>
              </a:rPr>
              <a:t>ITERASI SEDERHANA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446982"/>
            <a:ext cx="12192000" cy="4110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99488" y="6513991"/>
            <a:ext cx="9099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rgbClr val="133E57"/>
                </a:solidFill>
              </a:rPr>
              <a:t>PROGRAM STUDI SARJANA TEKNIK INFORMATIKA ● FAKULTAS ILMU KOMPUTER ● UNIVERSITAS DIAN NUSWANTORO</a:t>
            </a:r>
            <a:endParaRPr lang="en-US" sz="1200" b="1">
              <a:solidFill>
                <a:srgbClr val="133E57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white">
          <a:xfrm>
            <a:off x="685800" y="1613438"/>
            <a:ext cx="11190890" cy="9721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US" altLang="en-US" sz="2400" smtClean="0"/>
              <a:t>Contoh: Tentukan salah satu akar dari x</a:t>
            </a:r>
            <a:r>
              <a:rPr lang="en-US" altLang="en-US" sz="2400" baseline="30000" smtClean="0"/>
              <a:t>2</a:t>
            </a:r>
            <a:r>
              <a:rPr lang="en-US" altLang="en-US" sz="2400" smtClean="0"/>
              <a:t>-x-6=0 dengan metode iterasi, jika diketahui akar awal nya adalah 2,5. </a:t>
            </a:r>
            <a:endParaRPr lang="en-US" altLang="en-US" sz="200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5800" y="2688772"/>
                <a:ext cx="5893676" cy="4048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mtClean="0"/>
                  <a:t>x</a:t>
                </a:r>
                <a:r>
                  <a:rPr lang="en-US" altLang="en-US" baseline="30000" smtClean="0"/>
                  <a:t>2</a:t>
                </a:r>
                <a:r>
                  <a:rPr lang="en-US" altLang="en-US" smtClean="0"/>
                  <a:t>-x-6=0 dapat diubah menjadi :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en-US" smtClean="0"/>
                  <a:t>x</a:t>
                </a:r>
                <a:r>
                  <a:rPr lang="en-US" altLang="en-US" baseline="30000" smtClean="0"/>
                  <a:t>2</a:t>
                </a:r>
                <a:r>
                  <a:rPr lang="en-US" altLang="en-US" smtClean="0"/>
                  <a:t>=x+6 atau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rad>
                  </m:oMath>
                </a14:m>
                <a:endParaRPr lang="en-US" altLang="en-US" smtClean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mtClean="0"/>
                  <a:t>x=x</a:t>
                </a:r>
                <a:r>
                  <a:rPr lang="en-US" baseline="30000" smtClean="0"/>
                  <a:t>2</a:t>
                </a:r>
                <a:r>
                  <a:rPr lang="en-US" smtClean="0"/>
                  <a:t>-6</a:t>
                </a:r>
              </a:p>
              <a:p>
                <a:endParaRPr lang="en-US" smtClean="0"/>
              </a:p>
              <a:p>
                <a:r>
                  <a:rPr lang="en-US" smtClean="0"/>
                  <a:t>Misal dipilih x=x</a:t>
                </a:r>
                <a:r>
                  <a:rPr lang="en-US" baseline="30000" smtClean="0"/>
                  <a:t>2</a:t>
                </a:r>
                <a:r>
                  <a:rPr lang="en-US" smtClean="0"/>
                  <a:t>-6 dan dibentuk fungsi iterasi x</a:t>
                </a:r>
                <a:r>
                  <a:rPr lang="en-US" baseline="-25000" smtClean="0"/>
                  <a:t>i+1</a:t>
                </a:r>
                <a:r>
                  <a:rPr lang="en-US" smtClean="0"/>
                  <a:t>=x</a:t>
                </a:r>
                <a:r>
                  <a:rPr lang="en-US" baseline="-25000" smtClean="0"/>
                  <a:t>i</a:t>
                </a:r>
                <a:r>
                  <a:rPr lang="en-US" baseline="30000" smtClean="0"/>
                  <a:t>2</a:t>
                </a:r>
                <a:r>
                  <a:rPr lang="en-US" smtClean="0"/>
                  <a:t>-6, dimana i=0,1,2,…,n. Selanjutnya, secara iteratif akar persamaan dapat ditaksir sebagai berikut:</a:t>
                </a:r>
              </a:p>
              <a:p>
                <a:r>
                  <a:rPr lang="en-US" smtClean="0"/>
                  <a:t>Iterasi 1: i=0; x</a:t>
                </a:r>
                <a:r>
                  <a:rPr lang="en-US" baseline="-25000" smtClean="0"/>
                  <a:t>0</a:t>
                </a:r>
                <a:r>
                  <a:rPr lang="en-US" smtClean="0"/>
                  <a:t>=2,5</a:t>
                </a:r>
              </a:p>
              <a:p>
                <a:r>
                  <a:rPr lang="en-US"/>
                  <a:t>	</a:t>
                </a:r>
                <a:r>
                  <a:rPr lang="en-US" smtClean="0"/>
                  <a:t>x</a:t>
                </a:r>
                <a:r>
                  <a:rPr lang="en-US" baseline="-25000" smtClean="0"/>
                  <a:t>1</a:t>
                </a:r>
                <a:r>
                  <a:rPr lang="en-US" smtClean="0"/>
                  <a:t>=x</a:t>
                </a:r>
                <a:r>
                  <a:rPr lang="en-US" baseline="-25000" smtClean="0"/>
                  <a:t>0</a:t>
                </a:r>
                <a:r>
                  <a:rPr lang="en-US" baseline="30000" smtClean="0"/>
                  <a:t>2</a:t>
                </a:r>
                <a:r>
                  <a:rPr lang="en-US" smtClean="0"/>
                  <a:t>-6=(2,5)</a:t>
                </a:r>
                <a:r>
                  <a:rPr lang="en-US" baseline="30000" smtClean="0"/>
                  <a:t>2</a:t>
                </a:r>
                <a:r>
                  <a:rPr lang="en-US" smtClean="0"/>
                  <a:t>-6=(6,25-6)=0,25</a:t>
                </a:r>
              </a:p>
              <a:p>
                <a:r>
                  <a:rPr lang="en-US"/>
                  <a:t>Iterasi </a:t>
                </a:r>
                <a:r>
                  <a:rPr lang="en-US" smtClean="0"/>
                  <a:t>2: i=1; x</a:t>
                </a:r>
                <a:r>
                  <a:rPr lang="en-US" baseline="-25000" smtClean="0"/>
                  <a:t>1</a:t>
                </a:r>
                <a:r>
                  <a:rPr lang="en-US" smtClean="0"/>
                  <a:t>=0,25</a:t>
                </a:r>
                <a:endParaRPr lang="en-US"/>
              </a:p>
              <a:p>
                <a:r>
                  <a:rPr lang="en-US"/>
                  <a:t>	</a:t>
                </a:r>
                <a:r>
                  <a:rPr lang="en-US" smtClean="0"/>
                  <a:t>x</a:t>
                </a:r>
                <a:r>
                  <a:rPr lang="en-US" baseline="-25000" smtClean="0"/>
                  <a:t>2</a:t>
                </a:r>
                <a:r>
                  <a:rPr lang="en-US" smtClean="0"/>
                  <a:t>=x</a:t>
                </a:r>
                <a:r>
                  <a:rPr lang="en-US" baseline="-25000"/>
                  <a:t>1</a:t>
                </a:r>
                <a:r>
                  <a:rPr lang="en-US" baseline="30000" smtClean="0"/>
                  <a:t>2</a:t>
                </a:r>
                <a:r>
                  <a:rPr lang="en-US" smtClean="0"/>
                  <a:t>-6=(0,25)</a:t>
                </a:r>
                <a:r>
                  <a:rPr lang="en-US" baseline="30000" smtClean="0"/>
                  <a:t>2</a:t>
                </a:r>
                <a:r>
                  <a:rPr lang="en-US" smtClean="0"/>
                  <a:t>-6=(0,0625-6)=-5,9375</a:t>
                </a:r>
                <a:endParaRPr lang="en-US"/>
              </a:p>
              <a:p>
                <a:r>
                  <a:rPr lang="en-US" smtClean="0"/>
                  <a:t>Iterasi 3: i=2; x</a:t>
                </a:r>
                <a:r>
                  <a:rPr lang="en-US" baseline="-25000" smtClean="0"/>
                  <a:t>2</a:t>
                </a:r>
                <a:r>
                  <a:rPr lang="en-US" smtClean="0"/>
                  <a:t>=-5,9375</a:t>
                </a:r>
                <a:endParaRPr lang="en-US"/>
              </a:p>
              <a:p>
                <a:r>
                  <a:rPr lang="en-US"/>
                  <a:t>	</a:t>
                </a:r>
                <a:r>
                  <a:rPr lang="en-US" smtClean="0"/>
                  <a:t>x</a:t>
                </a:r>
                <a:r>
                  <a:rPr lang="en-US" baseline="-25000" smtClean="0"/>
                  <a:t>3</a:t>
                </a:r>
                <a:r>
                  <a:rPr lang="en-US" smtClean="0"/>
                  <a:t>=x</a:t>
                </a:r>
                <a:r>
                  <a:rPr lang="en-US" baseline="-25000"/>
                  <a:t>2</a:t>
                </a:r>
                <a:r>
                  <a:rPr lang="en-US" baseline="30000" smtClean="0"/>
                  <a:t>2</a:t>
                </a:r>
                <a:r>
                  <a:rPr lang="en-US" smtClean="0"/>
                  <a:t>-6=(</a:t>
                </a:r>
                <a:r>
                  <a:rPr lang="en-US"/>
                  <a:t>-</a:t>
                </a:r>
                <a:r>
                  <a:rPr lang="en-US" smtClean="0"/>
                  <a:t>5,9375)</a:t>
                </a:r>
                <a:r>
                  <a:rPr lang="en-US" baseline="30000" smtClean="0"/>
                  <a:t>2</a:t>
                </a:r>
                <a:r>
                  <a:rPr lang="en-US" smtClean="0"/>
                  <a:t>-6=29,25391</a:t>
                </a:r>
                <a:endParaRPr lang="en-US"/>
              </a:p>
              <a:p>
                <a:endParaRPr lang="en-US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88772"/>
                <a:ext cx="5893676" cy="4048672"/>
              </a:xfrm>
              <a:prstGeom prst="rect">
                <a:avLst/>
              </a:prstGeom>
              <a:blipFill>
                <a:blip r:embed="rId2"/>
                <a:stretch>
                  <a:fillRect l="-932" t="-753" r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15919" y="2686823"/>
            <a:ext cx="54760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Iterasi </a:t>
            </a:r>
            <a:r>
              <a:rPr lang="en-US" smtClean="0"/>
              <a:t>4: i=3; x</a:t>
            </a:r>
            <a:r>
              <a:rPr lang="en-US" baseline="-25000" smtClean="0"/>
              <a:t>3</a:t>
            </a:r>
            <a:r>
              <a:rPr lang="en-US" smtClean="0"/>
              <a:t>=</a:t>
            </a:r>
            <a:r>
              <a:rPr lang="en-US"/>
              <a:t>29,25391</a:t>
            </a:r>
          </a:p>
          <a:p>
            <a:r>
              <a:rPr lang="en-US"/>
              <a:t>	</a:t>
            </a:r>
            <a:r>
              <a:rPr lang="en-US" smtClean="0"/>
              <a:t>x</a:t>
            </a:r>
            <a:r>
              <a:rPr lang="en-US" baseline="-25000" smtClean="0"/>
              <a:t>4</a:t>
            </a:r>
            <a:r>
              <a:rPr lang="en-US" smtClean="0"/>
              <a:t>=x</a:t>
            </a:r>
            <a:r>
              <a:rPr lang="en-US" baseline="-25000"/>
              <a:t>3</a:t>
            </a:r>
            <a:r>
              <a:rPr lang="en-US" baseline="30000" smtClean="0"/>
              <a:t>2</a:t>
            </a:r>
            <a:r>
              <a:rPr lang="en-US" smtClean="0"/>
              <a:t>-6=(29,25391)</a:t>
            </a:r>
            <a:r>
              <a:rPr lang="en-US" baseline="30000" smtClean="0"/>
              <a:t>2</a:t>
            </a:r>
            <a:r>
              <a:rPr lang="en-US" smtClean="0"/>
              <a:t>-6=8549,791</a:t>
            </a:r>
          </a:p>
          <a:p>
            <a:r>
              <a:rPr lang="en-US" smtClean="0"/>
              <a:t>Iterasi 5: i=4; x</a:t>
            </a:r>
            <a:r>
              <a:rPr lang="en-US" baseline="-25000"/>
              <a:t>4</a:t>
            </a:r>
            <a:r>
              <a:rPr lang="en-US" smtClean="0"/>
              <a:t>=8549,791</a:t>
            </a:r>
            <a:endParaRPr lang="en-US"/>
          </a:p>
          <a:p>
            <a:r>
              <a:rPr lang="en-US"/>
              <a:t>	</a:t>
            </a:r>
            <a:r>
              <a:rPr lang="en-US" smtClean="0"/>
              <a:t>x</a:t>
            </a:r>
            <a:r>
              <a:rPr lang="en-US" baseline="-25000" smtClean="0"/>
              <a:t>5</a:t>
            </a:r>
            <a:r>
              <a:rPr lang="en-US" smtClean="0"/>
              <a:t>=x</a:t>
            </a:r>
            <a:r>
              <a:rPr lang="en-US" baseline="-25000"/>
              <a:t>4</a:t>
            </a:r>
            <a:r>
              <a:rPr lang="en-US" baseline="30000" smtClean="0"/>
              <a:t>2</a:t>
            </a:r>
            <a:r>
              <a:rPr lang="en-US" smtClean="0"/>
              <a:t>-6=(8549,791)</a:t>
            </a:r>
            <a:r>
              <a:rPr lang="en-US" baseline="30000" smtClean="0"/>
              <a:t>2</a:t>
            </a:r>
            <a:r>
              <a:rPr lang="en-US" smtClean="0"/>
              <a:t>-6=722138,8</a:t>
            </a:r>
          </a:p>
          <a:p>
            <a:r>
              <a:rPr lang="en-US" smtClean="0"/>
              <a:t>Dan seterusnya.</a:t>
            </a:r>
          </a:p>
          <a:p>
            <a:endParaRPr lang="en-US"/>
          </a:p>
          <a:p>
            <a:r>
              <a:rPr lang="en-US" smtClean="0"/>
              <a:t>Hingga iterasi ke-5 tampak bahwa akar persamaan yang dicari ternyata divergen (menjauh dari nilai yang seharusnya). Secara analitik, akar sesungguhnya dari x</a:t>
            </a:r>
            <a:r>
              <a:rPr lang="en-US" baseline="30000" smtClean="0"/>
              <a:t>2</a:t>
            </a:r>
            <a:r>
              <a:rPr lang="en-US" smtClean="0"/>
              <a:t>-x-6=0 adalah x=3 atau x=-2.</a:t>
            </a:r>
          </a:p>
          <a:p>
            <a:endParaRPr lang="en-US" smtClean="0"/>
          </a:p>
          <a:p>
            <a:r>
              <a:rPr lang="en-US" smtClean="0"/>
              <a:t>Ini berarti penyusunan fungsi x=g(x)=x</a:t>
            </a:r>
            <a:r>
              <a:rPr lang="en-US" baseline="30000" smtClean="0"/>
              <a:t>2</a:t>
            </a:r>
            <a:r>
              <a:rPr lang="en-US" smtClean="0"/>
              <a:t>-6 kurang tepat.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purl.org/dc/dcmitype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1618</Words>
  <Application>Microsoft Office PowerPoint</Application>
  <PresentationFormat>Widescreen</PresentationFormat>
  <Paragraphs>141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Wingdings</vt:lpstr>
      <vt:lpstr>Celestial</vt:lpstr>
      <vt:lpstr>Bitmap Image</vt:lpstr>
      <vt:lpstr>Equation</vt:lpstr>
      <vt:lpstr>AKAR PERSAMAAN</vt:lpstr>
      <vt:lpstr>METODE REGULA FALSI</vt:lpstr>
      <vt:lpstr>METODE REGULA FALSI</vt:lpstr>
      <vt:lpstr>METODE REGULA FALSI</vt:lpstr>
      <vt:lpstr>METODE REGULA FALSI</vt:lpstr>
      <vt:lpstr>METODE REGULA FALSI</vt:lpstr>
      <vt:lpstr>METODE REGULA FALSI</vt:lpstr>
      <vt:lpstr>METODE TERBUKA</vt:lpstr>
      <vt:lpstr>METODE ITERASI SEDERHANA</vt:lpstr>
      <vt:lpstr>METODE ITERASI SEDERHANA</vt:lpstr>
      <vt:lpstr>SOAL LATIHAN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2020-08-06T02:57:54Z</dcterms:created>
  <dcterms:modified xsi:type="dcterms:W3CDTF">2020-09-15T06:05:56Z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