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2"/>
  </p:notesMasterIdLst>
  <p:handoutMasterIdLst>
    <p:handoutMasterId r:id="rId23"/>
  </p:handoutMasterIdLst>
  <p:sldIdLst>
    <p:sldId id="268" r:id="rId5"/>
    <p:sldId id="271" r:id="rId6"/>
    <p:sldId id="291" r:id="rId7"/>
    <p:sldId id="319" r:id="rId8"/>
    <p:sldId id="328" r:id="rId9"/>
    <p:sldId id="323" r:id="rId10"/>
    <p:sldId id="329" r:id="rId11"/>
    <p:sldId id="330" r:id="rId12"/>
    <p:sldId id="324" r:id="rId13"/>
    <p:sldId id="331" r:id="rId14"/>
    <p:sldId id="332" r:id="rId15"/>
    <p:sldId id="333" r:id="rId16"/>
    <p:sldId id="334" r:id="rId17"/>
    <p:sldId id="335" r:id="rId18"/>
    <p:sldId id="322" r:id="rId19"/>
    <p:sldId id="321" r:id="rId20"/>
    <p:sldId id="30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F00"/>
    <a:srgbClr val="133E57"/>
    <a:srgbClr val="184259"/>
    <a:srgbClr val="9C4E4E"/>
    <a:srgbClr val="700000"/>
    <a:srgbClr val="5E200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2" autoAdjust="0"/>
    <p:restoredTop sz="87242" autoAdjust="0"/>
  </p:normalViewPr>
  <p:slideViewPr>
    <p:cSldViewPr snapToGrid="0">
      <p:cViewPr varScale="1">
        <p:scale>
          <a:sx n="61" d="100"/>
          <a:sy n="61" d="100"/>
        </p:scale>
        <p:origin x="7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2BF7510-B9ED-40E0-8274-4F64AD62B8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5E24B0-B97F-4932-93CD-4307D6181D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AA17F-CB06-445B-ACD3-321E84E51A80}" type="datetimeFigureOut">
              <a:rPr lang="en-US" smtClean="0"/>
              <a:t>9/16/2020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3A0DF-A8A7-4EF4-96E5-757FFFC2A9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EC987-E8F6-4FD2-BFB2-04815BD1D2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78EF9-7F2B-4B20-A25C-9E80C16977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11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141C0-BF72-4A20-AFA7-D05563D549B7}" type="datetimeFigureOut">
              <a:rPr lang="en-US" smtClean="0"/>
              <a:t>9/16/2020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AF9CF-D1E5-49FD-94F7-B246BB67E2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285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AF9CF-D1E5-49FD-94F7-B246BB67E24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012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AF9CF-D1E5-49FD-94F7-B246BB67E24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050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AF9CF-D1E5-49FD-94F7-B246BB67E24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29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5" cy="1260000"/>
          </a:xfrm>
        </p:spPr>
        <p:txBody>
          <a:bodyPr anchor="ctr" anchorCtr="0">
            <a:normAutofit/>
          </a:bodyPr>
          <a:lstStyle>
            <a:lvl1pPr>
              <a:defRPr sz="30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69601"/>
            <a:ext cx="10840915" cy="3921600"/>
          </a:xfrm>
        </p:spPr>
        <p:txBody>
          <a:bodyPr anchor="t" anchorCtr="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9/16/2020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8F7C25-BFB6-430F-87B6-7D0D2C7493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2343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26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4" y="609605"/>
            <a:ext cx="10840913" cy="3124199"/>
          </a:xfrm>
        </p:spPr>
        <p:txBody>
          <a:bodyPr anchor="ctr">
            <a:normAutofit/>
          </a:bodyPr>
          <a:lstStyle>
            <a:lvl1pPr algn="l">
              <a:defRPr sz="30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33800"/>
            <a:ext cx="10840915" cy="2057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9/16/2020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32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5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9/16/2020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0649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9/16/2020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370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" y="1786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6502" y="2716272"/>
            <a:ext cx="8683625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6502" y="5137736"/>
            <a:ext cx="8683625" cy="73284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9" y="5870579"/>
            <a:ext cx="1600200" cy="377825"/>
          </a:xfrm>
        </p:spPr>
        <p:txBody>
          <a:bodyPr/>
          <a:lstStyle/>
          <a:p>
            <a:fld id="{984B7D2A-0DF8-424B-9572-B79AEBB2D9DC}" type="datetimeFigureOut">
              <a:rPr lang="en-US" noProof="0" smtClean="0"/>
              <a:t>9/16/2020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1" y="5870579"/>
            <a:ext cx="4893959" cy="3778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61" y="5870579"/>
            <a:ext cx="551167" cy="377825"/>
          </a:xfrm>
        </p:spPr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2937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2" y="1874308"/>
            <a:ext cx="3814235" cy="1260000"/>
          </a:xfrm>
        </p:spPr>
        <p:txBody>
          <a:bodyPr anchor="ctr" anchorCtr="0">
            <a:noAutofit/>
          </a:bodyPr>
          <a:lstStyle>
            <a:lvl1pPr algn="r">
              <a:defRPr sz="3000" b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0"/>
            <a:ext cx="7543800" cy="6856214"/>
          </a:xfrm>
        </p:spPr>
        <p:txBody>
          <a:bodyPr anchor="ctr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2452" y="3134308"/>
            <a:ext cx="3814235" cy="20166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9/16/2020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633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Description and Con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5" cy="1260000"/>
          </a:xfrm>
        </p:spPr>
        <p:txBody>
          <a:bodyPr anchor="ctr" anchorCtr="0">
            <a:normAutofit/>
          </a:bodyPr>
          <a:lstStyle>
            <a:lvl1pPr>
              <a:defRPr sz="30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881824"/>
            <a:ext cx="10840915" cy="1032826"/>
          </a:xfrm>
        </p:spPr>
        <p:txBody>
          <a:bodyPr anchor="t" anchorCtr="0">
            <a:noAutofit/>
          </a:bodyPr>
          <a:lstStyle>
            <a:lvl1pPr marL="0" indent="0">
              <a:buNone/>
              <a:defRPr sz="18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9/16/2020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7DAE59-9D63-4159-8F3E-560C31F19A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16193" y="3837474"/>
            <a:ext cx="1310051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754" indent="0">
              <a:buNone/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249143D-80A5-4E4C-BBFD-F253500CE22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5800" y="2914650"/>
            <a:ext cx="10840915" cy="50212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B06123F0-984B-4EF8-9945-3621C401B7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65365" y="3837474"/>
            <a:ext cx="1310051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754" indent="0">
              <a:buNone/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A669C074-A9BE-4B07-ACEE-3B34AAC8B9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48425" y="3837474"/>
            <a:ext cx="1310051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754" indent="0">
              <a:buNone/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4A40D78-D6DD-41A7-A132-9D48DF8649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82309" y="3837474"/>
            <a:ext cx="1310051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754" indent="0">
              <a:buNone/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4A9CFAA7-850F-4C92-A9BE-56452E5CA0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99249" y="3837474"/>
            <a:ext cx="1310051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754" indent="0">
              <a:buNone/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5A0CF1-9FE7-4149-97DC-5221639144C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4248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63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325" y="995967"/>
            <a:ext cx="6238875" cy="1260000"/>
          </a:xfrm>
        </p:spPr>
        <p:txBody>
          <a:bodyPr anchor="ctr" anchorCtr="0">
            <a:noAutofit/>
          </a:bodyPr>
          <a:lstStyle>
            <a:lvl1pPr algn="r">
              <a:defRPr sz="3000" b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8014200" y="995968"/>
            <a:ext cx="3492000" cy="4866064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5851" y="2255967"/>
            <a:ext cx="6610351" cy="3476618"/>
          </a:xfrm>
        </p:spPr>
        <p:txBody>
          <a:bodyPr anchor="t">
            <a:normAutofit/>
          </a:bodyPr>
          <a:lstStyle>
            <a:lvl1pPr marL="0" indent="0" algn="r">
              <a:buNone/>
              <a:defRPr sz="18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9/16/2020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38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7977" y="995968"/>
            <a:ext cx="4848225" cy="1260000"/>
          </a:xfrm>
        </p:spPr>
        <p:txBody>
          <a:bodyPr anchor="ctr" anchorCtr="0">
            <a:normAutofit/>
          </a:bodyPr>
          <a:lstStyle>
            <a:lvl1pPr algn="l">
              <a:defRPr sz="3000" b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727577" y="914404"/>
            <a:ext cx="5749425" cy="4818185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57977" y="2255969"/>
            <a:ext cx="4848225" cy="347661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9/16/2020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295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 bwMode="white">
          <a:xfrm>
            <a:off x="10571243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 bwMode="white">
          <a:xfrm>
            <a:off x="100262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20803" y="609605"/>
            <a:ext cx="9550399" cy="2743199"/>
          </a:xfrm>
        </p:spPr>
        <p:txBody>
          <a:bodyPr anchor="ctr">
            <a:normAutofit/>
          </a:bodyPr>
          <a:lstStyle>
            <a:lvl1pPr algn="ctr">
              <a:defRPr sz="3000" b="0" i="1" cap="none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26408" y="3352800"/>
            <a:ext cx="9339184" cy="3810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D7857E-8E0E-4AC1-ABDC-E42462C788DE}"/>
              </a:ext>
            </a:extLst>
          </p:cNvPr>
          <p:cNvSpPr/>
          <p:nvPr userDrawn="1"/>
        </p:nvSpPr>
        <p:spPr>
          <a:xfrm>
            <a:off x="1750846" y="3962405"/>
            <a:ext cx="8690313" cy="1908173"/>
          </a:xfrm>
          <a:prstGeom prst="roundRect">
            <a:avLst>
              <a:gd name="adj" fmla="val 6552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7378" y="4021142"/>
            <a:ext cx="8486775" cy="17605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9/16/2020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340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599"/>
            <a:ext cx="10840915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2" y="1869599"/>
            <a:ext cx="5202071" cy="9162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3" y="2870201"/>
            <a:ext cx="5202071" cy="2916000"/>
          </a:xfrm>
          <a:prstGeom prst="roundRect">
            <a:avLst>
              <a:gd name="adj" fmla="val 2496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8271" y="1869599"/>
            <a:ext cx="5228444" cy="9162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8273" y="2870201"/>
            <a:ext cx="5202071" cy="2916000"/>
          </a:xfrm>
          <a:prstGeom prst="roundRect">
            <a:avLst>
              <a:gd name="adj" fmla="val 2798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9/16/2020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31B0A9-3E16-4C5B-A6CE-045BCB91A0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49" y="939765"/>
            <a:ext cx="3667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96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5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44449DE-635B-4B23-9B8B-C95A5B8764DB}"/>
              </a:ext>
            </a:extLst>
          </p:cNvPr>
          <p:cNvSpPr/>
          <p:nvPr userDrawn="1"/>
        </p:nvSpPr>
        <p:spPr>
          <a:xfrm>
            <a:off x="663358" y="1790228"/>
            <a:ext cx="10863359" cy="4080348"/>
          </a:xfrm>
          <a:prstGeom prst="roundRect">
            <a:avLst>
              <a:gd name="adj" fmla="val 2634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3" y="1869602"/>
            <a:ext cx="5040000" cy="3921601"/>
          </a:xfrm>
          <a:prstGeom prst="roundRect">
            <a:avLst>
              <a:gd name="adj" fmla="val 1970"/>
            </a:avLst>
          </a:prstGeom>
          <a:ln w="28575">
            <a:noFill/>
          </a:ln>
          <a:effectLst/>
        </p:spPr>
        <p:txBody>
          <a:bodyPr anchor="t" anchorCtr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8644" y="1869601"/>
            <a:ext cx="5040000" cy="3921600"/>
          </a:xfrm>
          <a:prstGeom prst="roundRect">
            <a:avLst>
              <a:gd name="adj" fmla="val 2211"/>
            </a:avLst>
          </a:prstGeom>
          <a:ln w="28575">
            <a:noFill/>
          </a:ln>
          <a:effectLst/>
        </p:spPr>
        <p:txBody>
          <a:bodyPr anchor="t" anchorCtr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9/16/2020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539E0A-8009-4A6E-A7A1-5AEFA52206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49" y="996915"/>
            <a:ext cx="3667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5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85801" y="609604"/>
            <a:ext cx="1084091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85801" y="2142071"/>
            <a:ext cx="1084091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9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4B7D2A-0DF8-424B-9572-B79AEBB2D9DC}" type="datetimeFigureOut">
              <a:rPr lang="en-US" noProof="0" smtClean="0"/>
              <a:t>9/16/2020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870579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2" y="5870579"/>
            <a:ext cx="1260655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9069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8" r:id="rId3"/>
    <p:sldLayoutId id="2147483679" r:id="rId4"/>
    <p:sldLayoutId id="2147483669" r:id="rId5"/>
    <p:sldLayoutId id="2147483680" r:id="rId6"/>
    <p:sldLayoutId id="2147483672" r:id="rId7"/>
    <p:sldLayoutId id="2147483665" r:id="rId8"/>
    <p:sldLayoutId id="2147483664" r:id="rId9"/>
    <p:sldLayoutId id="2147483671" r:id="rId10"/>
    <p:sldLayoutId id="2147483666" r:id="rId11"/>
    <p:sldLayoutId id="2147483667" r:id="rId12"/>
  </p:sldLayoutIdLst>
  <p:txStyles>
    <p:titleStyle>
      <a:lvl1pPr algn="l" defTabSz="457189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44" indent="-285744" algn="l" defTabSz="457189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21" indent="-285744" algn="l" defTabSz="457189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12" indent="-171446" algn="l" defTabSz="457189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01" indent="-171446" algn="l" defTabSz="457189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5.png"/><Relationship Id="rId5" Type="http://schemas.openxmlformats.org/officeDocument/2006/relationships/oleObject" Target="../embeddings/oleObject9.bin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image" Target="../media/image31.png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30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7.png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8.png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46982"/>
            <a:ext cx="12192000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35B398-1E7F-44AD-8356-8345134C9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smtClean="0">
                <a:solidFill>
                  <a:srgbClr val="FFC000"/>
                </a:solidFill>
              </a:rPr>
              <a:t>AKAR PERSAMAAN</a:t>
            </a:r>
            <a:endParaRPr lang="en-US" sz="3600" b="1" dirty="0">
              <a:solidFill>
                <a:srgbClr val="FFC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2A3D91-AB3F-4EDF-B87E-FDDF6C5DC4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MATA KULIAH: METODE NUMERIK</a:t>
            </a:r>
          </a:p>
          <a:p>
            <a:r>
              <a:rPr lang="en-US" smtClean="0"/>
              <a:t>PERTEMUAN: 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39" y="1237130"/>
            <a:ext cx="1156591" cy="11385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922" y="62753"/>
            <a:ext cx="1156591" cy="11385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99488" y="6513991"/>
            <a:ext cx="9099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  <a:endParaRPr lang="en-US" sz="1200" b="1">
              <a:solidFill>
                <a:srgbClr val="133E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74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6446982"/>
            <a:ext cx="12192000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699488" y="6513991"/>
            <a:ext cx="9099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  <a:endParaRPr lang="en-US" sz="1200" b="1">
              <a:solidFill>
                <a:srgbClr val="133E57"/>
              </a:solidFill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5" cy="1260000"/>
          </a:xfrm>
        </p:spPr>
        <p:txBody>
          <a:bodyPr/>
          <a:lstStyle/>
          <a:p>
            <a:r>
              <a:rPr lang="en-US">
                <a:solidFill>
                  <a:srgbClr val="FFC000"/>
                </a:solidFill>
              </a:rPr>
              <a:t>METODE NEWTON RAPHSON</a:t>
            </a:r>
            <a:r>
              <a:rPr lang="en-US">
                <a:solidFill>
                  <a:srgbClr val="FFC000"/>
                </a:solidFill>
              </a:rPr>
              <a:t>: </a:t>
            </a:r>
            <a:r>
              <a:rPr lang="en-US" smtClean="0">
                <a:solidFill>
                  <a:srgbClr val="FFC000"/>
                </a:solidFill>
              </a:rPr>
              <a:t>SOLUSI PERMASALAHAN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88276" y="1632772"/>
            <a:ext cx="4740165" cy="2014318"/>
          </a:xfrm>
        </p:spPr>
        <p:txBody>
          <a:bodyPr>
            <a:no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sv-SE" altLang="en-US" sz="2000" smtClean="0"/>
              <a:t>Contoh</a:t>
            </a: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sv-SE" altLang="en-US" sz="2000" smtClean="0"/>
              <a:t>x </a:t>
            </a:r>
            <a:r>
              <a:rPr lang="sv-SE" altLang="en-US" sz="2000" smtClean="0"/>
              <a:t>. e</a:t>
            </a:r>
            <a:r>
              <a:rPr lang="sv-SE" altLang="en-US" sz="2000" baseline="30000" smtClean="0"/>
              <a:t>-x </a:t>
            </a:r>
            <a:r>
              <a:rPr lang="sv-SE" altLang="en-US" sz="2000" smtClean="0"/>
              <a:t>+ cos(2x) = 0 </a:t>
            </a:r>
            <a:r>
              <a:rPr lang="sv-SE" altLang="en-US" sz="2000" smtClean="0">
                <a:sym typeface="Wingdings" panose="05000000000000000000" pitchFamily="2" charset="2"/>
              </a:rPr>
              <a:t> </a:t>
            </a:r>
            <a:r>
              <a:rPr lang="sv-SE" altLang="en-US" sz="2000" smtClean="0"/>
              <a:t>x</a:t>
            </a:r>
            <a:r>
              <a:rPr lang="sv-SE" altLang="en-US" sz="2000" baseline="-25000" smtClean="0"/>
              <a:t>0</a:t>
            </a:r>
            <a:r>
              <a:rPr lang="sv-SE" altLang="en-US" sz="2000" smtClean="0"/>
              <a:t> = 0,176281</a:t>
            </a: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s-ES" altLang="en-US" sz="2000" smtClean="0"/>
              <a:t>f(x) = x . e</a:t>
            </a:r>
            <a:r>
              <a:rPr lang="es-ES" altLang="en-US" sz="2000" baseline="30000" smtClean="0"/>
              <a:t>-x</a:t>
            </a:r>
            <a:r>
              <a:rPr lang="es-ES" altLang="en-US" sz="2000" smtClean="0"/>
              <a:t> + cos(2x)</a:t>
            </a: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s-ES" altLang="en-US" sz="2000" smtClean="0"/>
              <a:t>f1(x) = (1-x) e</a:t>
            </a:r>
            <a:r>
              <a:rPr lang="es-ES" altLang="en-US" sz="2000" baseline="30000" smtClean="0"/>
              <a:t>-x</a:t>
            </a:r>
            <a:r>
              <a:rPr lang="es-ES" altLang="en-US" sz="2000" smtClean="0"/>
              <a:t> – 2 sin (2x)</a:t>
            </a: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s-ES" altLang="en-US" sz="2000" smtClean="0"/>
              <a:t>f(x</a:t>
            </a:r>
            <a:r>
              <a:rPr lang="es-ES" altLang="en-US" sz="2000" baseline="-25000" smtClean="0"/>
              <a:t>0</a:t>
            </a:r>
            <a:r>
              <a:rPr lang="es-ES" altLang="en-US" sz="2000" smtClean="0"/>
              <a:t>) = 1,086282 </a:t>
            </a: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s-ES" altLang="en-US" sz="2000" smtClean="0"/>
              <a:t>f</a:t>
            </a:r>
            <a:r>
              <a:rPr lang="es-ES" altLang="en-US" sz="2000" baseline="30000" smtClean="0"/>
              <a:t>1</a:t>
            </a:r>
            <a:r>
              <a:rPr lang="es-ES" altLang="en-US" sz="2000" smtClean="0"/>
              <a:t>(x</a:t>
            </a:r>
            <a:r>
              <a:rPr lang="es-ES" altLang="en-US" sz="2000" baseline="-25000" smtClean="0"/>
              <a:t>0</a:t>
            </a:r>
            <a:r>
              <a:rPr lang="es-ES" altLang="en-US" sz="2000" smtClean="0"/>
              <a:t>) = -0,000015</a:t>
            </a:r>
            <a:endParaRPr lang="en-US" altLang="en-US" sz="2000" smtClean="0"/>
          </a:p>
        </p:txBody>
      </p:sp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6688675"/>
              </p:ext>
            </p:extLst>
          </p:nvPr>
        </p:nvGraphicFramePr>
        <p:xfrm>
          <a:off x="924350" y="3714099"/>
          <a:ext cx="3820509" cy="2029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Bitmap Image" r:id="rId3" imgW="2762636" imgH="1467055" progId="Paint.Picture">
                  <p:embed/>
                </p:oleObj>
              </mc:Choice>
              <mc:Fallback>
                <p:oleObj name="Bitmap Image" r:id="rId3" imgW="2762636" imgH="1467055" progId="Paint.Picture">
                  <p:embed/>
                  <p:pic>
                    <p:nvPicPr>
                      <p:cNvPr id="64516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350" y="3714099"/>
                        <a:ext cx="3820509" cy="20290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924350" y="5969741"/>
            <a:ext cx="110673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1800" smtClean="0">
                <a:latin typeface="Tahoma" panose="020B0604030504040204" pitchFamily="34" charset="0"/>
              </a:rPr>
              <a:t>Diperoleh akar x </a:t>
            </a:r>
            <a:r>
              <a:rPr lang="en-US" altLang="en-US" sz="1800">
                <a:latin typeface="Tahoma" panose="020B0604030504040204" pitchFamily="34" charset="0"/>
              </a:rPr>
              <a:t>= </a:t>
            </a:r>
            <a:r>
              <a:rPr lang="en-US" altLang="en-US" sz="1800">
                <a:latin typeface="Tahoma" panose="020B0604030504040204" pitchFamily="34" charset="0"/>
              </a:rPr>
              <a:t>71365.2 </a:t>
            </a:r>
            <a:r>
              <a:rPr lang="en-US" altLang="en-US" sz="1800" smtClean="0">
                <a:latin typeface="Tahoma" panose="020B0604030504040204" pitchFamily="34" charset="0"/>
              </a:rPr>
              <a:t>padahal </a:t>
            </a:r>
            <a:r>
              <a:rPr lang="en-US" altLang="en-US" sz="1800">
                <a:latin typeface="Tahoma" panose="020B0604030504040204" pitchFamily="34" charset="0"/>
              </a:rPr>
              <a:t>dalam range 0 sampai dengan 1 terdapat akar di sekitar 0.5 s/d 1. 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916" y="2034506"/>
            <a:ext cx="5531070" cy="3816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88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6446982"/>
            <a:ext cx="12192000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699488" y="6513991"/>
            <a:ext cx="9099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  <a:endParaRPr lang="en-US" sz="1200" b="1">
              <a:solidFill>
                <a:srgbClr val="133E57"/>
              </a:solidFill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5" cy="1260000"/>
          </a:xfrm>
        </p:spPr>
        <p:txBody>
          <a:bodyPr/>
          <a:lstStyle/>
          <a:p>
            <a:r>
              <a:rPr lang="en-US">
                <a:solidFill>
                  <a:srgbClr val="FFC000"/>
                </a:solidFill>
              </a:rPr>
              <a:t>METODE NEWTON RAPHSON</a:t>
            </a:r>
            <a:r>
              <a:rPr lang="en-US">
                <a:solidFill>
                  <a:srgbClr val="FFC000"/>
                </a:solidFill>
              </a:rPr>
              <a:t>: </a:t>
            </a:r>
            <a:r>
              <a:rPr lang="en-US" smtClean="0">
                <a:solidFill>
                  <a:srgbClr val="FFC000"/>
                </a:solidFill>
              </a:rPr>
              <a:t>SOLUSI PERMASALAHAN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85801" y="1836625"/>
            <a:ext cx="4673435" cy="2283373"/>
          </a:xfrm>
        </p:spPr>
        <p:txBody>
          <a:bodyPr>
            <a:no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en-US" sz="2400" smtClean="0"/>
              <a:t>Untuk menghindari </a:t>
            </a:r>
            <a:r>
              <a:rPr lang="en-US" altLang="en-US" sz="2400" smtClean="0"/>
              <a:t>hal </a:t>
            </a:r>
            <a:r>
              <a:rPr lang="en-US" altLang="en-US" sz="2400" smtClean="0"/>
              <a:t>tersebut di atas </a:t>
            </a:r>
            <a:r>
              <a:rPr lang="en-US" altLang="en-US" sz="2400" smtClean="0"/>
              <a:t>sebaiknya digunakan grafik atau tabel sehingga dapat diperoleh pendekatan awal yang baik</a:t>
            </a:r>
            <a:r>
              <a:rPr lang="en-US" altLang="en-US" sz="2400" smtClean="0"/>
              <a:t>. </a:t>
            </a:r>
            <a:r>
              <a:rPr lang="en-US" altLang="en-US" sz="2400" smtClean="0"/>
              <a:t>Misal, d</a:t>
            </a:r>
            <a:r>
              <a:rPr lang="sv-SE" altLang="en-US" sz="2400" smtClean="0"/>
              <a:t>igunakan </a:t>
            </a:r>
            <a:r>
              <a:rPr lang="sv-SE" altLang="en-US" sz="2400" smtClean="0"/>
              <a:t>pendekatan awal x</a:t>
            </a:r>
            <a:r>
              <a:rPr lang="sv-SE" altLang="en-US" sz="2400" baseline="-25000" smtClean="0"/>
              <a:t>0</a:t>
            </a:r>
            <a:r>
              <a:rPr lang="sv-SE" altLang="en-US" sz="2400" smtClean="0"/>
              <a:t>=0.5 </a:t>
            </a:r>
            <a:endParaRPr lang="en-US" altLang="en-US" sz="2400" smtClean="0"/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96778"/>
              </p:ext>
            </p:extLst>
          </p:nvPr>
        </p:nvGraphicFramePr>
        <p:xfrm>
          <a:off x="5571521" y="1869601"/>
          <a:ext cx="6019800" cy="320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" name="Bitmap Image" r:id="rId3" imgW="2752381" imgH="1467055" progId="Paint.Picture">
                  <p:embed/>
                </p:oleObj>
              </mc:Choice>
              <mc:Fallback>
                <p:oleObj name="Bitmap Image" r:id="rId3" imgW="2752381" imgH="1467055" progId="Paint.Picture">
                  <p:embed/>
                  <p:pic>
                    <p:nvPicPr>
                      <p:cNvPr id="66564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1521" y="1869601"/>
                        <a:ext cx="6019800" cy="320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5212570" y="5267002"/>
            <a:ext cx="72001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1800" smtClean="0">
                <a:latin typeface="Tahoma" panose="020B0604030504040204" pitchFamily="34" charset="0"/>
              </a:rPr>
              <a:t>Diperoleh akar x </a:t>
            </a:r>
            <a:r>
              <a:rPr lang="en-US" altLang="en-US" sz="1800">
                <a:latin typeface="Tahoma" panose="020B0604030504040204" pitchFamily="34" charset="0"/>
              </a:rPr>
              <a:t>= </a:t>
            </a:r>
            <a:r>
              <a:rPr lang="en-US" altLang="en-US" sz="1800" smtClean="0">
                <a:latin typeface="Tahoma" panose="020B0604030504040204" pitchFamily="34" charset="0"/>
              </a:rPr>
              <a:t>0,973692 yang berada pada interval 0.5 </a:t>
            </a:r>
            <a:r>
              <a:rPr lang="en-US" altLang="en-US" sz="1800">
                <a:latin typeface="Tahoma" panose="020B0604030504040204" pitchFamily="34" charset="0"/>
              </a:rPr>
              <a:t>s/d 1. </a:t>
            </a:r>
          </a:p>
        </p:txBody>
      </p:sp>
    </p:spTree>
    <p:extLst>
      <p:ext uri="{BB962C8B-B14F-4D97-AF65-F5344CB8AC3E}">
        <p14:creationId xmlns:p14="http://schemas.microsoft.com/office/powerpoint/2010/main" val="190987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6446982"/>
            <a:ext cx="12192000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699488" y="6513991"/>
            <a:ext cx="9099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  <a:endParaRPr lang="en-US" sz="1200" b="1">
              <a:solidFill>
                <a:srgbClr val="133E57"/>
              </a:solidFill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5" cy="1260000"/>
          </a:xfrm>
        </p:spPr>
        <p:txBody>
          <a:bodyPr/>
          <a:lstStyle/>
          <a:p>
            <a:r>
              <a:rPr lang="en-US">
                <a:solidFill>
                  <a:srgbClr val="FFC000"/>
                </a:solidFill>
              </a:rPr>
              <a:t>METODE NEWTON RAPHSON</a:t>
            </a:r>
            <a:r>
              <a:rPr lang="en-US">
                <a:solidFill>
                  <a:srgbClr val="FFC000"/>
                </a:solidFill>
              </a:rPr>
              <a:t>: </a:t>
            </a:r>
            <a:r>
              <a:rPr lang="en-US" smtClean="0">
                <a:solidFill>
                  <a:srgbClr val="FFC000"/>
                </a:solidFill>
              </a:rPr>
              <a:t>SOLUSI PERMASALAHAN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67255" y="1685140"/>
            <a:ext cx="4918842" cy="1474076"/>
          </a:xfrm>
        </p:spPr>
        <p:txBody>
          <a:bodyPr>
            <a:no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sv-SE" altLang="en-US" sz="2400" smtClean="0"/>
              <a:t>Hasil dari </a:t>
            </a:r>
            <a:r>
              <a:rPr lang="sv-SE" altLang="en-US" sz="2400" smtClean="0"/>
              <a:t>penyelesaian </a:t>
            </a:r>
            <a:r>
              <a:rPr lang="sv-SE" altLang="en-US" sz="2400" smtClean="0"/>
              <a:t>akar persamaan dari: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sv-SE" altLang="en-US" sz="2400" smtClean="0"/>
              <a:t>x </a:t>
            </a:r>
            <a:r>
              <a:rPr lang="sv-SE" altLang="en-US" sz="2400" smtClean="0"/>
              <a:t>* exp(-x) + cos(2x) = </a:t>
            </a:r>
            <a:r>
              <a:rPr lang="sv-SE" altLang="en-US" sz="2400" smtClean="0"/>
              <a:t>0 </a:t>
            </a:r>
            <a:endParaRPr lang="sv-SE" altLang="en-US" sz="2400" smtClean="0"/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sv-SE" altLang="en-US" sz="2400" smtClean="0"/>
              <a:t>pada </a:t>
            </a:r>
            <a:r>
              <a:rPr lang="sv-SE" altLang="en-US" sz="2400" smtClean="0"/>
              <a:t>range [0,5] </a:t>
            </a:r>
            <a:endParaRPr lang="en-US" altLang="en-US" sz="2400" smtClean="0"/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915743"/>
              </p:ext>
            </p:extLst>
          </p:nvPr>
        </p:nvGraphicFramePr>
        <p:xfrm>
          <a:off x="5404944" y="1658883"/>
          <a:ext cx="4678301" cy="4437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3" name="Bitmap Image" r:id="rId3" imgW="3514286" imgH="3333333" progId="Paint.Picture">
                  <p:embed/>
                </p:oleObj>
              </mc:Choice>
              <mc:Fallback>
                <p:oleObj name="Bitmap Image" r:id="rId3" imgW="3514286" imgH="3333333" progId="Paint.Picture">
                  <p:embed/>
                  <p:pic>
                    <p:nvPicPr>
                      <p:cNvPr id="67588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4944" y="1658883"/>
                        <a:ext cx="4678301" cy="44371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23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6446982"/>
            <a:ext cx="12192000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699488" y="6513991"/>
            <a:ext cx="9099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  <a:endParaRPr lang="en-US" sz="1200" b="1">
              <a:solidFill>
                <a:srgbClr val="133E57"/>
              </a:solidFill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5" cy="1260000"/>
          </a:xfrm>
        </p:spPr>
        <p:txBody>
          <a:bodyPr/>
          <a:lstStyle/>
          <a:p>
            <a:r>
              <a:rPr lang="en-US">
                <a:solidFill>
                  <a:srgbClr val="FFC000"/>
                </a:solidFill>
              </a:rPr>
              <a:t>METODE NEWTON RAPHSON</a:t>
            </a:r>
            <a:r>
              <a:rPr lang="en-US">
                <a:solidFill>
                  <a:srgbClr val="FFC000"/>
                </a:solidFill>
              </a:rPr>
              <a:t>: </a:t>
            </a:r>
            <a:r>
              <a:rPr lang="en-US" smtClean="0">
                <a:solidFill>
                  <a:srgbClr val="FFC000"/>
                </a:solidFill>
              </a:rPr>
              <a:t>MODIFIKASI TABEL</a:t>
            </a:r>
            <a:endParaRPr lang="en-US" dirty="0">
              <a:solidFill>
                <a:srgbClr val="FFFF00"/>
              </a:solidFill>
            </a:endParaRP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8091646"/>
              </p:ext>
            </p:extLst>
          </p:nvPr>
        </p:nvGraphicFramePr>
        <p:xfrm>
          <a:off x="831905" y="1756159"/>
          <a:ext cx="6812372" cy="4423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7" name="Bitmap Image" r:id="rId3" imgW="5514286" imgH="3580952" progId="Paint.Picture">
                  <p:embed/>
                </p:oleObj>
              </mc:Choice>
              <mc:Fallback>
                <p:oleObj name="Bitmap Image" r:id="rId3" imgW="5514286" imgH="3580952" progId="Paint.Picture">
                  <p:embed/>
                  <p:pic>
                    <p:nvPicPr>
                      <p:cNvPr id="68611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905" y="1756159"/>
                        <a:ext cx="6812372" cy="44239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995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6446982"/>
            <a:ext cx="12192000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699488" y="6513991"/>
            <a:ext cx="9099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  <a:endParaRPr lang="en-US" sz="1200" b="1">
              <a:solidFill>
                <a:srgbClr val="133E57"/>
              </a:solidFill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5" cy="1260000"/>
          </a:xfrm>
        </p:spPr>
        <p:txBody>
          <a:bodyPr/>
          <a:lstStyle/>
          <a:p>
            <a:r>
              <a:rPr lang="en-US">
                <a:solidFill>
                  <a:srgbClr val="FFC000"/>
                </a:solidFill>
              </a:rPr>
              <a:t>METODE NEWTON RAPHSON</a:t>
            </a:r>
            <a:r>
              <a:rPr lang="en-US">
                <a:solidFill>
                  <a:srgbClr val="FFC000"/>
                </a:solidFill>
              </a:rPr>
              <a:t>: </a:t>
            </a:r>
            <a:r>
              <a:rPr lang="en-US" smtClean="0">
                <a:solidFill>
                  <a:srgbClr val="FFC000"/>
                </a:solidFill>
              </a:rPr>
              <a:t>MODIFIKASI TABEL</a:t>
            </a:r>
            <a:endParaRPr lang="en-US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3"/>
              <p:cNvSpPr>
                <a:spLocks noGrp="1" noChangeArrowheads="1"/>
              </p:cNvSpPr>
              <p:nvPr>
                <p:ph type="body" sz="half" idx="4294967295"/>
              </p:nvPr>
            </p:nvSpPr>
            <p:spPr>
              <a:xfrm>
                <a:off x="685801" y="1539488"/>
                <a:ext cx="10962291" cy="794243"/>
              </a:xfrm>
            </p:spPr>
            <p:txBody>
              <a:bodyPr>
                <a:normAutofit/>
              </a:bodyPr>
              <a:lstStyle/>
              <a:p>
                <a:pPr marL="0" indent="0" eaLnBrk="1" fontAlgn="auto" hangingPunct="1">
                  <a:spcAft>
                    <a:spcPts val="0"/>
                  </a:spcAft>
                  <a:buNone/>
                  <a:defRPr/>
                </a:pPr>
                <a:r>
                  <a:rPr lang="en-US" altLang="en-US" sz="2000" b="1" smtClean="0"/>
                  <a:t>Contoh. </a:t>
                </a:r>
                <a:r>
                  <a:rPr lang="en-US" altLang="en-US" sz="2000" smtClean="0"/>
                  <a:t>Hitunglah akar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−5</m:t>
                    </m:r>
                    <m:sSup>
                      <m:sSup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sz="2000" smtClean="0"/>
                  <a:t> dengan </a:t>
                </a:r>
                <a:r>
                  <a:rPr lang="en-US" altLang="en-US" sz="2000" smtClean="0"/>
                  <a:t>metode Newthon Raphson. </a:t>
                </a:r>
                <a:r>
                  <a:rPr lang="en-US" altLang="en-US" sz="2000" smtClean="0"/>
                  <a:t>Gunakan </a:t>
                </a:r>
                <a:r>
                  <a:rPr lang="en-US" altLang="en-US" sz="2000" smtClean="0"/>
                  <a:t>nilai kesalahan sebesar 0.00001 dengan akar awal di x</a:t>
                </a:r>
                <a:r>
                  <a:rPr lang="en-US" altLang="en-US" sz="2000" baseline="-25000" smtClean="0"/>
                  <a:t>0 </a:t>
                </a:r>
                <a:r>
                  <a:rPr lang="en-US" altLang="en-US" sz="2000" smtClean="0"/>
                  <a:t>= </a:t>
                </a:r>
                <a:r>
                  <a:rPr lang="en-US" altLang="en-US" sz="2000" smtClean="0"/>
                  <a:t>1.</a:t>
                </a:r>
                <a:endParaRPr lang="en-US" altLang="en-US" sz="2000" b="1" smtClean="0"/>
              </a:p>
            </p:txBody>
          </p:sp>
        </mc:Choice>
        <mc:Fallback>
          <p:sp>
            <p:nvSpPr>
              <p:cNvPr id="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4294967295"/>
              </p:nvPr>
            </p:nvSpPr>
            <p:spPr>
              <a:xfrm>
                <a:off x="685801" y="1539488"/>
                <a:ext cx="10962291" cy="794243"/>
              </a:xfrm>
              <a:blipFill>
                <a:blip r:embed="rId3"/>
                <a:stretch>
                  <a:fillRect l="-612" b="-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685801" y="2458123"/>
                <a:ext cx="2339358" cy="1179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−5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mtClean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1" y="2458123"/>
                <a:ext cx="2339358" cy="1179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739159" y="3794376"/>
            <a:ext cx="4572000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smtClean="0">
                <a:latin typeface="Tahoma" panose="020B0604030504040204" pitchFamily="34" charset="0"/>
              </a:rPr>
              <a:t>Hasil iterasi pencarian akar: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smtClean="0">
                <a:latin typeface="Tahoma" panose="020B0604030504040204" pitchFamily="34" charset="0"/>
              </a:rPr>
              <a:t>i	  x			    f(x)	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smtClean="0">
                <a:latin typeface="Tahoma" panose="020B0604030504040204" pitchFamily="34" charset="0"/>
              </a:rPr>
              <a:t>----------------------------------------------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smtClean="0">
                <a:latin typeface="Tahoma" panose="020B0604030504040204" pitchFamily="34" charset="0"/>
              </a:rPr>
              <a:t>0       </a:t>
            </a:r>
            <a:r>
              <a:rPr lang="en-US" altLang="en-US" sz="1800">
                <a:latin typeface="Tahoma" panose="020B0604030504040204" pitchFamily="34" charset="0"/>
              </a:rPr>
              <a:t>1                   -2.28172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1       0.686651        -0.370399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2       0.610741        -0.0232286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3       0.605296        -0.000121011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4       0.605267        -3.35649e-009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Akar terletak di x </a:t>
            </a:r>
            <a:r>
              <a:rPr lang="en-US" altLang="en-US" sz="1800">
                <a:latin typeface="Tahoma" panose="020B0604030504040204" pitchFamily="34" charset="0"/>
              </a:rPr>
              <a:t>= </a:t>
            </a:r>
            <a:r>
              <a:rPr lang="en-US" altLang="en-US" sz="1800" smtClean="0">
                <a:latin typeface="Tahoma" panose="020B0604030504040204" pitchFamily="34" charset="0"/>
              </a:rPr>
              <a:t>0.605267</a:t>
            </a:r>
            <a:endParaRPr lang="en-US" altLang="en-US" sz="1800">
              <a:latin typeface="Tahoma" panose="020B0604030504040204" pitchFamily="34" charset="0"/>
            </a:endParaRPr>
          </a:p>
        </p:txBody>
      </p:sp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169459"/>
              </p:ext>
            </p:extLst>
          </p:nvPr>
        </p:nvGraphicFramePr>
        <p:xfrm>
          <a:off x="5169559" y="2500251"/>
          <a:ext cx="5448422" cy="3753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1" name="Bitmap Image" r:id="rId5" imgW="7314286" imgH="5038095" progId="Paint.Picture">
                  <p:embed/>
                </p:oleObj>
              </mc:Choice>
              <mc:Fallback>
                <p:oleObj name="Bitmap Image" r:id="rId5" imgW="7314286" imgH="5038095" progId="Paint.Picture">
                  <p:embed/>
                  <p:pic>
                    <p:nvPicPr>
                      <p:cNvPr id="6964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9559" y="2500251"/>
                        <a:ext cx="5448422" cy="37534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801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201103" y="1498491"/>
            <a:ext cx="5444359" cy="325218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6446982"/>
            <a:ext cx="12192000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699488" y="6513991"/>
            <a:ext cx="9099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  <a:endParaRPr lang="en-US" sz="1200" b="1">
              <a:solidFill>
                <a:srgbClr val="133E57"/>
              </a:solidFill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5" cy="1260000"/>
          </a:xfrm>
        </p:spPr>
        <p:txBody>
          <a:bodyPr/>
          <a:lstStyle/>
          <a:p>
            <a:r>
              <a:rPr lang="en-US" smtClean="0">
                <a:solidFill>
                  <a:srgbClr val="FFC000"/>
                </a:solidFill>
              </a:rPr>
              <a:t>METODE </a:t>
            </a:r>
            <a:r>
              <a:rPr lang="en-US" smtClean="0">
                <a:solidFill>
                  <a:srgbClr val="FFC000"/>
                </a:solidFill>
              </a:rPr>
              <a:t>SECANT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white">
          <a:xfrm>
            <a:off x="685801" y="1600200"/>
            <a:ext cx="5263054" cy="35988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b="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189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377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566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754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5943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131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320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509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s-ES" altLang="en-US" sz="2000" smtClean="0"/>
              <a:t>Metode Newton Raphson memerlukan perhitungan turunan fungsi f’(x).</a:t>
            </a:r>
          </a:p>
          <a:p>
            <a:pPr marL="342900" indent="-342900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s-ES" altLang="en-US" sz="2000" smtClean="0"/>
              <a:t>Tidak semua fungsi mudah dicari turunannya terutama fungsi yang bentuknya rumit.</a:t>
            </a:r>
          </a:p>
          <a:p>
            <a:pPr marL="342900" indent="-342900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s-ES" altLang="en-US" sz="2000" smtClean="0"/>
              <a:t>Turunan fungsi dapat dihilangkan dengan cara menggantinya dengan bentuk lain yang equivalen.</a:t>
            </a:r>
          </a:p>
          <a:p>
            <a:pPr marL="342900" indent="-342900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s-ES" altLang="en-US" sz="2000" smtClean="0"/>
              <a:t>Modifikasi metode Newton Raphson dinamakan metode Secant.</a:t>
            </a:r>
          </a:p>
          <a:p>
            <a:pPr>
              <a:spcAft>
                <a:spcPts val="0"/>
              </a:spcAft>
              <a:defRPr/>
            </a:pPr>
            <a:endParaRPr lang="en-US" altLang="en-US" sz="200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508" y="1869601"/>
            <a:ext cx="5393954" cy="2699223"/>
          </a:xfrm>
          <a:prstGeom prst="rect">
            <a:avLst/>
          </a:prstGeom>
        </p:spPr>
      </p:pic>
      <p:graphicFrame>
        <p:nvGraphicFramePr>
          <p:cNvPr id="1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0967562"/>
              </p:ext>
            </p:extLst>
          </p:nvPr>
        </p:nvGraphicFramePr>
        <p:xfrm>
          <a:off x="6400799" y="1802591"/>
          <a:ext cx="2522483" cy="601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7" name="Equation" r:id="rId4" imgW="1879600" imgH="444500" progId="Equation.3">
                  <p:embed/>
                </p:oleObj>
              </mc:Choice>
              <mc:Fallback>
                <p:oleObj name="Equation" r:id="rId4" imgW="1879600" imgH="444500" progId="Equation.3">
                  <p:embed/>
                  <p:pic>
                    <p:nvPicPr>
                      <p:cNvPr id="7270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799" y="1802591"/>
                        <a:ext cx="2522483" cy="6012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6547897"/>
              </p:ext>
            </p:extLst>
          </p:nvPr>
        </p:nvGraphicFramePr>
        <p:xfrm>
          <a:off x="6400799" y="2452621"/>
          <a:ext cx="1765739" cy="691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8" name="Equation" r:id="rId6" imgW="1143000" imgH="444500" progId="Equation.3">
                  <p:embed/>
                </p:oleObj>
              </mc:Choice>
              <mc:Fallback>
                <p:oleObj name="Equation" r:id="rId6" imgW="1143000" imgH="444500" progId="Equation.3">
                  <p:embed/>
                  <p:pic>
                    <p:nvPicPr>
                      <p:cNvPr id="7271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799" y="2452621"/>
                        <a:ext cx="1765739" cy="6915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2283778"/>
              </p:ext>
            </p:extLst>
          </p:nvPr>
        </p:nvGraphicFramePr>
        <p:xfrm>
          <a:off x="6400799" y="3187802"/>
          <a:ext cx="2522483" cy="655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9" name="Equation" r:id="rId8" imgW="1726451" imgH="444307" progId="Equation.3">
                  <p:embed/>
                </p:oleObj>
              </mc:Choice>
              <mc:Fallback>
                <p:oleObj name="Equation" r:id="rId8" imgW="1726451" imgH="444307" progId="Equation.3">
                  <p:embed/>
                  <p:pic>
                    <p:nvPicPr>
                      <p:cNvPr id="72713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799" y="3187802"/>
                        <a:ext cx="2522483" cy="6550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425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5" cy="1260000"/>
          </a:xfrm>
        </p:spPr>
        <p:txBody>
          <a:bodyPr/>
          <a:lstStyle/>
          <a:p>
            <a:r>
              <a:rPr lang="en-US" smtClean="0">
                <a:solidFill>
                  <a:srgbClr val="FFC000"/>
                </a:solidFill>
              </a:rPr>
              <a:t>METODE </a:t>
            </a:r>
            <a:r>
              <a:rPr lang="en-US" smtClean="0">
                <a:solidFill>
                  <a:srgbClr val="FFC000"/>
                </a:solidFill>
              </a:rPr>
              <a:t>SECANT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6446982"/>
            <a:ext cx="12192000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699488" y="6513991"/>
            <a:ext cx="9099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  <a:endParaRPr lang="en-US" sz="1200" b="1">
              <a:solidFill>
                <a:srgbClr val="133E57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99606" y="1635092"/>
            <a:ext cx="5549461" cy="914400"/>
          </a:xfrm>
          <a:ln>
            <a:noFill/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sv-SE" altLang="en-US" sz="2000" smtClean="0"/>
              <a:t>Contoh. Tentukan akar dari x</a:t>
            </a:r>
            <a:r>
              <a:rPr lang="sv-SE" altLang="en-US" sz="2000" baseline="30000" smtClean="0"/>
              <a:t>2</a:t>
            </a:r>
            <a:r>
              <a:rPr lang="sv-SE" altLang="en-US" sz="2000" smtClean="0"/>
              <a:t> </a:t>
            </a:r>
            <a:r>
              <a:rPr lang="sv-SE" altLang="en-US" sz="2000" smtClean="0"/>
              <a:t>–(x + 1) e</a:t>
            </a:r>
            <a:r>
              <a:rPr lang="sv-SE" altLang="en-US" sz="2000" baseline="30000" smtClean="0"/>
              <a:t>-x</a:t>
            </a:r>
            <a:r>
              <a:rPr lang="sv-SE" altLang="en-US" sz="2000" smtClean="0"/>
              <a:t> </a:t>
            </a:r>
            <a:r>
              <a:rPr lang="sv-SE" altLang="en-US" sz="2000" smtClean="0"/>
              <a:t>= </a:t>
            </a:r>
            <a:r>
              <a:rPr lang="sv-SE" altLang="en-US" sz="2000" smtClean="0"/>
              <a:t>0,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sv-SE" altLang="en-US" sz="2000"/>
              <a:t>d</a:t>
            </a:r>
            <a:r>
              <a:rPr lang="sv-SE" altLang="en-US" sz="2000" smtClean="0"/>
              <a:t>engan akar awal di x</a:t>
            </a:r>
            <a:r>
              <a:rPr lang="sv-SE" altLang="en-US" sz="2000" baseline="-25000" smtClean="0"/>
              <a:t>0</a:t>
            </a:r>
            <a:r>
              <a:rPr lang="sv-SE" altLang="en-US" sz="2000" smtClean="0"/>
              <a:t>=0,8 dan x</a:t>
            </a:r>
            <a:r>
              <a:rPr lang="sv-SE" altLang="en-US" sz="2000" baseline="-25000" smtClean="0"/>
              <a:t>1</a:t>
            </a:r>
            <a:r>
              <a:rPr lang="sv-SE" altLang="en-US" sz="2000" smtClean="0"/>
              <a:t>=0,9 hingga iterasi ke-3.</a:t>
            </a:r>
            <a:endParaRPr lang="en-US" altLang="en-US" sz="2000" smtClean="0"/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0503511"/>
              </p:ext>
            </p:extLst>
          </p:nvPr>
        </p:nvGraphicFramePr>
        <p:xfrm>
          <a:off x="6436142" y="1510401"/>
          <a:ext cx="4446587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4" name="Bitmap Image" r:id="rId3" imgW="3029373" imgH="3115110" progId="Paint.Picture">
                  <p:embed/>
                </p:oleObj>
              </mc:Choice>
              <mc:Fallback>
                <p:oleObj name="Bitmap Image" r:id="rId3" imgW="3029373" imgH="3115110" progId="Paint.Picture">
                  <p:embed/>
                  <p:pic>
                    <p:nvPicPr>
                      <p:cNvPr id="74756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6142" y="1510401"/>
                        <a:ext cx="4446587" cy="457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532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6446982"/>
            <a:ext cx="12192000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699488" y="6513991"/>
            <a:ext cx="9099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  <a:endParaRPr lang="en-US" sz="1200" b="1">
              <a:solidFill>
                <a:srgbClr val="133E57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07921" y="2703001"/>
            <a:ext cx="77123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/>
              <a:t>is there any question?</a:t>
            </a:r>
          </a:p>
        </p:txBody>
      </p:sp>
    </p:spTree>
    <p:extLst>
      <p:ext uri="{BB962C8B-B14F-4D97-AF65-F5344CB8AC3E}">
        <p14:creationId xmlns:p14="http://schemas.microsoft.com/office/powerpoint/2010/main" val="54917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31724" y="1815132"/>
            <a:ext cx="5002923" cy="4060151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C000"/>
                </a:solidFill>
              </a:rPr>
              <a:t>METODE NEWTON RAPHSON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46982"/>
            <a:ext cx="12192000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99488" y="6513991"/>
            <a:ext cx="9099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  <a:endParaRPr lang="en-US" sz="1200" b="1">
              <a:solidFill>
                <a:srgbClr val="133E5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3"/>
              <p:cNvSpPr txBox="1">
                <a:spLocks noChangeArrowheads="1"/>
              </p:cNvSpPr>
              <p:nvPr/>
            </p:nvSpPr>
            <p:spPr bwMode="white">
              <a:xfrm>
                <a:off x="719137" y="1671637"/>
                <a:ext cx="5932636" cy="4518956"/>
              </a:xfrm>
              <a:prstGeom prst="rect">
                <a:avLst/>
              </a:prstGeom>
            </p:spPr>
            <p:txBody>
              <a:bodyPr vert="horz" lIns="91440" tIns="45720" rIns="91440" bIns="45720" rtlCol="0" anchor="t" anchorCtr="0">
                <a:noAutofit/>
              </a:bodyPr>
              <a:lstStyle>
                <a:lvl1pPr marL="0" indent="0" algn="l" defTabSz="457189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None/>
                  <a:defRPr sz="1800" b="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189" indent="0" algn="l" defTabSz="457189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None/>
                  <a:defRPr sz="2000" b="1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377" indent="0" algn="l" defTabSz="457189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None/>
                  <a:defRPr sz="1800" b="1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566" indent="0" algn="l" defTabSz="457189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None/>
                  <a:defRPr sz="1600" b="1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754" indent="0" algn="l" defTabSz="457189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None/>
                  <a:defRPr sz="1600" b="1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5943" indent="0" algn="l" defTabSz="457189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None/>
                  <a:defRPr sz="1600" b="1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131" indent="0" algn="l" defTabSz="457189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None/>
                  <a:defRPr sz="1600" b="1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320" indent="0" algn="l" defTabSz="457189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None/>
                  <a:defRPr sz="1600" b="1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509" indent="0" algn="l" defTabSz="457189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None/>
                  <a:defRPr sz="1600" b="1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spcAft>
                    <a:spcPts val="0"/>
                  </a:spcAft>
                  <a:buFont typeface="Wingdings" panose="05000000000000000000" pitchFamily="2" charset="2"/>
                  <a:buChar char="§"/>
                  <a:defRPr/>
                </a:pPr>
                <a:r>
                  <a:rPr lang="en-US" altLang="en-US" sz="2000" smtClean="0">
                    <a:cs typeface="Times New Roman" panose="02020603050405020304" pitchFamily="18" charset="0"/>
                  </a:rPr>
                  <a:t>Metode pencarian akar persamaan f(x) yang memanfaatkan titik potong garis singgung pada f(x) di titik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2000" smtClean="0">
                    <a:cs typeface="Times New Roman" panose="02020603050405020304" pitchFamily="18" charset="0"/>
                  </a:rPr>
                  <a:t> dengan sumbu x. </a:t>
                </a:r>
              </a:p>
              <a:p>
                <a:pPr marL="342900" indent="-342900">
                  <a:spcAft>
                    <a:spcPts val="0"/>
                  </a:spcAft>
                  <a:buFont typeface="Wingdings" panose="05000000000000000000" pitchFamily="2" charset="2"/>
                  <a:buChar char="§"/>
                  <a:defRPr/>
                </a:pPr>
                <a:r>
                  <a:rPr lang="en-US" altLang="en-US" sz="2000" smtClean="0">
                    <a:cs typeface="Times New Roman" panose="02020603050405020304" pitchFamily="18" charset="0"/>
                  </a:rPr>
                  <a:t>Metode pencarian akar dilakukan secara iteratif melalui pencarian garis singgung dan titik potong x baru berdasarkan </a:t>
                </a:r>
                <a:r>
                  <a:rPr lang="en-US" altLang="en-US" sz="2000">
                    <a:cs typeface="Times New Roman" panose="02020603050405020304" pitchFamily="18" charset="0"/>
                  </a:rPr>
                  <a:t>garis singgung dan titik potong </a:t>
                </a:r>
                <a:r>
                  <a:rPr lang="en-US" altLang="en-US" sz="2000" smtClean="0">
                    <a:cs typeface="Times New Roman" panose="02020603050405020304" pitchFamily="18" charset="0"/>
                  </a:rPr>
                  <a:t>sebelumnya.</a:t>
                </a:r>
              </a:p>
              <a:p>
                <a:pPr marL="342900" indent="-342900">
                  <a:spcAft>
                    <a:spcPts val="0"/>
                  </a:spcAft>
                  <a:buFont typeface="Wingdings" panose="05000000000000000000" pitchFamily="2" charset="2"/>
                  <a:buChar char="§"/>
                  <a:defRPr/>
                </a:pPr>
                <a:r>
                  <a:rPr lang="en-US" altLang="en-US" sz="2000" smtClean="0">
                    <a:cs typeface="Times New Roman" panose="02020603050405020304" pitchFamily="18" charset="0"/>
                  </a:rPr>
                  <a:t>Akar pendekatan iteratif diturunkan dari persamaan garis sebagai berikut:</a:t>
                </a:r>
              </a:p>
              <a:p>
                <a:pPr>
                  <a:spcAft>
                    <a:spcPts val="0"/>
                  </a:spcAft>
                  <a:defRPr/>
                </a:pPr>
                <a:r>
                  <a:rPr lang="en-US" altLang="en-US" sz="2000"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′(</m:t>
                        </m:r>
                        <m:sSub>
                          <m:sSubPr>
                            <m:ctrlPr>
                              <a:rPr lang="en-US" alt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en-US" sz="2000" smtClean="0">
                  <a:cs typeface="Times New Roman" panose="02020603050405020304" pitchFamily="18" charset="0"/>
                </a:endParaRPr>
              </a:p>
              <a:p>
                <a:pPr marL="357188">
                  <a:spcAft>
                    <a:spcPts val="0"/>
                  </a:spcAft>
                  <a:defRPr/>
                </a:pPr>
                <a:r>
                  <a:rPr lang="en-US" altLang="en-US" sz="2000" smtClean="0">
                    <a:cs typeface="Times New Roman" panose="02020603050405020304" pitchFamily="18" charset="0"/>
                  </a:rPr>
                  <a:t>dimana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en-US" sz="2000" smtClean="0">
                    <a:cs typeface="Times New Roman" panose="02020603050405020304" pitchFamily="18" charset="0"/>
                  </a:rPr>
                  <a:t> adalah turunan pertama fungsi f(x) di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en-US" sz="2000">
                    <a:cs typeface="Times New Roman" panose="02020603050405020304" pitchFamily="18" charset="0"/>
                  </a:rPr>
                  <a:t> atau </a:t>
                </a:r>
                <a:r>
                  <a:rPr lang="en-US" altLang="en-US" sz="2000" smtClean="0">
                    <a:cs typeface="Times New Roman" panose="02020603050405020304" pitchFamily="18" charset="0"/>
                  </a:rPr>
                  <a:t>gradient </a:t>
                </a:r>
                <a:r>
                  <a:rPr lang="en-US" altLang="en-US" sz="2000">
                    <a:cs typeface="Times New Roman" panose="02020603050405020304" pitchFamily="18" charset="0"/>
                  </a:rPr>
                  <a:t>dari </a:t>
                </a:r>
                <a:r>
                  <a:rPr lang="en-US" altLang="en-US" sz="2000" smtClean="0">
                    <a:cs typeface="Times New Roman" panose="02020603050405020304" pitchFamily="18" charset="0"/>
                  </a:rPr>
                  <a:t>garis singgung pada f(x) di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en-US" sz="200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white">
              <a:xfrm>
                <a:off x="719137" y="1671637"/>
                <a:ext cx="5932636" cy="4518956"/>
              </a:xfrm>
              <a:prstGeom prst="rect">
                <a:avLst/>
              </a:prstGeom>
              <a:blipFill>
                <a:blip r:embed="rId3"/>
                <a:stretch>
                  <a:fillRect l="-925" t="-539" r="-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0160274"/>
              </p:ext>
            </p:extLst>
          </p:nvPr>
        </p:nvGraphicFramePr>
        <p:xfrm>
          <a:off x="6959704" y="1936610"/>
          <a:ext cx="4786672" cy="376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9" name="Bitmap Image" r:id="rId4" imgW="3753374" imgH="2952381" progId="Paint.Picture">
                  <p:embed/>
                </p:oleObj>
              </mc:Choice>
              <mc:Fallback>
                <p:oleObj name="Bitmap Image" r:id="rId4" imgW="3753374" imgH="2952381" progId="Paint.Picture">
                  <p:embed/>
                  <p:pic>
                    <p:nvPicPr>
                      <p:cNvPr id="5325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9704" y="1936610"/>
                        <a:ext cx="4786672" cy="3766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704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6446982"/>
            <a:ext cx="12192000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699488" y="6513991"/>
            <a:ext cx="9099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  <a:endParaRPr lang="en-US" sz="1200" b="1">
              <a:solidFill>
                <a:srgbClr val="133E57"/>
              </a:solidFill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5" cy="1260000"/>
          </a:xfrm>
        </p:spPr>
        <p:txBody>
          <a:bodyPr/>
          <a:lstStyle/>
          <a:p>
            <a:r>
              <a:rPr lang="en-US" smtClean="0">
                <a:solidFill>
                  <a:srgbClr val="FFC000"/>
                </a:solidFill>
              </a:rPr>
              <a:t>METODE </a:t>
            </a:r>
            <a:r>
              <a:rPr lang="en-US" smtClean="0">
                <a:solidFill>
                  <a:srgbClr val="FFC000"/>
                </a:solidFill>
              </a:rPr>
              <a:t>NEWTON RAPHSON</a:t>
            </a:r>
            <a:endParaRPr lang="en-US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3"/>
              <p:cNvSpPr txBox="1">
                <a:spLocks noChangeArrowheads="1"/>
              </p:cNvSpPr>
              <p:nvPr/>
            </p:nvSpPr>
            <p:spPr bwMode="white">
              <a:xfrm>
                <a:off x="685801" y="1607487"/>
                <a:ext cx="7091854" cy="4495800"/>
              </a:xfrm>
              <a:prstGeom prst="rect">
                <a:avLst/>
              </a:prstGeom>
            </p:spPr>
            <p:txBody>
              <a:bodyPr vert="horz" lIns="91440" tIns="45720" rIns="91440" bIns="45720" rtlCol="0" anchor="t" anchorCtr="0">
                <a:noAutofit/>
              </a:bodyPr>
              <a:lstStyle>
                <a:lvl1pPr marL="0" indent="0" algn="l" defTabSz="457189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None/>
                  <a:defRPr sz="1800" b="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189" indent="0" algn="l" defTabSz="457189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None/>
                  <a:defRPr sz="2000" b="1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377" indent="0" algn="l" defTabSz="457189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None/>
                  <a:defRPr sz="1800" b="1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566" indent="0" algn="l" defTabSz="457189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None/>
                  <a:defRPr sz="1600" b="1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754" indent="0" algn="l" defTabSz="457189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None/>
                  <a:defRPr sz="1600" b="1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5943" indent="0" algn="l" defTabSz="457189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None/>
                  <a:defRPr sz="1600" b="1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131" indent="0" algn="l" defTabSz="457189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None/>
                  <a:defRPr sz="1600" b="1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320" indent="0" algn="l" defTabSz="457189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None/>
                  <a:defRPr sz="1600" b="1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509" indent="0" algn="l" defTabSz="457189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None/>
                  <a:defRPr sz="1600" b="1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spcAft>
                    <a:spcPts val="0"/>
                  </a:spcAft>
                  <a:buFont typeface="Wingdings" panose="05000000000000000000" pitchFamily="2" charset="2"/>
                  <a:buNone/>
                  <a:defRPr/>
                </a:pPr>
                <a:r>
                  <a:rPr lang="en-US" altLang="en-US" sz="2000" smtClean="0">
                    <a:latin typeface="+mj-lt"/>
                    <a:cs typeface="Times New Roman" panose="02020603050405020304" pitchFamily="18" charset="0"/>
                  </a:rPr>
                  <a:t>Algoritma:</a:t>
                </a:r>
              </a:p>
              <a:p>
                <a:pPr algn="just">
                  <a:spcAft>
                    <a:spcPts val="0"/>
                  </a:spcAft>
                  <a:buFont typeface="Wingdings" panose="05000000000000000000" pitchFamily="2" charset="2"/>
                  <a:buAutoNum type="arabicPeriod"/>
                  <a:defRPr/>
                </a:pPr>
                <a:r>
                  <a:rPr lang="en-US" altLang="en-US" sz="2000" smtClean="0">
                    <a:latin typeface="+mj-lt"/>
                  </a:rPr>
                  <a:t> Definisikan fungsi f(x) dan f</a:t>
                </a:r>
                <a:r>
                  <a:rPr lang="en-US" altLang="en-US" sz="2000" baseline="30000" smtClean="0">
                    <a:latin typeface="+mj-lt"/>
                  </a:rPr>
                  <a:t>1</a:t>
                </a:r>
                <a:r>
                  <a:rPr lang="en-US" altLang="en-US" sz="2000" smtClean="0">
                    <a:latin typeface="+mj-lt"/>
                  </a:rPr>
                  <a:t>(x)</a:t>
                </a:r>
              </a:p>
              <a:p>
                <a:pPr algn="just">
                  <a:spcAft>
                    <a:spcPts val="0"/>
                  </a:spcAft>
                  <a:buFont typeface="Wingdings" panose="05000000000000000000" pitchFamily="2" charset="2"/>
                  <a:buAutoNum type="arabicPeriod"/>
                  <a:defRPr/>
                </a:pPr>
                <a:r>
                  <a:rPr lang="en-US" altLang="en-US" sz="2000" smtClean="0">
                    <a:latin typeface="+mj-lt"/>
                  </a:rPr>
                  <a:t> Tentukan toleransi error (e) atau iterasi maksimum (n)</a:t>
                </a:r>
              </a:p>
              <a:p>
                <a:pPr algn="just">
                  <a:spcAft>
                    <a:spcPts val="0"/>
                  </a:spcAft>
                  <a:buFont typeface="Wingdings" panose="05000000000000000000" pitchFamily="2" charset="2"/>
                  <a:buAutoNum type="arabicPeriod"/>
                  <a:defRPr/>
                </a:pPr>
                <a:r>
                  <a:rPr lang="en-US" altLang="en-US" sz="2000" smtClean="0">
                    <a:latin typeface="+mj-lt"/>
                  </a:rPr>
                  <a:t> Tentukan nilai akar awal x</a:t>
                </a:r>
                <a:r>
                  <a:rPr lang="en-US" altLang="en-US" sz="2000" baseline="-30000" smtClean="0">
                    <a:latin typeface="+mj-lt"/>
                  </a:rPr>
                  <a:t>0</a:t>
                </a:r>
                <a:endParaRPr lang="en-US" altLang="en-US" sz="2000" smtClean="0">
                  <a:latin typeface="+mj-lt"/>
                </a:endParaRPr>
              </a:p>
              <a:p>
                <a:pPr algn="just">
                  <a:spcAft>
                    <a:spcPts val="0"/>
                  </a:spcAft>
                  <a:buFont typeface="Wingdings" panose="05000000000000000000" pitchFamily="2" charset="2"/>
                  <a:buAutoNum type="arabicPeriod"/>
                  <a:defRPr/>
                </a:pPr>
                <a:r>
                  <a:rPr lang="en-US" altLang="en-US" sz="2000" smtClean="0">
                    <a:latin typeface="+mj-lt"/>
                  </a:rPr>
                  <a:t> Hitung f(x</a:t>
                </a:r>
                <a:r>
                  <a:rPr lang="en-US" altLang="en-US" sz="2000" baseline="-30000" smtClean="0">
                    <a:latin typeface="+mj-lt"/>
                  </a:rPr>
                  <a:t>0</a:t>
                </a:r>
                <a:r>
                  <a:rPr lang="en-US" altLang="en-US" sz="2000" smtClean="0">
                    <a:latin typeface="+mj-lt"/>
                  </a:rPr>
                  <a:t>) dan f</a:t>
                </a:r>
                <a:r>
                  <a:rPr lang="en-US" altLang="en-US" sz="2000" baseline="30000" smtClean="0">
                    <a:latin typeface="+mj-lt"/>
                  </a:rPr>
                  <a:t>’</a:t>
                </a:r>
                <a:r>
                  <a:rPr lang="en-US" altLang="en-US" sz="2000" smtClean="0">
                    <a:latin typeface="+mj-lt"/>
                  </a:rPr>
                  <a:t>(x</a:t>
                </a:r>
                <a:r>
                  <a:rPr lang="en-US" altLang="en-US" sz="2000" baseline="-30000" smtClean="0">
                    <a:latin typeface="+mj-lt"/>
                  </a:rPr>
                  <a:t>0</a:t>
                </a:r>
                <a:r>
                  <a:rPr lang="en-US" altLang="en-US" sz="2000" smtClean="0">
                    <a:latin typeface="+mj-lt"/>
                  </a:rPr>
                  <a:t>)</a:t>
                </a:r>
              </a:p>
              <a:p>
                <a:pPr marL="357188" indent="-357188" algn="just">
                  <a:spcAft>
                    <a:spcPts val="0"/>
                  </a:spcAft>
                  <a:buFont typeface="Wingdings" panose="05000000000000000000" pitchFamily="2" charset="2"/>
                  <a:buAutoNum type="arabicPeriod"/>
                  <a:defRPr/>
                </a:pPr>
                <a:r>
                  <a:rPr lang="en-US" altLang="en-US" sz="2000" smtClean="0">
                    <a:latin typeface="+mj-lt"/>
                  </a:rPr>
                  <a:t>Untuk iterasi i = 1 s/d n atau |f(x</a:t>
                </a:r>
                <a:r>
                  <a:rPr lang="en-US" altLang="en-US" sz="2000" baseline="-30000" smtClean="0">
                    <a:latin typeface="+mj-lt"/>
                  </a:rPr>
                  <a:t>i</a:t>
                </a:r>
                <a:r>
                  <a:rPr lang="en-US" altLang="en-US" sz="2000" smtClean="0">
                    <a:latin typeface="+mj-lt"/>
                  </a:rPr>
                  <a:t>)|&gt; e, h</a:t>
                </a:r>
                <a:r>
                  <a:rPr lang="en-US" altLang="en-US" sz="2000" b="0" smtClean="0">
                    <a:latin typeface="+mj-lt"/>
                    <a:cs typeface="Times New Roman" panose="02020603050405020304" pitchFamily="18" charset="0"/>
                  </a:rPr>
                  <a:t>itung f(x</a:t>
                </a:r>
                <a:r>
                  <a:rPr lang="en-US" altLang="en-US" sz="2000" b="0" baseline="-30000" smtClean="0">
                    <a:latin typeface="+mj-lt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000" b="0" smtClean="0">
                    <a:latin typeface="+mj-lt"/>
                    <a:cs typeface="Times New Roman" panose="02020603050405020304" pitchFamily="18" charset="0"/>
                  </a:rPr>
                  <a:t>) dan f</a:t>
                </a:r>
                <a:r>
                  <a:rPr lang="en-US" altLang="en-US" sz="2000" b="0" baseline="30000" smtClean="0">
                    <a:latin typeface="+mj-lt"/>
                    <a:cs typeface="Times New Roman" panose="02020603050405020304" pitchFamily="18" charset="0"/>
                  </a:rPr>
                  <a:t>1</a:t>
                </a:r>
                <a:r>
                  <a:rPr lang="en-US" altLang="en-US" sz="2000" b="0" smtClean="0">
                    <a:latin typeface="+mj-lt"/>
                    <a:cs typeface="Times New Roman" panose="02020603050405020304" pitchFamily="18" charset="0"/>
                  </a:rPr>
                  <a:t>(x</a:t>
                </a:r>
                <a:r>
                  <a:rPr lang="en-US" altLang="en-US" sz="2000" b="0" baseline="-30000" smtClean="0">
                    <a:latin typeface="+mj-lt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000" b="0" smtClean="0">
                    <a:latin typeface="+mj-lt"/>
                    <a:cs typeface="Times New Roman" panose="02020603050405020304" pitchFamily="18" charset="0"/>
                  </a:rPr>
                  <a:t>) berdasarkan nilai:</a:t>
                </a:r>
              </a:p>
              <a:p>
                <a:pPr marL="357188" algn="just"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alt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alt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′(</m:t>
                          </m:r>
                          <m:sSub>
                            <m:sSubPr>
                              <m:ctrlPr>
                                <a:rPr lang="en-US" alt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en-US" sz="2000" b="0" smtClean="0">
                  <a:latin typeface="+mj-lt"/>
                  <a:cs typeface="Times New Roman" panose="02020603050405020304" pitchFamily="18" charset="0"/>
                </a:endParaRPr>
              </a:p>
              <a:p>
                <a:pPr marL="273050" indent="-273050" algn="just">
                  <a:spcAft>
                    <a:spcPts val="0"/>
                  </a:spcAft>
                  <a:buFont typeface="Wingdings" panose="05000000000000000000" pitchFamily="2" charset="2"/>
                  <a:buAutoNum type="arabicPeriod" startAt="6"/>
                  <a:defRPr/>
                </a:pPr>
                <a:r>
                  <a:rPr lang="en-US" altLang="en-US" sz="2000" smtClean="0">
                    <a:latin typeface="+mj-lt"/>
                  </a:rPr>
                  <a:t> Akar persamaan dari f(x) adalah nilai x</a:t>
                </a:r>
                <a:r>
                  <a:rPr lang="en-US" altLang="en-US" sz="2000" baseline="-30000" smtClean="0">
                    <a:latin typeface="+mj-lt"/>
                  </a:rPr>
                  <a:t>i</a:t>
                </a:r>
                <a:r>
                  <a:rPr lang="en-US" altLang="en-US" sz="2000" smtClean="0">
                    <a:latin typeface="+mj-lt"/>
                  </a:rPr>
                  <a:t> yang terakhir diperoleh.</a:t>
                </a:r>
              </a:p>
              <a:p>
                <a:pPr>
                  <a:spcAft>
                    <a:spcPts val="0"/>
                  </a:spcAft>
                  <a:defRPr/>
                </a:pPr>
                <a:endParaRPr lang="en-US" altLang="en-US" sz="2000" smtClean="0">
                  <a:latin typeface="+mj-lt"/>
                </a:endParaRPr>
              </a:p>
            </p:txBody>
          </p:sp>
        </mc:Choice>
        <mc:Fallback xmlns="">
          <p:sp>
            <p:nvSpPr>
              <p:cNvPr id="12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white">
              <a:xfrm>
                <a:off x="685801" y="1607487"/>
                <a:ext cx="7091854" cy="4495800"/>
              </a:xfrm>
              <a:prstGeom prst="rect">
                <a:avLst/>
              </a:prstGeom>
              <a:blipFill>
                <a:blip r:embed="rId2"/>
                <a:stretch>
                  <a:fillRect l="-946" t="-678" r="-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6420" y="1936610"/>
            <a:ext cx="3947636" cy="320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01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6446982"/>
            <a:ext cx="12192000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699488" y="6513991"/>
            <a:ext cx="9099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  <a:endParaRPr lang="en-US" sz="1200" b="1">
              <a:solidFill>
                <a:srgbClr val="133E57"/>
              </a:solidFill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5" cy="1260000"/>
          </a:xfrm>
        </p:spPr>
        <p:txBody>
          <a:bodyPr/>
          <a:lstStyle/>
          <a:p>
            <a:r>
              <a:rPr lang="en-US" smtClean="0">
                <a:solidFill>
                  <a:srgbClr val="FFC000"/>
                </a:solidFill>
              </a:rPr>
              <a:t>METODE </a:t>
            </a:r>
            <a:r>
              <a:rPr lang="en-US" smtClean="0">
                <a:solidFill>
                  <a:srgbClr val="FFC000"/>
                </a:solidFill>
              </a:rPr>
              <a:t>NEWTON RAPHSON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5801" y="1567278"/>
            <a:ext cx="107580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2000" smtClean="0">
                <a:cs typeface="Times New Roman" panose="02020603050405020304" pitchFamily="18" charset="0"/>
              </a:rPr>
              <a:t>Cari salah satu akar dari </a:t>
            </a:r>
            <a:r>
              <a:rPr lang="en-US" altLang="en-US" sz="2000" smtClean="0">
                <a:cs typeface="Times New Roman" panose="02020603050405020304" pitchFamily="18" charset="0"/>
              </a:rPr>
              <a:t>x-e</a:t>
            </a:r>
            <a:r>
              <a:rPr lang="en-US" altLang="en-US" sz="2000" baseline="30000" smtClean="0">
                <a:cs typeface="Times New Roman" panose="02020603050405020304" pitchFamily="18" charset="0"/>
              </a:rPr>
              <a:t>-x</a:t>
            </a:r>
            <a:r>
              <a:rPr lang="en-US" altLang="en-US" sz="2000" smtClean="0">
                <a:cs typeface="Times New Roman" panose="02020603050405020304" pitchFamily="18" charset="0"/>
              </a:rPr>
              <a:t>=0 dengan akar awal x</a:t>
            </a:r>
            <a:r>
              <a:rPr lang="en-US" altLang="en-US" sz="2000" baseline="-25000" smtClean="0">
                <a:cs typeface="Times New Roman" panose="02020603050405020304" pitchFamily="18" charset="0"/>
              </a:rPr>
              <a:t>0</a:t>
            </a:r>
            <a:r>
              <a:rPr lang="en-US" altLang="en-US" sz="2000" smtClean="0">
                <a:cs typeface="Times New Roman" panose="02020603050405020304" pitchFamily="18" charset="0"/>
              </a:rPr>
              <a:t>=0 </a:t>
            </a:r>
            <a:r>
              <a:rPr lang="en-US" altLang="en-US" sz="2000" smtClean="0"/>
              <a:t>menggunakan metode Newton Raphson. </a:t>
            </a:r>
            <a:r>
              <a:rPr lang="en-US" altLang="en-US" sz="2000" smtClean="0"/>
              <a:t>Lakukan pencarian </a:t>
            </a:r>
            <a:r>
              <a:rPr lang="en-US" altLang="en-US" sz="2000" smtClean="0"/>
              <a:t>akar sampai 3 </a:t>
            </a:r>
            <a:r>
              <a:rPr lang="en-US" altLang="en-US" sz="2000" smtClean="0"/>
              <a:t>iterasi.</a:t>
            </a:r>
            <a:endParaRPr lang="en-US" altLang="en-US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85800" y="2407935"/>
                <a:ext cx="3696846" cy="24369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smtClean="0">
                    <a:solidFill>
                      <a:srgbClr val="FFFF00"/>
                    </a:solidFill>
                  </a:rPr>
                  <a:t>f(x)=</a:t>
                </a:r>
                <a:r>
                  <a:rPr lang="en-US" altLang="en-US" sz="2000" smtClean="0">
                    <a:solidFill>
                      <a:srgbClr val="FFFF00"/>
                    </a:solidFill>
                    <a:cs typeface="Times New Roman" panose="02020603050405020304" pitchFamily="18" charset="0"/>
                  </a:rPr>
                  <a:t>x-e</a:t>
                </a:r>
                <a:r>
                  <a:rPr lang="en-US" altLang="en-US" sz="2000" baseline="30000" smtClean="0">
                    <a:solidFill>
                      <a:srgbClr val="FFFF00"/>
                    </a:solidFill>
                    <a:cs typeface="Times New Roman" panose="02020603050405020304" pitchFamily="18" charset="0"/>
                  </a:rPr>
                  <a:t>-x</a:t>
                </a:r>
                <a:endParaRPr lang="en-US" altLang="en-US" sz="2000" smtClean="0">
                  <a:solidFill>
                    <a:srgbClr val="FFFF00"/>
                  </a:solidFill>
                  <a:cs typeface="Times New Roman" panose="02020603050405020304" pitchFamily="18" charset="0"/>
                </a:endParaRPr>
              </a:p>
              <a:p>
                <a:r>
                  <a:rPr lang="en-US" altLang="en-US" sz="2000" smtClean="0">
                    <a:solidFill>
                      <a:srgbClr val="FFFF00"/>
                    </a:solidFill>
                    <a:cs typeface="Times New Roman" panose="02020603050405020304" pitchFamily="18" charset="0"/>
                  </a:rPr>
                  <a:t>f’(x)=1-(-e</a:t>
                </a:r>
                <a:r>
                  <a:rPr lang="en-US" altLang="en-US" sz="2000" baseline="30000" smtClean="0">
                    <a:solidFill>
                      <a:srgbClr val="FFFF00"/>
                    </a:solidFill>
                    <a:cs typeface="Times New Roman" panose="02020603050405020304" pitchFamily="18" charset="0"/>
                  </a:rPr>
                  <a:t>-x</a:t>
                </a:r>
                <a:r>
                  <a:rPr lang="en-US" altLang="en-US" sz="2000" smtClean="0">
                    <a:solidFill>
                      <a:srgbClr val="FFFF00"/>
                    </a:solidFill>
                    <a:cs typeface="Times New Roman" panose="02020603050405020304" pitchFamily="18" charset="0"/>
                  </a:rPr>
                  <a:t>)=1+e</a:t>
                </a:r>
                <a:r>
                  <a:rPr lang="en-US" altLang="en-US" sz="2000" baseline="30000" smtClean="0">
                    <a:solidFill>
                      <a:srgbClr val="FFFF00"/>
                    </a:solidFill>
                    <a:cs typeface="Times New Roman" panose="02020603050405020304" pitchFamily="18" charset="0"/>
                  </a:rPr>
                  <a:t>-x</a:t>
                </a:r>
                <a:endParaRPr lang="en-US" altLang="en-US" sz="2000" baseline="30000" smtClean="0">
                  <a:solidFill>
                    <a:srgbClr val="FFFF00"/>
                  </a:solidFill>
                  <a:cs typeface="Times New Roman" panose="02020603050405020304" pitchFamily="18" charset="0"/>
                </a:endParaRPr>
              </a:p>
              <a:p>
                <a:endParaRPr lang="en-US" altLang="en-US" sz="2000" smtClean="0">
                  <a:solidFill>
                    <a:srgbClr val="FFFF00"/>
                  </a:solidFill>
                  <a:cs typeface="Times New Roman" panose="02020603050405020304" pitchFamily="18" charset="0"/>
                </a:endParaRPr>
              </a:p>
              <a:p>
                <a:r>
                  <a:rPr lang="en-US" altLang="en-US" sz="2000" smtClean="0">
                    <a:solidFill>
                      <a:srgbClr val="FFFF00"/>
                    </a:solidFill>
                    <a:cs typeface="Times New Roman" panose="02020603050405020304" pitchFamily="18" charset="0"/>
                  </a:rPr>
                  <a:t>Iterasi 1: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2000" smtClean="0">
                    <a:solidFill>
                      <a:srgbClr val="FFFF00"/>
                    </a:solidFill>
                    <a:cs typeface="Times New Roman" panose="02020603050405020304" pitchFamily="18" charset="0"/>
                  </a:rPr>
                  <a:t>x</a:t>
                </a:r>
                <a:r>
                  <a:rPr lang="en-US" sz="2000" baseline="-25000" smtClean="0">
                    <a:solidFill>
                      <a:srgbClr val="FFFF00"/>
                    </a:solidFill>
                    <a:cs typeface="Times New Roman" panose="02020603050405020304" pitchFamily="18" charset="0"/>
                  </a:rPr>
                  <a:t>0</a:t>
                </a:r>
                <a:r>
                  <a:rPr lang="en-US" sz="2000" smtClean="0">
                    <a:solidFill>
                      <a:srgbClr val="FFFF00"/>
                    </a:solidFill>
                    <a:cs typeface="Times New Roman" panose="02020603050405020304" pitchFamily="18" charset="0"/>
                  </a:rPr>
                  <a:t>=0 </a:t>
                </a:r>
                <a:r>
                  <a:rPr lang="en-US" sz="2000" smtClean="0">
                    <a:solidFill>
                      <a:srgbClr val="FFFF00"/>
                    </a:solidFill>
                    <a:cs typeface="Times New Roman" panose="02020603050405020304" pitchFamily="18" charset="0"/>
                    <a:sym typeface="Wingdings" panose="05000000000000000000" pitchFamily="2" charset="2"/>
                  </a:rPr>
                  <a:t> </a:t>
                </a:r>
                <a:r>
                  <a:rPr lang="en-US" sz="2000" smtClean="0">
                    <a:solidFill>
                      <a:srgbClr val="FFFF00"/>
                    </a:solidFill>
                    <a:cs typeface="Times New Roman" panose="02020603050405020304" pitchFamily="18" charset="0"/>
                    <a:sym typeface="Wingdings" panose="05000000000000000000" pitchFamily="2" charset="2"/>
                  </a:rPr>
                  <a:t>f(x</a:t>
                </a:r>
                <a:r>
                  <a:rPr lang="en-US" sz="2000" baseline="-25000" smtClean="0">
                    <a:solidFill>
                      <a:srgbClr val="FFFF00"/>
                    </a:solidFill>
                    <a:cs typeface="Times New Roman" panose="02020603050405020304" pitchFamily="18" charset="0"/>
                    <a:sym typeface="Wingdings" panose="05000000000000000000" pitchFamily="2" charset="2"/>
                  </a:rPr>
                  <a:t>0</a:t>
                </a:r>
                <a:r>
                  <a:rPr lang="en-US" sz="2000" smtClean="0">
                    <a:solidFill>
                      <a:srgbClr val="FFFF00"/>
                    </a:solidFill>
                    <a:cs typeface="Times New Roman" panose="02020603050405020304" pitchFamily="18" charset="0"/>
                    <a:sym typeface="Wingdings" panose="05000000000000000000" pitchFamily="2" charset="2"/>
                  </a:rPr>
                  <a:t>)=(0)-</a:t>
                </a:r>
                <a:r>
                  <a:rPr lang="en-US" altLang="en-US" sz="2000" smtClean="0">
                    <a:solidFill>
                      <a:srgbClr val="FFFF00"/>
                    </a:solidFill>
                    <a:cs typeface="Times New Roman" panose="02020603050405020304" pitchFamily="18" charset="0"/>
                  </a:rPr>
                  <a:t>e</a:t>
                </a:r>
                <a:r>
                  <a:rPr lang="en-US" altLang="en-US" sz="2000" baseline="30000" smtClean="0">
                    <a:solidFill>
                      <a:srgbClr val="FFFF00"/>
                    </a:solidFill>
                    <a:cs typeface="Times New Roman" panose="02020603050405020304" pitchFamily="18" charset="0"/>
                  </a:rPr>
                  <a:t>-(0)</a:t>
                </a:r>
                <a:r>
                  <a:rPr lang="en-US" altLang="en-US" sz="2000" smtClean="0">
                    <a:solidFill>
                      <a:srgbClr val="FFFF00"/>
                    </a:solidFill>
                    <a:cs typeface="Times New Roman" panose="02020603050405020304" pitchFamily="18" charset="0"/>
                  </a:rPr>
                  <a:t>=</a:t>
                </a:r>
                <a:r>
                  <a:rPr lang="en-US" altLang="en-US" sz="2000" smtClean="0">
                    <a:solidFill>
                      <a:srgbClr val="FFFF00"/>
                    </a:solidFill>
                    <a:cs typeface="Times New Roman" panose="02020603050405020304" pitchFamily="18" charset="0"/>
                    <a:sym typeface="Wingdings" panose="05000000000000000000" pitchFamily="2" charset="2"/>
                  </a:rPr>
                  <a:t>0-1=-1</a:t>
                </a:r>
                <a:endParaRPr lang="en-US" sz="2000" smtClean="0">
                  <a:solidFill>
                    <a:srgbClr val="FFFF00"/>
                  </a:solidFill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2000">
                    <a:solidFill>
                      <a:srgbClr val="FFFF00"/>
                    </a:solidFill>
                    <a:cs typeface="Times New Roman" panose="02020603050405020304" pitchFamily="18" charset="0"/>
                  </a:rPr>
                  <a:t>x</a:t>
                </a:r>
                <a:r>
                  <a:rPr lang="en-US" sz="2000" baseline="-25000">
                    <a:solidFill>
                      <a:srgbClr val="FFFF00"/>
                    </a:solidFill>
                    <a:cs typeface="Times New Roman" panose="02020603050405020304" pitchFamily="18" charset="0"/>
                  </a:rPr>
                  <a:t>0</a:t>
                </a:r>
                <a:r>
                  <a:rPr lang="en-US" sz="2000">
                    <a:solidFill>
                      <a:srgbClr val="FFFF00"/>
                    </a:solidFill>
                    <a:cs typeface="Times New Roman" panose="02020603050405020304" pitchFamily="18" charset="0"/>
                  </a:rPr>
                  <a:t>=0 </a:t>
                </a:r>
                <a:r>
                  <a:rPr lang="en-US" sz="2000">
                    <a:solidFill>
                      <a:srgbClr val="FFFF00"/>
                    </a:solidFill>
                    <a:cs typeface="Times New Roman" panose="02020603050405020304" pitchFamily="18" charset="0"/>
                    <a:sym typeface="Wingdings" panose="05000000000000000000" pitchFamily="2" charset="2"/>
                  </a:rPr>
                  <a:t> </a:t>
                </a:r>
                <a:r>
                  <a:rPr lang="en-US" sz="2000" smtClean="0">
                    <a:solidFill>
                      <a:srgbClr val="FFFF00"/>
                    </a:solidFill>
                    <a:cs typeface="Times New Roman" panose="02020603050405020304" pitchFamily="18" charset="0"/>
                    <a:sym typeface="Wingdings" panose="05000000000000000000" pitchFamily="2" charset="2"/>
                  </a:rPr>
                  <a:t>f’(</a:t>
                </a:r>
                <a:r>
                  <a:rPr lang="en-US" sz="2000">
                    <a:solidFill>
                      <a:srgbClr val="FFFF00"/>
                    </a:solidFill>
                    <a:cs typeface="Times New Roman" panose="02020603050405020304" pitchFamily="18" charset="0"/>
                    <a:sym typeface="Wingdings" panose="05000000000000000000" pitchFamily="2" charset="2"/>
                  </a:rPr>
                  <a:t>x</a:t>
                </a:r>
                <a:r>
                  <a:rPr lang="en-US" sz="2000" baseline="-25000">
                    <a:solidFill>
                      <a:srgbClr val="FFFF00"/>
                    </a:solidFill>
                    <a:cs typeface="Times New Roman" panose="02020603050405020304" pitchFamily="18" charset="0"/>
                    <a:sym typeface="Wingdings" panose="05000000000000000000" pitchFamily="2" charset="2"/>
                  </a:rPr>
                  <a:t>0</a:t>
                </a:r>
                <a:r>
                  <a:rPr lang="en-US" sz="2000" smtClean="0">
                    <a:solidFill>
                      <a:srgbClr val="FFFF00"/>
                    </a:solidFill>
                    <a:cs typeface="Times New Roman" panose="02020603050405020304" pitchFamily="18" charset="0"/>
                    <a:sym typeface="Wingdings" panose="05000000000000000000" pitchFamily="2" charset="2"/>
                  </a:rPr>
                  <a:t>)=1+</a:t>
                </a:r>
                <a:r>
                  <a:rPr lang="en-US" altLang="en-US" sz="2000" smtClean="0">
                    <a:solidFill>
                      <a:srgbClr val="FFFF00"/>
                    </a:solidFill>
                    <a:cs typeface="Times New Roman" panose="02020603050405020304" pitchFamily="18" charset="0"/>
                  </a:rPr>
                  <a:t>e</a:t>
                </a:r>
                <a:r>
                  <a:rPr lang="en-US" altLang="en-US" sz="2000" baseline="30000" smtClean="0">
                    <a:solidFill>
                      <a:srgbClr val="FFFF00"/>
                    </a:solidFill>
                    <a:cs typeface="Times New Roman" panose="02020603050405020304" pitchFamily="18" charset="0"/>
                  </a:rPr>
                  <a:t>-</a:t>
                </a:r>
                <a:r>
                  <a:rPr lang="en-US" altLang="en-US" sz="2000" baseline="30000">
                    <a:solidFill>
                      <a:srgbClr val="FFFF00"/>
                    </a:solidFill>
                    <a:cs typeface="Times New Roman" panose="02020603050405020304" pitchFamily="18" charset="0"/>
                  </a:rPr>
                  <a:t>(</a:t>
                </a:r>
                <a:r>
                  <a:rPr lang="en-US" altLang="en-US" sz="2000" baseline="30000">
                    <a:solidFill>
                      <a:srgbClr val="FFFF00"/>
                    </a:solidFill>
                    <a:cs typeface="Times New Roman" panose="02020603050405020304" pitchFamily="18" charset="0"/>
                  </a:rPr>
                  <a:t>0</a:t>
                </a:r>
                <a:r>
                  <a:rPr lang="en-US" altLang="en-US" sz="2000" baseline="30000" smtClean="0">
                    <a:solidFill>
                      <a:srgbClr val="FFFF00"/>
                    </a:solidFill>
                    <a:cs typeface="Times New Roman" panose="02020603050405020304" pitchFamily="18" charset="0"/>
                  </a:rPr>
                  <a:t>)</a:t>
                </a:r>
                <a:r>
                  <a:rPr lang="en-US" altLang="en-US" sz="2000" smtClean="0">
                    <a:solidFill>
                      <a:srgbClr val="FFFF00"/>
                    </a:solidFill>
                    <a:cs typeface="Times New Roman" panose="02020603050405020304" pitchFamily="18" charset="0"/>
                  </a:rPr>
                  <a:t>=</a:t>
                </a:r>
                <a:r>
                  <a:rPr lang="en-US" altLang="en-US" sz="2000" smtClean="0">
                    <a:solidFill>
                      <a:srgbClr val="FFFF00"/>
                    </a:solidFill>
                    <a:cs typeface="Times New Roman" panose="02020603050405020304" pitchFamily="18" charset="0"/>
                    <a:sym typeface="Wingdings" panose="05000000000000000000" pitchFamily="2" charset="2"/>
                  </a:rPr>
                  <a:t>1+1=2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FFFF00"/>
                            </a:solidFill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FF00"/>
                            </a:solidFill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FF00"/>
                            </a:solidFill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FFFF00"/>
                        </a:solidFill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FFFF00"/>
                            </a:solidFill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FF00"/>
                            </a:solidFill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FF00"/>
                            </a:solidFill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FFFF00"/>
                        </a:solidFill>
                      </a:rPr>
                      <m:t>−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FFFF00"/>
                            </a:solidFill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FFFF00"/>
                            </a:solidFill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FFFF00"/>
                                </a:solidFill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FFFF00"/>
                                    </a:solidFill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FFFF00"/>
                                    </a:solidFill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FFFF00"/>
                                    </a:solidFill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rgbClr val="FFFF00"/>
                                </a:solidFill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rgbClr val="FFFF00"/>
                                </a:solidFill>
                              </a:rPr>
                              <m:t>𝑓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FFFF00"/>
                                </a:solidFill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FFFF00"/>
                                </a:solidFill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FFFF00"/>
                                    </a:solidFill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FFFF00"/>
                                    </a:solidFill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FFFF00"/>
                                    </a:solidFill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sz="2000" b="0" i="0" smtClean="0">
                        <a:solidFill>
                          <a:srgbClr val="FFFF00"/>
                        </a:solidFill>
                      </a:rPr>
                      <m:t>=0−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FFFF00"/>
                            </a:solidFill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FFFF00"/>
                            </a:solidFill>
                          </a:rPr>
                          <m:t>−1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FFFF00"/>
                            </a:solidFill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smtClean="0">
                    <a:solidFill>
                      <a:srgbClr val="FFFF00"/>
                    </a:solidFill>
                  </a:rPr>
                  <a:t>=0,5</a:t>
                </a:r>
                <a:endParaRPr lang="en-US" sz="200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407935"/>
                <a:ext cx="3696846" cy="2436949"/>
              </a:xfrm>
              <a:prstGeom prst="rect">
                <a:avLst/>
              </a:prstGeom>
              <a:blipFill>
                <a:blip r:embed="rId2"/>
                <a:stretch>
                  <a:fillRect l="-1815" t="-1000" r="-1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685801" y="4771785"/>
                <a:ext cx="4979184" cy="15136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2000" smtClean="0">
                    <a:solidFill>
                      <a:srgbClr val="FFFF00"/>
                    </a:solidFill>
                    <a:cs typeface="Times New Roman" panose="02020603050405020304" pitchFamily="18" charset="0"/>
                  </a:rPr>
                  <a:t>Iterasi 2:</a:t>
                </a:r>
                <a:endParaRPr lang="en-US" altLang="en-US" sz="2000" smtClean="0">
                  <a:solidFill>
                    <a:srgbClr val="FFFF00"/>
                  </a:solidFill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2000" smtClean="0">
                    <a:solidFill>
                      <a:srgbClr val="FFFF00"/>
                    </a:solidFill>
                    <a:cs typeface="Times New Roman" panose="02020603050405020304" pitchFamily="18" charset="0"/>
                  </a:rPr>
                  <a:t>x</a:t>
                </a:r>
                <a:r>
                  <a:rPr lang="en-US" sz="2000" baseline="-25000" smtClean="0">
                    <a:solidFill>
                      <a:srgbClr val="FFFF00"/>
                    </a:solidFill>
                    <a:cs typeface="Times New Roman" panose="02020603050405020304" pitchFamily="18" charset="0"/>
                  </a:rPr>
                  <a:t>1</a:t>
                </a:r>
                <a:r>
                  <a:rPr lang="en-US" sz="2000" smtClean="0">
                    <a:solidFill>
                      <a:srgbClr val="FFFF00"/>
                    </a:solidFill>
                    <a:cs typeface="Times New Roman" panose="02020603050405020304" pitchFamily="18" charset="0"/>
                  </a:rPr>
                  <a:t>=0,5 </a:t>
                </a:r>
                <a:r>
                  <a:rPr lang="en-US" sz="2000" smtClean="0">
                    <a:solidFill>
                      <a:srgbClr val="FFFF00"/>
                    </a:solidFill>
                    <a:cs typeface="Times New Roman" panose="02020603050405020304" pitchFamily="18" charset="0"/>
                    <a:sym typeface="Wingdings" panose="05000000000000000000" pitchFamily="2" charset="2"/>
                  </a:rPr>
                  <a:t> </a:t>
                </a:r>
                <a:r>
                  <a:rPr lang="en-US" sz="2000" smtClean="0">
                    <a:solidFill>
                      <a:srgbClr val="FFFF00"/>
                    </a:solidFill>
                    <a:cs typeface="Times New Roman" panose="02020603050405020304" pitchFamily="18" charset="0"/>
                    <a:sym typeface="Wingdings" panose="05000000000000000000" pitchFamily="2" charset="2"/>
                  </a:rPr>
                  <a:t>f(x</a:t>
                </a:r>
                <a:r>
                  <a:rPr lang="en-US" sz="2000" baseline="-25000">
                    <a:solidFill>
                      <a:srgbClr val="FFFF00"/>
                    </a:solidFill>
                    <a:cs typeface="Times New Roman" panose="02020603050405020304" pitchFamily="18" charset="0"/>
                    <a:sym typeface="Wingdings" panose="05000000000000000000" pitchFamily="2" charset="2"/>
                  </a:rPr>
                  <a:t>1</a:t>
                </a:r>
                <a:r>
                  <a:rPr lang="en-US" sz="2000" smtClean="0">
                    <a:solidFill>
                      <a:srgbClr val="FFFF00"/>
                    </a:solidFill>
                    <a:cs typeface="Times New Roman" panose="02020603050405020304" pitchFamily="18" charset="0"/>
                    <a:sym typeface="Wingdings" panose="05000000000000000000" pitchFamily="2" charset="2"/>
                  </a:rPr>
                  <a:t>)=(0,5)-</a:t>
                </a:r>
                <a:r>
                  <a:rPr lang="en-US" altLang="en-US" sz="2000" smtClean="0">
                    <a:solidFill>
                      <a:srgbClr val="FFFF00"/>
                    </a:solidFill>
                    <a:cs typeface="Times New Roman" panose="02020603050405020304" pitchFamily="18" charset="0"/>
                  </a:rPr>
                  <a:t>e</a:t>
                </a:r>
                <a:r>
                  <a:rPr lang="en-US" altLang="en-US" sz="2000" baseline="30000" smtClean="0">
                    <a:solidFill>
                      <a:srgbClr val="FFFF00"/>
                    </a:solidFill>
                    <a:cs typeface="Times New Roman" panose="02020603050405020304" pitchFamily="18" charset="0"/>
                  </a:rPr>
                  <a:t>-(0,5)</a:t>
                </a:r>
                <a:r>
                  <a:rPr lang="en-US" altLang="en-US" sz="2000" smtClean="0">
                    <a:solidFill>
                      <a:srgbClr val="FFFF00"/>
                    </a:solidFill>
                    <a:cs typeface="Times New Roman" panose="02020603050405020304" pitchFamily="18" charset="0"/>
                  </a:rPr>
                  <a:t>=</a:t>
                </a:r>
                <a:r>
                  <a:rPr lang="en-US" altLang="en-US" sz="2000" smtClean="0">
                    <a:solidFill>
                      <a:srgbClr val="FFFF00"/>
                    </a:solidFill>
                    <a:cs typeface="Times New Roman" panose="02020603050405020304" pitchFamily="18" charset="0"/>
                    <a:sym typeface="Wingdings" panose="05000000000000000000" pitchFamily="2" charset="2"/>
                  </a:rPr>
                  <a:t>-0,10653</a:t>
                </a:r>
                <a:endParaRPr lang="en-US" sz="2000" smtClean="0">
                  <a:solidFill>
                    <a:srgbClr val="FFFF00"/>
                  </a:solidFill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2000" smtClean="0">
                    <a:solidFill>
                      <a:srgbClr val="FFFF00"/>
                    </a:solidFill>
                    <a:cs typeface="Times New Roman" panose="02020603050405020304" pitchFamily="18" charset="0"/>
                  </a:rPr>
                  <a:t>x</a:t>
                </a:r>
                <a:r>
                  <a:rPr lang="en-US" sz="2000" baseline="-25000" smtClean="0">
                    <a:solidFill>
                      <a:srgbClr val="FFFF00"/>
                    </a:solidFill>
                    <a:cs typeface="Times New Roman" panose="02020603050405020304" pitchFamily="18" charset="0"/>
                  </a:rPr>
                  <a:t>1</a:t>
                </a:r>
                <a:r>
                  <a:rPr lang="en-US" sz="2000" smtClean="0">
                    <a:solidFill>
                      <a:srgbClr val="FFFF00"/>
                    </a:solidFill>
                    <a:cs typeface="Times New Roman" panose="02020603050405020304" pitchFamily="18" charset="0"/>
                  </a:rPr>
                  <a:t>=0,5 </a:t>
                </a:r>
                <a:r>
                  <a:rPr lang="en-US" sz="2000">
                    <a:solidFill>
                      <a:srgbClr val="FFFF00"/>
                    </a:solidFill>
                    <a:cs typeface="Times New Roman" panose="02020603050405020304" pitchFamily="18" charset="0"/>
                    <a:sym typeface="Wingdings" panose="05000000000000000000" pitchFamily="2" charset="2"/>
                  </a:rPr>
                  <a:t> </a:t>
                </a:r>
                <a:r>
                  <a:rPr lang="en-US" sz="2000" smtClean="0">
                    <a:solidFill>
                      <a:srgbClr val="FFFF00"/>
                    </a:solidFill>
                    <a:cs typeface="Times New Roman" panose="02020603050405020304" pitchFamily="18" charset="0"/>
                    <a:sym typeface="Wingdings" panose="05000000000000000000" pitchFamily="2" charset="2"/>
                  </a:rPr>
                  <a:t>f’(x</a:t>
                </a:r>
                <a:r>
                  <a:rPr lang="en-US" sz="2000" baseline="-25000" smtClean="0">
                    <a:solidFill>
                      <a:srgbClr val="FFFF00"/>
                    </a:solidFill>
                    <a:cs typeface="Times New Roman" panose="02020603050405020304" pitchFamily="18" charset="0"/>
                    <a:sym typeface="Wingdings" panose="05000000000000000000" pitchFamily="2" charset="2"/>
                  </a:rPr>
                  <a:t>1</a:t>
                </a:r>
                <a:r>
                  <a:rPr lang="en-US" sz="2000" smtClean="0">
                    <a:solidFill>
                      <a:srgbClr val="FFFF00"/>
                    </a:solidFill>
                    <a:cs typeface="Times New Roman" panose="02020603050405020304" pitchFamily="18" charset="0"/>
                    <a:sym typeface="Wingdings" panose="05000000000000000000" pitchFamily="2" charset="2"/>
                  </a:rPr>
                  <a:t>)=1+</a:t>
                </a:r>
                <a:r>
                  <a:rPr lang="en-US" altLang="en-US" sz="2000" smtClean="0">
                    <a:solidFill>
                      <a:srgbClr val="FFFF00"/>
                    </a:solidFill>
                    <a:cs typeface="Times New Roman" panose="02020603050405020304" pitchFamily="18" charset="0"/>
                  </a:rPr>
                  <a:t>e</a:t>
                </a:r>
                <a:r>
                  <a:rPr lang="en-US" altLang="en-US" sz="2000" baseline="30000" smtClean="0">
                    <a:solidFill>
                      <a:srgbClr val="FFFF00"/>
                    </a:solidFill>
                    <a:cs typeface="Times New Roman" panose="02020603050405020304" pitchFamily="18" charset="0"/>
                  </a:rPr>
                  <a:t>-</a:t>
                </a:r>
                <a:r>
                  <a:rPr lang="en-US" altLang="en-US" sz="2000" baseline="30000">
                    <a:solidFill>
                      <a:srgbClr val="FFFF00"/>
                    </a:solidFill>
                    <a:cs typeface="Times New Roman" panose="02020603050405020304" pitchFamily="18" charset="0"/>
                  </a:rPr>
                  <a:t>(</a:t>
                </a:r>
                <a:r>
                  <a:rPr lang="en-US" altLang="en-US" sz="2000" baseline="30000" smtClean="0">
                    <a:solidFill>
                      <a:srgbClr val="FFFF00"/>
                    </a:solidFill>
                    <a:cs typeface="Times New Roman" panose="02020603050405020304" pitchFamily="18" charset="0"/>
                  </a:rPr>
                  <a:t>0,5)</a:t>
                </a:r>
                <a:r>
                  <a:rPr lang="en-US" altLang="en-US" sz="2000" smtClean="0">
                    <a:solidFill>
                      <a:srgbClr val="FFFF00"/>
                    </a:solidFill>
                    <a:cs typeface="Times New Roman" panose="02020603050405020304" pitchFamily="18" charset="0"/>
                  </a:rPr>
                  <a:t>=</a:t>
                </a:r>
                <a:r>
                  <a:rPr lang="en-US" altLang="en-US" sz="2000" smtClean="0">
                    <a:solidFill>
                      <a:srgbClr val="FFFF00"/>
                    </a:solidFill>
                    <a:cs typeface="Times New Roman" panose="02020603050405020304" pitchFamily="18" charset="0"/>
                    <a:sym typeface="Wingdings" panose="05000000000000000000" pitchFamily="2" charset="2"/>
                  </a:rPr>
                  <a:t>1,60653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FFFF00"/>
                            </a:solidFill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FF00"/>
                            </a:solidFill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FF00"/>
                            </a:solidFill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FFFF00"/>
                        </a:solidFill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FFFF00"/>
                            </a:solidFill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FF00"/>
                            </a:solidFill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FF00"/>
                            </a:solidFill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FFFF00"/>
                        </a:solidFill>
                      </a:rPr>
                      <m:t>−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FFFF00"/>
                            </a:solidFill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FFFF00"/>
                            </a:solidFill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FFFF00"/>
                                </a:solidFill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FFFF00"/>
                                    </a:solidFill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FFFF00"/>
                                    </a:solidFill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FFFF00"/>
                                    </a:solidFill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rgbClr val="FFFF00"/>
                                </a:solidFill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rgbClr val="FFFF00"/>
                                </a:solidFill>
                              </a:rPr>
                              <m:t>𝑓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FFFF00"/>
                                </a:solidFill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FFFF00"/>
                                </a:solidFill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FFFF00"/>
                                    </a:solidFill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FFFF00"/>
                                    </a:solidFill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FFFF00"/>
                                    </a:solidFill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sz="2000" b="0" i="0" smtClean="0">
                        <a:solidFill>
                          <a:srgbClr val="FFFF00"/>
                        </a:solidFill>
                      </a:rPr>
                      <m:t>=0,5−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FFFF00"/>
                            </a:solidFill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FFFF00"/>
                            </a:solidFill>
                          </a:rPr>
                          <m:t>−0,10653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FFFF00"/>
                            </a:solidFill>
                          </a:rPr>
                          <m:t>1,60653</m:t>
                        </m:r>
                      </m:den>
                    </m:f>
                  </m:oMath>
                </a14:m>
                <a:r>
                  <a:rPr lang="en-US" sz="2000" smtClean="0">
                    <a:solidFill>
                      <a:srgbClr val="FFFF00"/>
                    </a:solidFill>
                  </a:rPr>
                  <a:t>=0,56631</a:t>
                </a:r>
                <a:endParaRPr lang="en-US" sz="200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1" y="4771785"/>
                <a:ext cx="4979184" cy="1513619"/>
              </a:xfrm>
              <a:prstGeom prst="rect">
                <a:avLst/>
              </a:prstGeom>
              <a:blipFill>
                <a:blip r:embed="rId3"/>
                <a:stretch>
                  <a:fillRect l="-1348" t="-2016" r="-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5819462" y="2642612"/>
                <a:ext cx="3788217" cy="15136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2000" smtClean="0">
                    <a:solidFill>
                      <a:srgbClr val="FFFF00"/>
                    </a:solidFill>
                    <a:cs typeface="Times New Roman" panose="02020603050405020304" pitchFamily="18" charset="0"/>
                  </a:rPr>
                  <a:t>Iterasi 3:</a:t>
                </a:r>
                <a:endParaRPr lang="en-US" altLang="en-US" sz="2000" smtClean="0">
                  <a:solidFill>
                    <a:srgbClr val="FFFF00"/>
                  </a:solidFill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2000" smtClean="0">
                    <a:solidFill>
                      <a:srgbClr val="FFFF00"/>
                    </a:solidFill>
                    <a:cs typeface="Times New Roman" panose="02020603050405020304" pitchFamily="18" charset="0"/>
                  </a:rPr>
                  <a:t>x</a:t>
                </a:r>
                <a:r>
                  <a:rPr lang="en-US" sz="2000" baseline="-25000" smtClean="0">
                    <a:solidFill>
                      <a:srgbClr val="FFFF00"/>
                    </a:solidFill>
                    <a:cs typeface="Times New Roman" panose="02020603050405020304" pitchFamily="18" charset="0"/>
                  </a:rPr>
                  <a:t>2</a:t>
                </a:r>
                <a:r>
                  <a:rPr lang="en-US" sz="2000" smtClean="0">
                    <a:solidFill>
                      <a:srgbClr val="FFFF00"/>
                    </a:solidFill>
                    <a:cs typeface="Times New Roman" panose="02020603050405020304" pitchFamily="18" charset="0"/>
                  </a:rPr>
                  <a:t>=0,56631 </a:t>
                </a:r>
                <a:r>
                  <a:rPr lang="en-US" sz="2000" smtClean="0">
                    <a:solidFill>
                      <a:srgbClr val="FFFF00"/>
                    </a:solidFill>
                    <a:cs typeface="Times New Roman" panose="02020603050405020304" pitchFamily="18" charset="0"/>
                    <a:sym typeface="Wingdings" panose="05000000000000000000" pitchFamily="2" charset="2"/>
                  </a:rPr>
                  <a:t> </a:t>
                </a:r>
                <a:r>
                  <a:rPr lang="en-US" sz="2000" smtClean="0">
                    <a:solidFill>
                      <a:srgbClr val="FFFF00"/>
                    </a:solidFill>
                    <a:cs typeface="Times New Roman" panose="02020603050405020304" pitchFamily="18" charset="0"/>
                    <a:sym typeface="Wingdings" panose="05000000000000000000" pitchFamily="2" charset="2"/>
                  </a:rPr>
                  <a:t>f(x</a:t>
                </a:r>
                <a:r>
                  <a:rPr lang="en-US" sz="2000" baseline="-25000" smtClean="0">
                    <a:solidFill>
                      <a:srgbClr val="FFFF00"/>
                    </a:solidFill>
                    <a:cs typeface="Times New Roman" panose="02020603050405020304" pitchFamily="18" charset="0"/>
                    <a:sym typeface="Wingdings" panose="05000000000000000000" pitchFamily="2" charset="2"/>
                  </a:rPr>
                  <a:t>2</a:t>
                </a:r>
                <a:r>
                  <a:rPr lang="en-US" sz="2000" smtClean="0">
                    <a:solidFill>
                      <a:srgbClr val="FFFF00"/>
                    </a:solidFill>
                    <a:cs typeface="Times New Roman" panose="02020603050405020304" pitchFamily="18" charset="0"/>
                    <a:sym typeface="Wingdings" panose="05000000000000000000" pitchFamily="2" charset="2"/>
                  </a:rPr>
                  <a:t>)=</a:t>
                </a:r>
                <a:r>
                  <a:rPr lang="en-US" altLang="en-US" sz="2000" smtClean="0">
                    <a:solidFill>
                      <a:srgbClr val="FFFF00"/>
                    </a:solidFill>
                    <a:cs typeface="Times New Roman" panose="02020603050405020304" pitchFamily="18" charset="0"/>
                    <a:sym typeface="Wingdings" panose="05000000000000000000" pitchFamily="2" charset="2"/>
                  </a:rPr>
                  <a:t>-0,00130</a:t>
                </a:r>
                <a:endParaRPr lang="en-US" sz="2000" smtClean="0">
                  <a:solidFill>
                    <a:srgbClr val="FFFF00"/>
                  </a:solidFill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2000" smtClean="0">
                    <a:solidFill>
                      <a:srgbClr val="FFFF00"/>
                    </a:solidFill>
                    <a:cs typeface="Times New Roman" panose="02020603050405020304" pitchFamily="18" charset="0"/>
                  </a:rPr>
                  <a:t>x</a:t>
                </a:r>
                <a:r>
                  <a:rPr lang="en-US" sz="2000" baseline="-25000" smtClean="0">
                    <a:solidFill>
                      <a:srgbClr val="FFFF00"/>
                    </a:solidFill>
                    <a:cs typeface="Times New Roman" panose="02020603050405020304" pitchFamily="18" charset="0"/>
                  </a:rPr>
                  <a:t>2</a:t>
                </a:r>
                <a:r>
                  <a:rPr lang="en-US" sz="2000" smtClean="0">
                    <a:solidFill>
                      <a:srgbClr val="FFFF00"/>
                    </a:solidFill>
                    <a:cs typeface="Times New Roman" panose="02020603050405020304" pitchFamily="18" charset="0"/>
                  </a:rPr>
                  <a:t>=0,56631 </a:t>
                </a:r>
                <a:r>
                  <a:rPr lang="en-US" sz="2000">
                    <a:solidFill>
                      <a:srgbClr val="FFFF00"/>
                    </a:solidFill>
                    <a:cs typeface="Times New Roman" panose="02020603050405020304" pitchFamily="18" charset="0"/>
                    <a:sym typeface="Wingdings" panose="05000000000000000000" pitchFamily="2" charset="2"/>
                  </a:rPr>
                  <a:t> </a:t>
                </a:r>
                <a:r>
                  <a:rPr lang="en-US" sz="2000" smtClean="0">
                    <a:solidFill>
                      <a:srgbClr val="FFFF00"/>
                    </a:solidFill>
                    <a:cs typeface="Times New Roman" panose="02020603050405020304" pitchFamily="18" charset="0"/>
                    <a:sym typeface="Wingdings" panose="05000000000000000000" pitchFamily="2" charset="2"/>
                  </a:rPr>
                  <a:t>f’(x</a:t>
                </a:r>
                <a:r>
                  <a:rPr lang="en-US" sz="2000" baseline="-25000">
                    <a:solidFill>
                      <a:srgbClr val="FFFF00"/>
                    </a:solidFill>
                    <a:cs typeface="Times New Roman" panose="02020603050405020304" pitchFamily="18" charset="0"/>
                    <a:sym typeface="Wingdings" panose="05000000000000000000" pitchFamily="2" charset="2"/>
                  </a:rPr>
                  <a:t>2</a:t>
                </a:r>
                <a:r>
                  <a:rPr lang="en-US" sz="2000" smtClean="0">
                    <a:solidFill>
                      <a:srgbClr val="FFFF00"/>
                    </a:solidFill>
                    <a:cs typeface="Times New Roman" panose="02020603050405020304" pitchFamily="18" charset="0"/>
                    <a:sym typeface="Wingdings" panose="05000000000000000000" pitchFamily="2" charset="2"/>
                  </a:rPr>
                  <a:t>)=</a:t>
                </a:r>
                <a:r>
                  <a:rPr lang="en-US" altLang="en-US" sz="2000" smtClean="0">
                    <a:solidFill>
                      <a:srgbClr val="FFFF00"/>
                    </a:solidFill>
                    <a:cs typeface="Times New Roman" panose="02020603050405020304" pitchFamily="18" charset="0"/>
                    <a:sym typeface="Wingdings" panose="05000000000000000000" pitchFamily="2" charset="2"/>
                  </a:rPr>
                  <a:t>1,56762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FFFF00"/>
                            </a:solidFill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FF00"/>
                            </a:solidFill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FFFF00"/>
                        </a:solidFill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FFFF00"/>
                            </a:solidFill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FF00"/>
                            </a:solidFill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FFFF00"/>
                        </a:solidFill>
                      </a:rPr>
                      <m:t>−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FFFF00"/>
                            </a:solidFill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FFFF00"/>
                            </a:solidFill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FFFF00"/>
                                </a:solidFill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FFFF00"/>
                                    </a:solidFill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FFFF00"/>
                                    </a:solidFill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rgbClr val="FFFF00"/>
                                </a:solidFill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rgbClr val="FFFF00"/>
                                </a:solidFill>
                              </a:rPr>
                              <m:t>𝑓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FFFF00"/>
                                </a:solidFill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FFFF00"/>
                                </a:solidFill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FFFF00"/>
                                    </a:solidFill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FFFF00"/>
                                    </a:solidFill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sz="2000" b="0" i="0" smtClean="0">
                        <a:solidFill>
                          <a:srgbClr val="FFFF00"/>
                        </a:solidFill>
                      </a:rPr>
                      <m:t>=</m:t>
                    </m:r>
                  </m:oMath>
                </a14:m>
                <a:r>
                  <a:rPr lang="en-US" sz="2000" smtClean="0">
                    <a:solidFill>
                      <a:srgbClr val="FFFF00"/>
                    </a:solidFill>
                  </a:rPr>
                  <a:t>0,56714</a:t>
                </a:r>
                <a:endParaRPr lang="en-US" sz="200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462" y="2642612"/>
                <a:ext cx="3788217" cy="1513619"/>
              </a:xfrm>
              <a:prstGeom prst="rect">
                <a:avLst/>
              </a:prstGeom>
              <a:blipFill>
                <a:blip r:embed="rId4"/>
                <a:stretch>
                  <a:fillRect l="-1771" t="-1606" r="-1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5819461" y="4143049"/>
            <a:ext cx="6372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smtClean="0">
                <a:solidFill>
                  <a:srgbClr val="FFFF00"/>
                </a:solidFill>
                <a:cs typeface="Times New Roman" panose="02020603050405020304" pitchFamily="18" charset="0"/>
              </a:rPr>
              <a:t>Sampai dengan iterasi ke-3 diperoleh akar x</a:t>
            </a:r>
            <a:r>
              <a:rPr lang="en-US" altLang="en-US" sz="2000" baseline="-25000" smtClean="0">
                <a:solidFill>
                  <a:srgbClr val="FFFF00"/>
                </a:solidFill>
                <a:cs typeface="Times New Roman" panose="02020603050405020304" pitchFamily="18" charset="0"/>
              </a:rPr>
              <a:t>3</a:t>
            </a:r>
            <a:r>
              <a:rPr lang="en-US" altLang="en-US" sz="2000" smtClean="0">
                <a:solidFill>
                  <a:srgbClr val="FFFF00"/>
                </a:solidFill>
                <a:cs typeface="Times New Roman" panose="02020603050405020304" pitchFamily="18" charset="0"/>
              </a:rPr>
              <a:t>=0,56714</a:t>
            </a:r>
            <a:endParaRPr lang="en-US" sz="20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35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6446982"/>
            <a:ext cx="12192000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699488" y="6513991"/>
            <a:ext cx="9099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  <a:endParaRPr lang="en-US" sz="1200" b="1">
              <a:solidFill>
                <a:srgbClr val="133E57"/>
              </a:solidFill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5" cy="1260000"/>
          </a:xfrm>
        </p:spPr>
        <p:txBody>
          <a:bodyPr/>
          <a:lstStyle/>
          <a:p>
            <a:r>
              <a:rPr lang="en-US" smtClean="0">
                <a:solidFill>
                  <a:srgbClr val="FFC000"/>
                </a:solidFill>
              </a:rPr>
              <a:t>METODE </a:t>
            </a:r>
            <a:r>
              <a:rPr lang="en-US" smtClean="0">
                <a:solidFill>
                  <a:srgbClr val="FFC000"/>
                </a:solidFill>
              </a:rPr>
              <a:t>NEWTON RAPHSON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5801" y="1567278"/>
            <a:ext cx="107580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2000" smtClean="0">
                <a:cs typeface="Times New Roman" panose="02020603050405020304" pitchFamily="18" charset="0"/>
              </a:rPr>
              <a:t>Cari salah satu akar dari </a:t>
            </a:r>
            <a:r>
              <a:rPr lang="it-IT" altLang="en-US" sz="2000"/>
              <a:t>x + e</a:t>
            </a:r>
            <a:r>
              <a:rPr lang="it-IT" altLang="en-US" sz="2000" baseline="30000"/>
              <a:t>-x</a:t>
            </a:r>
            <a:r>
              <a:rPr lang="it-IT" altLang="en-US" sz="2000"/>
              <a:t> cos </a:t>
            </a:r>
            <a:r>
              <a:rPr lang="it-IT" altLang="en-US" sz="2000"/>
              <a:t>x </a:t>
            </a:r>
            <a:r>
              <a:rPr lang="it-IT" altLang="en-US" sz="2000" smtClean="0"/>
              <a:t>- 2</a:t>
            </a:r>
            <a:r>
              <a:rPr lang="en-US" altLang="en-US" sz="2000" smtClean="0">
                <a:cs typeface="Times New Roman" panose="02020603050405020304" pitchFamily="18" charset="0"/>
              </a:rPr>
              <a:t>=0 dengan akar awal x</a:t>
            </a:r>
            <a:r>
              <a:rPr lang="en-US" altLang="en-US" sz="2000" baseline="-25000" smtClean="0">
                <a:cs typeface="Times New Roman" panose="02020603050405020304" pitchFamily="18" charset="0"/>
              </a:rPr>
              <a:t>0</a:t>
            </a:r>
            <a:r>
              <a:rPr lang="en-US" altLang="en-US" sz="2000" smtClean="0">
                <a:cs typeface="Times New Roman" panose="02020603050405020304" pitchFamily="18" charset="0"/>
              </a:rPr>
              <a:t>=1 </a:t>
            </a:r>
            <a:r>
              <a:rPr lang="en-US" altLang="en-US" sz="2000" smtClean="0"/>
              <a:t>menggunakan metode Newton Raphson. </a:t>
            </a:r>
            <a:r>
              <a:rPr lang="en-US" altLang="en-US" sz="2000" smtClean="0"/>
              <a:t>Lakukan pencarian </a:t>
            </a:r>
            <a:r>
              <a:rPr lang="en-US" altLang="en-US" sz="2000" smtClean="0"/>
              <a:t>akar sampai 3 </a:t>
            </a:r>
            <a:r>
              <a:rPr lang="en-US" altLang="en-US" sz="2000" smtClean="0"/>
              <a:t>iterasi.</a:t>
            </a:r>
            <a:endParaRPr lang="en-US" altLang="en-US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85800" y="2436742"/>
                <a:ext cx="3360022" cy="24369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smtClean="0">
                    <a:solidFill>
                      <a:srgbClr val="FFFF00"/>
                    </a:solidFill>
                  </a:rPr>
                  <a:t>f(x)=</a:t>
                </a:r>
                <a:r>
                  <a:rPr lang="it-IT" altLang="en-US" sz="2000">
                    <a:solidFill>
                      <a:srgbClr val="FFFF00"/>
                    </a:solidFill>
                  </a:rPr>
                  <a:t> x + e</a:t>
                </a:r>
                <a:r>
                  <a:rPr lang="it-IT" altLang="en-US" sz="2000" baseline="30000">
                    <a:solidFill>
                      <a:srgbClr val="FFFF00"/>
                    </a:solidFill>
                  </a:rPr>
                  <a:t>-x</a:t>
                </a:r>
                <a:r>
                  <a:rPr lang="it-IT" altLang="en-US" sz="2000">
                    <a:solidFill>
                      <a:srgbClr val="FFFF00"/>
                    </a:solidFill>
                  </a:rPr>
                  <a:t> cos </a:t>
                </a:r>
                <a:r>
                  <a:rPr lang="it-IT" altLang="en-US" sz="2000">
                    <a:solidFill>
                      <a:srgbClr val="FFFF00"/>
                    </a:solidFill>
                  </a:rPr>
                  <a:t>x </a:t>
                </a:r>
                <a:r>
                  <a:rPr lang="it-IT" altLang="en-US" sz="2000" smtClean="0">
                    <a:solidFill>
                      <a:srgbClr val="FFFF00"/>
                    </a:solidFill>
                  </a:rPr>
                  <a:t>- 2 </a:t>
                </a:r>
              </a:p>
              <a:p>
                <a:r>
                  <a:rPr lang="en-US" altLang="en-US" sz="2000" smtClean="0">
                    <a:solidFill>
                      <a:srgbClr val="FFFF00"/>
                    </a:solidFill>
                    <a:cs typeface="Times New Roman" panose="02020603050405020304" pitchFamily="18" charset="0"/>
                  </a:rPr>
                  <a:t>f’(x)=</a:t>
                </a:r>
                <a:r>
                  <a:rPr lang="it-IT" altLang="en-US" sz="2000">
                    <a:solidFill>
                      <a:srgbClr val="FFFF00"/>
                    </a:solidFill>
                  </a:rPr>
                  <a:t> 1 – e</a:t>
                </a:r>
                <a:r>
                  <a:rPr lang="it-IT" altLang="en-US" sz="2000" baseline="30000">
                    <a:solidFill>
                      <a:srgbClr val="FFFF00"/>
                    </a:solidFill>
                  </a:rPr>
                  <a:t>-x</a:t>
                </a:r>
                <a:r>
                  <a:rPr lang="it-IT" altLang="en-US" sz="2000">
                    <a:solidFill>
                      <a:srgbClr val="FFFF00"/>
                    </a:solidFill>
                  </a:rPr>
                  <a:t> cos x – e</a:t>
                </a:r>
                <a:r>
                  <a:rPr lang="it-IT" altLang="en-US" sz="2000" baseline="30000">
                    <a:solidFill>
                      <a:srgbClr val="FFFF00"/>
                    </a:solidFill>
                  </a:rPr>
                  <a:t>-x </a:t>
                </a:r>
                <a:r>
                  <a:rPr lang="it-IT" altLang="en-US" sz="2000">
                    <a:solidFill>
                      <a:srgbClr val="FFFF00"/>
                    </a:solidFill>
                  </a:rPr>
                  <a:t>sin x</a:t>
                </a:r>
                <a:endParaRPr lang="en-US" altLang="en-US" sz="2000" baseline="30000" smtClean="0">
                  <a:solidFill>
                    <a:srgbClr val="FFFF00"/>
                  </a:solidFill>
                  <a:cs typeface="Times New Roman" panose="02020603050405020304" pitchFamily="18" charset="0"/>
                </a:endParaRPr>
              </a:p>
              <a:p>
                <a:endParaRPr lang="en-US" altLang="en-US" sz="2000" smtClean="0">
                  <a:solidFill>
                    <a:srgbClr val="FFFF00"/>
                  </a:solidFill>
                  <a:cs typeface="Times New Roman" panose="02020603050405020304" pitchFamily="18" charset="0"/>
                </a:endParaRPr>
              </a:p>
              <a:p>
                <a:r>
                  <a:rPr lang="en-US" altLang="en-US" sz="2000" smtClean="0">
                    <a:solidFill>
                      <a:srgbClr val="FFFF00"/>
                    </a:solidFill>
                    <a:cs typeface="Times New Roman" panose="02020603050405020304" pitchFamily="18" charset="0"/>
                  </a:rPr>
                  <a:t>Iterasi 1: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2000" smtClean="0">
                    <a:solidFill>
                      <a:srgbClr val="FFFF00"/>
                    </a:solidFill>
                    <a:cs typeface="Times New Roman" panose="02020603050405020304" pitchFamily="18" charset="0"/>
                  </a:rPr>
                  <a:t>x</a:t>
                </a:r>
                <a:r>
                  <a:rPr lang="en-US" sz="2000" baseline="-25000" smtClean="0">
                    <a:solidFill>
                      <a:srgbClr val="FFFF00"/>
                    </a:solidFill>
                    <a:cs typeface="Times New Roman" panose="02020603050405020304" pitchFamily="18" charset="0"/>
                  </a:rPr>
                  <a:t>0</a:t>
                </a:r>
                <a:r>
                  <a:rPr lang="en-US" sz="2000" smtClean="0">
                    <a:solidFill>
                      <a:srgbClr val="FFFF00"/>
                    </a:solidFill>
                    <a:cs typeface="Times New Roman" panose="02020603050405020304" pitchFamily="18" charset="0"/>
                  </a:rPr>
                  <a:t>=1 </a:t>
                </a:r>
                <a:r>
                  <a:rPr lang="en-US" sz="2000" smtClean="0">
                    <a:solidFill>
                      <a:srgbClr val="FFFF00"/>
                    </a:solidFill>
                    <a:cs typeface="Times New Roman" panose="02020603050405020304" pitchFamily="18" charset="0"/>
                    <a:sym typeface="Wingdings" panose="05000000000000000000" pitchFamily="2" charset="2"/>
                  </a:rPr>
                  <a:t> </a:t>
                </a:r>
                <a:r>
                  <a:rPr lang="en-US" sz="2000" smtClean="0">
                    <a:solidFill>
                      <a:srgbClr val="FFFF00"/>
                    </a:solidFill>
                    <a:cs typeface="Times New Roman" panose="02020603050405020304" pitchFamily="18" charset="0"/>
                    <a:sym typeface="Wingdings" panose="05000000000000000000" pitchFamily="2" charset="2"/>
                  </a:rPr>
                  <a:t>f(x</a:t>
                </a:r>
                <a:r>
                  <a:rPr lang="en-US" sz="2000" baseline="-25000" smtClean="0">
                    <a:solidFill>
                      <a:srgbClr val="FFFF00"/>
                    </a:solidFill>
                    <a:cs typeface="Times New Roman" panose="02020603050405020304" pitchFamily="18" charset="0"/>
                    <a:sym typeface="Wingdings" panose="05000000000000000000" pitchFamily="2" charset="2"/>
                  </a:rPr>
                  <a:t>0</a:t>
                </a:r>
                <a:r>
                  <a:rPr lang="en-US" sz="2000" smtClean="0">
                    <a:solidFill>
                      <a:srgbClr val="FFFF00"/>
                    </a:solidFill>
                    <a:cs typeface="Times New Roman" panose="02020603050405020304" pitchFamily="18" charset="0"/>
                    <a:sym typeface="Wingdings" panose="05000000000000000000" pitchFamily="2" charset="2"/>
                  </a:rPr>
                  <a:t>)=-0,80123</a:t>
                </a:r>
                <a:endParaRPr lang="en-US" sz="2000" smtClean="0">
                  <a:solidFill>
                    <a:srgbClr val="FFFF00"/>
                  </a:solidFill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2000" smtClean="0">
                    <a:solidFill>
                      <a:srgbClr val="FFFF00"/>
                    </a:solidFill>
                    <a:cs typeface="Times New Roman" panose="02020603050405020304" pitchFamily="18" charset="0"/>
                  </a:rPr>
                  <a:t>x</a:t>
                </a:r>
                <a:r>
                  <a:rPr lang="en-US" sz="2000" baseline="-25000" smtClean="0">
                    <a:solidFill>
                      <a:srgbClr val="FFFF00"/>
                    </a:solidFill>
                    <a:cs typeface="Times New Roman" panose="02020603050405020304" pitchFamily="18" charset="0"/>
                  </a:rPr>
                  <a:t>0</a:t>
                </a:r>
                <a:r>
                  <a:rPr lang="en-US" sz="2000" smtClean="0">
                    <a:solidFill>
                      <a:srgbClr val="FFFF00"/>
                    </a:solidFill>
                    <a:cs typeface="Times New Roman" panose="02020603050405020304" pitchFamily="18" charset="0"/>
                  </a:rPr>
                  <a:t>=1 </a:t>
                </a:r>
                <a:r>
                  <a:rPr lang="en-US" sz="2000">
                    <a:solidFill>
                      <a:srgbClr val="FFFF00"/>
                    </a:solidFill>
                    <a:cs typeface="Times New Roman" panose="02020603050405020304" pitchFamily="18" charset="0"/>
                    <a:sym typeface="Wingdings" panose="05000000000000000000" pitchFamily="2" charset="2"/>
                  </a:rPr>
                  <a:t> </a:t>
                </a:r>
                <a:r>
                  <a:rPr lang="en-US" sz="2000" smtClean="0">
                    <a:solidFill>
                      <a:srgbClr val="FFFF00"/>
                    </a:solidFill>
                    <a:cs typeface="Times New Roman" panose="02020603050405020304" pitchFamily="18" charset="0"/>
                    <a:sym typeface="Wingdings" panose="05000000000000000000" pitchFamily="2" charset="2"/>
                  </a:rPr>
                  <a:t>f’(</a:t>
                </a:r>
                <a:r>
                  <a:rPr lang="en-US" sz="2000">
                    <a:solidFill>
                      <a:srgbClr val="FFFF00"/>
                    </a:solidFill>
                    <a:cs typeface="Times New Roman" panose="02020603050405020304" pitchFamily="18" charset="0"/>
                    <a:sym typeface="Wingdings" panose="05000000000000000000" pitchFamily="2" charset="2"/>
                  </a:rPr>
                  <a:t>x</a:t>
                </a:r>
                <a:r>
                  <a:rPr lang="en-US" sz="2000" baseline="-25000">
                    <a:solidFill>
                      <a:srgbClr val="FFFF00"/>
                    </a:solidFill>
                    <a:cs typeface="Times New Roman" panose="02020603050405020304" pitchFamily="18" charset="0"/>
                    <a:sym typeface="Wingdings" panose="05000000000000000000" pitchFamily="2" charset="2"/>
                  </a:rPr>
                  <a:t>0</a:t>
                </a:r>
                <a:r>
                  <a:rPr lang="en-US" sz="2000" smtClean="0">
                    <a:solidFill>
                      <a:srgbClr val="FFFF00"/>
                    </a:solidFill>
                    <a:cs typeface="Times New Roman" panose="02020603050405020304" pitchFamily="18" charset="0"/>
                    <a:sym typeface="Wingdings" panose="05000000000000000000" pitchFamily="2" charset="2"/>
                  </a:rPr>
                  <a:t>)=0,49167</a:t>
                </a:r>
                <a:endParaRPr lang="en-US" altLang="en-US" sz="2000" smtClean="0">
                  <a:solidFill>
                    <a:srgbClr val="FFFF00"/>
                  </a:solidFill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FFFF00"/>
                            </a:solidFill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FF00"/>
                            </a:solidFill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FF00"/>
                            </a:solidFill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FFFF00"/>
                        </a:solidFill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FFFF00"/>
                            </a:solidFill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FF00"/>
                            </a:solidFill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FF00"/>
                            </a:solidFill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FFFF00"/>
                        </a:solidFill>
                      </a:rPr>
                      <m:t>−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FFFF00"/>
                            </a:solidFill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FFFF00"/>
                            </a:solidFill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FFFF00"/>
                                </a:solidFill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FFFF00"/>
                                    </a:solidFill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FFFF00"/>
                                    </a:solidFill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FFFF00"/>
                                    </a:solidFill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rgbClr val="FFFF00"/>
                                </a:solidFill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rgbClr val="FFFF00"/>
                                </a:solidFill>
                              </a:rPr>
                              <m:t>𝑓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FFFF00"/>
                                </a:solidFill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FFFF00"/>
                                </a:solidFill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FFFF00"/>
                                    </a:solidFill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FFFF00"/>
                                    </a:solidFill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FFFF00"/>
                                    </a:solidFill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sz="2000" b="0" i="0" smtClean="0">
                        <a:solidFill>
                          <a:srgbClr val="FFFF00"/>
                        </a:solidFill>
                      </a:rPr>
                      <m:t>=</m:t>
                    </m:r>
                    <m:r>
                      <a:rPr lang="en-US" sz="20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2,62960</m:t>
                    </m:r>
                  </m:oMath>
                </a14:m>
                <a:endParaRPr lang="en-US" sz="200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436742"/>
                <a:ext cx="3360022" cy="2436949"/>
              </a:xfrm>
              <a:prstGeom prst="rect">
                <a:avLst/>
              </a:prstGeom>
              <a:blipFill>
                <a:blip r:embed="rId2"/>
                <a:stretch>
                  <a:fillRect l="-1996" t="-1253" r="-1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685801" y="4771785"/>
                <a:ext cx="3765583" cy="15136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2000" smtClean="0">
                    <a:solidFill>
                      <a:srgbClr val="FFFF00"/>
                    </a:solidFill>
                    <a:cs typeface="Times New Roman" panose="02020603050405020304" pitchFamily="18" charset="0"/>
                  </a:rPr>
                  <a:t>Iterasi 2:</a:t>
                </a:r>
                <a:endParaRPr lang="en-US" altLang="en-US" sz="2000" smtClean="0">
                  <a:solidFill>
                    <a:srgbClr val="FFFF00"/>
                  </a:solidFill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2000" smtClean="0">
                    <a:solidFill>
                      <a:srgbClr val="FFFF00"/>
                    </a:solidFill>
                    <a:cs typeface="Times New Roman" panose="02020603050405020304" pitchFamily="18" charset="0"/>
                  </a:rPr>
                  <a:t>x</a:t>
                </a:r>
                <a:r>
                  <a:rPr lang="en-US" sz="2000" baseline="-25000" smtClean="0">
                    <a:solidFill>
                      <a:srgbClr val="FFFF00"/>
                    </a:solidFill>
                    <a:cs typeface="Times New Roman" panose="02020603050405020304" pitchFamily="18" charset="0"/>
                  </a:rPr>
                  <a:t>1</a:t>
                </a:r>
                <a:r>
                  <a:rPr lang="en-US" sz="2000" smtClean="0">
                    <a:solidFill>
                      <a:srgbClr val="FFFF00"/>
                    </a:solidFill>
                    <a:cs typeface="Times New Roman" panose="02020603050405020304" pitchFamily="18" charset="0"/>
                  </a:rPr>
                  <a:t>=2,62960 </a:t>
                </a:r>
                <a:r>
                  <a:rPr lang="en-US" sz="2000" smtClean="0">
                    <a:solidFill>
                      <a:srgbClr val="FFFF00"/>
                    </a:solidFill>
                    <a:cs typeface="Times New Roman" panose="02020603050405020304" pitchFamily="18" charset="0"/>
                    <a:sym typeface="Wingdings" panose="05000000000000000000" pitchFamily="2" charset="2"/>
                  </a:rPr>
                  <a:t> </a:t>
                </a:r>
                <a:r>
                  <a:rPr lang="en-US" sz="2000" smtClean="0">
                    <a:solidFill>
                      <a:srgbClr val="FFFF00"/>
                    </a:solidFill>
                    <a:cs typeface="Times New Roman" panose="02020603050405020304" pitchFamily="18" charset="0"/>
                    <a:sym typeface="Wingdings" panose="05000000000000000000" pitchFamily="2" charset="2"/>
                  </a:rPr>
                  <a:t>f(x</a:t>
                </a:r>
                <a:r>
                  <a:rPr lang="en-US" sz="2000" baseline="-25000">
                    <a:solidFill>
                      <a:srgbClr val="FFFF00"/>
                    </a:solidFill>
                    <a:cs typeface="Times New Roman" panose="02020603050405020304" pitchFamily="18" charset="0"/>
                    <a:sym typeface="Wingdings" panose="05000000000000000000" pitchFamily="2" charset="2"/>
                  </a:rPr>
                  <a:t>1</a:t>
                </a:r>
                <a:r>
                  <a:rPr lang="en-US" sz="2000" smtClean="0">
                    <a:solidFill>
                      <a:srgbClr val="FFFF00"/>
                    </a:solidFill>
                    <a:cs typeface="Times New Roman" panose="02020603050405020304" pitchFamily="18" charset="0"/>
                    <a:sym typeface="Wingdings" panose="05000000000000000000" pitchFamily="2" charset="2"/>
                  </a:rPr>
                  <a:t>)=0,56674</a:t>
                </a:r>
                <a:endParaRPr lang="en-US" sz="2000" smtClean="0">
                  <a:solidFill>
                    <a:srgbClr val="FFFF00"/>
                  </a:solidFill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2000" smtClean="0">
                    <a:solidFill>
                      <a:srgbClr val="FFFF00"/>
                    </a:solidFill>
                    <a:cs typeface="Times New Roman" panose="02020603050405020304" pitchFamily="18" charset="0"/>
                  </a:rPr>
                  <a:t>x</a:t>
                </a:r>
                <a:r>
                  <a:rPr lang="en-US" sz="2000" baseline="-25000" smtClean="0">
                    <a:solidFill>
                      <a:srgbClr val="FFFF00"/>
                    </a:solidFill>
                    <a:cs typeface="Times New Roman" panose="02020603050405020304" pitchFamily="18" charset="0"/>
                  </a:rPr>
                  <a:t>1</a:t>
                </a:r>
                <a:r>
                  <a:rPr lang="en-US" sz="2000" smtClean="0">
                    <a:solidFill>
                      <a:srgbClr val="FFFF00"/>
                    </a:solidFill>
                    <a:cs typeface="Times New Roman" panose="02020603050405020304" pitchFamily="18" charset="0"/>
                  </a:rPr>
                  <a:t>=</a:t>
                </a:r>
                <a:r>
                  <a:rPr lang="en-US" sz="2000">
                    <a:solidFill>
                      <a:srgbClr val="FFFF00"/>
                    </a:solidFill>
                    <a:cs typeface="Times New Roman" panose="02020603050405020304" pitchFamily="18" charset="0"/>
                  </a:rPr>
                  <a:t>2,62960</a:t>
                </a:r>
                <a:r>
                  <a:rPr lang="en-US" sz="2000" smtClean="0">
                    <a:solidFill>
                      <a:srgbClr val="FFFF00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000">
                    <a:solidFill>
                      <a:srgbClr val="FFFF00"/>
                    </a:solidFill>
                    <a:cs typeface="Times New Roman" panose="02020603050405020304" pitchFamily="18" charset="0"/>
                    <a:sym typeface="Wingdings" panose="05000000000000000000" pitchFamily="2" charset="2"/>
                  </a:rPr>
                  <a:t> </a:t>
                </a:r>
                <a:r>
                  <a:rPr lang="en-US" sz="2000" smtClean="0">
                    <a:solidFill>
                      <a:srgbClr val="FFFF00"/>
                    </a:solidFill>
                    <a:cs typeface="Times New Roman" panose="02020603050405020304" pitchFamily="18" charset="0"/>
                    <a:sym typeface="Wingdings" panose="05000000000000000000" pitchFamily="2" charset="2"/>
                  </a:rPr>
                  <a:t>f’(x</a:t>
                </a:r>
                <a:r>
                  <a:rPr lang="en-US" sz="2000" baseline="-25000" smtClean="0">
                    <a:solidFill>
                      <a:srgbClr val="FFFF00"/>
                    </a:solidFill>
                    <a:cs typeface="Times New Roman" panose="02020603050405020304" pitchFamily="18" charset="0"/>
                    <a:sym typeface="Wingdings" panose="05000000000000000000" pitchFamily="2" charset="2"/>
                  </a:rPr>
                  <a:t>1</a:t>
                </a:r>
                <a:r>
                  <a:rPr lang="en-US" sz="2000" smtClean="0">
                    <a:solidFill>
                      <a:srgbClr val="FFFF00"/>
                    </a:solidFill>
                    <a:cs typeface="Times New Roman" panose="02020603050405020304" pitchFamily="18" charset="0"/>
                    <a:sym typeface="Wingdings" panose="05000000000000000000" pitchFamily="2" charset="2"/>
                  </a:rPr>
                  <a:t>)=1,02753</a:t>
                </a:r>
                <a:endParaRPr lang="en-US" altLang="en-US" sz="2000" smtClean="0">
                  <a:solidFill>
                    <a:srgbClr val="FFFF00"/>
                  </a:solidFill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FFFF00"/>
                            </a:solidFill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FF00"/>
                            </a:solidFill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FF00"/>
                            </a:solidFill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FFFF00"/>
                        </a:solidFill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FFFF00"/>
                            </a:solidFill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FF00"/>
                            </a:solidFill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FF00"/>
                            </a:solidFill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FFFF00"/>
                        </a:solidFill>
                      </a:rPr>
                      <m:t>−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FFFF00"/>
                            </a:solidFill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FFFF00"/>
                            </a:solidFill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FFFF00"/>
                                </a:solidFill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FFFF00"/>
                                    </a:solidFill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FFFF00"/>
                                    </a:solidFill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FFFF00"/>
                                    </a:solidFill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rgbClr val="FFFF00"/>
                                </a:solidFill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rgbClr val="FFFF00"/>
                                </a:solidFill>
                              </a:rPr>
                              <m:t>𝑓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FFFF00"/>
                                </a:solidFill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FFFF00"/>
                                </a:solidFill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FFFF00"/>
                                    </a:solidFill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FFFF00"/>
                                    </a:solidFill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FFFF00"/>
                                    </a:solidFill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sz="2000" b="0" i="0" smtClean="0">
                        <a:solidFill>
                          <a:srgbClr val="FFFF00"/>
                        </a:solidFill>
                      </a:rPr>
                      <m:t>=</m:t>
                    </m:r>
                  </m:oMath>
                </a14:m>
                <a:r>
                  <a:rPr lang="en-US" sz="2000" smtClean="0">
                    <a:solidFill>
                      <a:srgbClr val="FFFF00"/>
                    </a:solidFill>
                  </a:rPr>
                  <a:t>2,07805</a:t>
                </a:r>
                <a:endParaRPr lang="en-US" sz="200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1" y="4771785"/>
                <a:ext cx="3765583" cy="1513619"/>
              </a:xfrm>
              <a:prstGeom prst="rect">
                <a:avLst/>
              </a:prstGeom>
              <a:blipFill>
                <a:blip r:embed="rId3"/>
                <a:stretch>
                  <a:fillRect l="-1783" t="-2016" r="-1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5819462" y="2642612"/>
                <a:ext cx="3788217" cy="15136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2000" smtClean="0">
                    <a:solidFill>
                      <a:srgbClr val="FFFF00"/>
                    </a:solidFill>
                    <a:cs typeface="Times New Roman" panose="02020603050405020304" pitchFamily="18" charset="0"/>
                  </a:rPr>
                  <a:t>Iterasi 3:</a:t>
                </a:r>
                <a:endParaRPr lang="en-US" altLang="en-US" sz="2000" smtClean="0">
                  <a:solidFill>
                    <a:srgbClr val="FFFF00"/>
                  </a:solidFill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2000" smtClean="0">
                    <a:solidFill>
                      <a:srgbClr val="FFFF00"/>
                    </a:solidFill>
                    <a:cs typeface="Times New Roman" panose="02020603050405020304" pitchFamily="18" charset="0"/>
                  </a:rPr>
                  <a:t>x</a:t>
                </a:r>
                <a:r>
                  <a:rPr lang="en-US" sz="2000" baseline="-25000" smtClean="0">
                    <a:solidFill>
                      <a:srgbClr val="FFFF00"/>
                    </a:solidFill>
                    <a:cs typeface="Times New Roman" panose="02020603050405020304" pitchFamily="18" charset="0"/>
                  </a:rPr>
                  <a:t>2</a:t>
                </a:r>
                <a:r>
                  <a:rPr lang="en-US" sz="2000" smtClean="0">
                    <a:solidFill>
                      <a:srgbClr val="FFFF00"/>
                    </a:solidFill>
                    <a:cs typeface="Times New Roman" panose="02020603050405020304" pitchFamily="18" charset="0"/>
                  </a:rPr>
                  <a:t>=2,07805 </a:t>
                </a:r>
                <a:r>
                  <a:rPr lang="en-US" sz="2000" smtClean="0">
                    <a:solidFill>
                      <a:srgbClr val="FFFF00"/>
                    </a:solidFill>
                    <a:cs typeface="Times New Roman" panose="02020603050405020304" pitchFamily="18" charset="0"/>
                    <a:sym typeface="Wingdings" panose="05000000000000000000" pitchFamily="2" charset="2"/>
                  </a:rPr>
                  <a:t> </a:t>
                </a:r>
                <a:r>
                  <a:rPr lang="en-US" sz="2000" smtClean="0">
                    <a:solidFill>
                      <a:srgbClr val="FFFF00"/>
                    </a:solidFill>
                    <a:cs typeface="Times New Roman" panose="02020603050405020304" pitchFamily="18" charset="0"/>
                    <a:sym typeface="Wingdings" panose="05000000000000000000" pitchFamily="2" charset="2"/>
                  </a:rPr>
                  <a:t>f(x</a:t>
                </a:r>
                <a:r>
                  <a:rPr lang="en-US" sz="2000" baseline="-25000" smtClean="0">
                    <a:solidFill>
                      <a:srgbClr val="FFFF00"/>
                    </a:solidFill>
                    <a:cs typeface="Times New Roman" panose="02020603050405020304" pitchFamily="18" charset="0"/>
                    <a:sym typeface="Wingdings" panose="05000000000000000000" pitchFamily="2" charset="2"/>
                  </a:rPr>
                  <a:t>2</a:t>
                </a:r>
                <a:r>
                  <a:rPr lang="en-US" sz="2000" smtClean="0">
                    <a:solidFill>
                      <a:srgbClr val="FFFF00"/>
                    </a:solidFill>
                    <a:cs typeface="Times New Roman" panose="02020603050405020304" pitchFamily="18" charset="0"/>
                    <a:sym typeface="Wingdings" panose="05000000000000000000" pitchFamily="2" charset="2"/>
                  </a:rPr>
                  <a:t>)=</a:t>
                </a:r>
                <a:r>
                  <a:rPr lang="en-US" altLang="en-US" sz="2000" smtClean="0">
                    <a:solidFill>
                      <a:srgbClr val="FFFF00"/>
                    </a:solidFill>
                    <a:cs typeface="Times New Roman" panose="02020603050405020304" pitchFamily="18" charset="0"/>
                    <a:sym typeface="Wingdings" panose="05000000000000000000" pitchFamily="2" charset="2"/>
                  </a:rPr>
                  <a:t>0,01724</a:t>
                </a:r>
                <a:endParaRPr lang="en-US" sz="2000" smtClean="0">
                  <a:solidFill>
                    <a:srgbClr val="FFFF00"/>
                  </a:solidFill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2000" smtClean="0">
                    <a:solidFill>
                      <a:srgbClr val="FFFF00"/>
                    </a:solidFill>
                    <a:cs typeface="Times New Roman" panose="02020603050405020304" pitchFamily="18" charset="0"/>
                  </a:rPr>
                  <a:t>x</a:t>
                </a:r>
                <a:r>
                  <a:rPr lang="en-US" sz="2000" baseline="-25000" smtClean="0">
                    <a:solidFill>
                      <a:srgbClr val="FFFF00"/>
                    </a:solidFill>
                    <a:cs typeface="Times New Roman" panose="02020603050405020304" pitchFamily="18" charset="0"/>
                  </a:rPr>
                  <a:t>2</a:t>
                </a:r>
                <a:r>
                  <a:rPr lang="en-US" sz="2000" smtClean="0">
                    <a:solidFill>
                      <a:srgbClr val="FFFF00"/>
                    </a:solidFill>
                    <a:cs typeface="Times New Roman" panose="02020603050405020304" pitchFamily="18" charset="0"/>
                  </a:rPr>
                  <a:t>=</a:t>
                </a:r>
                <a:r>
                  <a:rPr lang="en-US" sz="2000">
                    <a:solidFill>
                      <a:srgbClr val="FFFF00"/>
                    </a:solidFill>
                    <a:cs typeface="Times New Roman" panose="02020603050405020304" pitchFamily="18" charset="0"/>
                  </a:rPr>
                  <a:t>2,07805</a:t>
                </a:r>
                <a:r>
                  <a:rPr lang="en-US" sz="2000" smtClean="0">
                    <a:solidFill>
                      <a:srgbClr val="FFFF00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000">
                    <a:solidFill>
                      <a:srgbClr val="FFFF00"/>
                    </a:solidFill>
                    <a:cs typeface="Times New Roman" panose="02020603050405020304" pitchFamily="18" charset="0"/>
                    <a:sym typeface="Wingdings" panose="05000000000000000000" pitchFamily="2" charset="2"/>
                  </a:rPr>
                  <a:t> </a:t>
                </a:r>
                <a:r>
                  <a:rPr lang="en-US" sz="2000" smtClean="0">
                    <a:solidFill>
                      <a:srgbClr val="FFFF00"/>
                    </a:solidFill>
                    <a:cs typeface="Times New Roman" panose="02020603050405020304" pitchFamily="18" charset="0"/>
                    <a:sym typeface="Wingdings" panose="05000000000000000000" pitchFamily="2" charset="2"/>
                  </a:rPr>
                  <a:t>f’(x</a:t>
                </a:r>
                <a:r>
                  <a:rPr lang="en-US" sz="2000" baseline="-25000">
                    <a:solidFill>
                      <a:srgbClr val="FFFF00"/>
                    </a:solidFill>
                    <a:cs typeface="Times New Roman" panose="02020603050405020304" pitchFamily="18" charset="0"/>
                    <a:sym typeface="Wingdings" panose="05000000000000000000" pitchFamily="2" charset="2"/>
                  </a:rPr>
                  <a:t>2</a:t>
                </a:r>
                <a:r>
                  <a:rPr lang="en-US" sz="2000" smtClean="0">
                    <a:solidFill>
                      <a:srgbClr val="FFFF00"/>
                    </a:solidFill>
                    <a:cs typeface="Times New Roman" panose="02020603050405020304" pitchFamily="18" charset="0"/>
                    <a:sym typeface="Wingdings" panose="05000000000000000000" pitchFamily="2" charset="2"/>
                  </a:rPr>
                  <a:t>)=</a:t>
                </a:r>
                <a:r>
                  <a:rPr lang="en-US" altLang="en-US" sz="2000" smtClean="0">
                    <a:solidFill>
                      <a:srgbClr val="FFFF00"/>
                    </a:solidFill>
                    <a:cs typeface="Times New Roman" panose="02020603050405020304" pitchFamily="18" charset="0"/>
                    <a:sym typeface="Wingdings" panose="05000000000000000000" pitchFamily="2" charset="2"/>
                  </a:rPr>
                  <a:t>0,95139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FFFF00"/>
                            </a:solidFill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FF00"/>
                            </a:solidFill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FFFF00"/>
                        </a:solidFill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FFFF00"/>
                            </a:solidFill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FF00"/>
                            </a:solidFill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FFFF00"/>
                        </a:solidFill>
                      </a:rPr>
                      <m:t>−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FFFF00"/>
                            </a:solidFill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FFFF00"/>
                            </a:solidFill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FFFF00"/>
                                </a:solidFill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FFFF00"/>
                                    </a:solidFill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FFFF00"/>
                                    </a:solidFill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rgbClr val="FFFF00"/>
                                </a:solidFill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rgbClr val="FFFF00"/>
                                </a:solidFill>
                              </a:rPr>
                              <m:t>𝑓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FFFF00"/>
                                </a:solidFill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FFFF00"/>
                                </a:solidFill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FFFF00"/>
                                    </a:solidFill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FFFF00"/>
                                    </a:solidFill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sz="2000" b="0" i="0" smtClean="0">
                        <a:solidFill>
                          <a:srgbClr val="FFFF00"/>
                        </a:solidFill>
                      </a:rPr>
                      <m:t>=</m:t>
                    </m:r>
                  </m:oMath>
                </a14:m>
                <a:r>
                  <a:rPr lang="en-US" sz="2000" smtClean="0">
                    <a:solidFill>
                      <a:srgbClr val="FFFF00"/>
                    </a:solidFill>
                  </a:rPr>
                  <a:t>2,05993</a:t>
                </a:r>
                <a:endParaRPr lang="en-US" sz="200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462" y="2642612"/>
                <a:ext cx="3788217" cy="1513619"/>
              </a:xfrm>
              <a:prstGeom prst="rect">
                <a:avLst/>
              </a:prstGeom>
              <a:blipFill>
                <a:blip r:embed="rId4"/>
                <a:stretch>
                  <a:fillRect l="-1771" t="-1606" r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5819461" y="4143049"/>
            <a:ext cx="6372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smtClean="0">
                <a:solidFill>
                  <a:srgbClr val="FFFF00"/>
                </a:solidFill>
                <a:cs typeface="Times New Roman" panose="02020603050405020304" pitchFamily="18" charset="0"/>
              </a:rPr>
              <a:t>Sampai dengan iterasi ke-3 diperoleh akar x</a:t>
            </a:r>
            <a:r>
              <a:rPr lang="en-US" altLang="en-US" sz="2000" baseline="-25000" smtClean="0">
                <a:solidFill>
                  <a:srgbClr val="FFFF00"/>
                </a:solidFill>
                <a:cs typeface="Times New Roman" panose="02020603050405020304" pitchFamily="18" charset="0"/>
              </a:rPr>
              <a:t>3</a:t>
            </a:r>
            <a:r>
              <a:rPr lang="en-US" altLang="en-US" sz="2000" smtClean="0">
                <a:solidFill>
                  <a:srgbClr val="FFFF00"/>
                </a:solidFill>
                <a:cs typeface="Times New Roman" panose="02020603050405020304" pitchFamily="18" charset="0"/>
              </a:rPr>
              <a:t>=2,05993</a:t>
            </a:r>
            <a:endParaRPr lang="en-US" sz="20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80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6446982"/>
            <a:ext cx="12192000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699488" y="6513991"/>
            <a:ext cx="9099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  <a:endParaRPr lang="en-US" sz="1200" b="1">
              <a:solidFill>
                <a:srgbClr val="133E57"/>
              </a:solidFill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5" cy="1260000"/>
          </a:xfrm>
        </p:spPr>
        <p:txBody>
          <a:bodyPr/>
          <a:lstStyle/>
          <a:p>
            <a:r>
              <a:rPr lang="en-US" smtClean="0">
                <a:solidFill>
                  <a:srgbClr val="FFC000"/>
                </a:solidFill>
              </a:rPr>
              <a:t>METODE </a:t>
            </a:r>
            <a:r>
              <a:rPr lang="en-US" smtClean="0">
                <a:solidFill>
                  <a:srgbClr val="FFC000"/>
                </a:solidFill>
              </a:rPr>
              <a:t>NEWTON RAPHSON: PERMASALAHAN</a:t>
            </a:r>
            <a:endParaRPr lang="en-US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3"/>
              <p:cNvSpPr txBox="1">
                <a:spLocks noChangeArrowheads="1"/>
              </p:cNvSpPr>
              <p:nvPr/>
            </p:nvSpPr>
            <p:spPr bwMode="white">
              <a:xfrm>
                <a:off x="685801" y="1615965"/>
                <a:ext cx="6261537" cy="4191000"/>
              </a:xfrm>
              <a:prstGeom prst="rect">
                <a:avLst/>
              </a:prstGeom>
            </p:spPr>
            <p:txBody>
              <a:bodyPr vert="horz" lIns="91440" tIns="45720" rIns="91440" bIns="45720" rtlCol="0" anchor="t" anchorCtr="0">
                <a:noAutofit/>
              </a:bodyPr>
              <a:lstStyle>
                <a:lvl1pPr marL="0" indent="0" algn="l" defTabSz="457189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None/>
                  <a:defRPr sz="1800" b="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189" indent="0" algn="l" defTabSz="457189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None/>
                  <a:defRPr sz="2000" b="1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377" indent="0" algn="l" defTabSz="457189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None/>
                  <a:defRPr sz="1800" b="1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566" indent="0" algn="l" defTabSz="457189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None/>
                  <a:defRPr sz="1600" b="1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754" indent="0" algn="l" defTabSz="457189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None/>
                  <a:defRPr sz="1600" b="1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5943" indent="0" algn="l" defTabSz="457189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None/>
                  <a:defRPr sz="1600" b="1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131" indent="0" algn="l" defTabSz="457189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None/>
                  <a:defRPr sz="1600" b="1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320" indent="0" algn="l" defTabSz="457189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None/>
                  <a:defRPr sz="1600" b="1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509" indent="0" algn="l" defTabSz="457189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None/>
                  <a:defRPr sz="1600" b="1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spcAft>
                    <a:spcPts val="0"/>
                  </a:spcAft>
                  <a:buFont typeface="Wingdings" panose="05000000000000000000" pitchFamily="2" charset="2"/>
                  <a:buChar char="§"/>
                  <a:defRPr/>
                </a:pPr>
                <a:r>
                  <a:rPr lang="en-US" altLang="en-US" sz="2400" smtClean="0">
                    <a:cs typeface="Times New Roman" panose="02020603050405020304" pitchFamily="18" charset="0"/>
                  </a:rPr>
                  <a:t>Metode ini tidak dapat digunakan ketika titik pendekatannya berada pada titik ekstrim atau titik puncak, karena pada titik ini nilai f’(x) = 0 sehingga nilai penyebut dari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′(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en-US" sz="2400" smtClean="0">
                    <a:cs typeface="Times New Roman" panose="02020603050405020304" pitchFamily="18" charset="0"/>
                  </a:rPr>
                  <a:t> sama dengan nol (tidak terdefinisi). Secara </a:t>
                </a:r>
                <a:r>
                  <a:rPr lang="en-US" altLang="en-US" sz="2400">
                    <a:cs typeface="Times New Roman" panose="02020603050405020304" pitchFamily="18" charset="0"/>
                  </a:rPr>
                  <a:t>grafis dapat </a:t>
                </a:r>
                <a:r>
                  <a:rPr lang="en-US" altLang="en-US" sz="2400">
                    <a:cs typeface="Times New Roman" panose="02020603050405020304" pitchFamily="18" charset="0"/>
                  </a:rPr>
                  <a:t>dilihat </a:t>
                </a:r>
                <a:r>
                  <a:rPr lang="en-US" altLang="en-US" sz="2400" smtClean="0">
                    <a:cs typeface="Times New Roman" panose="02020603050405020304" pitchFamily="18" charset="0"/>
                  </a:rPr>
                  <a:t>pada gambar disamping.</a:t>
                </a:r>
                <a:r>
                  <a:rPr lang="en-US" altLang="en-US" sz="2400" smtClean="0"/>
                  <a:t> </a:t>
                </a:r>
                <a:endParaRPr lang="en-US" altLang="en-US" sz="2400"/>
              </a:p>
              <a:p>
                <a:pPr marL="342900" indent="-342900">
                  <a:spcAft>
                    <a:spcPts val="0"/>
                  </a:spcAft>
                  <a:buFont typeface="Wingdings" panose="05000000000000000000" pitchFamily="2" charset="2"/>
                  <a:buChar char="§"/>
                  <a:defRPr/>
                </a:pPr>
                <a:r>
                  <a:rPr lang="en-US" altLang="en-US" sz="2400" smtClean="0">
                    <a:latin typeface="Tahoma" panose="020B0604030504040204" pitchFamily="34" charset="0"/>
                    <a:cs typeface="Times New Roman" panose="02020603050405020304" pitchFamily="18" charset="0"/>
                  </a:rPr>
                  <a:t>Bila </a:t>
                </a:r>
                <a:r>
                  <a:rPr lang="en-US" altLang="en-US" sz="2400">
                    <a:latin typeface="Tahoma" panose="020B0604030504040204" pitchFamily="34" charset="0"/>
                    <a:cs typeface="Times New Roman" panose="02020603050405020304" pitchFamily="18" charset="0"/>
                  </a:rPr>
                  <a:t>titik pendekatan berada pada titik puncak, maka titik selanjutnya akan berada di tak berhingga.</a:t>
                </a:r>
                <a:endParaRPr lang="en-US" altLang="en-US" sz="2400" smtClean="0"/>
              </a:p>
            </p:txBody>
          </p:sp>
        </mc:Choice>
        <mc:Fallback>
          <p:sp>
            <p:nvSpPr>
              <p:cNvPr id="2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white">
              <a:xfrm>
                <a:off x="685801" y="1615965"/>
                <a:ext cx="6261537" cy="4191000"/>
              </a:xfrm>
              <a:prstGeom prst="rect">
                <a:avLst/>
              </a:prstGeom>
              <a:blipFill>
                <a:blip r:embed="rId4"/>
                <a:stretch>
                  <a:fillRect l="-1363" t="-1017" r="-1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3538"/>
              </p:ext>
            </p:extLst>
          </p:nvPr>
        </p:nvGraphicFramePr>
        <p:xfrm>
          <a:off x="7031989" y="1615965"/>
          <a:ext cx="4899248" cy="3775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8" name="Bitmap Image" r:id="rId5" imgW="3657143" imgH="2819794" progId="Paint.Picture">
                  <p:embed/>
                </p:oleObj>
              </mc:Choice>
              <mc:Fallback>
                <p:oleObj name="Bitmap Image" r:id="rId5" imgW="3657143" imgH="2819794" progId="Paint.Picture">
                  <p:embed/>
                  <p:pic>
                    <p:nvPicPr>
                      <p:cNvPr id="604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1989" y="1615965"/>
                        <a:ext cx="4899248" cy="37758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399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6446982"/>
            <a:ext cx="12192000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699488" y="6513991"/>
            <a:ext cx="9099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  <a:endParaRPr lang="en-US" sz="1200" b="1">
              <a:solidFill>
                <a:srgbClr val="133E57"/>
              </a:solidFill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5" cy="1260000"/>
          </a:xfrm>
        </p:spPr>
        <p:txBody>
          <a:bodyPr/>
          <a:lstStyle/>
          <a:p>
            <a:r>
              <a:rPr lang="en-US">
                <a:solidFill>
                  <a:srgbClr val="FFC000"/>
                </a:solidFill>
              </a:rPr>
              <a:t>METODE NEWTON RAPHSON: PERMASALAHAN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white">
          <a:xfrm>
            <a:off x="685801" y="1615965"/>
            <a:ext cx="5641427" cy="4114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b="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189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377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566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754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5943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131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320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509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en-US" sz="2400" smtClean="0">
                <a:cs typeface="Times New Roman" panose="02020603050405020304" pitchFamily="18" charset="0"/>
              </a:rPr>
              <a:t>Selain itu, metode ini menjadi sulit atau lama mendapatkan penyelesaian ketika titik pendekatannya berada di antara dua titik stasioner.</a:t>
            </a:r>
            <a:r>
              <a:rPr lang="en-US" altLang="en-US" sz="2400" smtClean="0"/>
              <a:t> </a:t>
            </a:r>
          </a:p>
          <a:p>
            <a:pPr marL="342900" indent="-342900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en-US" sz="2400" smtClean="0">
                <a:cs typeface="Times New Roman" panose="02020603050405020304" pitchFamily="18" charset="0"/>
              </a:rPr>
              <a:t>Bila titik pendekatan berada pada dua tiitik puncak akan dapat mengakibatkan hilangnya penyelesaian (</a:t>
            </a:r>
            <a:r>
              <a:rPr lang="en-US" altLang="en-US" sz="2400" i="1" smtClean="0">
                <a:cs typeface="Times New Roman" panose="02020603050405020304" pitchFamily="18" charset="0"/>
              </a:rPr>
              <a:t>divergensi</a:t>
            </a:r>
            <a:r>
              <a:rPr lang="en-US" altLang="en-US" sz="2400" smtClean="0">
                <a:cs typeface="Times New Roman" panose="02020603050405020304" pitchFamily="18" charset="0"/>
              </a:rPr>
              <a:t>). </a:t>
            </a:r>
          </a:p>
          <a:p>
            <a:pPr marL="342900" indent="-342900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en-US" sz="2400" smtClean="0">
                <a:cs typeface="Times New Roman" panose="02020603050405020304" pitchFamily="18" charset="0"/>
              </a:rPr>
              <a:t>Hal ini disebabkan titik selanjutnya berada pada salah satu titik puncak atau arah pendekatannya berbeda.</a:t>
            </a:r>
          </a:p>
          <a:p>
            <a:pPr>
              <a:spcAft>
                <a:spcPts val="0"/>
              </a:spcAft>
              <a:defRPr/>
            </a:pPr>
            <a:endParaRPr lang="en-US" altLang="en-US" sz="2400" smtClean="0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190117"/>
              </p:ext>
            </p:extLst>
          </p:nvPr>
        </p:nvGraphicFramePr>
        <p:xfrm>
          <a:off x="6427075" y="1744716"/>
          <a:ext cx="5410967" cy="4235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Bitmap Image" r:id="rId4" imgW="3638095" imgH="2847619" progId="Paint.Picture">
                  <p:embed/>
                </p:oleObj>
              </mc:Choice>
              <mc:Fallback>
                <p:oleObj name="Bitmap Image" r:id="rId4" imgW="3638095" imgH="2847619" progId="Paint.Picture">
                  <p:embed/>
                  <p:pic>
                    <p:nvPicPr>
                      <p:cNvPr id="614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7075" y="1744716"/>
                        <a:ext cx="5410967" cy="42356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410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19807" y="2129386"/>
            <a:ext cx="7998372" cy="40717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6446982"/>
            <a:ext cx="12192000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699488" y="6513991"/>
            <a:ext cx="9099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  <a:endParaRPr lang="en-US" sz="1200" b="1">
              <a:solidFill>
                <a:srgbClr val="133E57"/>
              </a:solidFill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5" cy="1260000"/>
          </a:xfrm>
        </p:spPr>
        <p:txBody>
          <a:bodyPr/>
          <a:lstStyle/>
          <a:p>
            <a:r>
              <a:rPr lang="en-US">
                <a:solidFill>
                  <a:srgbClr val="FFC000"/>
                </a:solidFill>
              </a:rPr>
              <a:t>METODE NEWTON RAPHSON: PERMASALAHAN</a:t>
            </a:r>
            <a:endParaRPr lang="en-US" dirty="0">
              <a:solidFill>
                <a:srgbClr val="FFFF00"/>
              </a:solidFill>
            </a:endParaRP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7933709"/>
              </p:ext>
            </p:extLst>
          </p:nvPr>
        </p:nvGraphicFramePr>
        <p:xfrm>
          <a:off x="945932" y="2234723"/>
          <a:ext cx="7716400" cy="3843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Bitmap Image" r:id="rId4" imgW="4800000" imgH="2390476" progId="Paint.Picture">
                  <p:embed/>
                </p:oleObj>
              </mc:Choice>
              <mc:Fallback>
                <p:oleObj name="Bitmap Image" r:id="rId4" imgW="4800000" imgH="2390476" progId="Paint.Picture">
                  <p:embed/>
                  <p:pic>
                    <p:nvPicPr>
                      <p:cNvPr id="62467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5932" y="2234723"/>
                        <a:ext cx="7716400" cy="3843187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85801" y="1567278"/>
            <a:ext cx="403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Contoh pencarian akar yang divergen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3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6446982"/>
            <a:ext cx="12192000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699488" y="6513991"/>
            <a:ext cx="9099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  <a:endParaRPr lang="en-US" sz="1200" b="1">
              <a:solidFill>
                <a:srgbClr val="133E57"/>
              </a:solidFill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5" cy="1260000"/>
          </a:xfrm>
        </p:spPr>
        <p:txBody>
          <a:bodyPr/>
          <a:lstStyle/>
          <a:p>
            <a:r>
              <a:rPr lang="en-US">
                <a:solidFill>
                  <a:srgbClr val="FFC000"/>
                </a:solidFill>
              </a:rPr>
              <a:t>METODE NEWTON RAPHSON</a:t>
            </a:r>
            <a:r>
              <a:rPr lang="en-US">
                <a:solidFill>
                  <a:srgbClr val="FFC000"/>
                </a:solidFill>
              </a:rPr>
              <a:t>: </a:t>
            </a:r>
            <a:r>
              <a:rPr lang="en-US" smtClean="0">
                <a:solidFill>
                  <a:srgbClr val="FFC000"/>
                </a:solidFill>
              </a:rPr>
              <a:t>SOLUSI PERMASALAHAN</a:t>
            </a:r>
            <a:endParaRPr lang="en-US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3"/>
              <p:cNvSpPr txBox="1">
                <a:spLocks noChangeArrowheads="1"/>
              </p:cNvSpPr>
              <p:nvPr/>
            </p:nvSpPr>
            <p:spPr bwMode="white">
              <a:xfrm>
                <a:off x="675542" y="1726403"/>
                <a:ext cx="10840915" cy="3598863"/>
              </a:xfrm>
              <a:prstGeom prst="rect">
                <a:avLst/>
              </a:prstGeom>
            </p:spPr>
            <p:txBody>
              <a:bodyPr vert="horz" lIns="91440" tIns="45720" rIns="91440" bIns="45720" rtlCol="0" anchor="t" anchorCtr="0">
                <a:noAutofit/>
              </a:bodyPr>
              <a:lstStyle>
                <a:lvl1pPr marL="0" indent="0" algn="l" defTabSz="457189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None/>
                  <a:defRPr sz="1800" b="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189" indent="0" algn="l" defTabSz="457189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None/>
                  <a:defRPr sz="2000" b="1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377" indent="0" algn="l" defTabSz="457189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None/>
                  <a:defRPr sz="1800" b="1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566" indent="0" algn="l" defTabSz="457189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None/>
                  <a:defRPr sz="1600" b="1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754" indent="0" algn="l" defTabSz="457189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None/>
                  <a:defRPr sz="1600" b="1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5943" indent="0" algn="l" defTabSz="457189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None/>
                  <a:defRPr sz="1600" b="1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131" indent="0" algn="l" defTabSz="457189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None/>
                  <a:defRPr sz="1600" b="1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320" indent="0" algn="l" defTabSz="457189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None/>
                  <a:defRPr sz="1600" b="1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509" indent="0" algn="l" defTabSz="457189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None/>
                  <a:defRPr sz="1600" b="1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609600" indent="-609600">
                  <a:spcAft>
                    <a:spcPts val="0"/>
                  </a:spcAft>
                  <a:buFont typeface="Wingdings" panose="05000000000000000000" pitchFamily="2" charset="2"/>
                  <a:buAutoNum type="arabicPeriod"/>
                  <a:defRPr/>
                </a:pPr>
                <a:r>
                  <a:rPr lang="en-US" altLang="en-US" sz="2400" smtClean="0"/>
                  <a:t>Bila titik pendekatan berada pada titik puncak maka titik pendekatan tersebut harus di geser sedikit,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400" smtClean="0"/>
                  <a:t>dimana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en-US" sz="2400" smtClean="0"/>
                  <a:t> adalah konstanta yang ditentukan sedemikian sehingga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en-US" sz="2400" smtClean="0"/>
                  <a:t> dan metode Newton Raphson tetap dapat dioperasionalkan.</a:t>
                </a:r>
              </a:p>
              <a:p>
                <a:pPr marL="609600" indent="-609600" algn="just">
                  <a:spcAft>
                    <a:spcPts val="0"/>
                  </a:spcAft>
                  <a:buFont typeface="Wingdings" panose="05000000000000000000" pitchFamily="2" charset="2"/>
                  <a:buAutoNum type="arabicPeriod"/>
                  <a:defRPr/>
                </a:pPr>
                <a:r>
                  <a:rPr lang="en-US" altLang="en-US" sz="2400" smtClean="0"/>
                  <a:t>Untuk menghindari titik-titik pendekatan yang berada jauh, sebaiknya pemakaian metode newton raphson ini didahului oleh metode tabel, sehingga dapat di jamin konvergensi dari metode newton raphson.</a:t>
                </a:r>
              </a:p>
              <a:p>
                <a:pPr marL="609600" indent="-609600">
                  <a:spcAft>
                    <a:spcPts val="0"/>
                  </a:spcAft>
                  <a:defRPr/>
                </a:pPr>
                <a:endParaRPr lang="en-US" altLang="en-US" sz="2400" smtClean="0"/>
              </a:p>
            </p:txBody>
          </p:sp>
        </mc:Choice>
        <mc:Fallback>
          <p:sp>
            <p:nvSpPr>
              <p:cNvPr id="2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white">
              <a:xfrm>
                <a:off x="675542" y="1726403"/>
                <a:ext cx="10840915" cy="3598863"/>
              </a:xfrm>
              <a:prstGeom prst="rect">
                <a:avLst/>
              </a:prstGeom>
              <a:blipFill>
                <a:blip r:embed="rId2"/>
                <a:stretch>
                  <a:fillRect l="-787" t="-1184" r="-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366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ustom 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22736411_Famous event in history presentation_AAS_v4" id="{885A6F1E-651B-4F15-A7C5-F8866BEBEDBA}" vid="{A424914B-CB64-4CFE-A131-6ACB64D36AA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C25A74-1E0C-4362-AFA3-6197BD285F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EC94942-C689-461B-8649-1FD863C6BA2B}">
  <ds:schemaRefs>
    <ds:schemaRef ds:uri="http://www.w3.org/XML/1998/namespace"/>
    <ds:schemaRef ds:uri="http://purl.org/dc/elements/1.1/"/>
    <ds:schemaRef ds:uri="71af3243-3dd4-4a8d-8c0d-dd76da1f02a5"/>
    <ds:schemaRef ds:uri="http://schemas.microsoft.com/office/2006/metadata/properties"/>
    <ds:schemaRef ds:uri="http://purl.org/dc/terms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16c05727-aa75-4e4a-9b5f-8a80a1165891"/>
  </ds:schemaRefs>
</ds:datastoreItem>
</file>

<file path=customXml/itemProps3.xml><?xml version="1.0" encoding="utf-8"?>
<ds:datastoreItem xmlns:ds="http://schemas.openxmlformats.org/officeDocument/2006/customXml" ds:itemID="{096277B9-27DA-47CA-9593-62E4BB44AB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Famous event in history presentation</Template>
  <TotalTime>0</TotalTime>
  <Words>1566</Words>
  <Application>Microsoft Office PowerPoint</Application>
  <PresentationFormat>Widescreen</PresentationFormat>
  <Paragraphs>125</Paragraphs>
  <Slides>17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Cambria Math</vt:lpstr>
      <vt:lpstr>Tahoma</vt:lpstr>
      <vt:lpstr>Times New Roman</vt:lpstr>
      <vt:lpstr>Wingdings</vt:lpstr>
      <vt:lpstr>Celestial</vt:lpstr>
      <vt:lpstr>Bitmap Image</vt:lpstr>
      <vt:lpstr>Microsoft Equation 3.0</vt:lpstr>
      <vt:lpstr>AKAR PERSAMAAN</vt:lpstr>
      <vt:lpstr>METODE NEWTON RAPHSON</vt:lpstr>
      <vt:lpstr>METODE NEWTON RAPHSON</vt:lpstr>
      <vt:lpstr>METODE NEWTON RAPHSON</vt:lpstr>
      <vt:lpstr>METODE NEWTON RAPHSON</vt:lpstr>
      <vt:lpstr>METODE NEWTON RAPHSON: PERMASALAHAN</vt:lpstr>
      <vt:lpstr>METODE NEWTON RAPHSON: PERMASALAHAN</vt:lpstr>
      <vt:lpstr>METODE NEWTON RAPHSON: PERMASALAHAN</vt:lpstr>
      <vt:lpstr>METODE NEWTON RAPHSON: SOLUSI PERMASALAHAN</vt:lpstr>
      <vt:lpstr>METODE NEWTON RAPHSON: SOLUSI PERMASALAHAN</vt:lpstr>
      <vt:lpstr>METODE NEWTON RAPHSON: SOLUSI PERMASALAHAN</vt:lpstr>
      <vt:lpstr>METODE NEWTON RAPHSON: SOLUSI PERMASALAHAN</vt:lpstr>
      <vt:lpstr>METODE NEWTON RAPHSON: MODIFIKASI TABEL</vt:lpstr>
      <vt:lpstr>METODE NEWTON RAPHSON: MODIFIKASI TABEL</vt:lpstr>
      <vt:lpstr>METODE SECANT</vt:lpstr>
      <vt:lpstr>METODE SECANT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2020-08-06T02:57:54Z</dcterms:created>
  <dcterms:modified xsi:type="dcterms:W3CDTF">2020-09-16T04:26:34Z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