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68" r:id="rId5"/>
    <p:sldId id="269" r:id="rId6"/>
    <p:sldId id="271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1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69" d="100"/>
          <a:sy n="69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5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5" cy="3921600"/>
          </a:xfrm>
        </p:spPr>
        <p:txBody>
          <a:bodyPr anchor="t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4" y="609605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33800"/>
            <a:ext cx="10840915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5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2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2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9" y="5870579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1" y="5870579"/>
            <a:ext cx="4893959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61" y="5870579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2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2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81824"/>
            <a:ext cx="10840915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3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800" y="2914650"/>
            <a:ext cx="10840915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5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5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9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49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5" y="995967"/>
            <a:ext cx="623887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51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7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7" y="914404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7" y="2255969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3" y="609605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6" y="3962405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8" y="4021142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5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3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1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3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49" y="939765"/>
            <a:ext cx="3667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5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8" y="1790228"/>
            <a:ext cx="10863359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1869602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49" y="996915"/>
            <a:ext cx="3667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4"/>
            <a:ext cx="1084091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71"/>
            <a:ext cx="1084091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9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9/17/2020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870579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2" y="5870579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Sistem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persamaan</a:t>
            </a:r>
            <a:r>
              <a:rPr lang="en-US" dirty="0">
                <a:solidFill>
                  <a:srgbClr val="FFC000"/>
                </a:solidFill>
              </a:rPr>
              <a:t> linier </a:t>
            </a:r>
            <a:r>
              <a:rPr lang="en-US" dirty="0" err="1">
                <a:solidFill>
                  <a:srgbClr val="FFC000"/>
                </a:solidFill>
              </a:rPr>
              <a:t>serentak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MATA KULIAH: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numerik</a:t>
            </a:r>
            <a:endParaRPr lang="en-US" dirty="0"/>
          </a:p>
          <a:p>
            <a:r>
              <a:rPr lang="en-US" dirty="0"/>
              <a:t>PERTEMUAN: 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9" y="1237130"/>
            <a:ext cx="1156591" cy="1138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22" y="62753"/>
            <a:ext cx="1156591" cy="1138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Metode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eliminasi</a:t>
            </a:r>
            <a:r>
              <a:rPr lang="en-US" dirty="0">
                <a:solidFill>
                  <a:srgbClr val="FFC000"/>
                </a:solidFill>
              </a:rPr>
              <a:t> gauss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3488" y="1430986"/>
            <a:ext cx="9968947" cy="448279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800" dirty="0" err="1"/>
              <a:t>Ubah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matrik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menjadi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matrik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segitiga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atas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atau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segitiga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bawah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dengan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menggunakan</a:t>
            </a:r>
            <a:r>
              <a:rPr lang="en-US" altLang="id-ID" sz="2800" dirty="0"/>
              <a:t> </a:t>
            </a:r>
            <a:r>
              <a:rPr lang="en-US" altLang="id-ID" sz="2800" b="1" dirty="0"/>
              <a:t>OBE</a:t>
            </a:r>
            <a:r>
              <a:rPr lang="en-US" altLang="id-ID" sz="2800" dirty="0"/>
              <a:t> (</a:t>
            </a:r>
            <a:r>
              <a:rPr lang="en-US" altLang="id-ID" sz="2800" b="1" dirty="0" err="1"/>
              <a:t>Operasi</a:t>
            </a:r>
            <a:r>
              <a:rPr lang="en-US" altLang="id-ID" sz="2800" b="1" dirty="0"/>
              <a:t> </a:t>
            </a:r>
            <a:r>
              <a:rPr lang="en-US" altLang="id-ID" sz="2800" b="1" dirty="0" err="1"/>
              <a:t>Baris</a:t>
            </a:r>
            <a:r>
              <a:rPr lang="en-US" altLang="id-ID" sz="2800" b="1" dirty="0"/>
              <a:t> </a:t>
            </a:r>
            <a:r>
              <a:rPr lang="en-US" altLang="id-ID" sz="2800" b="1" dirty="0" err="1"/>
              <a:t>Elementer</a:t>
            </a:r>
            <a:r>
              <a:rPr lang="en-US" altLang="id-ID" sz="2800" dirty="0"/>
              <a:t>).</a:t>
            </a:r>
            <a:endParaRPr lang="en-US" altLang="id-ID" sz="2600" dirty="0"/>
          </a:p>
          <a:p>
            <a:endParaRPr lang="en-US" altLang="id-ID" sz="2600" dirty="0"/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907A2CC8-EA11-4E7F-8055-E408A831B1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971742"/>
              </p:ext>
            </p:extLst>
          </p:nvPr>
        </p:nvGraphicFramePr>
        <p:xfrm>
          <a:off x="1474305" y="3429000"/>
          <a:ext cx="3581400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1917700" imgH="1168400" progId="Equation.3">
                  <p:embed/>
                </p:oleObj>
              </mc:Choice>
              <mc:Fallback>
                <p:oleObj name="Equation" r:id="rId3" imgW="1917700" imgH="1168400" progId="Equation.3">
                  <p:embed/>
                  <p:pic>
                    <p:nvPicPr>
                      <p:cNvPr id="12292" name="Object 5">
                        <a:extLst>
                          <a:ext uri="{FF2B5EF4-FFF2-40B4-BE49-F238E27FC236}">
                            <a16:creationId xmlns:a16="http://schemas.microsoft.com/office/drawing/2014/main" id="{4D824B2E-CD44-424C-9B24-17B9C3525B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305" y="3429000"/>
                        <a:ext cx="3581400" cy="219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6">
            <a:extLst>
              <a:ext uri="{FF2B5EF4-FFF2-40B4-BE49-F238E27FC236}">
                <a16:creationId xmlns:a16="http://schemas.microsoft.com/office/drawing/2014/main" id="{A386C77B-85A4-4263-9F3D-0B539A951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1905" y="4495800"/>
            <a:ext cx="12192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4FF5AD5-B9B3-4BFD-8F74-89AACC6D6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894162"/>
              </p:ext>
            </p:extLst>
          </p:nvPr>
        </p:nvGraphicFramePr>
        <p:xfrm>
          <a:off x="6503505" y="3352800"/>
          <a:ext cx="3733800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5" imgW="1866900" imgH="1168400" progId="Equation.3">
                  <p:embed/>
                </p:oleObj>
              </mc:Choice>
              <mc:Fallback>
                <p:oleObj name="Equation" r:id="rId5" imgW="1866900" imgH="1168400" progId="Equation.3">
                  <p:embed/>
                  <p:pic>
                    <p:nvPicPr>
                      <p:cNvPr id="12297" name="Object 4">
                        <a:extLst>
                          <a:ext uri="{FF2B5EF4-FFF2-40B4-BE49-F238E27FC236}">
                            <a16:creationId xmlns:a16="http://schemas.microsoft.com/office/drawing/2014/main" id="{650BE638-B25F-4DED-A30A-95AD6DCF5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505" y="3352800"/>
                        <a:ext cx="3733800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5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Operasi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baris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elementer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3488" y="1430986"/>
            <a:ext cx="9968947" cy="4482797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800" dirty="0" err="1">
                <a:ea typeface="新細明體" panose="02020500000000000000" pitchFamily="18" charset="-120"/>
              </a:rPr>
              <a:t>Metode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dasar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untuk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menyelesaikan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Sistem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Persamaan</a:t>
            </a:r>
            <a:r>
              <a:rPr lang="en-US" altLang="zh-TW" sz="2800" dirty="0">
                <a:ea typeface="新細明體" panose="02020500000000000000" pitchFamily="18" charset="-120"/>
              </a:rPr>
              <a:t> Linier </a:t>
            </a:r>
            <a:r>
              <a:rPr lang="en-US" altLang="zh-TW" sz="2800" dirty="0" err="1">
                <a:ea typeface="新細明體" panose="02020500000000000000" pitchFamily="18" charset="-120"/>
              </a:rPr>
              <a:t>adalah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mengganti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sistem</a:t>
            </a:r>
            <a:r>
              <a:rPr lang="en-US" altLang="zh-TW" sz="2800" dirty="0">
                <a:ea typeface="新細明體" panose="02020500000000000000" pitchFamily="18" charset="-120"/>
              </a:rPr>
              <a:t> yang </a:t>
            </a:r>
            <a:r>
              <a:rPr lang="en-US" altLang="zh-TW" sz="2800" dirty="0" err="1">
                <a:ea typeface="新細明體" panose="02020500000000000000" pitchFamily="18" charset="-120"/>
              </a:rPr>
              <a:t>ada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dengan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sistem</a:t>
            </a:r>
            <a:r>
              <a:rPr lang="en-US" altLang="zh-TW" sz="2800" dirty="0">
                <a:ea typeface="新細明體" panose="02020500000000000000" pitchFamily="18" charset="-120"/>
              </a:rPr>
              <a:t> yang </a:t>
            </a:r>
            <a:r>
              <a:rPr lang="en-US" altLang="zh-TW" sz="2800" dirty="0" err="1">
                <a:ea typeface="新細明體" panose="02020500000000000000" pitchFamily="18" charset="-120"/>
              </a:rPr>
              <a:t>baru</a:t>
            </a:r>
            <a:r>
              <a:rPr lang="en-US" altLang="zh-TW" sz="2800" dirty="0">
                <a:ea typeface="新細明體" panose="02020500000000000000" pitchFamily="18" charset="-120"/>
              </a:rPr>
              <a:t> yang </a:t>
            </a:r>
            <a:r>
              <a:rPr lang="en-US" altLang="zh-TW" sz="2800" dirty="0" err="1">
                <a:ea typeface="新細明體" panose="02020500000000000000" pitchFamily="18" charset="-120"/>
              </a:rPr>
              <a:t>mempunyai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himp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solusi</a:t>
            </a:r>
            <a:r>
              <a:rPr lang="en-US" altLang="zh-TW" sz="2800" dirty="0">
                <a:ea typeface="新細明體" panose="02020500000000000000" pitchFamily="18" charset="-120"/>
              </a:rPr>
              <a:t> yang </a:t>
            </a:r>
            <a:r>
              <a:rPr lang="en-US" altLang="zh-TW" sz="2800" dirty="0" err="1">
                <a:ea typeface="新細明體" panose="02020500000000000000" pitchFamily="18" charset="-120"/>
              </a:rPr>
              <a:t>sama</a:t>
            </a:r>
            <a:r>
              <a:rPr lang="en-US" altLang="zh-TW" sz="2800" dirty="0">
                <a:ea typeface="新細明體" panose="02020500000000000000" pitchFamily="18" charset="-120"/>
              </a:rPr>
              <a:t> dan </a:t>
            </a:r>
            <a:r>
              <a:rPr lang="en-US" altLang="zh-TW" sz="2800" dirty="0" err="1">
                <a:ea typeface="新細明體" panose="02020500000000000000" pitchFamily="18" charset="-120"/>
              </a:rPr>
              <a:t>lebih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mudah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untuk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diselesaikan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2800" dirty="0" err="1">
                <a:ea typeface="新細明體" panose="02020500000000000000" pitchFamily="18" charset="-120"/>
              </a:rPr>
              <a:t>Sistem</a:t>
            </a:r>
            <a:r>
              <a:rPr lang="en-US" altLang="zh-TW" sz="2800" dirty="0">
                <a:ea typeface="新細明體" panose="02020500000000000000" pitchFamily="18" charset="-120"/>
              </a:rPr>
              <a:t> yang </a:t>
            </a:r>
            <a:r>
              <a:rPr lang="en-US" altLang="zh-TW" sz="2800" dirty="0" err="1">
                <a:ea typeface="新細明體" panose="02020500000000000000" pitchFamily="18" charset="-120"/>
              </a:rPr>
              <a:t>baru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diperoleh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dengan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serangkaian</a:t>
            </a:r>
            <a:r>
              <a:rPr lang="en-US" altLang="zh-TW" sz="2800" dirty="0">
                <a:ea typeface="新細明體" panose="02020500000000000000" pitchFamily="18" charset="-120"/>
              </a:rPr>
              <a:t> step yang </a:t>
            </a:r>
            <a:r>
              <a:rPr lang="en-US" altLang="zh-TW" sz="2800" dirty="0" err="1">
                <a:ea typeface="新細明體" panose="02020500000000000000" pitchFamily="18" charset="-120"/>
              </a:rPr>
              <a:t>menerapkan</a:t>
            </a:r>
            <a:r>
              <a:rPr lang="en-US" altLang="zh-TW" sz="2800" dirty="0">
                <a:ea typeface="新細明體" panose="02020500000000000000" pitchFamily="18" charset="-120"/>
              </a:rPr>
              <a:t> 3 </a:t>
            </a:r>
            <a:r>
              <a:rPr lang="en-US" altLang="zh-TW" sz="2800" dirty="0" err="1">
                <a:ea typeface="新細明體" panose="02020500000000000000" pitchFamily="18" charset="-120"/>
              </a:rPr>
              <a:t>tipe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operasi</a:t>
            </a:r>
            <a:r>
              <a:rPr lang="en-US" altLang="zh-TW" sz="2800" dirty="0">
                <a:ea typeface="新細明體" panose="02020500000000000000" pitchFamily="18" charset="-120"/>
              </a:rPr>
              <a:t>. </a:t>
            </a:r>
            <a:r>
              <a:rPr lang="en-US" altLang="zh-TW" sz="2800" dirty="0" err="1">
                <a:ea typeface="新細明體" panose="02020500000000000000" pitchFamily="18" charset="-120"/>
              </a:rPr>
              <a:t>Operasi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ini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disebut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Operasi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Baris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Elementer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893763" lvl="1" indent="-438150">
              <a:lnSpc>
                <a:spcPct val="8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altLang="zh-TW" sz="2400" b="0" dirty="0">
                <a:ea typeface="新細明體" panose="02020500000000000000" pitchFamily="18" charset="-120"/>
              </a:rPr>
              <a:t>	Multiply an equation through by an nonzero constant.</a:t>
            </a:r>
          </a:p>
          <a:p>
            <a:pPr marL="893763" lvl="1" indent="-438150">
              <a:lnSpc>
                <a:spcPct val="8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altLang="zh-TW" sz="2400" b="0" dirty="0">
                <a:ea typeface="新細明體" panose="02020500000000000000" pitchFamily="18" charset="-120"/>
              </a:rPr>
              <a:t>	Interchange two equation.</a:t>
            </a:r>
          </a:p>
          <a:p>
            <a:pPr marL="893763" lvl="1" indent="-438150">
              <a:lnSpc>
                <a:spcPct val="8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altLang="zh-TW" sz="2400" b="0" dirty="0">
                <a:ea typeface="新細明體" panose="02020500000000000000" pitchFamily="18" charset="-120"/>
              </a:rPr>
              <a:t>	Add a multiple of one equation to another.</a:t>
            </a:r>
            <a:endParaRPr lang="en-US" altLang="id-ID" sz="2400" b="0" dirty="0"/>
          </a:p>
        </p:txBody>
      </p:sp>
    </p:spTree>
    <p:extLst>
      <p:ext uri="{BB962C8B-B14F-4D97-AF65-F5344CB8AC3E}">
        <p14:creationId xmlns:p14="http://schemas.microsoft.com/office/powerpoint/2010/main" val="244676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Metode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eliminasi</a:t>
            </a:r>
            <a:r>
              <a:rPr lang="en-US" dirty="0">
                <a:solidFill>
                  <a:srgbClr val="FFC000"/>
                </a:solidFill>
              </a:rPr>
              <a:t> gauss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3488" y="1430986"/>
            <a:ext cx="9968947" cy="448279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800" dirty="0" err="1"/>
              <a:t>Sehingga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penyelesaian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dapat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diperoleh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dengan</a:t>
            </a:r>
            <a:r>
              <a:rPr lang="en-US" altLang="id-ID" sz="2800" dirty="0"/>
              <a:t>:</a:t>
            </a:r>
          </a:p>
          <a:p>
            <a:endParaRPr lang="en-US" altLang="id-ID" sz="2600" dirty="0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A40A2699-99B1-4359-9429-199422FA6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878856"/>
              </p:ext>
            </p:extLst>
          </p:nvPr>
        </p:nvGraphicFramePr>
        <p:xfrm>
          <a:off x="3167269" y="2140226"/>
          <a:ext cx="4724400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2451100" imgH="2032000" progId="Equation.3">
                  <p:embed/>
                </p:oleObj>
              </mc:Choice>
              <mc:Fallback>
                <p:oleObj name="Equation" r:id="rId3" imgW="2451100" imgH="2032000" progId="Equation.3">
                  <p:embed/>
                  <p:pic>
                    <p:nvPicPr>
                      <p:cNvPr id="14341" name="Object 4">
                        <a:extLst>
                          <a:ext uri="{FF2B5EF4-FFF2-40B4-BE49-F238E27FC236}">
                            <a16:creationId xmlns:a16="http://schemas.microsoft.com/office/drawing/2014/main" id="{4DE3201C-2ECA-40CE-8623-AD691D53B2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269" y="2140226"/>
                        <a:ext cx="4724400" cy="391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401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Contoh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3488" y="1430986"/>
            <a:ext cx="9968947" cy="4482797"/>
          </a:xfrm>
        </p:spPr>
        <p:txBody>
          <a:bodyPr/>
          <a:lstStyle/>
          <a:p>
            <a:r>
              <a:rPr lang="en-US" altLang="id-ID" sz="2800" dirty="0" err="1"/>
              <a:t>Selesaikan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sistem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persamaan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berikut</a:t>
            </a:r>
            <a:r>
              <a:rPr lang="en-US" altLang="id-ID" sz="2800" dirty="0"/>
              <a:t>:</a:t>
            </a:r>
          </a:p>
          <a:p>
            <a:endParaRPr lang="en-US" altLang="id-ID" sz="2800" dirty="0"/>
          </a:p>
          <a:p>
            <a:endParaRPr lang="en-US" altLang="id-ID" sz="2800" dirty="0"/>
          </a:p>
          <a:p>
            <a:endParaRPr lang="en-US" altLang="id-ID" sz="2800" dirty="0"/>
          </a:p>
          <a:p>
            <a:r>
              <a:rPr lang="en-US" altLang="id-ID" sz="2800" dirty="0"/>
              <a:t>Augmented </a:t>
            </a:r>
            <a:r>
              <a:rPr lang="en-US" altLang="id-ID" sz="2800" dirty="0" err="1"/>
              <a:t>matrik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dari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persamaan</a:t>
            </a:r>
            <a:r>
              <a:rPr lang="en-US" altLang="id-ID" sz="2800" dirty="0"/>
              <a:t> linier </a:t>
            </a:r>
            <a:r>
              <a:rPr lang="en-US" altLang="id-ID" sz="2800" dirty="0" err="1"/>
              <a:t>serentak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tersebut</a:t>
            </a:r>
            <a:r>
              <a:rPr lang="en-US" altLang="id-ID" sz="2800" dirty="0"/>
              <a:t>:</a:t>
            </a:r>
          </a:p>
          <a:p>
            <a:endParaRPr lang="en-US" altLang="id-ID" sz="2600" dirty="0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250C0E18-9396-487F-82E6-A91D8FA3F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82083"/>
              </p:ext>
            </p:extLst>
          </p:nvPr>
        </p:nvGraphicFramePr>
        <p:xfrm>
          <a:off x="2590799" y="2046287"/>
          <a:ext cx="24384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3" imgW="1206500" imgH="685800" progId="Equation.3">
                  <p:embed/>
                </p:oleObj>
              </mc:Choice>
              <mc:Fallback>
                <p:oleObj name="Equation" r:id="rId3" imgW="1206500" imgH="685800" progId="Equation.3">
                  <p:embed/>
                  <p:pic>
                    <p:nvPicPr>
                      <p:cNvPr id="15365" name="Object 4">
                        <a:extLst>
                          <a:ext uri="{FF2B5EF4-FFF2-40B4-BE49-F238E27FC236}">
                            <a16:creationId xmlns:a16="http://schemas.microsoft.com/office/drawing/2014/main" id="{A2E08995-C83B-4E18-8810-8B046C66B4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799" y="2046287"/>
                        <a:ext cx="2438400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96811777-9C26-43AB-810A-7F92E054A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647916"/>
              </p:ext>
            </p:extLst>
          </p:nvPr>
        </p:nvGraphicFramePr>
        <p:xfrm>
          <a:off x="3809999" y="4330051"/>
          <a:ext cx="228600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5" imgW="1054100" imgH="711200" progId="Equation.3">
                  <p:embed/>
                </p:oleObj>
              </mc:Choice>
              <mc:Fallback>
                <p:oleObj name="Equation" r:id="rId5" imgW="1054100" imgH="711200" progId="Equation.3">
                  <p:embed/>
                  <p:pic>
                    <p:nvPicPr>
                      <p:cNvPr id="15367" name="Object 6">
                        <a:extLst>
                          <a:ext uri="{FF2B5EF4-FFF2-40B4-BE49-F238E27FC236}">
                            <a16:creationId xmlns:a16="http://schemas.microsoft.com/office/drawing/2014/main" id="{5DC9A2F0-CD6A-4282-9259-6ABC5B4ED4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9" y="4330051"/>
                        <a:ext cx="2286000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0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Contoh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1525" y="1331581"/>
            <a:ext cx="9968947" cy="47511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800" dirty="0" err="1"/>
              <a:t>Lakukan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operasi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baris</a:t>
            </a:r>
            <a:r>
              <a:rPr lang="en-US" altLang="id-ID" sz="2800" dirty="0"/>
              <a:t> </a:t>
            </a:r>
            <a:r>
              <a:rPr lang="en-US" altLang="id-ID" sz="2800" dirty="0" err="1"/>
              <a:t>elementer</a:t>
            </a:r>
            <a:r>
              <a:rPr lang="en-US" altLang="id-ID" sz="28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id-ID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id-ID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id-ID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800" dirty="0" err="1"/>
              <a:t>Penyelesaian</a:t>
            </a:r>
            <a:r>
              <a:rPr lang="en-US" altLang="id-ID" sz="2800" dirty="0"/>
              <a:t>:</a:t>
            </a: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2D3644F4-AABE-47E5-9E82-AFB6CD1021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48301"/>
              </p:ext>
            </p:extLst>
          </p:nvPr>
        </p:nvGraphicFramePr>
        <p:xfrm>
          <a:off x="1542224" y="2451412"/>
          <a:ext cx="10668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3" imgW="558800" imgH="457200" progId="Equation.3">
                  <p:embed/>
                </p:oleObj>
              </mc:Choice>
              <mc:Fallback>
                <p:oleObj name="Equation" r:id="rId3" imgW="558800" imgH="457200" progId="Equation.3">
                  <p:embed/>
                  <p:pic>
                    <p:nvPicPr>
                      <p:cNvPr id="16389" name="Object 7">
                        <a:extLst>
                          <a:ext uri="{FF2B5EF4-FFF2-40B4-BE49-F238E27FC236}">
                            <a16:creationId xmlns:a16="http://schemas.microsoft.com/office/drawing/2014/main" id="{2A5A9D29-FE1B-480B-9B00-452B1DE3F0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224" y="2451412"/>
                        <a:ext cx="10668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C1E42F38-2668-4215-A99A-66CA5A8B3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290114"/>
              </p:ext>
            </p:extLst>
          </p:nvPr>
        </p:nvGraphicFramePr>
        <p:xfrm>
          <a:off x="2790412" y="2198205"/>
          <a:ext cx="23622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5" imgW="1231366" imgH="710891" progId="Equation.3">
                  <p:embed/>
                </p:oleObj>
              </mc:Choice>
              <mc:Fallback>
                <p:oleObj name="Equation" r:id="rId5" imgW="1231366" imgH="710891" progId="Equation.3">
                  <p:embed/>
                  <p:pic>
                    <p:nvPicPr>
                      <p:cNvPr id="16391" name="Object 6">
                        <a:extLst>
                          <a:ext uri="{FF2B5EF4-FFF2-40B4-BE49-F238E27FC236}">
                            <a16:creationId xmlns:a16="http://schemas.microsoft.com/office/drawing/2014/main" id="{2AE8F86A-98F9-4C6E-A154-E0C26B59B8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412" y="2198205"/>
                        <a:ext cx="23622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3F5EA4C4-261D-412B-BD67-76F483D82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539250"/>
              </p:ext>
            </p:extLst>
          </p:nvPr>
        </p:nvGraphicFramePr>
        <p:xfrm>
          <a:off x="6249067" y="2643820"/>
          <a:ext cx="1000539" cy="4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7" imgW="495085" imgH="228501" progId="Equation.3">
                  <p:embed/>
                </p:oleObj>
              </mc:Choice>
              <mc:Fallback>
                <p:oleObj name="Equation" r:id="rId7" imgW="495085" imgH="228501" progId="Equation.3">
                  <p:embed/>
                  <p:pic>
                    <p:nvPicPr>
                      <p:cNvPr id="16393" name="Object 5">
                        <a:extLst>
                          <a:ext uri="{FF2B5EF4-FFF2-40B4-BE49-F238E27FC236}">
                            <a16:creationId xmlns:a16="http://schemas.microsoft.com/office/drawing/2014/main" id="{601588DD-B8C5-490D-A77B-24637D9A4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067" y="2643820"/>
                        <a:ext cx="1000539" cy="461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07D28ED0-FA48-4E66-B694-65F61BFCD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514991"/>
              </p:ext>
            </p:extLst>
          </p:nvPr>
        </p:nvGraphicFramePr>
        <p:xfrm>
          <a:off x="7407965" y="2131530"/>
          <a:ext cx="22860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9" imgW="1129810" imgH="710891" progId="Equation.3">
                  <p:embed/>
                </p:oleObj>
              </mc:Choice>
              <mc:Fallback>
                <p:oleObj name="Equation" r:id="rId9" imgW="1129810" imgH="710891" progId="Equation.3">
                  <p:embed/>
                  <p:pic>
                    <p:nvPicPr>
                      <p:cNvPr id="16395" name="Object 4">
                        <a:extLst>
                          <a:ext uri="{FF2B5EF4-FFF2-40B4-BE49-F238E27FC236}">
                            <a16:creationId xmlns:a16="http://schemas.microsoft.com/office/drawing/2014/main" id="{DB600D62-6234-4CA7-93C1-FF2ADC424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965" y="2131530"/>
                        <a:ext cx="22860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7B19557D-CE86-4BD7-962C-8F7BC32F7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595832"/>
              </p:ext>
            </p:extLst>
          </p:nvPr>
        </p:nvGraphicFramePr>
        <p:xfrm>
          <a:off x="4315536" y="3988794"/>
          <a:ext cx="2433800" cy="216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11" imgW="1358900" imgH="1206500" progId="Equation.3">
                  <p:embed/>
                </p:oleObj>
              </mc:Choice>
              <mc:Fallback>
                <p:oleObj name="Equation" r:id="rId11" imgW="1358900" imgH="1206500" progId="Equation.3">
                  <p:embed/>
                  <p:pic>
                    <p:nvPicPr>
                      <p:cNvPr id="17413" name="Object 4">
                        <a:extLst>
                          <a:ext uri="{FF2B5EF4-FFF2-40B4-BE49-F238E27FC236}">
                            <a16:creationId xmlns:a16="http://schemas.microsoft.com/office/drawing/2014/main" id="{5F2A1AA3-9408-49BF-8382-225E9DF911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536" y="3988794"/>
                        <a:ext cx="2433800" cy="216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31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Algorithma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metode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eliminasi</a:t>
            </a:r>
            <a:r>
              <a:rPr lang="en-US" dirty="0">
                <a:solidFill>
                  <a:srgbClr val="FFC000"/>
                </a:solidFill>
              </a:rPr>
              <a:t> gauss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7354EF89-806B-4DF5-BCB7-778C7E2EA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493496"/>
              </p:ext>
            </p:extLst>
          </p:nvPr>
        </p:nvGraphicFramePr>
        <p:xfrm>
          <a:off x="1398019" y="1272434"/>
          <a:ext cx="762000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Bitmap Image" r:id="rId3" imgW="4933333" imgH="3134162" progId="Paint.Picture">
                  <p:embed/>
                </p:oleObj>
              </mc:Choice>
              <mc:Fallback>
                <p:oleObj name="Bitmap Image" r:id="rId3" imgW="4933333" imgH="3134162" progId="Paint.Picture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id="{96896017-1BFE-49A5-99C3-57C72802C6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019" y="1272434"/>
                        <a:ext cx="7620000" cy="483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66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Contoh</a:t>
            </a:r>
            <a:r>
              <a:rPr lang="en-US" dirty="0">
                <a:solidFill>
                  <a:srgbClr val="FFC000"/>
                </a:solidFill>
              </a:rPr>
              <a:t> / </a:t>
            </a:r>
            <a:r>
              <a:rPr lang="en-US" dirty="0" err="1">
                <a:solidFill>
                  <a:srgbClr val="FFC000"/>
                </a:solidFill>
              </a:rPr>
              <a:t>latihan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26C8249-71B5-4864-AD9B-D538B1ABC87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75542" y="1322103"/>
            <a:ext cx="10123104" cy="4657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defRPr/>
            </a:pPr>
            <a:r>
              <a:rPr lang="en-US" sz="2400" dirty="0" err="1"/>
              <a:t>Selesaikan</a:t>
            </a:r>
            <a:r>
              <a:rPr lang="en-US" sz="2400" dirty="0"/>
              <a:t> dg </a:t>
            </a:r>
            <a:r>
              <a:rPr lang="en-US" sz="2400" dirty="0" err="1"/>
              <a:t>Eliminasi</a:t>
            </a:r>
            <a:r>
              <a:rPr lang="en-US" sz="2400" dirty="0"/>
              <a:t> Gauss 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x1 + x2 + 2x3 = 8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	-x1 – 2x1 + 3x3 = 1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	3x1 – 7x2 + 4x3 = 10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sz="2400" dirty="0"/>
              <a:t>x – y + 2z – w = -1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	2x + y - 2z -2w = -2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	-x + 2y – 4z + w = 1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     3x	 - 3w = -3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id-ID" sz="2400" dirty="0"/>
              <a:t>x + y + 2z = 9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     	2x + 4y - 3z = 1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	3x + 6y - 5z = 0</a:t>
            </a:r>
          </a:p>
          <a:p>
            <a:pPr>
              <a:spcAft>
                <a:spcPts val="0"/>
              </a:spcAft>
              <a:defRPr/>
            </a:pPr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197762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02" y="2799000"/>
            <a:ext cx="3814235" cy="12600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TUJUAN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9474" y="625647"/>
            <a:ext cx="4834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Definisi</a:t>
            </a:r>
            <a:r>
              <a:rPr lang="en-US" sz="2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SPL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Serentak</a:t>
            </a:r>
            <a:endParaRPr lang="en-US" sz="24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Eliminasi</a:t>
            </a:r>
            <a:r>
              <a:rPr lang="en-US" sz="2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Gauss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2400" dirty="0" err="1"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Calibri" panose="020F0502020204030204" pitchFamily="34" charset="0"/>
              </a:rPr>
              <a:t>Eliminasi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Gauss-Jordan</a:t>
            </a:r>
            <a:endParaRPr lang="en-US" sz="24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sz="2400" dirty="0" err="1"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Calibri" panose="020F0502020204030204" pitchFamily="34" charset="0"/>
              </a:rPr>
              <a:t>Iterasi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Gauss-Seidel</a:t>
            </a:r>
            <a:endParaRPr lang="en-US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 txBox="1">
            <a:spLocks/>
          </p:cNvSpPr>
          <p:nvPr/>
        </p:nvSpPr>
        <p:spPr bwMode="white">
          <a:xfrm>
            <a:off x="260903" y="625647"/>
            <a:ext cx="3814235" cy="12600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 defTabSz="457189" rtl="0" eaLnBrk="1" latinLnBrk="0" hangingPunct="1">
              <a:spcBef>
                <a:spcPct val="0"/>
              </a:spcBef>
              <a:buNone/>
              <a:defRPr sz="3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MATERI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79474" y="2843170"/>
            <a:ext cx="65933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, </a:t>
            </a:r>
            <a:r>
              <a:rPr lang="en-US" sz="2400" dirty="0" err="1"/>
              <a:t>memahami</a:t>
            </a:r>
            <a:r>
              <a:rPr lang="en-US" sz="2400" dirty="0"/>
              <a:t> dan </a:t>
            </a:r>
            <a:r>
              <a:rPr lang="en-US" sz="2400" dirty="0" err="1"/>
              <a:t>memecahkan</a:t>
            </a:r>
            <a:r>
              <a:rPr lang="en-US" sz="2400" dirty="0"/>
              <a:t> model </a:t>
            </a:r>
            <a:r>
              <a:rPr lang="id-ID" sz="2400" dirty="0"/>
              <a:t>system persamaan linier serentak</a:t>
            </a:r>
            <a:r>
              <a:rPr lang="en-US" sz="2400" dirty="0"/>
              <a:t>.</a:t>
            </a:r>
            <a:endParaRPr lang="id-ID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400" dirty="0"/>
              <a:t>Mahasiswa mampu memahami dan menyelesaikan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linier </a:t>
            </a:r>
            <a:r>
              <a:rPr lang="en-US" sz="2400" dirty="0" err="1"/>
              <a:t>serentak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Numerik</a:t>
            </a:r>
            <a:r>
              <a:rPr lang="en-US" sz="2400" dirty="0"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DEFINISI SPL SERENTAK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4706" y="1354312"/>
            <a:ext cx="9829798" cy="46257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id-ID" sz="2200" dirty="0" err="1"/>
              <a:t>Persamaan</a:t>
            </a:r>
            <a:r>
              <a:rPr lang="en-US" altLang="id-ID" sz="2200" dirty="0"/>
              <a:t> Linier </a:t>
            </a:r>
            <a:r>
              <a:rPr lang="en-US" altLang="id-ID" sz="2200" dirty="0" err="1"/>
              <a:t>Serentak</a:t>
            </a:r>
            <a:r>
              <a:rPr lang="en-US" altLang="id-ID" sz="2200" dirty="0"/>
              <a:t> </a:t>
            </a:r>
            <a:r>
              <a:rPr lang="en-US" altLang="id-ID" sz="2200" dirty="0" err="1"/>
              <a:t>adalah</a:t>
            </a:r>
            <a:r>
              <a:rPr lang="en-US" altLang="id-ID" sz="2200" dirty="0"/>
              <a:t> </a:t>
            </a:r>
            <a:r>
              <a:rPr lang="en-US" altLang="id-ID" sz="2200" dirty="0" err="1"/>
              <a:t>suatu</a:t>
            </a:r>
            <a:r>
              <a:rPr lang="en-US" altLang="id-ID" sz="2200" dirty="0"/>
              <a:t> </a:t>
            </a:r>
            <a:r>
              <a:rPr lang="en-US" altLang="id-ID" sz="2200" dirty="0" err="1"/>
              <a:t>bentuk</a:t>
            </a:r>
            <a:r>
              <a:rPr lang="en-US" altLang="id-ID" sz="2200" dirty="0"/>
              <a:t> </a:t>
            </a:r>
            <a:r>
              <a:rPr lang="en-US" altLang="id-ID" sz="2200" dirty="0" err="1"/>
              <a:t>persamaan-persamaan</a:t>
            </a:r>
            <a:r>
              <a:rPr lang="en-US" altLang="id-ID" sz="2200" dirty="0"/>
              <a:t> yang </a:t>
            </a:r>
            <a:r>
              <a:rPr lang="en-US" altLang="id-ID" sz="2200" dirty="0" err="1"/>
              <a:t>secara</a:t>
            </a:r>
            <a:r>
              <a:rPr lang="en-US" altLang="id-ID" sz="2200" dirty="0"/>
              <a:t> </a:t>
            </a:r>
            <a:r>
              <a:rPr lang="en-US" altLang="id-ID" sz="2200" dirty="0" err="1"/>
              <a:t>bersama-sama</a:t>
            </a:r>
            <a:r>
              <a:rPr lang="en-US" altLang="id-ID" sz="2200" dirty="0"/>
              <a:t> </a:t>
            </a:r>
            <a:r>
              <a:rPr lang="en-US" altLang="id-ID" sz="2200" dirty="0" err="1"/>
              <a:t>menyajikan</a:t>
            </a:r>
            <a:r>
              <a:rPr lang="en-US" altLang="id-ID" sz="2200" dirty="0"/>
              <a:t> </a:t>
            </a:r>
            <a:r>
              <a:rPr lang="en-US" altLang="id-ID" sz="2200" dirty="0" err="1"/>
              <a:t>banyak</a:t>
            </a:r>
            <a:r>
              <a:rPr lang="en-US" altLang="id-ID" sz="2200" dirty="0"/>
              <a:t> </a:t>
            </a:r>
            <a:r>
              <a:rPr lang="en-US" altLang="id-ID" sz="2200" dirty="0" err="1"/>
              <a:t>variabel</a:t>
            </a:r>
            <a:r>
              <a:rPr lang="en-US" altLang="id-ID" sz="2200" dirty="0"/>
              <a:t> </a:t>
            </a:r>
            <a:r>
              <a:rPr lang="en-US" altLang="id-ID" sz="2200" dirty="0" err="1"/>
              <a:t>bebas</a:t>
            </a:r>
            <a:endParaRPr lang="en-US" altLang="id-ID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id-ID" sz="2200" dirty="0" err="1"/>
              <a:t>Bentuk</a:t>
            </a:r>
            <a:r>
              <a:rPr lang="en-US" altLang="id-ID" sz="2200" dirty="0"/>
              <a:t> </a:t>
            </a:r>
            <a:r>
              <a:rPr lang="en-US" altLang="id-ID" sz="2200" dirty="0" err="1"/>
              <a:t>Persamaan</a:t>
            </a:r>
            <a:r>
              <a:rPr lang="en-US" altLang="id-ID" sz="2200" dirty="0"/>
              <a:t> Linier </a:t>
            </a:r>
            <a:r>
              <a:rPr lang="en-US" altLang="id-ID" sz="2200" dirty="0" err="1"/>
              <a:t>Serentak</a:t>
            </a:r>
            <a:r>
              <a:rPr lang="en-US" altLang="id-ID" sz="2200" dirty="0"/>
              <a:t> </a:t>
            </a:r>
            <a:r>
              <a:rPr lang="en-US" altLang="id-ID" sz="2200" dirty="0" err="1"/>
              <a:t>dengan</a:t>
            </a:r>
            <a:r>
              <a:rPr lang="en-US" altLang="id-ID" sz="2200" dirty="0"/>
              <a:t> </a:t>
            </a:r>
            <a:r>
              <a:rPr lang="en-US" altLang="id-ID" sz="2200" i="1" dirty="0"/>
              <a:t>m</a:t>
            </a:r>
            <a:r>
              <a:rPr lang="en-US" altLang="id-ID" sz="2200" dirty="0"/>
              <a:t> </a:t>
            </a:r>
            <a:r>
              <a:rPr lang="en-US" altLang="id-ID" sz="2200" dirty="0" err="1"/>
              <a:t>persamaan</a:t>
            </a:r>
            <a:r>
              <a:rPr lang="en-US" altLang="id-ID" sz="2200" dirty="0"/>
              <a:t> dan </a:t>
            </a:r>
            <a:r>
              <a:rPr lang="en-US" altLang="id-ID" sz="2200" i="1" dirty="0"/>
              <a:t>n</a:t>
            </a:r>
            <a:r>
              <a:rPr lang="en-US" altLang="id-ID" sz="2200" dirty="0"/>
              <a:t> </a:t>
            </a:r>
            <a:r>
              <a:rPr lang="en-US" altLang="id-ID" sz="2200" dirty="0" err="1"/>
              <a:t>variabel</a:t>
            </a:r>
            <a:r>
              <a:rPr lang="en-US" altLang="id-ID" sz="2200" dirty="0"/>
              <a:t> </a:t>
            </a:r>
            <a:r>
              <a:rPr lang="en-US" altLang="id-ID" sz="2200" dirty="0" err="1"/>
              <a:t>bebas</a:t>
            </a:r>
            <a:r>
              <a:rPr lang="en-US" altLang="id-ID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id-ID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id-ID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id-ID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id-ID" sz="2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id-ID" sz="10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id-ID" sz="2200" i="1" dirty="0" err="1"/>
              <a:t>a</a:t>
            </a:r>
            <a:r>
              <a:rPr lang="en-US" altLang="id-ID" sz="2200" i="1" baseline="-25000" dirty="0" err="1"/>
              <a:t>ij</a:t>
            </a:r>
            <a:r>
              <a:rPr lang="en-US" altLang="id-ID" sz="2200" baseline="-25000" dirty="0"/>
              <a:t>  </a:t>
            </a:r>
            <a:r>
              <a:rPr lang="en-US" altLang="id-ID" sz="2200" dirty="0" err="1"/>
              <a:t>untuk</a:t>
            </a:r>
            <a:r>
              <a:rPr lang="en-US" altLang="id-ID" sz="2200" dirty="0"/>
              <a:t> </a:t>
            </a:r>
            <a:r>
              <a:rPr lang="en-US" altLang="id-ID" sz="2200" dirty="0" err="1"/>
              <a:t>i</a:t>
            </a:r>
            <a:r>
              <a:rPr lang="en-US" altLang="id-ID" sz="2200" dirty="0"/>
              <a:t>=1 s/d m dan j=1 s/d n </a:t>
            </a:r>
            <a:r>
              <a:rPr lang="en-US" altLang="id-ID" sz="2200" dirty="0" err="1"/>
              <a:t>adalah</a:t>
            </a:r>
            <a:r>
              <a:rPr lang="en-US" altLang="id-ID" sz="2200" dirty="0"/>
              <a:t> </a:t>
            </a:r>
            <a:r>
              <a:rPr lang="en-US" altLang="id-ID" sz="2200" dirty="0" err="1"/>
              <a:t>koefisien</a:t>
            </a:r>
            <a:r>
              <a:rPr lang="en-US" altLang="id-ID" sz="2200" dirty="0"/>
              <a:t> </a:t>
            </a:r>
            <a:r>
              <a:rPr lang="en-US" altLang="id-ID" sz="2200" dirty="0" err="1"/>
              <a:t>atau</a:t>
            </a:r>
            <a:r>
              <a:rPr lang="en-US" altLang="id-ID" sz="2200" dirty="0"/>
              <a:t> </a:t>
            </a:r>
            <a:r>
              <a:rPr lang="en-US" altLang="id-ID" sz="2200" dirty="0" err="1"/>
              <a:t>persamaan</a:t>
            </a:r>
            <a:r>
              <a:rPr lang="en-US" altLang="id-ID" sz="2200" dirty="0"/>
              <a:t> </a:t>
            </a:r>
            <a:r>
              <a:rPr lang="en-US" altLang="id-ID" sz="2200" dirty="0" err="1"/>
              <a:t>serentak</a:t>
            </a:r>
            <a:endParaRPr lang="en-US" altLang="id-ID" sz="22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id-ID" sz="2200" i="1" dirty="0"/>
              <a:t>x</a:t>
            </a:r>
            <a:r>
              <a:rPr lang="en-US" altLang="id-ID" sz="2200" i="1" baseline="-25000" dirty="0"/>
              <a:t>i</a:t>
            </a:r>
            <a:r>
              <a:rPr lang="en-US" altLang="id-ID" sz="2200" baseline="-25000" dirty="0"/>
              <a:t>  </a:t>
            </a:r>
            <a:r>
              <a:rPr lang="en-US" altLang="id-ID" sz="2200" dirty="0" err="1"/>
              <a:t>untuk</a:t>
            </a:r>
            <a:r>
              <a:rPr lang="en-US" altLang="id-ID" sz="2200" dirty="0"/>
              <a:t> </a:t>
            </a:r>
            <a:r>
              <a:rPr lang="en-US" altLang="id-ID" sz="2200" dirty="0" err="1"/>
              <a:t>i</a:t>
            </a:r>
            <a:r>
              <a:rPr lang="en-US" altLang="id-ID" sz="2200" dirty="0"/>
              <a:t>=1 s/d n </a:t>
            </a:r>
            <a:r>
              <a:rPr lang="en-US" altLang="id-ID" sz="2200" dirty="0" err="1"/>
              <a:t>adalah</a:t>
            </a:r>
            <a:r>
              <a:rPr lang="en-US" altLang="id-ID" sz="2200" dirty="0"/>
              <a:t> </a:t>
            </a:r>
            <a:r>
              <a:rPr lang="en-US" altLang="id-ID" sz="2200" dirty="0" err="1"/>
              <a:t>variabel</a:t>
            </a:r>
            <a:r>
              <a:rPr lang="en-US" altLang="id-ID" sz="2200" dirty="0"/>
              <a:t> </a:t>
            </a:r>
            <a:r>
              <a:rPr lang="en-US" altLang="id-ID" sz="2200" dirty="0" err="1"/>
              <a:t>bebas</a:t>
            </a:r>
            <a:r>
              <a:rPr lang="en-US" altLang="id-ID" sz="2200" dirty="0"/>
              <a:t> pada </a:t>
            </a:r>
            <a:r>
              <a:rPr lang="en-US" altLang="id-ID" sz="2200" dirty="0" err="1"/>
              <a:t>persamaan</a:t>
            </a:r>
            <a:r>
              <a:rPr lang="en-US" altLang="id-ID" sz="2200" dirty="0"/>
              <a:t> </a:t>
            </a:r>
            <a:r>
              <a:rPr lang="en-US" altLang="id-ID" sz="2200" dirty="0" err="1"/>
              <a:t>serentak</a:t>
            </a:r>
            <a:endParaRPr lang="en-US" altLang="id-ID" sz="2200" dirty="0"/>
          </a:p>
          <a:p>
            <a:pPr eaLnBrk="1" hangingPunct="1">
              <a:lnSpc>
                <a:spcPct val="90000"/>
              </a:lnSpc>
            </a:pPr>
            <a:endParaRPr lang="en-US" altLang="id-ID" sz="2200" dirty="0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33C09EE7-891D-4A1B-9CB0-90436085A1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34326"/>
              </p:ext>
            </p:extLst>
          </p:nvPr>
        </p:nvGraphicFramePr>
        <p:xfrm>
          <a:off x="2971799" y="2852530"/>
          <a:ext cx="4416731" cy="201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Bitmap Image" r:id="rId3" imgW="2542857" imgH="1162212" progId="Paint.Picture">
                  <p:embed/>
                </p:oleObj>
              </mc:Choice>
              <mc:Fallback>
                <p:oleObj name="Bitmap Image" r:id="rId3" imgW="2542857" imgH="1162212" progId="Paint.Picture">
                  <p:embed/>
                  <p:pic>
                    <p:nvPicPr>
                      <p:cNvPr id="4100" name="Object 4">
                        <a:extLst>
                          <a:ext uri="{FF2B5EF4-FFF2-40B4-BE49-F238E27FC236}">
                            <a16:creationId xmlns:a16="http://schemas.microsoft.com/office/drawing/2014/main" id="{8F5B039E-0228-4F19-824C-B9CBE8B1AE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799" y="2852530"/>
                        <a:ext cx="4416731" cy="2017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MODEL SPL SERENTAK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1176" y="1281235"/>
            <a:ext cx="8547650" cy="462573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z="2400" dirty="0" err="1"/>
              <a:t>Penyelesaian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Persamaan</a:t>
            </a:r>
            <a:r>
              <a:rPr lang="en-US" altLang="id-ID" sz="2400" dirty="0"/>
              <a:t> Linier </a:t>
            </a:r>
            <a:r>
              <a:rPr lang="en-US" altLang="id-ID" sz="2400" dirty="0" err="1"/>
              <a:t>Serentak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adalah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penentuan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nilai</a:t>
            </a:r>
            <a:r>
              <a:rPr lang="en-US" altLang="id-ID" sz="2400" dirty="0"/>
              <a:t> </a:t>
            </a:r>
            <a:r>
              <a:rPr lang="en-US" altLang="id-ID" sz="2400" i="1" dirty="0"/>
              <a:t>x</a:t>
            </a:r>
            <a:r>
              <a:rPr lang="en-US" altLang="id-ID" sz="2400" i="1" baseline="-25000" dirty="0"/>
              <a:t>i</a:t>
            </a:r>
            <a:r>
              <a:rPr lang="en-US" altLang="id-ID" sz="2400" baseline="-25000" dirty="0"/>
              <a:t>  </a:t>
            </a:r>
            <a:r>
              <a:rPr lang="en-US" altLang="id-ID" sz="2400" dirty="0" err="1"/>
              <a:t>untuk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semua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i</a:t>
            </a:r>
            <a:r>
              <a:rPr lang="en-US" altLang="id-ID" sz="2400" dirty="0"/>
              <a:t>=1 s/d n yang </a:t>
            </a:r>
            <a:r>
              <a:rPr lang="en-US" altLang="id-ID" sz="2400" dirty="0" err="1"/>
              <a:t>memenuhi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semua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persamaan</a:t>
            </a:r>
            <a:r>
              <a:rPr lang="en-US" altLang="id-ID" sz="2400" dirty="0"/>
              <a:t> yang </a:t>
            </a:r>
            <a:r>
              <a:rPr lang="en-US" altLang="id-ID" sz="2400" dirty="0" err="1"/>
              <a:t>diberikan</a:t>
            </a:r>
            <a:r>
              <a:rPr lang="en-US" altLang="id-ID" sz="24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id-ID" sz="2400" dirty="0"/>
          </a:p>
          <a:p>
            <a:pPr eaLnBrk="1" hangingPunct="1">
              <a:lnSpc>
                <a:spcPct val="90000"/>
              </a:lnSpc>
            </a:pPr>
            <a:endParaRPr lang="en-US" altLang="id-ID" sz="2400" dirty="0"/>
          </a:p>
          <a:p>
            <a:pPr eaLnBrk="1" hangingPunct="1">
              <a:lnSpc>
                <a:spcPct val="90000"/>
              </a:lnSpc>
            </a:pPr>
            <a:endParaRPr lang="en-US" altLang="id-ID" sz="2400" dirty="0"/>
          </a:p>
          <a:p>
            <a:pPr eaLnBrk="1" hangingPunct="1">
              <a:lnSpc>
                <a:spcPct val="90000"/>
              </a:lnSpc>
            </a:pPr>
            <a:endParaRPr lang="en-US" altLang="id-ID" sz="2400" dirty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z="2400" dirty="0"/>
              <a:t>AX =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800" dirty="0"/>
              <a:t>	</a:t>
            </a:r>
            <a:r>
              <a:rPr lang="en-US" altLang="id-ID" sz="1800" dirty="0" err="1"/>
              <a:t>Matrik</a:t>
            </a:r>
            <a:r>
              <a:rPr lang="en-US" altLang="id-ID" sz="1800" dirty="0"/>
              <a:t> </a:t>
            </a:r>
            <a:r>
              <a:rPr lang="en-US" altLang="id-ID" sz="1800" b="1" dirty="0"/>
              <a:t>A</a:t>
            </a:r>
            <a:r>
              <a:rPr lang="en-US" altLang="id-ID" sz="1800" dirty="0"/>
              <a:t> = </a:t>
            </a:r>
            <a:r>
              <a:rPr lang="en-US" altLang="id-ID" sz="1800" dirty="0" err="1"/>
              <a:t>Matrik</a:t>
            </a:r>
            <a:r>
              <a:rPr lang="en-US" altLang="id-ID" sz="1800" dirty="0"/>
              <a:t> </a:t>
            </a:r>
            <a:r>
              <a:rPr lang="en-US" altLang="id-ID" sz="1800" dirty="0" err="1"/>
              <a:t>Koefisien</a:t>
            </a:r>
            <a:r>
              <a:rPr lang="en-US" altLang="id-ID" sz="1800" dirty="0"/>
              <a:t>/ Jacobian.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800" dirty="0"/>
              <a:t>	</a:t>
            </a:r>
            <a:r>
              <a:rPr lang="en-US" altLang="id-ID" sz="1800" dirty="0" err="1"/>
              <a:t>Vektor</a:t>
            </a:r>
            <a:r>
              <a:rPr lang="en-US" altLang="id-ID" sz="1800" dirty="0"/>
              <a:t> </a:t>
            </a:r>
            <a:r>
              <a:rPr lang="en-US" altLang="id-ID" sz="1800" b="1" dirty="0"/>
              <a:t>X</a:t>
            </a:r>
            <a:r>
              <a:rPr lang="en-US" altLang="id-ID" sz="1800" dirty="0"/>
              <a:t> = </a:t>
            </a:r>
            <a:r>
              <a:rPr lang="en-US" altLang="id-ID" sz="1800" dirty="0" err="1"/>
              <a:t>vektor</a:t>
            </a:r>
            <a:r>
              <a:rPr lang="en-US" altLang="id-ID" sz="1800" dirty="0"/>
              <a:t> </a:t>
            </a:r>
            <a:r>
              <a:rPr lang="en-US" altLang="id-ID" sz="1800" dirty="0" err="1"/>
              <a:t>variabel</a:t>
            </a:r>
            <a:r>
              <a:rPr lang="en-US" altLang="id-ID" sz="1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800" dirty="0"/>
              <a:t>	</a:t>
            </a:r>
            <a:r>
              <a:rPr lang="en-US" altLang="id-ID" sz="1800" dirty="0" err="1"/>
              <a:t>vektor</a:t>
            </a:r>
            <a:r>
              <a:rPr lang="en-US" altLang="id-ID" sz="1800" dirty="0"/>
              <a:t> </a:t>
            </a:r>
            <a:r>
              <a:rPr lang="en-US" altLang="id-ID" sz="1800" b="1" dirty="0"/>
              <a:t>B</a:t>
            </a:r>
            <a:r>
              <a:rPr lang="en-US" altLang="id-ID" sz="1800" dirty="0"/>
              <a:t> = </a:t>
            </a:r>
            <a:r>
              <a:rPr lang="en-US" altLang="id-ID" sz="1800" dirty="0" err="1"/>
              <a:t>vektor</a:t>
            </a:r>
            <a:r>
              <a:rPr lang="en-US" altLang="id-ID" sz="1800" dirty="0"/>
              <a:t> </a:t>
            </a:r>
            <a:r>
              <a:rPr lang="en-US" altLang="id-ID" sz="1800" dirty="0" err="1"/>
              <a:t>konstanta</a:t>
            </a:r>
            <a:r>
              <a:rPr lang="en-US" altLang="id-ID" sz="1800" dirty="0"/>
              <a:t>.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86AA377C-599D-480D-9C0B-D5E749986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324142"/>
              </p:ext>
            </p:extLst>
          </p:nvPr>
        </p:nvGraphicFramePr>
        <p:xfrm>
          <a:off x="4452454" y="2481262"/>
          <a:ext cx="4135438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3" imgW="2057400" imgH="939800" progId="Equation.3">
                  <p:embed/>
                </p:oleObj>
              </mc:Choice>
              <mc:Fallback>
                <p:oleObj name="Equation" r:id="rId3" imgW="2057400" imgH="939800" progId="Equation.3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86AA377C-599D-480D-9C0B-D5E749986A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454" y="2481262"/>
                        <a:ext cx="4135438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1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SISTEM PERSAMAAN LINIER SERENTAK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758" y="1205649"/>
            <a:ext cx="8905459" cy="49764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kumimoji="1" lang="en-US" altLang="zh-TW" sz="2800" dirty="0" err="1">
                <a:ea typeface="新細明體" panose="02020500000000000000" pitchFamily="18" charset="-120"/>
              </a:rPr>
              <a:t>Persamaan</a:t>
            </a:r>
            <a:r>
              <a:rPr kumimoji="1" lang="en-US" altLang="zh-TW" sz="2800" dirty="0">
                <a:ea typeface="新細明體" panose="02020500000000000000" pitchFamily="18" charset="-120"/>
              </a:rPr>
              <a:t> Linier </a:t>
            </a:r>
            <a:r>
              <a:rPr kumimoji="1" lang="en-US" altLang="zh-TW" sz="2800" dirty="0" err="1">
                <a:ea typeface="新細明體" panose="02020500000000000000" pitchFamily="18" charset="-120"/>
              </a:rPr>
              <a:t>Serentak</a:t>
            </a:r>
            <a:r>
              <a:rPr kumimoji="1" lang="en-US" altLang="zh-TW" sz="2800" dirty="0">
                <a:ea typeface="新細明體" panose="02020500000000000000" pitchFamily="18" charset="-120"/>
              </a:rPr>
              <a:t> </a:t>
            </a:r>
            <a:r>
              <a:rPr kumimoji="1" lang="en-US" altLang="zh-TW" sz="2800" dirty="0" err="1">
                <a:ea typeface="新細明體" panose="02020500000000000000" pitchFamily="18" charset="-120"/>
              </a:rPr>
              <a:t>atau</a:t>
            </a:r>
            <a:r>
              <a:rPr kumimoji="1" lang="en-US" altLang="zh-TW" sz="2800" dirty="0">
                <a:ea typeface="新細明體" panose="02020500000000000000" pitchFamily="18" charset="-120"/>
              </a:rPr>
              <a:t> </a:t>
            </a:r>
            <a:r>
              <a:rPr kumimoji="1" lang="en-US" altLang="zh-TW" sz="2800" dirty="0" err="1">
                <a:ea typeface="新細明體" panose="02020500000000000000" pitchFamily="18" charset="-120"/>
              </a:rPr>
              <a:t>Sistem</a:t>
            </a:r>
            <a:r>
              <a:rPr kumimoji="1" lang="en-US" altLang="zh-TW" sz="2800" dirty="0">
                <a:ea typeface="新細明體" panose="02020500000000000000" pitchFamily="18" charset="-120"/>
              </a:rPr>
              <a:t> </a:t>
            </a:r>
            <a:r>
              <a:rPr kumimoji="1" lang="en-US" altLang="zh-TW" sz="2800" dirty="0" err="1">
                <a:ea typeface="新細明體" panose="02020500000000000000" pitchFamily="18" charset="-120"/>
              </a:rPr>
              <a:t>Persamaan</a:t>
            </a:r>
            <a:r>
              <a:rPr kumimoji="1" lang="en-US" altLang="zh-TW" sz="2800" dirty="0">
                <a:ea typeface="新細明體" panose="02020500000000000000" pitchFamily="18" charset="-120"/>
              </a:rPr>
              <a:t> Linier </a:t>
            </a:r>
            <a:r>
              <a:rPr kumimoji="1" lang="en-US" altLang="zh-TW" sz="2800" dirty="0" err="1">
                <a:ea typeface="新細明體" panose="02020500000000000000" pitchFamily="18" charset="-120"/>
              </a:rPr>
              <a:t>mempunyai</a:t>
            </a:r>
            <a:r>
              <a:rPr kumimoji="1" lang="en-US" altLang="zh-TW" sz="2800" dirty="0">
                <a:ea typeface="新細明體" panose="02020500000000000000" pitchFamily="18" charset="-120"/>
              </a:rPr>
              <a:t> </a:t>
            </a:r>
            <a:r>
              <a:rPr kumimoji="1" lang="en-US" altLang="zh-TW" sz="2800" dirty="0" err="1">
                <a:ea typeface="新細明體" panose="02020500000000000000" pitchFamily="18" charset="-120"/>
              </a:rPr>
              <a:t>kemungkinan</a:t>
            </a:r>
            <a:r>
              <a:rPr kumimoji="1" lang="en-US" altLang="zh-TW" sz="2800" dirty="0">
                <a:ea typeface="新細明體" panose="02020500000000000000" pitchFamily="18" charset="-120"/>
              </a:rPr>
              <a:t> </a:t>
            </a:r>
            <a:r>
              <a:rPr kumimoji="1" lang="en-US" altLang="zh-TW" sz="2800" dirty="0" err="1">
                <a:ea typeface="新細明體" panose="02020500000000000000" pitchFamily="18" charset="-120"/>
              </a:rPr>
              <a:t>solusi</a:t>
            </a:r>
            <a:r>
              <a:rPr kumimoji="1" lang="en-US" altLang="zh-TW" sz="2800" dirty="0">
                <a:ea typeface="新細明體" panose="02020500000000000000" pitchFamily="18" charset="-120"/>
              </a:rPr>
              <a:t> :</a:t>
            </a: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kumimoji="1" lang="en-US" altLang="zh-TW" sz="2400" dirty="0" err="1">
                <a:ea typeface="新細明體" panose="02020500000000000000" pitchFamily="18" charset="-120"/>
              </a:rPr>
              <a:t>Tidak</a:t>
            </a:r>
            <a:r>
              <a:rPr kumimoji="1" lang="en-US" altLang="zh-TW" sz="2400" dirty="0">
                <a:ea typeface="新細明體" panose="02020500000000000000" pitchFamily="18" charset="-120"/>
              </a:rPr>
              <a:t> </a:t>
            </a:r>
            <a:r>
              <a:rPr kumimoji="1" lang="en-US" altLang="zh-TW" sz="2400" dirty="0" err="1">
                <a:ea typeface="新細明體" panose="02020500000000000000" pitchFamily="18" charset="-120"/>
              </a:rPr>
              <a:t>mempunyai</a:t>
            </a:r>
            <a:r>
              <a:rPr kumimoji="1" lang="en-US" altLang="zh-TW" sz="2400" dirty="0">
                <a:ea typeface="新細明體" panose="02020500000000000000" pitchFamily="18" charset="-120"/>
              </a:rPr>
              <a:t> </a:t>
            </a:r>
            <a:r>
              <a:rPr kumimoji="1" lang="en-US" altLang="zh-TW" sz="2400" dirty="0" err="1">
                <a:ea typeface="新細明體" panose="02020500000000000000" pitchFamily="18" charset="-120"/>
              </a:rPr>
              <a:t>solusi</a:t>
            </a:r>
            <a:endParaRPr kumimoji="1" lang="en-US" altLang="zh-TW" sz="2400" dirty="0">
              <a:ea typeface="新細明體" panose="02020500000000000000" pitchFamily="18" charset="-120"/>
            </a:endParaRP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kumimoji="1" lang="en-US" altLang="zh-TW" sz="2400" dirty="0" err="1">
                <a:ea typeface="新細明體" panose="02020500000000000000" pitchFamily="18" charset="-120"/>
              </a:rPr>
              <a:t>Tepat</a:t>
            </a:r>
            <a:r>
              <a:rPr kumimoji="1" lang="en-US" altLang="zh-TW" sz="2400" dirty="0">
                <a:ea typeface="新細明體" panose="02020500000000000000" pitchFamily="18" charset="-120"/>
              </a:rPr>
              <a:t> </a:t>
            </a:r>
            <a:r>
              <a:rPr kumimoji="1" lang="en-US" altLang="zh-TW" sz="2400" dirty="0" err="1">
                <a:ea typeface="新細明體" panose="02020500000000000000" pitchFamily="18" charset="-120"/>
              </a:rPr>
              <a:t>satu</a:t>
            </a:r>
            <a:r>
              <a:rPr kumimoji="1" lang="en-US" altLang="zh-TW" sz="2400" dirty="0">
                <a:ea typeface="新細明體" panose="02020500000000000000" pitchFamily="18" charset="-120"/>
              </a:rPr>
              <a:t> </a:t>
            </a:r>
            <a:r>
              <a:rPr kumimoji="1" lang="en-US" altLang="zh-TW" sz="2400" dirty="0" err="1">
                <a:ea typeface="新細明體" panose="02020500000000000000" pitchFamily="18" charset="-120"/>
              </a:rPr>
              <a:t>solusi</a:t>
            </a:r>
            <a:endParaRPr kumimoji="1" lang="en-US" altLang="zh-TW" sz="2400" dirty="0">
              <a:ea typeface="新細明體" panose="02020500000000000000" pitchFamily="18" charset="-120"/>
            </a:endParaRP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kumimoji="1" lang="en-US" altLang="zh-TW" sz="2400" dirty="0">
                <a:ea typeface="新細明體" panose="02020500000000000000" pitchFamily="18" charset="-120"/>
              </a:rPr>
              <a:t>Banyak </a:t>
            </a:r>
            <a:r>
              <a:rPr kumimoji="1" lang="en-US" altLang="zh-TW" sz="2400" dirty="0" err="1">
                <a:ea typeface="新細明體" panose="02020500000000000000" pitchFamily="18" charset="-120"/>
              </a:rPr>
              <a:t>solusi</a:t>
            </a:r>
            <a:endParaRPr lang="en-US" altLang="id-ID" sz="2400" dirty="0"/>
          </a:p>
          <a:p>
            <a:pPr eaLnBrk="1" hangingPunct="1">
              <a:lnSpc>
                <a:spcPct val="90000"/>
              </a:lnSpc>
            </a:pPr>
            <a:endParaRPr lang="en-US" altLang="id-ID" sz="180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27221D3-B83C-44CD-887D-4ABA0EA45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01"/>
          <a:stretch/>
        </p:blipFill>
        <p:spPr>
          <a:xfrm>
            <a:off x="1748527" y="3917167"/>
            <a:ext cx="2356334" cy="227491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BE9B0F3-4CE1-439D-BE3B-0E1ADD205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43" b="36390"/>
          <a:stretch/>
        </p:blipFill>
        <p:spPr>
          <a:xfrm>
            <a:off x="4730263" y="3907228"/>
            <a:ext cx="2285871" cy="227491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6F7139E-A6B0-42E7-B399-C04881EDA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87" b="3663"/>
          <a:stretch/>
        </p:blipFill>
        <p:spPr>
          <a:xfrm>
            <a:off x="7611718" y="3907228"/>
            <a:ext cx="2285871" cy="2308862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28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Augmented matrix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2941" y="1305042"/>
            <a:ext cx="8905459" cy="49764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800" dirty="0" err="1"/>
              <a:t>Matrik</a:t>
            </a:r>
            <a:r>
              <a:rPr lang="en-US" altLang="id-ID" sz="2800" dirty="0"/>
              <a:t> yang </a:t>
            </a:r>
            <a:r>
              <a:rPr lang="en-US" altLang="id-ID" sz="2800" dirty="0" err="1"/>
              <a:t>merupakan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perluasan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matrik</a:t>
            </a:r>
            <a:r>
              <a:rPr lang="en-US" altLang="id-ID" sz="2800" dirty="0"/>
              <a:t> A </a:t>
            </a:r>
            <a:r>
              <a:rPr lang="en-US" altLang="id-ID" sz="2800" dirty="0" err="1"/>
              <a:t>dengan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menambahkan</a:t>
            </a:r>
            <a:r>
              <a:rPr lang="en-US" altLang="id-ID" sz="2800" dirty="0"/>
              <a:t> vector B pada </a:t>
            </a:r>
            <a:r>
              <a:rPr lang="en-US" altLang="id-ID" sz="2800" dirty="0" err="1"/>
              <a:t>kolom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terakhirnya</a:t>
            </a:r>
            <a:r>
              <a:rPr lang="en-US" altLang="id-ID" sz="2800" dirty="0"/>
              <a:t>, dan </a:t>
            </a:r>
            <a:r>
              <a:rPr lang="en-US" altLang="id-ID" sz="2800" dirty="0" err="1"/>
              <a:t>dituliskan</a:t>
            </a:r>
            <a:r>
              <a:rPr lang="en-US" altLang="id-ID" sz="28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800" b="1" dirty="0"/>
              <a:t>Augmented (A) = [A B]</a:t>
            </a:r>
          </a:p>
          <a:p>
            <a:pPr eaLnBrk="1" hangingPunct="1">
              <a:lnSpc>
                <a:spcPct val="90000"/>
              </a:lnSpc>
            </a:pPr>
            <a:endParaRPr lang="en-US" altLang="id-ID" sz="1800" dirty="0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5EC6711B-902E-437B-BCD3-EDC1F979D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919682"/>
              </p:ext>
            </p:extLst>
          </p:nvPr>
        </p:nvGraphicFramePr>
        <p:xfrm>
          <a:off x="3356113" y="3463108"/>
          <a:ext cx="4664730" cy="2189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2006600" imgH="939800" progId="Equation.3">
                  <p:embed/>
                </p:oleObj>
              </mc:Choice>
              <mc:Fallback>
                <p:oleObj name="Equation" r:id="rId3" imgW="2006600" imgH="939800" progId="Equation.3">
                  <p:embed/>
                  <p:pic>
                    <p:nvPicPr>
                      <p:cNvPr id="7173" name="Object 4">
                        <a:extLst>
                          <a:ext uri="{FF2B5EF4-FFF2-40B4-BE49-F238E27FC236}">
                            <a16:creationId xmlns:a16="http://schemas.microsoft.com/office/drawing/2014/main" id="{82BAB6CC-85C2-4A9C-B9B4-8EC972C66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113" y="3463108"/>
                        <a:ext cx="4664730" cy="2189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007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theorema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2941" y="1305042"/>
            <a:ext cx="8905459" cy="4976489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z="2800" dirty="0" err="1"/>
              <a:t>Suatu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persamaan</a:t>
            </a:r>
            <a:r>
              <a:rPr lang="en-US" altLang="id-ID" sz="2800" dirty="0"/>
              <a:t> linier </a:t>
            </a:r>
            <a:r>
              <a:rPr lang="en-US" altLang="id-ID" sz="2800" dirty="0" err="1"/>
              <a:t>simultan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mempunyai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penyelesaian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tunggal</a:t>
            </a:r>
            <a:r>
              <a:rPr lang="en-US" altLang="id-ID" sz="2800" dirty="0"/>
              <a:t> </a:t>
            </a:r>
            <a:r>
              <a:rPr lang="en-US" altLang="id-ID" sz="2800" dirty="0" err="1"/>
              <a:t>bila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memenuhi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syarat-syarat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sebagai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berikut</a:t>
            </a:r>
            <a:r>
              <a:rPr lang="en-US" altLang="id-ID" sz="2800" dirty="0"/>
              <a:t>:</a:t>
            </a:r>
          </a:p>
          <a:p>
            <a:pPr marL="800089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z="2400" dirty="0" err="1"/>
              <a:t>Ukuran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persamaan</a:t>
            </a:r>
            <a:r>
              <a:rPr lang="en-US" altLang="id-ID" sz="2400" dirty="0"/>
              <a:t> linier </a:t>
            </a:r>
            <a:r>
              <a:rPr lang="en-US" altLang="id-ID" sz="2400" dirty="0" err="1"/>
              <a:t>simultan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bujursangkar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dimana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jumlah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persamaan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sama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jumlah</a:t>
            </a:r>
            <a:r>
              <a:rPr lang="en-US" altLang="id-ID" sz="2400" dirty="0"/>
              <a:t> variable </a:t>
            </a:r>
            <a:r>
              <a:rPr lang="en-US" altLang="id-ID" sz="2400" dirty="0" err="1"/>
              <a:t>bebas</a:t>
            </a:r>
            <a:r>
              <a:rPr lang="en-US" altLang="id-ID" sz="2400" dirty="0"/>
              <a:t>.</a:t>
            </a:r>
          </a:p>
          <a:p>
            <a:pPr marL="800089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z="2400" dirty="0" err="1"/>
              <a:t>Persamaan</a:t>
            </a:r>
            <a:r>
              <a:rPr lang="en-US" altLang="id-ID" sz="2400" dirty="0"/>
              <a:t> linier </a:t>
            </a:r>
            <a:r>
              <a:rPr lang="en-US" altLang="id-ID" sz="2400" dirty="0" err="1"/>
              <a:t>simultan</a:t>
            </a:r>
            <a:r>
              <a:rPr lang="en-US" altLang="id-ID" sz="2400" dirty="0"/>
              <a:t> non-</a:t>
            </a:r>
            <a:r>
              <a:rPr lang="en-US" altLang="id-ID" sz="2400" dirty="0" err="1"/>
              <a:t>homogen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dimana</a:t>
            </a:r>
            <a:r>
              <a:rPr lang="en-US" altLang="id-ID" sz="2400" dirty="0"/>
              <a:t> minimal </a:t>
            </a:r>
            <a:r>
              <a:rPr lang="en-US" altLang="id-ID" sz="2400" dirty="0" err="1"/>
              <a:t>ada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satu</a:t>
            </a:r>
            <a:r>
              <a:rPr lang="en-US" altLang="id-ID" sz="2400" dirty="0"/>
              <a:t> </a:t>
            </a:r>
            <a:r>
              <a:rPr lang="en-US" altLang="id-ID" sz="2400" dirty="0" err="1"/>
              <a:t>nilai</a:t>
            </a:r>
            <a:r>
              <a:rPr lang="en-US" altLang="id-ID" sz="2400" dirty="0"/>
              <a:t> vector </a:t>
            </a:r>
            <a:r>
              <a:rPr lang="en-US" altLang="id-ID" sz="2400" dirty="0" err="1"/>
              <a:t>konstanta</a:t>
            </a:r>
            <a:r>
              <a:rPr lang="en-US" altLang="id-ID" sz="2400" dirty="0"/>
              <a:t> B </a:t>
            </a:r>
            <a:r>
              <a:rPr lang="en-US" altLang="id-ID" sz="2400" dirty="0" err="1"/>
              <a:t>tidak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nol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atau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ada</a:t>
            </a:r>
            <a:r>
              <a:rPr lang="en-US" altLang="id-ID" sz="2400" dirty="0"/>
              <a:t> bn </a:t>
            </a:r>
            <a:r>
              <a:rPr lang="en-US" altLang="id-ID" sz="2400" dirty="0">
                <a:sym typeface="Symbol" panose="05050102010706020507" pitchFamily="18" charset="2"/>
              </a:rPr>
              <a:t></a:t>
            </a:r>
            <a:r>
              <a:rPr lang="en-US" altLang="id-ID" sz="2400" dirty="0"/>
              <a:t> 0.</a:t>
            </a:r>
          </a:p>
          <a:p>
            <a:pPr marL="800089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z="2400" dirty="0" err="1"/>
              <a:t>Determinan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dari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matrik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koefisien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persamaan</a:t>
            </a:r>
            <a:r>
              <a:rPr lang="en-US" altLang="id-ID" sz="2400" dirty="0"/>
              <a:t> linier </a:t>
            </a:r>
            <a:r>
              <a:rPr lang="en-US" altLang="id-ID" sz="2400" dirty="0" err="1"/>
              <a:t>simultan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tidak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sama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nol.</a:t>
            </a:r>
          </a:p>
          <a:p>
            <a:pPr eaLnBrk="1" hangingPunct="1">
              <a:lnSpc>
                <a:spcPct val="90000"/>
              </a:lnSpc>
            </a:pPr>
            <a:endParaRPr lang="en-US" altLang="id-ID" sz="1800" dirty="0"/>
          </a:p>
        </p:txBody>
      </p:sp>
    </p:spTree>
    <p:extLst>
      <p:ext uri="{BB962C8B-B14F-4D97-AF65-F5344CB8AC3E}">
        <p14:creationId xmlns:p14="http://schemas.microsoft.com/office/powerpoint/2010/main" val="246312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Solusi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spl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serentak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2" y="1460803"/>
            <a:ext cx="6768546" cy="4482797"/>
          </a:xfrm>
        </p:spPr>
        <p:txBody>
          <a:bodyPr/>
          <a:lstStyle/>
          <a:p>
            <a:pPr>
              <a:spcAft>
                <a:spcPts val="200"/>
              </a:spcAft>
            </a:pPr>
            <a:r>
              <a:rPr lang="en-US" altLang="id-ID" sz="2800" dirty="0" err="1"/>
              <a:t>Metode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Analitik</a:t>
            </a:r>
            <a:r>
              <a:rPr lang="en-US" altLang="id-ID" sz="2800" dirty="0"/>
              <a:t>:</a:t>
            </a:r>
          </a:p>
          <a:p>
            <a:pPr marL="457200" indent="-4572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id-ID" sz="2800" dirty="0" err="1"/>
              <a:t>Metode</a:t>
            </a:r>
            <a:r>
              <a:rPr lang="en-US" altLang="id-ID" sz="2800" dirty="0"/>
              <a:t> </a:t>
            </a:r>
            <a:r>
              <a:rPr lang="en-US" altLang="id-ID" sz="2800" dirty="0" err="1"/>
              <a:t>grafis</a:t>
            </a:r>
            <a:endParaRPr lang="en-US" altLang="id-ID" sz="2800" dirty="0"/>
          </a:p>
          <a:p>
            <a:pPr marL="457200" indent="-4572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id-ID" sz="2800" dirty="0" err="1"/>
              <a:t>Aturan</a:t>
            </a:r>
            <a:r>
              <a:rPr lang="en-US" altLang="id-ID" sz="2800" dirty="0"/>
              <a:t> Crammer</a:t>
            </a:r>
          </a:p>
          <a:p>
            <a:pPr marL="457200" indent="-4572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id-ID" sz="2800" dirty="0"/>
              <a:t>Invers </a:t>
            </a:r>
            <a:r>
              <a:rPr lang="en-US" altLang="id-ID" sz="2800" dirty="0" err="1"/>
              <a:t>matrik</a:t>
            </a:r>
            <a:endParaRPr lang="en-US" altLang="id-ID" sz="2800" dirty="0"/>
          </a:p>
          <a:p>
            <a:endParaRPr lang="en-US" altLang="id-ID" sz="2800" dirty="0"/>
          </a:p>
          <a:p>
            <a:pPr>
              <a:spcAft>
                <a:spcPts val="200"/>
              </a:spcAft>
            </a:pPr>
            <a:r>
              <a:rPr lang="en-US" altLang="id-ID" sz="2800" dirty="0" err="1"/>
              <a:t>Metode</a:t>
            </a:r>
            <a:r>
              <a:rPr lang="en-US" altLang="id-ID" sz="2800" dirty="0"/>
              <a:t> </a:t>
            </a:r>
            <a:r>
              <a:rPr lang="en-US" altLang="id-ID" sz="2800" dirty="0" err="1"/>
              <a:t>Numerik</a:t>
            </a:r>
            <a:r>
              <a:rPr lang="en-US" altLang="id-ID" sz="2800" dirty="0"/>
              <a:t>:</a:t>
            </a:r>
          </a:p>
          <a:p>
            <a:pPr marL="609600" indent="-6096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id-ID" sz="2800" dirty="0" err="1"/>
              <a:t>Metode</a:t>
            </a:r>
            <a:r>
              <a:rPr lang="en-US" altLang="id-ID" sz="2800" dirty="0"/>
              <a:t> </a:t>
            </a:r>
            <a:r>
              <a:rPr lang="en-US" altLang="id-ID" sz="2800" dirty="0" err="1"/>
              <a:t>Eliminasi</a:t>
            </a:r>
            <a:r>
              <a:rPr lang="en-US" altLang="id-ID" sz="2800" dirty="0"/>
              <a:t> Gauss</a:t>
            </a:r>
          </a:p>
          <a:p>
            <a:pPr marL="609600" indent="-6096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id-ID" sz="2800" dirty="0" err="1"/>
              <a:t>Metode</a:t>
            </a:r>
            <a:r>
              <a:rPr lang="en-US" altLang="id-ID" sz="2800" dirty="0"/>
              <a:t> </a:t>
            </a:r>
            <a:r>
              <a:rPr lang="en-US" altLang="id-ID" sz="2800" dirty="0" err="1"/>
              <a:t>Eliminasi</a:t>
            </a:r>
            <a:r>
              <a:rPr lang="en-US" altLang="id-ID" sz="2800" dirty="0"/>
              <a:t> Gauss-Jordan</a:t>
            </a:r>
          </a:p>
          <a:p>
            <a:pPr marL="609600" indent="-60960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id-ID" sz="2800" dirty="0" err="1"/>
              <a:t>Metode</a:t>
            </a:r>
            <a:r>
              <a:rPr lang="en-US" altLang="id-ID" sz="2800" dirty="0"/>
              <a:t> </a:t>
            </a:r>
            <a:r>
              <a:rPr lang="en-US" altLang="id-ID" sz="2800" dirty="0" err="1"/>
              <a:t>Iterasi</a:t>
            </a:r>
            <a:r>
              <a:rPr lang="en-US" altLang="id-ID" sz="2800" dirty="0"/>
              <a:t> Gauss-Seidel</a:t>
            </a:r>
          </a:p>
          <a:p>
            <a:endParaRPr lang="en-US" altLang="id-ID" sz="2800" dirty="0"/>
          </a:p>
        </p:txBody>
      </p:sp>
    </p:spTree>
    <p:extLst>
      <p:ext uri="{BB962C8B-B14F-4D97-AF65-F5344CB8AC3E}">
        <p14:creationId xmlns:p14="http://schemas.microsoft.com/office/powerpoint/2010/main" val="272985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2" y="390940"/>
            <a:ext cx="10840915" cy="814485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Metode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eliminasi</a:t>
            </a:r>
            <a:r>
              <a:rPr lang="en-US" dirty="0">
                <a:solidFill>
                  <a:srgbClr val="FFC000"/>
                </a:solidFill>
              </a:rPr>
              <a:t> gauss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08CD0B-F6C2-4905-9CD8-0DF1A2DE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3488" y="1430986"/>
            <a:ext cx="9968947" cy="448279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600" dirty="0" err="1"/>
              <a:t>Metode</a:t>
            </a:r>
            <a:r>
              <a:rPr lang="en-US" altLang="id-ID" sz="2600" dirty="0"/>
              <a:t> </a:t>
            </a:r>
            <a:r>
              <a:rPr lang="en-US" altLang="id-ID" sz="2600" dirty="0" err="1"/>
              <a:t>Eliminasi</a:t>
            </a:r>
            <a:r>
              <a:rPr lang="en-US" altLang="id-ID" sz="2600" dirty="0"/>
              <a:t> Gauss </a:t>
            </a:r>
            <a:r>
              <a:rPr lang="en-US" altLang="id-ID" sz="2600" dirty="0" err="1"/>
              <a:t>merupakan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metode</a:t>
            </a:r>
            <a:r>
              <a:rPr lang="en-US" altLang="id-ID" sz="2600" dirty="0"/>
              <a:t> yang </a:t>
            </a:r>
            <a:r>
              <a:rPr lang="en-US" altLang="id-ID" sz="2600" dirty="0" err="1"/>
              <a:t>dikembangkan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dari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metode</a:t>
            </a:r>
            <a:r>
              <a:rPr lang="en-US" altLang="id-ID" sz="2600" dirty="0"/>
              <a:t> </a:t>
            </a:r>
            <a:r>
              <a:rPr lang="en-US" altLang="id-ID" sz="2600" dirty="0" err="1"/>
              <a:t>eliminasi</a:t>
            </a:r>
            <a:r>
              <a:rPr lang="en-US" altLang="id-ID" sz="2600" dirty="0"/>
              <a:t>, </a:t>
            </a:r>
            <a:r>
              <a:rPr lang="en-US" altLang="id-ID" sz="2600" dirty="0" err="1"/>
              <a:t>yaitu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menghilangkan</a:t>
            </a:r>
            <a:r>
              <a:rPr lang="en-US" altLang="id-ID" sz="2600" dirty="0"/>
              <a:t> </a:t>
            </a:r>
            <a:r>
              <a:rPr lang="en-US" altLang="id-ID" sz="2600" dirty="0" err="1"/>
              <a:t>atau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mengurangi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jumlah</a:t>
            </a:r>
            <a:r>
              <a:rPr lang="en-US" altLang="id-ID" sz="2600" dirty="0"/>
              <a:t> variable </a:t>
            </a:r>
            <a:r>
              <a:rPr lang="en-US" altLang="id-ID" sz="2600" dirty="0" err="1"/>
              <a:t>sehingga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dapat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diperoleh</a:t>
            </a:r>
            <a:r>
              <a:rPr lang="en-US" altLang="id-ID" sz="2600" dirty="0"/>
              <a:t> </a:t>
            </a:r>
            <a:r>
              <a:rPr lang="en-US" altLang="id-ID" sz="2600" dirty="0" err="1"/>
              <a:t>nilai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dari</a:t>
            </a:r>
            <a:r>
              <a:rPr lang="en-US" altLang="id-ID" sz="2600" dirty="0"/>
              <a:t> </a:t>
            </a:r>
            <a:r>
              <a:rPr lang="en-US" altLang="id-ID" sz="2600" dirty="0" err="1"/>
              <a:t>suatu</a:t>
            </a:r>
            <a:r>
              <a:rPr lang="en-US" altLang="id-ID" sz="2600" dirty="0"/>
              <a:t> variable </a:t>
            </a:r>
            <a:r>
              <a:rPr lang="en-US" altLang="id-ID" sz="2600" dirty="0" err="1"/>
              <a:t>bebas</a:t>
            </a:r>
            <a:r>
              <a:rPr lang="en-US" altLang="id-ID" sz="26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id-ID" sz="2600" dirty="0" err="1"/>
              <a:t>Matrik</a:t>
            </a:r>
            <a:r>
              <a:rPr lang="en-US" altLang="id-ID" sz="2600" dirty="0"/>
              <a:t> </a:t>
            </a:r>
            <a:r>
              <a:rPr lang="en-US" altLang="id-ID" sz="2600" dirty="0" err="1"/>
              <a:t>diubah</a:t>
            </a:r>
            <a:r>
              <a:rPr lang="en-US" altLang="id-ID" sz="2600" dirty="0"/>
              <a:t> </a:t>
            </a:r>
            <a:r>
              <a:rPr lang="en-US" altLang="id-ID" sz="2600" dirty="0" err="1"/>
              <a:t>menjadi</a:t>
            </a:r>
            <a:r>
              <a:rPr lang="en-US" altLang="id-ID" sz="2600" dirty="0"/>
              <a:t> augmented </a:t>
            </a:r>
            <a:r>
              <a:rPr lang="en-US" altLang="id-ID" sz="2600" dirty="0" err="1"/>
              <a:t>matrik</a:t>
            </a:r>
            <a:r>
              <a:rPr lang="en-US" altLang="id-ID" sz="2600" dirty="0"/>
              <a:t>:</a:t>
            </a:r>
          </a:p>
          <a:p>
            <a:endParaRPr lang="en-US" altLang="id-ID" sz="2600" dirty="0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84C1E377-B604-48DB-9499-35C57509B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84302"/>
              </p:ext>
            </p:extLst>
          </p:nvPr>
        </p:nvGraphicFramePr>
        <p:xfrm>
          <a:off x="3584713" y="3811933"/>
          <a:ext cx="3581400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1638300" imgH="965200" progId="Equation.3">
                  <p:embed/>
                </p:oleObj>
              </mc:Choice>
              <mc:Fallback>
                <p:oleObj name="Equation" r:id="rId3" imgW="1638300" imgH="965200" progId="Equation.3">
                  <p:embed/>
                  <p:pic>
                    <p:nvPicPr>
                      <p:cNvPr id="11269" name="Object 4">
                        <a:extLst>
                          <a:ext uri="{FF2B5EF4-FFF2-40B4-BE49-F238E27FC236}">
                            <a16:creationId xmlns:a16="http://schemas.microsoft.com/office/drawing/2014/main" id="{951D90EB-EAEA-4142-9C90-5CA40D5256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713" y="3811933"/>
                        <a:ext cx="3581400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5053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C94942-C689-461B-8649-1FD863C6BA2B}">
  <ds:schemaRefs>
    <ds:schemaRef ds:uri="16c05727-aa75-4e4a-9b5f-8a80a116589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643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新細明體</vt:lpstr>
      <vt:lpstr>Arial</vt:lpstr>
      <vt:lpstr>Calibri</vt:lpstr>
      <vt:lpstr>Symbol</vt:lpstr>
      <vt:lpstr>Times New Roman</vt:lpstr>
      <vt:lpstr>Wingdings</vt:lpstr>
      <vt:lpstr>Celestial</vt:lpstr>
      <vt:lpstr>Bitmap Image</vt:lpstr>
      <vt:lpstr>Equation</vt:lpstr>
      <vt:lpstr>Sistem persamaan linier serentak</vt:lpstr>
      <vt:lpstr>TUJUAN</vt:lpstr>
      <vt:lpstr>DEFINISI SPL SERENTAK</vt:lpstr>
      <vt:lpstr>MODEL SPL SERENTAK</vt:lpstr>
      <vt:lpstr>SISTEM PERSAMAAN LINIER SERENTAK</vt:lpstr>
      <vt:lpstr>Augmented matrix</vt:lpstr>
      <vt:lpstr>theorema</vt:lpstr>
      <vt:lpstr>Solusi spl serentak</vt:lpstr>
      <vt:lpstr>Metode eliminasi gauss</vt:lpstr>
      <vt:lpstr>Metode eliminasi gauss</vt:lpstr>
      <vt:lpstr>Operasi baris elementer</vt:lpstr>
      <vt:lpstr>Metode eliminasi gauss</vt:lpstr>
      <vt:lpstr>Contoh</vt:lpstr>
      <vt:lpstr>Contoh</vt:lpstr>
      <vt:lpstr>Algorithma metode eliminasi gauss</vt:lpstr>
      <vt:lpstr>Contoh / latihan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2020-08-06T02:57:54Z</dcterms:created>
  <dcterms:modified xsi:type="dcterms:W3CDTF">2020-09-16T23:46:17Z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