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268" r:id="rId5"/>
    <p:sldId id="269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>
      <p:cViewPr varScale="1">
        <p:scale>
          <a:sx n="69" d="100"/>
          <a:sy n="69" d="100"/>
        </p:scale>
        <p:origin x="6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5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5" cy="3921600"/>
          </a:xfrm>
        </p:spPr>
        <p:txBody>
          <a:bodyPr anchor="t" anchorCtr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4" y="609605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33800"/>
            <a:ext cx="10840915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5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9/17/2020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9/17/2020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2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2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9" y="5870579"/>
            <a:ext cx="1600200" cy="377825"/>
          </a:xfrm>
        </p:spPr>
        <p:txBody>
          <a:bodyPr/>
          <a:lstStyle/>
          <a:p>
            <a:fld id="{984B7D2A-0DF8-424B-9572-B79AEBB2D9DC}" type="datetimeFigureOut">
              <a:rPr lang="en-US" noProof="0" smtClean="0"/>
              <a:t>9/17/2020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1" y="5870579"/>
            <a:ext cx="4893959" cy="3778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61" y="5870579"/>
            <a:ext cx="551167" cy="3778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2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2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9/17/2020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5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81824"/>
            <a:ext cx="10840915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9/17/2020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3" y="3837474"/>
            <a:ext cx="1310051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754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800" y="2914650"/>
            <a:ext cx="10840915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5" y="3837474"/>
            <a:ext cx="1310051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754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5" y="3837474"/>
            <a:ext cx="1310051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754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9" y="3837474"/>
            <a:ext cx="1310051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754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49" y="3837474"/>
            <a:ext cx="1310051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754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5" y="995967"/>
            <a:ext cx="623887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51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9/17/2020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7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7" y="914404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7" y="2255969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9/17/2020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3" y="609605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6" y="3962405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8" y="4021142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5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2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3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1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3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9/17/2020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49" y="939765"/>
            <a:ext cx="3667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5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8" y="1790228"/>
            <a:ext cx="10863359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3" y="1869602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9/17/2020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49" y="996915"/>
            <a:ext cx="3667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4"/>
            <a:ext cx="1084091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71"/>
            <a:ext cx="1084091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9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B7D2A-0DF8-424B-9572-B79AEBB2D9DC}" type="datetimeFigureOut">
              <a:rPr lang="en-US" noProof="0" smtClean="0"/>
              <a:t>9/17/2020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870579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2" y="5870579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44" indent="-28574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21" indent="-28574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12" indent="-171446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01" indent="-171446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5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9.png"/><Relationship Id="rId4" Type="http://schemas.openxmlformats.org/officeDocument/2006/relationships/image" Target="../media/image3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Sistem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persamaan</a:t>
            </a:r>
            <a:r>
              <a:rPr lang="en-US" dirty="0">
                <a:solidFill>
                  <a:srgbClr val="FFC000"/>
                </a:solidFill>
              </a:rPr>
              <a:t> linier </a:t>
            </a:r>
            <a:r>
              <a:rPr lang="en-US" dirty="0" err="1">
                <a:solidFill>
                  <a:srgbClr val="FFC000"/>
                </a:solidFill>
              </a:rPr>
              <a:t>serentak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MATA KULIAH: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numerik</a:t>
            </a:r>
            <a:endParaRPr lang="en-US" dirty="0"/>
          </a:p>
          <a:p>
            <a:r>
              <a:rPr lang="en-US" dirty="0"/>
              <a:t>PERTEMUAN: 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39" y="1237130"/>
            <a:ext cx="1156591" cy="11385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922" y="62753"/>
            <a:ext cx="1156591" cy="11385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42" y="390940"/>
            <a:ext cx="10840915" cy="814485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Metode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eliminasi</a:t>
            </a:r>
            <a:r>
              <a:rPr lang="en-US" dirty="0">
                <a:solidFill>
                  <a:srgbClr val="FFC000"/>
                </a:solidFill>
              </a:rPr>
              <a:t> gauss-</a:t>
            </a:r>
            <a:r>
              <a:rPr lang="en-US" dirty="0" err="1">
                <a:solidFill>
                  <a:srgbClr val="FFC000"/>
                </a:solidFill>
              </a:rPr>
              <a:t>seidel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108CD0B-F6C2-4905-9CD8-0DF1A2DEB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13791" y="1331581"/>
            <a:ext cx="10066681" cy="494001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id-ID" sz="2800" dirty="0" err="1"/>
              <a:t>Metode</a:t>
            </a:r>
            <a:r>
              <a:rPr lang="en-US" altLang="id-ID" sz="2800" dirty="0"/>
              <a:t> </a:t>
            </a:r>
            <a:r>
              <a:rPr lang="en-US" altLang="id-ID" sz="2800" dirty="0" err="1"/>
              <a:t>interasi</a:t>
            </a:r>
            <a:r>
              <a:rPr lang="en-US" altLang="id-ID" sz="2800" dirty="0"/>
              <a:t> Gauss-Seidel </a:t>
            </a:r>
            <a:r>
              <a:rPr lang="en-US" altLang="id-ID" sz="2800" dirty="0" err="1"/>
              <a:t>adalah</a:t>
            </a:r>
            <a:r>
              <a:rPr lang="en-US" altLang="id-ID" sz="2800" dirty="0"/>
              <a:t> </a:t>
            </a:r>
            <a:r>
              <a:rPr lang="en-US" altLang="id-ID" sz="2800" dirty="0" err="1"/>
              <a:t>metode</a:t>
            </a:r>
            <a:r>
              <a:rPr lang="en-US" altLang="id-ID" sz="2800" dirty="0"/>
              <a:t> yang </a:t>
            </a:r>
            <a:r>
              <a:rPr lang="en-US" altLang="id-ID" sz="2800" dirty="0" err="1"/>
              <a:t>menggunakan</a:t>
            </a:r>
            <a:r>
              <a:rPr lang="en-US" altLang="id-ID" sz="2800" dirty="0"/>
              <a:t> proses </a:t>
            </a:r>
            <a:r>
              <a:rPr lang="en-US" altLang="id-ID" sz="2800" dirty="0" err="1"/>
              <a:t>iterasi</a:t>
            </a:r>
            <a:r>
              <a:rPr lang="en-US" altLang="id-ID" sz="2800" dirty="0"/>
              <a:t> </a:t>
            </a:r>
            <a:r>
              <a:rPr lang="en-US" altLang="id-ID" sz="2800" dirty="0" err="1"/>
              <a:t>hingga</a:t>
            </a:r>
            <a:r>
              <a:rPr lang="en-US" altLang="id-ID" sz="2800" dirty="0"/>
              <a:t> </a:t>
            </a:r>
            <a:r>
              <a:rPr lang="en-US" altLang="id-ID" sz="2800" dirty="0" err="1"/>
              <a:t>diperoleh</a:t>
            </a:r>
            <a:r>
              <a:rPr lang="en-US" altLang="id-ID" sz="2800" dirty="0"/>
              <a:t> </a:t>
            </a:r>
            <a:r>
              <a:rPr lang="en-US" altLang="id-ID" sz="2800" dirty="0" err="1"/>
              <a:t>nilai-nilai</a:t>
            </a:r>
            <a:r>
              <a:rPr lang="en-US" altLang="id-ID" sz="2800" dirty="0"/>
              <a:t> yang </a:t>
            </a:r>
            <a:r>
              <a:rPr lang="en-US" altLang="id-ID" sz="2800" dirty="0" err="1"/>
              <a:t>berubah</a:t>
            </a:r>
            <a:r>
              <a:rPr lang="en-US" altLang="id-ID" sz="2800" dirty="0"/>
              <a:t>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id-ID" sz="2800" dirty="0" err="1"/>
              <a:t>Bila</a:t>
            </a:r>
            <a:r>
              <a:rPr lang="en-US" altLang="id-ID" sz="2800" dirty="0"/>
              <a:t> </a:t>
            </a:r>
            <a:r>
              <a:rPr lang="en-US" altLang="id-ID" sz="2800" dirty="0" err="1"/>
              <a:t>diketahui</a:t>
            </a:r>
            <a:r>
              <a:rPr lang="en-US" altLang="id-ID" sz="2800" dirty="0"/>
              <a:t> </a:t>
            </a:r>
            <a:r>
              <a:rPr lang="en-US" altLang="id-ID" sz="2800" dirty="0" err="1"/>
              <a:t>persamaan</a:t>
            </a:r>
            <a:r>
              <a:rPr lang="en-US" altLang="id-ID" sz="2800" dirty="0"/>
              <a:t> linier </a:t>
            </a:r>
            <a:r>
              <a:rPr lang="en-US" altLang="id-ID" sz="2800" dirty="0" err="1"/>
              <a:t>serentak</a:t>
            </a:r>
            <a:r>
              <a:rPr lang="en-US" altLang="id-ID" sz="2800" dirty="0"/>
              <a:t>:</a:t>
            </a:r>
          </a:p>
          <a:p>
            <a:endParaRPr lang="en-US" altLang="id-ID" sz="2600" dirty="0"/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B0B3A9D7-8FD8-4649-82CD-72CDC11E3F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700998"/>
              </p:ext>
            </p:extLst>
          </p:nvPr>
        </p:nvGraphicFramePr>
        <p:xfrm>
          <a:off x="1570383" y="3497888"/>
          <a:ext cx="8001000" cy="221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3" imgW="4127500" imgH="1143000" progId="Equation.3">
                  <p:embed/>
                </p:oleObj>
              </mc:Choice>
              <mc:Fallback>
                <p:oleObj name="Equation" r:id="rId3" imgW="4127500" imgH="1143000" progId="Equation.3">
                  <p:embed/>
                  <p:pic>
                    <p:nvPicPr>
                      <p:cNvPr id="26629" name="Object 4">
                        <a:extLst>
                          <a:ext uri="{FF2B5EF4-FFF2-40B4-BE49-F238E27FC236}">
                            <a16:creationId xmlns:a16="http://schemas.microsoft.com/office/drawing/2014/main" id="{16B26085-9A4D-425C-968D-35AB6254D9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383" y="3497888"/>
                        <a:ext cx="8001000" cy="221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8965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42" y="390940"/>
            <a:ext cx="10840915" cy="814485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Metode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eliminasi</a:t>
            </a:r>
            <a:r>
              <a:rPr lang="en-US" dirty="0">
                <a:solidFill>
                  <a:srgbClr val="FFC000"/>
                </a:solidFill>
              </a:rPr>
              <a:t> gauss-</a:t>
            </a:r>
            <a:r>
              <a:rPr lang="en-US" dirty="0" err="1">
                <a:solidFill>
                  <a:srgbClr val="FFC000"/>
                </a:solidFill>
              </a:rPr>
              <a:t>seidel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108CD0B-F6C2-4905-9CD8-0DF1A2DEB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13791" y="1473468"/>
            <a:ext cx="9640957" cy="448007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id-ID" sz="2800" dirty="0" err="1"/>
              <a:t>Berikan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nilai</a:t>
            </a:r>
            <a:r>
              <a:rPr lang="en-US" altLang="id-ID" sz="2800" dirty="0"/>
              <a:t> </a:t>
            </a:r>
            <a:r>
              <a:rPr lang="en-US" altLang="id-ID" sz="2800" dirty="0" err="1"/>
              <a:t>awal</a:t>
            </a:r>
            <a:r>
              <a:rPr lang="en-US" altLang="id-ID" sz="2800" dirty="0"/>
              <a:t> </a:t>
            </a:r>
            <a:r>
              <a:rPr lang="en-US" altLang="id-ID" sz="2800" dirty="0" err="1"/>
              <a:t>dari</a:t>
            </a:r>
            <a:r>
              <a:rPr lang="en-US" altLang="id-ID" sz="2800" dirty="0"/>
              <a:t> </a:t>
            </a:r>
            <a:r>
              <a:rPr lang="en-US" altLang="id-ID" sz="2800" dirty="0" err="1"/>
              <a:t>setiap</a:t>
            </a:r>
            <a:r>
              <a:rPr lang="en-US" altLang="id-ID" sz="2800" dirty="0"/>
              <a:t> x</a:t>
            </a:r>
            <a:r>
              <a:rPr lang="en-US" altLang="id-ID" sz="2800" baseline="-25000" dirty="0"/>
              <a:t>i</a:t>
            </a:r>
            <a:r>
              <a:rPr lang="en-US" altLang="id-ID" sz="2800" dirty="0"/>
              <a:t> (</a:t>
            </a:r>
            <a:r>
              <a:rPr lang="en-US" altLang="id-ID" sz="2800" dirty="0" err="1"/>
              <a:t>i</a:t>
            </a:r>
            <a:r>
              <a:rPr lang="en-US" altLang="id-ID" sz="2800" dirty="0"/>
              <a:t>=1 s/d n) </a:t>
            </a:r>
            <a:r>
              <a:rPr lang="en-US" altLang="id-ID" sz="2800" dirty="0" err="1"/>
              <a:t>kemudian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persamaan</a:t>
            </a:r>
            <a:r>
              <a:rPr lang="en-US" altLang="id-ID" sz="2800" dirty="0"/>
              <a:t> linier </a:t>
            </a:r>
            <a:r>
              <a:rPr lang="en-US" altLang="id-ID" sz="2800" dirty="0" err="1"/>
              <a:t>simultan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diatas</a:t>
            </a:r>
            <a:r>
              <a:rPr lang="en-US" altLang="id-ID" sz="2800" dirty="0"/>
              <a:t> </a:t>
            </a:r>
            <a:r>
              <a:rPr lang="en-US" altLang="id-ID" sz="2800" dirty="0" err="1"/>
              <a:t>dituliskan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menjadi</a:t>
            </a:r>
            <a:r>
              <a:rPr lang="en-US" altLang="id-ID" sz="2800" dirty="0"/>
              <a:t>:</a:t>
            </a:r>
          </a:p>
          <a:p>
            <a:endParaRPr lang="en-US" altLang="id-ID" sz="2800" dirty="0"/>
          </a:p>
          <a:p>
            <a:endParaRPr lang="en-US" altLang="id-ID" sz="2600" dirty="0"/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EA3378DB-7BC2-406D-A3A1-A2455604E3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63364"/>
              </p:ext>
            </p:extLst>
          </p:nvPr>
        </p:nvGraphicFramePr>
        <p:xfrm>
          <a:off x="2537790" y="2774322"/>
          <a:ext cx="5877951" cy="2940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Equation" r:id="rId3" imgW="2679700" imgH="1574800" progId="Equation.3">
                  <p:embed/>
                </p:oleObj>
              </mc:Choice>
              <mc:Fallback>
                <p:oleObj name="Equation" r:id="rId3" imgW="2679700" imgH="1574800" progId="Equation.3">
                  <p:embed/>
                  <p:pic>
                    <p:nvPicPr>
                      <p:cNvPr id="27653" name="Object 5">
                        <a:extLst>
                          <a:ext uri="{FF2B5EF4-FFF2-40B4-BE49-F238E27FC236}">
                            <a16:creationId xmlns:a16="http://schemas.microsoft.com/office/drawing/2014/main" id="{F2083473-4FB2-435E-A46C-10DB507274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790" y="2774322"/>
                        <a:ext cx="5877951" cy="29406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7290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42" y="390940"/>
            <a:ext cx="10840915" cy="814485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Metode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eliminasi</a:t>
            </a:r>
            <a:r>
              <a:rPr lang="en-US" dirty="0">
                <a:solidFill>
                  <a:srgbClr val="FFC000"/>
                </a:solidFill>
              </a:rPr>
              <a:t> gauss-</a:t>
            </a:r>
            <a:r>
              <a:rPr lang="en-US" dirty="0" err="1">
                <a:solidFill>
                  <a:srgbClr val="FFC000"/>
                </a:solidFill>
              </a:rPr>
              <a:t>seidel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108CD0B-F6C2-4905-9CD8-0DF1A2DEB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9515" y="1415964"/>
            <a:ext cx="9939131" cy="4820478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id-ID" sz="2600" dirty="0" err="1"/>
              <a:t>Dengan</a:t>
            </a:r>
            <a:r>
              <a:rPr lang="en-US" altLang="id-ID" sz="2600" dirty="0"/>
              <a:t> </a:t>
            </a:r>
            <a:r>
              <a:rPr lang="en-US" altLang="id-ID" sz="2600" dirty="0" err="1"/>
              <a:t>menghitung</a:t>
            </a:r>
            <a:r>
              <a:rPr lang="en-US" altLang="id-ID" sz="2600" dirty="0"/>
              <a:t> </a:t>
            </a:r>
            <a:r>
              <a:rPr lang="en-US" altLang="id-ID" sz="2600" dirty="0" err="1"/>
              <a:t>nilai-nilai</a:t>
            </a:r>
            <a:r>
              <a:rPr lang="en-US" altLang="id-ID" sz="2600" dirty="0"/>
              <a:t> </a:t>
            </a:r>
            <a:r>
              <a:rPr lang="en-US" altLang="id-ID" sz="2600" i="1" dirty="0"/>
              <a:t>x</a:t>
            </a:r>
            <a:r>
              <a:rPr lang="en-US" altLang="id-ID" sz="2600" i="1" baseline="-25000" dirty="0"/>
              <a:t>i</a:t>
            </a:r>
            <a:r>
              <a:rPr lang="en-US" altLang="id-ID" sz="2600" baseline="-25000" dirty="0"/>
              <a:t>  </a:t>
            </a:r>
            <a:r>
              <a:rPr lang="en-US" altLang="id-ID" sz="2600" dirty="0"/>
              <a:t>(</a:t>
            </a:r>
            <a:r>
              <a:rPr lang="en-US" altLang="id-ID" sz="2600" dirty="0" err="1"/>
              <a:t>i</a:t>
            </a:r>
            <a:r>
              <a:rPr lang="en-US" altLang="id-ID" sz="2600" dirty="0"/>
              <a:t>=1 s/d n) </a:t>
            </a:r>
            <a:r>
              <a:rPr lang="en-US" altLang="id-ID" sz="2600" dirty="0" err="1"/>
              <a:t>menggunakan</a:t>
            </a:r>
            <a:r>
              <a:rPr lang="en-US" altLang="id-ID" sz="2600" dirty="0"/>
              <a:t> </a:t>
            </a:r>
            <a:r>
              <a:rPr lang="en-US" altLang="id-ID" sz="2600" dirty="0" err="1"/>
              <a:t>persamaan-persamaan</a:t>
            </a:r>
            <a:r>
              <a:rPr lang="en-US" altLang="id-ID" sz="2600" dirty="0"/>
              <a:t> di </a:t>
            </a:r>
            <a:r>
              <a:rPr lang="en-US" altLang="id-ID" sz="2600" dirty="0" err="1"/>
              <a:t>atas</a:t>
            </a:r>
            <a:r>
              <a:rPr lang="en-US" altLang="id-ID" sz="2600" dirty="0"/>
              <a:t> </a:t>
            </a:r>
            <a:r>
              <a:rPr lang="en-US" altLang="id-ID" sz="2600" dirty="0" err="1"/>
              <a:t>secara</a:t>
            </a:r>
            <a:r>
              <a:rPr lang="en-US" altLang="id-ID" sz="2600" dirty="0"/>
              <a:t> </a:t>
            </a:r>
            <a:r>
              <a:rPr lang="en-US" altLang="id-ID" sz="2600" dirty="0" err="1"/>
              <a:t>terus-menerus</a:t>
            </a:r>
            <a:r>
              <a:rPr lang="en-US" altLang="id-ID" sz="2600" dirty="0"/>
              <a:t> </a:t>
            </a:r>
            <a:r>
              <a:rPr lang="en-US" altLang="id-ID" sz="2600" dirty="0" err="1"/>
              <a:t>hingga</a:t>
            </a:r>
            <a:r>
              <a:rPr lang="en-US" altLang="id-ID" sz="2600" dirty="0"/>
              <a:t> </a:t>
            </a:r>
            <a:r>
              <a:rPr lang="en-US" altLang="id-ID" sz="2600" dirty="0" err="1"/>
              <a:t>nilai</a:t>
            </a:r>
            <a:r>
              <a:rPr lang="en-US" altLang="id-ID" sz="2600" dirty="0"/>
              <a:t> </a:t>
            </a:r>
            <a:r>
              <a:rPr lang="en-US" altLang="id-ID" sz="2600" dirty="0" err="1"/>
              <a:t>untuk</a:t>
            </a:r>
            <a:r>
              <a:rPr lang="en-US" altLang="id-ID" sz="2600" dirty="0"/>
              <a:t> </a:t>
            </a:r>
            <a:r>
              <a:rPr lang="en-US" altLang="id-ID" sz="2600" dirty="0" err="1"/>
              <a:t>setiap</a:t>
            </a:r>
            <a:r>
              <a:rPr lang="en-US" altLang="id-ID" sz="2600" dirty="0"/>
              <a:t> </a:t>
            </a:r>
            <a:r>
              <a:rPr lang="en-US" altLang="id-ID" sz="2600" i="1" dirty="0"/>
              <a:t>xi</a:t>
            </a:r>
            <a:r>
              <a:rPr lang="en-US" altLang="id-ID" sz="2600" baseline="-25000" dirty="0"/>
              <a:t> </a:t>
            </a:r>
            <a:r>
              <a:rPr lang="en-US" altLang="id-ID" sz="2600" dirty="0"/>
              <a:t>(</a:t>
            </a:r>
            <a:r>
              <a:rPr lang="en-US" altLang="id-ID" sz="2600" dirty="0" err="1"/>
              <a:t>i</a:t>
            </a:r>
            <a:r>
              <a:rPr lang="en-US" altLang="id-ID" sz="2600" dirty="0"/>
              <a:t>=1 s/d n) </a:t>
            </a:r>
            <a:r>
              <a:rPr lang="en-US" altLang="id-ID" sz="2600" dirty="0" err="1"/>
              <a:t>sudah</a:t>
            </a:r>
            <a:r>
              <a:rPr lang="en-US" altLang="id-ID" sz="2600" dirty="0"/>
              <a:t> </a:t>
            </a:r>
            <a:r>
              <a:rPr lang="en-US" altLang="id-ID" sz="2600" dirty="0" err="1"/>
              <a:t>sama</a:t>
            </a:r>
            <a:r>
              <a:rPr lang="en-US" altLang="id-ID" sz="2600" dirty="0"/>
              <a:t> </a:t>
            </a:r>
            <a:r>
              <a:rPr lang="en-US" altLang="id-ID" sz="2600" dirty="0" err="1"/>
              <a:t>dengan</a:t>
            </a:r>
            <a:r>
              <a:rPr lang="en-US" altLang="id-ID" sz="2600" dirty="0"/>
              <a:t> </a:t>
            </a:r>
            <a:r>
              <a:rPr lang="en-US" altLang="id-ID" sz="2600" dirty="0" err="1"/>
              <a:t>nilai</a:t>
            </a:r>
            <a:r>
              <a:rPr lang="en-US" altLang="id-ID" sz="2600" dirty="0"/>
              <a:t> x</a:t>
            </a:r>
            <a:r>
              <a:rPr lang="en-US" altLang="id-ID" sz="2600" baseline="-25000" dirty="0"/>
              <a:t>i</a:t>
            </a:r>
            <a:r>
              <a:rPr lang="en-US" altLang="id-ID" sz="2600" dirty="0"/>
              <a:t> pada </a:t>
            </a:r>
            <a:r>
              <a:rPr lang="en-US" altLang="id-ID" sz="2600" dirty="0" err="1"/>
              <a:t>iterasi</a:t>
            </a:r>
            <a:r>
              <a:rPr lang="en-US" altLang="id-ID" sz="2600" dirty="0"/>
              <a:t> </a:t>
            </a:r>
            <a:r>
              <a:rPr lang="en-US" altLang="id-ID" sz="2600" dirty="0" err="1"/>
              <a:t>sebelumnya</a:t>
            </a:r>
            <a:r>
              <a:rPr lang="en-US" altLang="id-ID" sz="2600" dirty="0"/>
              <a:t> </a:t>
            </a:r>
            <a:r>
              <a:rPr lang="en-US" altLang="id-ID" sz="2600" dirty="0" err="1"/>
              <a:t>maka</a:t>
            </a:r>
            <a:r>
              <a:rPr lang="en-US" altLang="id-ID" sz="2600" dirty="0"/>
              <a:t> </a:t>
            </a:r>
            <a:r>
              <a:rPr lang="en-US" altLang="id-ID" sz="2600" dirty="0" err="1"/>
              <a:t>diperoleh</a:t>
            </a:r>
            <a:r>
              <a:rPr lang="en-US" altLang="id-ID" sz="2600" dirty="0"/>
              <a:t> </a:t>
            </a:r>
            <a:r>
              <a:rPr lang="en-US" altLang="id-ID" sz="2600" dirty="0" err="1"/>
              <a:t>penyelesaian</a:t>
            </a:r>
            <a:r>
              <a:rPr lang="en-US" altLang="id-ID" sz="2600" dirty="0"/>
              <a:t> </a:t>
            </a:r>
            <a:r>
              <a:rPr lang="en-US" altLang="id-ID" sz="2600" dirty="0" err="1"/>
              <a:t>dari</a:t>
            </a:r>
            <a:r>
              <a:rPr lang="en-US" altLang="id-ID" sz="2600" dirty="0"/>
              <a:t> </a:t>
            </a:r>
            <a:r>
              <a:rPr lang="en-US" altLang="id-ID" sz="2600" dirty="0" err="1"/>
              <a:t>persamaan</a:t>
            </a:r>
            <a:r>
              <a:rPr lang="en-US" altLang="id-ID" sz="2600" dirty="0"/>
              <a:t> linier </a:t>
            </a:r>
            <a:r>
              <a:rPr lang="en-US" altLang="id-ID" sz="2600" dirty="0" err="1"/>
              <a:t>simultan</a:t>
            </a:r>
            <a:r>
              <a:rPr lang="en-US" altLang="id-ID" sz="2600" dirty="0"/>
              <a:t> </a:t>
            </a:r>
            <a:r>
              <a:rPr lang="en-US" altLang="id-ID" sz="2600" dirty="0" err="1"/>
              <a:t>tersebut</a:t>
            </a:r>
            <a:r>
              <a:rPr lang="en-US" altLang="id-ID" sz="2600" dirty="0"/>
              <a:t>. 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id-ID" sz="2600" dirty="0" err="1"/>
              <a:t>Atau</a:t>
            </a:r>
            <a:r>
              <a:rPr lang="en-US" altLang="id-ID" sz="2600" dirty="0"/>
              <a:t> </a:t>
            </a:r>
            <a:r>
              <a:rPr lang="en-US" altLang="id-ID" sz="2600" dirty="0" err="1"/>
              <a:t>dengan</a:t>
            </a:r>
            <a:r>
              <a:rPr lang="en-US" altLang="id-ID" sz="2600" dirty="0"/>
              <a:t> kata lain proses </a:t>
            </a:r>
            <a:r>
              <a:rPr lang="en-US" altLang="id-ID" sz="2600" dirty="0" err="1"/>
              <a:t>iterasi</a:t>
            </a:r>
            <a:r>
              <a:rPr lang="en-US" altLang="id-ID" sz="2600" dirty="0"/>
              <a:t> </a:t>
            </a:r>
            <a:r>
              <a:rPr lang="en-US" altLang="id-ID" sz="2600" dirty="0" err="1"/>
              <a:t>dihentikan</a:t>
            </a:r>
            <a:r>
              <a:rPr lang="en-US" altLang="id-ID" sz="2600" dirty="0"/>
              <a:t> </a:t>
            </a:r>
            <a:r>
              <a:rPr lang="en-US" altLang="id-ID" sz="2600" dirty="0" err="1"/>
              <a:t>bila</a:t>
            </a:r>
            <a:r>
              <a:rPr lang="en-US" altLang="id-ID" sz="2600" dirty="0"/>
              <a:t> </a:t>
            </a:r>
            <a:r>
              <a:rPr lang="en-US" altLang="id-ID" sz="2600" dirty="0" err="1"/>
              <a:t>selisih</a:t>
            </a:r>
            <a:r>
              <a:rPr lang="en-US" altLang="id-ID" sz="2600" dirty="0"/>
              <a:t> </a:t>
            </a:r>
            <a:r>
              <a:rPr lang="en-US" altLang="id-ID" sz="2600" dirty="0" err="1"/>
              <a:t>nilai</a:t>
            </a:r>
            <a:r>
              <a:rPr lang="en-US" altLang="id-ID" sz="2600" dirty="0"/>
              <a:t> </a:t>
            </a:r>
            <a:r>
              <a:rPr lang="en-US" altLang="id-ID" sz="2600" i="1" dirty="0"/>
              <a:t>x</a:t>
            </a:r>
            <a:r>
              <a:rPr lang="en-US" altLang="id-ID" sz="2600" i="1" baseline="-25000" dirty="0"/>
              <a:t>i  </a:t>
            </a:r>
            <a:r>
              <a:rPr lang="en-US" altLang="id-ID" sz="2600" dirty="0"/>
              <a:t>(</a:t>
            </a:r>
            <a:r>
              <a:rPr lang="en-US" altLang="id-ID" sz="2600" dirty="0" err="1"/>
              <a:t>i</a:t>
            </a:r>
            <a:r>
              <a:rPr lang="en-US" altLang="id-ID" sz="2600" dirty="0"/>
              <a:t>=1 s/d n) </a:t>
            </a:r>
            <a:r>
              <a:rPr lang="en-US" altLang="id-ID" sz="2600" dirty="0" err="1"/>
              <a:t>dengan</a:t>
            </a:r>
            <a:r>
              <a:rPr lang="en-US" altLang="id-ID" sz="2600" dirty="0"/>
              <a:t> </a:t>
            </a:r>
            <a:r>
              <a:rPr lang="en-US" altLang="id-ID" sz="2600" dirty="0" err="1"/>
              <a:t>nilai</a:t>
            </a:r>
            <a:r>
              <a:rPr lang="en-US" altLang="id-ID" sz="2600" dirty="0"/>
              <a:t> </a:t>
            </a:r>
            <a:r>
              <a:rPr lang="en-US" altLang="id-ID" sz="2600" i="1" dirty="0"/>
              <a:t>x</a:t>
            </a:r>
            <a:r>
              <a:rPr lang="en-US" altLang="id-ID" sz="2600" i="1" baseline="-25000" dirty="0"/>
              <a:t>i</a:t>
            </a:r>
            <a:r>
              <a:rPr lang="en-US" altLang="id-ID" sz="2600" dirty="0"/>
              <a:t> pada </a:t>
            </a:r>
            <a:r>
              <a:rPr lang="en-US" altLang="id-ID" sz="2600" dirty="0" err="1"/>
              <a:t>iterasi</a:t>
            </a:r>
            <a:r>
              <a:rPr lang="en-US" altLang="id-ID" sz="2600" dirty="0"/>
              <a:t> </a:t>
            </a:r>
            <a:r>
              <a:rPr lang="en-US" altLang="id-ID" sz="2600" dirty="0" err="1"/>
              <a:t>sebelumnya</a:t>
            </a:r>
            <a:r>
              <a:rPr lang="en-US" altLang="id-ID" sz="2600" dirty="0"/>
              <a:t> </a:t>
            </a:r>
            <a:r>
              <a:rPr lang="en-US" altLang="id-ID" sz="2600" dirty="0" err="1"/>
              <a:t>kurang</a:t>
            </a:r>
            <a:r>
              <a:rPr lang="en-US" altLang="id-ID" sz="2600" dirty="0"/>
              <a:t> </a:t>
            </a:r>
            <a:r>
              <a:rPr lang="en-US" altLang="id-ID" sz="2600" dirty="0" err="1"/>
              <a:t>dari</a:t>
            </a:r>
            <a:r>
              <a:rPr lang="en-US" altLang="id-ID" sz="2600" dirty="0"/>
              <a:t> </a:t>
            </a:r>
            <a:r>
              <a:rPr lang="en-US" altLang="id-ID" sz="2600" dirty="0" err="1"/>
              <a:t>nilai</a:t>
            </a:r>
            <a:r>
              <a:rPr lang="en-US" altLang="id-ID" sz="2600" dirty="0"/>
              <a:t> </a:t>
            </a:r>
            <a:r>
              <a:rPr lang="en-US" altLang="id-ID" sz="2600" dirty="0" err="1"/>
              <a:t>tolerasi</a:t>
            </a:r>
            <a:r>
              <a:rPr lang="en-US" altLang="id-ID" sz="2600" dirty="0"/>
              <a:t> error yang </a:t>
            </a:r>
            <a:r>
              <a:rPr lang="en-US" altLang="id-ID" sz="2600" dirty="0" err="1"/>
              <a:t>ditentukan</a:t>
            </a:r>
            <a:r>
              <a:rPr lang="en-US" altLang="id-ID" sz="2600" dirty="0"/>
              <a:t>.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id-ID" sz="2600" dirty="0" err="1"/>
              <a:t>Untuk</a:t>
            </a:r>
            <a:r>
              <a:rPr lang="en-US" altLang="id-ID" sz="2600" dirty="0"/>
              <a:t> </a:t>
            </a:r>
            <a:r>
              <a:rPr lang="en-US" altLang="id-ID" sz="2600" dirty="0" err="1"/>
              <a:t>mengecek</a:t>
            </a:r>
            <a:r>
              <a:rPr lang="en-US" altLang="id-ID" sz="2600" dirty="0"/>
              <a:t> </a:t>
            </a:r>
            <a:r>
              <a:rPr lang="en-US" altLang="id-ID" sz="2600" dirty="0" err="1"/>
              <a:t>kekonvergenan</a:t>
            </a:r>
            <a:r>
              <a:rPr lang="en-US" altLang="id-ID" sz="2600" dirty="0"/>
              <a:t>:</a:t>
            </a:r>
          </a:p>
          <a:p>
            <a:endParaRPr lang="en-US" altLang="id-ID" sz="2600" dirty="0"/>
          </a:p>
          <a:p>
            <a:endParaRPr lang="en-US" altLang="id-ID" sz="2600" dirty="0"/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61FA66D8-807B-4A70-9EE4-2FA15B2467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22923"/>
              </p:ext>
            </p:extLst>
          </p:nvPr>
        </p:nvGraphicFramePr>
        <p:xfrm>
          <a:off x="6761922" y="4760844"/>
          <a:ext cx="3276600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Bitmap Image" r:id="rId3" imgW="1838095" imgH="676369" progId="Paint.Picture">
                  <p:embed/>
                </p:oleObj>
              </mc:Choice>
              <mc:Fallback>
                <p:oleObj name="Bitmap Image" r:id="rId3" imgW="1838095" imgH="676369" progId="Paint.Picture">
                  <p:embed/>
                  <p:pic>
                    <p:nvPicPr>
                      <p:cNvPr id="28676" name="Object 4">
                        <a:extLst>
                          <a:ext uri="{FF2B5EF4-FFF2-40B4-BE49-F238E27FC236}">
                            <a16:creationId xmlns:a16="http://schemas.microsoft.com/office/drawing/2014/main" id="{2C630D2E-6CC8-4371-BE12-832B65C5C6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1922" y="4760844"/>
                        <a:ext cx="3276600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480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42" y="390940"/>
            <a:ext cx="10840915" cy="814485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catatan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108CD0B-F6C2-4905-9CD8-0DF1A2DEB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9515" y="1415964"/>
            <a:ext cx="9939131" cy="4557453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id-ID" sz="2600" dirty="0" err="1"/>
              <a:t>Hati-hati</a:t>
            </a:r>
            <a:r>
              <a:rPr lang="en-US" altLang="id-ID" sz="2600" dirty="0"/>
              <a:t> </a:t>
            </a:r>
            <a:r>
              <a:rPr lang="en-US" altLang="id-ID" sz="2600" dirty="0" err="1"/>
              <a:t>dalam</a:t>
            </a:r>
            <a:r>
              <a:rPr lang="en-US" altLang="id-ID" sz="2600" dirty="0"/>
              <a:t> </a:t>
            </a:r>
            <a:r>
              <a:rPr lang="en-US" altLang="id-ID" sz="2600" dirty="0" err="1"/>
              <a:t>menyusun</a:t>
            </a:r>
            <a:r>
              <a:rPr lang="en-US" altLang="id-ID" sz="2600" dirty="0"/>
              <a:t> </a:t>
            </a:r>
            <a:r>
              <a:rPr lang="en-US" altLang="id-ID" sz="2600" dirty="0" err="1"/>
              <a:t>sistem</a:t>
            </a:r>
            <a:r>
              <a:rPr lang="en-US" altLang="id-ID" sz="2600" dirty="0"/>
              <a:t> </a:t>
            </a:r>
            <a:r>
              <a:rPr lang="en-US" altLang="id-ID" sz="2600" dirty="0" err="1"/>
              <a:t>persamaan</a:t>
            </a:r>
            <a:r>
              <a:rPr lang="en-US" altLang="id-ID" sz="2600" dirty="0"/>
              <a:t> linier </a:t>
            </a:r>
            <a:r>
              <a:rPr lang="en-US" altLang="id-ID" sz="2600" dirty="0" err="1"/>
              <a:t>ketika</a:t>
            </a:r>
            <a:r>
              <a:rPr lang="en-US" altLang="id-ID" sz="2600" dirty="0"/>
              <a:t> </a:t>
            </a:r>
            <a:r>
              <a:rPr lang="en-US" altLang="id-ID" sz="2600" dirty="0" err="1"/>
              <a:t>menggunakan</a:t>
            </a:r>
            <a:r>
              <a:rPr lang="en-US" altLang="id-ID" sz="2600" dirty="0"/>
              <a:t> </a:t>
            </a:r>
            <a:r>
              <a:rPr lang="en-US" altLang="id-ID" sz="2600" dirty="0" err="1"/>
              <a:t>metode</a:t>
            </a:r>
            <a:r>
              <a:rPr lang="en-US" altLang="id-ID" sz="2600" dirty="0"/>
              <a:t> </a:t>
            </a:r>
            <a:r>
              <a:rPr lang="en-US" altLang="id-ID" sz="2600" dirty="0" err="1"/>
              <a:t>iterasi</a:t>
            </a:r>
            <a:r>
              <a:rPr lang="en-US" altLang="id-ID" sz="2600" dirty="0"/>
              <a:t> Gauss-Seidel </a:t>
            </a:r>
            <a:r>
              <a:rPr lang="en-US" altLang="id-ID" sz="2600" dirty="0" err="1"/>
              <a:t>ini</a:t>
            </a:r>
            <a:r>
              <a:rPr lang="en-US" altLang="id-ID" sz="2600" dirty="0"/>
              <a:t>. 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id-ID" sz="2600" dirty="0" err="1"/>
              <a:t>Perhatikan</a:t>
            </a:r>
            <a:r>
              <a:rPr lang="en-US" altLang="id-ID" sz="2600" dirty="0"/>
              <a:t> </a:t>
            </a:r>
            <a:r>
              <a:rPr lang="en-US" altLang="id-ID" sz="2600" dirty="0" err="1"/>
              <a:t>setiap</a:t>
            </a:r>
            <a:r>
              <a:rPr lang="en-US" altLang="id-ID" sz="2600" dirty="0"/>
              <a:t> </a:t>
            </a:r>
            <a:r>
              <a:rPr lang="en-US" altLang="id-ID" sz="2600" dirty="0" err="1"/>
              <a:t>koefisien</a:t>
            </a:r>
            <a:r>
              <a:rPr lang="en-US" altLang="id-ID" sz="2600" dirty="0"/>
              <a:t> </a:t>
            </a:r>
            <a:r>
              <a:rPr lang="en-US" altLang="id-ID" sz="2600" dirty="0" err="1"/>
              <a:t>dari</a:t>
            </a:r>
            <a:r>
              <a:rPr lang="en-US" altLang="id-ID" sz="2600" dirty="0"/>
              <a:t> </a:t>
            </a:r>
            <a:r>
              <a:rPr lang="en-US" altLang="id-ID" sz="2600" dirty="0" err="1"/>
              <a:t>masing-masing</a:t>
            </a:r>
            <a:r>
              <a:rPr lang="en-US" altLang="id-ID" sz="2600" dirty="0"/>
              <a:t> x</a:t>
            </a:r>
            <a:r>
              <a:rPr lang="en-US" altLang="id-ID" sz="2600" baseline="-25000" dirty="0"/>
              <a:t>i</a:t>
            </a:r>
            <a:r>
              <a:rPr lang="en-US" altLang="id-ID" sz="2600" dirty="0"/>
              <a:t> pada </a:t>
            </a:r>
            <a:r>
              <a:rPr lang="en-US" altLang="id-ID" sz="2600" dirty="0" err="1"/>
              <a:t>semua</a:t>
            </a:r>
            <a:r>
              <a:rPr lang="en-US" altLang="id-ID" sz="2600" dirty="0"/>
              <a:t> </a:t>
            </a:r>
            <a:r>
              <a:rPr lang="en-US" altLang="id-ID" sz="2600" dirty="0" err="1"/>
              <a:t>persamaan</a:t>
            </a:r>
            <a:r>
              <a:rPr lang="en-US" altLang="id-ID" sz="2600" dirty="0"/>
              <a:t> di diagonal </a:t>
            </a:r>
            <a:r>
              <a:rPr lang="en-US" altLang="id-ID" sz="2600" dirty="0" err="1"/>
              <a:t>utama</a:t>
            </a:r>
            <a:r>
              <a:rPr lang="en-US" altLang="id-ID" sz="2600" dirty="0"/>
              <a:t> (</a:t>
            </a:r>
            <a:r>
              <a:rPr lang="en-US" altLang="id-ID" sz="2600" dirty="0" err="1"/>
              <a:t>a</a:t>
            </a:r>
            <a:r>
              <a:rPr lang="en-US" altLang="id-ID" sz="2600" baseline="-25000" dirty="0" err="1"/>
              <a:t>ii</a:t>
            </a:r>
            <a:r>
              <a:rPr lang="en-US" altLang="id-ID" sz="2600" dirty="0"/>
              <a:t>).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id-ID" sz="2600" dirty="0" err="1"/>
              <a:t>Letakkan</a:t>
            </a:r>
            <a:r>
              <a:rPr lang="en-US" altLang="id-ID" sz="2600" dirty="0"/>
              <a:t> </a:t>
            </a:r>
            <a:r>
              <a:rPr lang="en-US" altLang="id-ID" sz="2600" dirty="0" err="1"/>
              <a:t>nilai-nilai</a:t>
            </a:r>
            <a:r>
              <a:rPr lang="en-US" altLang="id-ID" sz="2600" dirty="0"/>
              <a:t> </a:t>
            </a:r>
            <a:r>
              <a:rPr lang="en-US" altLang="id-ID" sz="2600" dirty="0" err="1"/>
              <a:t>terbesar</a:t>
            </a:r>
            <a:r>
              <a:rPr lang="en-US" altLang="id-ID" sz="2600" dirty="0"/>
              <a:t> </a:t>
            </a:r>
            <a:r>
              <a:rPr lang="en-US" altLang="id-ID" sz="2600" dirty="0" err="1"/>
              <a:t>dari</a:t>
            </a:r>
            <a:r>
              <a:rPr lang="en-US" altLang="id-ID" sz="2600" dirty="0"/>
              <a:t> </a:t>
            </a:r>
            <a:r>
              <a:rPr lang="en-US" altLang="id-ID" sz="2600" dirty="0" err="1"/>
              <a:t>koefisien</a:t>
            </a:r>
            <a:r>
              <a:rPr lang="en-US" altLang="id-ID" sz="2600" dirty="0"/>
              <a:t> </a:t>
            </a:r>
            <a:r>
              <a:rPr lang="en-US" altLang="id-ID" sz="2600" dirty="0" err="1"/>
              <a:t>untuk</a:t>
            </a:r>
            <a:r>
              <a:rPr lang="en-US" altLang="id-ID" sz="2600" dirty="0"/>
              <a:t> </a:t>
            </a:r>
            <a:r>
              <a:rPr lang="en-US" altLang="id-ID" sz="2600" dirty="0" err="1"/>
              <a:t>setiap</a:t>
            </a:r>
            <a:r>
              <a:rPr lang="en-US" altLang="id-ID" sz="2600" dirty="0"/>
              <a:t> x</a:t>
            </a:r>
            <a:r>
              <a:rPr lang="en-US" altLang="id-ID" sz="2600" baseline="-25000" dirty="0"/>
              <a:t>i</a:t>
            </a:r>
            <a:r>
              <a:rPr lang="en-US" altLang="id-ID" sz="2600" dirty="0"/>
              <a:t> pada diagonal </a:t>
            </a:r>
            <a:r>
              <a:rPr lang="en-US" altLang="id-ID" sz="2600" dirty="0" err="1"/>
              <a:t>utama</a:t>
            </a:r>
            <a:r>
              <a:rPr lang="en-US" altLang="id-ID" sz="2600" dirty="0"/>
              <a:t>. 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id-ID" sz="2600" dirty="0" err="1"/>
              <a:t>Masalah</a:t>
            </a:r>
            <a:r>
              <a:rPr lang="en-US" altLang="id-ID" sz="2600" dirty="0"/>
              <a:t> </a:t>
            </a:r>
            <a:r>
              <a:rPr lang="en-US" altLang="id-ID" sz="2600" dirty="0" err="1"/>
              <a:t>ini</a:t>
            </a:r>
            <a:r>
              <a:rPr lang="en-US" altLang="id-ID" sz="2600" dirty="0"/>
              <a:t> </a:t>
            </a:r>
            <a:r>
              <a:rPr lang="en-US" altLang="id-ID" sz="2600" dirty="0" err="1"/>
              <a:t>adalah</a:t>
            </a:r>
            <a:r>
              <a:rPr lang="en-US" altLang="id-ID" sz="2600" dirty="0"/>
              <a:t> ‘</a:t>
            </a:r>
            <a:r>
              <a:rPr lang="en-US" altLang="id-ID" sz="2600" b="1" dirty="0" err="1"/>
              <a:t>masalah</a:t>
            </a:r>
            <a:r>
              <a:rPr lang="en-US" altLang="id-ID" sz="2600" b="1" dirty="0"/>
              <a:t> pivoting</a:t>
            </a:r>
            <a:r>
              <a:rPr lang="en-US" altLang="id-ID" sz="2600" dirty="0"/>
              <a:t>’ yang </a:t>
            </a:r>
            <a:r>
              <a:rPr lang="en-US" altLang="id-ID" sz="2600" dirty="0" err="1"/>
              <a:t>harus</a:t>
            </a:r>
            <a:r>
              <a:rPr lang="en-US" altLang="id-ID" sz="2600" dirty="0"/>
              <a:t> </a:t>
            </a:r>
            <a:r>
              <a:rPr lang="en-US" altLang="id-ID" sz="2600" dirty="0" err="1"/>
              <a:t>benar-benar</a:t>
            </a:r>
            <a:r>
              <a:rPr lang="en-US" altLang="id-ID" sz="2600" dirty="0"/>
              <a:t> </a:t>
            </a:r>
            <a:r>
              <a:rPr lang="en-US" altLang="id-ID" sz="2600" dirty="0" err="1"/>
              <a:t>diperhatikan</a:t>
            </a:r>
            <a:r>
              <a:rPr lang="en-US" altLang="id-ID" sz="2600" dirty="0"/>
              <a:t>, </a:t>
            </a:r>
            <a:r>
              <a:rPr lang="en-US" altLang="id-ID" sz="2600" dirty="0" err="1"/>
              <a:t>karena</a:t>
            </a:r>
            <a:r>
              <a:rPr lang="en-US" altLang="id-ID" sz="2600" dirty="0"/>
              <a:t> </a:t>
            </a:r>
            <a:r>
              <a:rPr lang="en-US" altLang="id-ID" sz="2600" dirty="0" err="1"/>
              <a:t>penyusun</a:t>
            </a:r>
            <a:r>
              <a:rPr lang="en-US" altLang="id-ID" sz="2600" dirty="0"/>
              <a:t> yang salah </a:t>
            </a:r>
            <a:r>
              <a:rPr lang="en-US" altLang="id-ID" sz="2600" dirty="0" err="1"/>
              <a:t>akan</a:t>
            </a:r>
            <a:r>
              <a:rPr lang="en-US" altLang="id-ID" sz="2600" dirty="0"/>
              <a:t> </a:t>
            </a:r>
            <a:r>
              <a:rPr lang="en-US" altLang="id-ID" sz="2600" dirty="0" err="1"/>
              <a:t>menyebabkan</a:t>
            </a:r>
            <a:r>
              <a:rPr lang="en-US" altLang="id-ID" sz="2600" dirty="0"/>
              <a:t> </a:t>
            </a:r>
            <a:r>
              <a:rPr lang="en-US" altLang="id-ID" sz="2600" dirty="0" err="1"/>
              <a:t>iterasi</a:t>
            </a:r>
            <a:r>
              <a:rPr lang="en-US" altLang="id-ID" sz="2600" dirty="0"/>
              <a:t> </a:t>
            </a:r>
            <a:r>
              <a:rPr lang="en-US" altLang="id-ID" sz="2600" dirty="0" err="1"/>
              <a:t>menjadi</a:t>
            </a:r>
            <a:r>
              <a:rPr lang="en-US" altLang="id-ID" sz="2600" dirty="0"/>
              <a:t> </a:t>
            </a:r>
            <a:r>
              <a:rPr lang="en-US" altLang="id-ID" sz="2600" dirty="0" err="1"/>
              <a:t>divergen</a:t>
            </a:r>
            <a:r>
              <a:rPr lang="en-US" altLang="id-ID" sz="2600" dirty="0"/>
              <a:t> dan </a:t>
            </a:r>
            <a:r>
              <a:rPr lang="en-US" altLang="id-ID" sz="2600" dirty="0" err="1"/>
              <a:t>tidak</a:t>
            </a:r>
            <a:r>
              <a:rPr lang="en-US" altLang="id-ID" sz="2600" dirty="0"/>
              <a:t> </a:t>
            </a:r>
            <a:r>
              <a:rPr lang="en-US" altLang="id-ID" sz="2600" dirty="0" err="1"/>
              <a:t>diperoleh</a:t>
            </a:r>
            <a:r>
              <a:rPr lang="en-US" altLang="id-ID" sz="2600" dirty="0"/>
              <a:t> </a:t>
            </a:r>
            <a:r>
              <a:rPr lang="en-US" altLang="id-ID" sz="2600" dirty="0" err="1"/>
              <a:t>hasil</a:t>
            </a:r>
            <a:r>
              <a:rPr lang="en-US" altLang="id-ID" sz="2600" dirty="0"/>
              <a:t> yang </a:t>
            </a:r>
            <a:r>
              <a:rPr lang="en-US" altLang="id-ID" sz="2600" dirty="0" err="1"/>
              <a:t>benar</a:t>
            </a:r>
            <a:r>
              <a:rPr lang="en-US" altLang="id-ID" sz="2600" dirty="0"/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id-ID" sz="2600" dirty="0"/>
          </a:p>
          <a:p>
            <a:endParaRPr lang="en-US" altLang="id-ID" sz="2600" dirty="0"/>
          </a:p>
        </p:txBody>
      </p:sp>
    </p:spTree>
    <p:extLst>
      <p:ext uri="{BB962C8B-B14F-4D97-AF65-F5344CB8AC3E}">
        <p14:creationId xmlns:p14="http://schemas.microsoft.com/office/powerpoint/2010/main" val="2713295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42" y="390940"/>
            <a:ext cx="10840915" cy="814485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contoh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26C8249-71B5-4864-AD9B-D538B1ABC87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675542" y="1322103"/>
            <a:ext cx="10123104" cy="46579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189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377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566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754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5943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131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320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509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altLang="id-ID" sz="2600" dirty="0"/>
          </a:p>
          <a:p>
            <a:endParaRPr lang="en-US" altLang="id-ID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id-ID" sz="2600" dirty="0" err="1"/>
              <a:t>Berikan</a:t>
            </a:r>
            <a:r>
              <a:rPr lang="en-US" altLang="id-ID" sz="2600" dirty="0"/>
              <a:t> </a:t>
            </a:r>
            <a:r>
              <a:rPr lang="en-US" altLang="id-ID" sz="2600" dirty="0" err="1"/>
              <a:t>nilai</a:t>
            </a:r>
            <a:r>
              <a:rPr lang="en-US" altLang="id-ID" sz="2600" dirty="0"/>
              <a:t> </a:t>
            </a:r>
            <a:r>
              <a:rPr lang="en-US" altLang="id-ID" sz="2600" dirty="0" err="1"/>
              <a:t>awal</a:t>
            </a:r>
            <a:r>
              <a:rPr lang="en-US" altLang="id-ID" sz="2600" dirty="0"/>
              <a:t> : x1 = 0  dan x2 =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id-ID" sz="2600" dirty="0" err="1"/>
              <a:t>Susun</a:t>
            </a:r>
            <a:r>
              <a:rPr lang="en-US" altLang="id-ID" sz="2600" dirty="0"/>
              <a:t> </a:t>
            </a:r>
            <a:r>
              <a:rPr lang="en-US" altLang="id-ID" sz="2600" dirty="0" err="1"/>
              <a:t>persamaan</a:t>
            </a:r>
            <a:r>
              <a:rPr lang="en-US" altLang="id-ID" sz="2600" dirty="0"/>
              <a:t> </a:t>
            </a:r>
            <a:r>
              <a:rPr lang="en-US" altLang="id-ID" sz="2600" dirty="0" err="1"/>
              <a:t>menjadi</a:t>
            </a:r>
            <a:r>
              <a:rPr lang="en-US" altLang="id-ID" sz="2600" dirty="0"/>
              <a:t>:</a:t>
            </a:r>
          </a:p>
        </p:txBody>
      </p:sp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55D81164-9C3D-48F1-B7AA-1FB2F0F1CC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600371"/>
              </p:ext>
            </p:extLst>
          </p:nvPr>
        </p:nvGraphicFramePr>
        <p:xfrm>
          <a:off x="1323780" y="1337946"/>
          <a:ext cx="2081949" cy="1030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Equation" r:id="rId3" imgW="927100" imgH="457200" progId="Equation.3">
                  <p:embed/>
                </p:oleObj>
              </mc:Choice>
              <mc:Fallback>
                <p:oleObj name="Equation" r:id="rId3" imgW="927100" imgH="457200" progId="Equation.3">
                  <p:embed/>
                  <p:pic>
                    <p:nvPicPr>
                      <p:cNvPr id="30725" name="Object 5">
                        <a:extLst>
                          <a:ext uri="{FF2B5EF4-FFF2-40B4-BE49-F238E27FC236}">
                            <a16:creationId xmlns:a16="http://schemas.microsoft.com/office/drawing/2014/main" id="{9973B6BC-A66B-401B-975B-E946B19C2F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780" y="1337946"/>
                        <a:ext cx="2081949" cy="10301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>
            <a:extLst>
              <a:ext uri="{FF2B5EF4-FFF2-40B4-BE49-F238E27FC236}">
                <a16:creationId xmlns:a16="http://schemas.microsoft.com/office/drawing/2014/main" id="{8B97E5D6-1ADD-430A-9A4E-38E66B66C2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871279"/>
              </p:ext>
            </p:extLst>
          </p:nvPr>
        </p:nvGraphicFramePr>
        <p:xfrm>
          <a:off x="7245077" y="2417039"/>
          <a:ext cx="2045585" cy="1234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Equation" r:id="rId5" imgW="1054100" imgH="635000" progId="Equation.3">
                  <p:embed/>
                </p:oleObj>
              </mc:Choice>
              <mc:Fallback>
                <p:oleObj name="Equation" r:id="rId5" imgW="1054100" imgH="635000" progId="Equation.3">
                  <p:embed/>
                  <p:pic>
                    <p:nvPicPr>
                      <p:cNvPr id="30727" name="Object 7">
                        <a:extLst>
                          <a:ext uri="{FF2B5EF4-FFF2-40B4-BE49-F238E27FC236}">
                            <a16:creationId xmlns:a16="http://schemas.microsoft.com/office/drawing/2014/main" id="{352BA139-CDA6-4B08-BC72-9D930D9AC9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5077" y="2417039"/>
                        <a:ext cx="2045585" cy="12340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">
            <a:extLst>
              <a:ext uri="{FF2B5EF4-FFF2-40B4-BE49-F238E27FC236}">
                <a16:creationId xmlns:a16="http://schemas.microsoft.com/office/drawing/2014/main" id="{3CA06F42-F058-415E-A737-C7D0C89AFA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710359"/>
              </p:ext>
            </p:extLst>
          </p:nvPr>
        </p:nvGraphicFramePr>
        <p:xfrm>
          <a:off x="1444489" y="3429000"/>
          <a:ext cx="4267200" cy="268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Bitmap Image" r:id="rId7" imgW="2400635" imgH="2123810" progId="Paint.Picture">
                  <p:embed/>
                </p:oleObj>
              </mc:Choice>
              <mc:Fallback>
                <p:oleObj name="Bitmap Image" r:id="rId7" imgW="2400635" imgH="2123810" progId="Paint.Picture">
                  <p:embed/>
                  <p:pic>
                    <p:nvPicPr>
                      <p:cNvPr id="30728" name="Object 8">
                        <a:extLst>
                          <a:ext uri="{FF2B5EF4-FFF2-40B4-BE49-F238E27FC236}">
                            <a16:creationId xmlns:a16="http://schemas.microsoft.com/office/drawing/2014/main" id="{E02CBB57-1A26-437C-A79D-54E6FF1DE7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489" y="3429000"/>
                        <a:ext cx="4267200" cy="268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9">
            <a:extLst>
              <a:ext uri="{FF2B5EF4-FFF2-40B4-BE49-F238E27FC236}">
                <a16:creationId xmlns:a16="http://schemas.microsoft.com/office/drawing/2014/main" id="{D0E61100-CA10-4348-8EA3-0F2169DC4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4528" y="3886649"/>
            <a:ext cx="1447800" cy="2027238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id-ID" sz="1800" dirty="0"/>
              <a:t>(5,1)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id-ID" sz="1800" dirty="0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id-ID" sz="1800" dirty="0"/>
              <a:t>(4,3/2)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id-ID" sz="1800" dirty="0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id-ID" sz="1800" dirty="0"/>
              <a:t>(7/2,7/4)</a:t>
            </a:r>
          </a:p>
        </p:txBody>
      </p:sp>
    </p:spTree>
    <p:extLst>
      <p:ext uri="{BB962C8B-B14F-4D97-AF65-F5344CB8AC3E}">
        <p14:creationId xmlns:p14="http://schemas.microsoft.com/office/powerpoint/2010/main" val="404048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42" y="390940"/>
            <a:ext cx="10840915" cy="814485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contoh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26C8249-71B5-4864-AD9B-D538B1ABC87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675542" y="1322103"/>
            <a:ext cx="10123104" cy="46579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189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377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566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754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5943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131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320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509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altLang="id-ID" sz="2600" dirty="0"/>
          </a:p>
          <a:p>
            <a:endParaRPr lang="en-US" altLang="id-ID" sz="2600" dirty="0"/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060B07AE-C958-432B-8B7B-FF1B948BC7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061980"/>
              </p:ext>
            </p:extLst>
          </p:nvPr>
        </p:nvGraphicFramePr>
        <p:xfrm>
          <a:off x="2332037" y="1262468"/>
          <a:ext cx="3763963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Bitmap Image" r:id="rId3" imgW="2629267" imgH="3352381" progId="Paint.Picture">
                  <p:embed/>
                </p:oleObj>
              </mc:Choice>
              <mc:Fallback>
                <p:oleObj name="Bitmap Image" r:id="rId3" imgW="2629267" imgH="3352381" progId="Paint.Picture">
                  <p:embed/>
                  <p:pic>
                    <p:nvPicPr>
                      <p:cNvPr id="31747" name="Object 3">
                        <a:extLst>
                          <a:ext uri="{FF2B5EF4-FFF2-40B4-BE49-F238E27FC236}">
                            <a16:creationId xmlns:a16="http://schemas.microsoft.com/office/drawing/2014/main" id="{AF1CA422-57FD-465F-943A-596DBFE592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037" y="1262468"/>
                        <a:ext cx="3763963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4">
            <a:extLst>
              <a:ext uri="{FF2B5EF4-FFF2-40B4-BE49-F238E27FC236}">
                <a16:creationId xmlns:a16="http://schemas.microsoft.com/office/drawing/2014/main" id="{21B2C122-776E-4624-BA3F-B39115DE8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9237" y="1414868"/>
            <a:ext cx="1981200" cy="449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id-ID" sz="1800" dirty="0"/>
              <a:t>(13/4 , 15/8)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id-ID" sz="1800" dirty="0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id-ID" sz="1800" dirty="0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id-ID" sz="1800" dirty="0"/>
              <a:t>(25/8 , 31/16)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id-ID" sz="1800" dirty="0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id-ID" sz="1800" dirty="0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id-ID" sz="1800" dirty="0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id-ID" sz="1800" dirty="0"/>
              <a:t>(49/16 , 63/32 )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id-ID" sz="1800" dirty="0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id-ID" sz="1800" dirty="0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id-ID" sz="1800" dirty="0"/>
              <a:t>(97/32 , 127/64)</a:t>
            </a:r>
          </a:p>
        </p:txBody>
      </p:sp>
    </p:spTree>
    <p:extLst>
      <p:ext uri="{BB962C8B-B14F-4D97-AF65-F5344CB8AC3E}">
        <p14:creationId xmlns:p14="http://schemas.microsoft.com/office/powerpoint/2010/main" val="1996057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42" y="390940"/>
            <a:ext cx="10840915" cy="814485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contoh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26C8249-71B5-4864-AD9B-D538B1ABC87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675542" y="1322103"/>
            <a:ext cx="10123104" cy="46579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189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377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566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754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5943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131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320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509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id-ID" sz="2600" dirty="0" err="1"/>
              <a:t>Selesaikan</a:t>
            </a:r>
            <a:r>
              <a:rPr lang="en-US" altLang="id-ID" sz="2600" dirty="0"/>
              <a:t> </a:t>
            </a:r>
            <a:r>
              <a:rPr lang="en-US" altLang="id-ID" sz="2600" dirty="0" err="1"/>
              <a:t>sistem</a:t>
            </a:r>
            <a:r>
              <a:rPr lang="en-US" altLang="id-ID" sz="2600" dirty="0"/>
              <a:t> </a:t>
            </a:r>
            <a:r>
              <a:rPr lang="en-US" altLang="id-ID" sz="2600" dirty="0" err="1"/>
              <a:t>persamaan</a:t>
            </a:r>
            <a:r>
              <a:rPr lang="en-US" altLang="id-ID" sz="2600" dirty="0"/>
              <a:t> </a:t>
            </a:r>
            <a:r>
              <a:rPr lang="en-US" altLang="id-ID" sz="2600" dirty="0" err="1"/>
              <a:t>berikut</a:t>
            </a:r>
            <a:r>
              <a:rPr lang="en-US" altLang="id-ID" sz="2600" dirty="0"/>
              <a:t>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id-ID" sz="2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id-ID" sz="2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id-ID" sz="2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id-ID" sz="2600" dirty="0"/>
              <a:t>Augmented </a:t>
            </a:r>
            <a:r>
              <a:rPr lang="en-US" altLang="id-ID" sz="2600" dirty="0" err="1"/>
              <a:t>matrik</a:t>
            </a:r>
            <a:r>
              <a:rPr lang="en-US" altLang="id-ID" sz="2600" dirty="0"/>
              <a:t> </a:t>
            </a:r>
            <a:r>
              <a:rPr lang="en-US" altLang="id-ID" sz="2600" dirty="0" err="1"/>
              <a:t>dari</a:t>
            </a:r>
            <a:r>
              <a:rPr lang="en-US" altLang="id-ID" sz="2600" dirty="0"/>
              <a:t> </a:t>
            </a:r>
            <a:r>
              <a:rPr lang="en-US" altLang="id-ID" sz="2600" dirty="0" err="1"/>
              <a:t>persamaan</a:t>
            </a:r>
            <a:r>
              <a:rPr lang="en-US" altLang="id-ID" sz="2600" dirty="0"/>
              <a:t> linier </a:t>
            </a:r>
            <a:r>
              <a:rPr lang="en-US" altLang="id-ID" sz="2600" dirty="0" err="1"/>
              <a:t>simultan</a:t>
            </a:r>
            <a:r>
              <a:rPr lang="en-US" altLang="id-ID" sz="2600" dirty="0"/>
              <a:t> </a:t>
            </a:r>
            <a:r>
              <a:rPr lang="en-US" altLang="id-ID" sz="2600" dirty="0" err="1"/>
              <a:t>tersebut</a:t>
            </a:r>
            <a:r>
              <a:rPr lang="en-US" altLang="id-ID" sz="2600" dirty="0"/>
              <a:t>:</a:t>
            </a:r>
          </a:p>
        </p:txBody>
      </p: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65A7BEE6-EC2B-41BC-97F2-D4703FEF9E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708038"/>
              </p:ext>
            </p:extLst>
          </p:nvPr>
        </p:nvGraphicFramePr>
        <p:xfrm>
          <a:off x="2090530" y="1912695"/>
          <a:ext cx="2438400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Equation" r:id="rId3" imgW="1206500" imgH="685800" progId="Equation.3">
                  <p:embed/>
                </p:oleObj>
              </mc:Choice>
              <mc:Fallback>
                <p:oleObj name="Equation" r:id="rId3" imgW="1206500" imgH="685800" progId="Equation.3">
                  <p:embed/>
                  <p:pic>
                    <p:nvPicPr>
                      <p:cNvPr id="32773" name="Object 5">
                        <a:extLst>
                          <a:ext uri="{FF2B5EF4-FFF2-40B4-BE49-F238E27FC236}">
                            <a16:creationId xmlns:a16="http://schemas.microsoft.com/office/drawing/2014/main" id="{EB1C0A49-3BC3-4705-AC7B-77B3D3C214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530" y="1912695"/>
                        <a:ext cx="2438400" cy="138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D544CFA7-8781-493A-B1DF-4BF0571B3F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03653"/>
              </p:ext>
            </p:extLst>
          </p:nvPr>
        </p:nvGraphicFramePr>
        <p:xfrm>
          <a:off x="3130826" y="4096521"/>
          <a:ext cx="2286000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Equation" r:id="rId5" imgW="1054100" imgH="711200" progId="Equation.3">
                  <p:embed/>
                </p:oleObj>
              </mc:Choice>
              <mc:Fallback>
                <p:oleObj name="Equation" r:id="rId5" imgW="1054100" imgH="711200" progId="Equation.3">
                  <p:embed/>
                  <p:pic>
                    <p:nvPicPr>
                      <p:cNvPr id="32775" name="Object 7">
                        <a:extLst>
                          <a:ext uri="{FF2B5EF4-FFF2-40B4-BE49-F238E27FC236}">
                            <a16:creationId xmlns:a16="http://schemas.microsoft.com/office/drawing/2014/main" id="{E65713F8-1E92-424A-B3B9-5F514063AF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826" y="4096521"/>
                        <a:ext cx="2286000" cy="154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4248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42" y="390940"/>
            <a:ext cx="10840915" cy="81448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Hasil </a:t>
            </a:r>
            <a:r>
              <a:rPr lang="en-US" dirty="0" err="1">
                <a:solidFill>
                  <a:srgbClr val="FFC000"/>
                </a:solidFill>
              </a:rPr>
              <a:t>divergen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26C8249-71B5-4864-AD9B-D538B1ABC87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675542" y="1322103"/>
            <a:ext cx="10123104" cy="46579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189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377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566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754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5943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131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320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509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endParaRPr lang="en-US" altLang="id-ID" sz="2600" dirty="0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C50FF61E-6993-4D08-A88B-8C5109FD5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2219739" y="1223548"/>
            <a:ext cx="7239000" cy="5243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2544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42" y="390940"/>
            <a:ext cx="10840915" cy="81448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Hasil </a:t>
            </a:r>
            <a:r>
              <a:rPr lang="en-US" dirty="0" err="1">
                <a:solidFill>
                  <a:srgbClr val="FFC000"/>
                </a:solidFill>
              </a:rPr>
              <a:t>konvergen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26C8249-71B5-4864-AD9B-D538B1ABC87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675542" y="1322103"/>
            <a:ext cx="10123104" cy="46579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189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377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566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754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5943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131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320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509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endParaRPr lang="en-US" altLang="id-ID" sz="2600" dirty="0"/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CB0F742C-7EF7-4BCA-9644-F528086B5B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9526" y="1272434"/>
          <a:ext cx="251460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Equation" r:id="rId3" imgW="1206500" imgH="685800" progId="Equation.3">
                  <p:embed/>
                </p:oleObj>
              </mc:Choice>
              <mc:Fallback>
                <p:oleObj name="Equation" r:id="rId3" imgW="1206500" imgH="685800" progId="Equation.3">
                  <p:embed/>
                  <p:pic>
                    <p:nvPicPr>
                      <p:cNvPr id="8" name="Object 4">
                        <a:extLst>
                          <a:ext uri="{FF2B5EF4-FFF2-40B4-BE49-F238E27FC236}">
                            <a16:creationId xmlns:a16="http://schemas.microsoft.com/office/drawing/2014/main" id="{CB0F742C-7EF7-4BCA-9644-F528086B5B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526" y="1272434"/>
                        <a:ext cx="2514600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6">
            <a:extLst>
              <a:ext uri="{FF2B5EF4-FFF2-40B4-BE49-F238E27FC236}">
                <a16:creationId xmlns:a16="http://schemas.microsoft.com/office/drawing/2014/main" id="{711339D6-B9BE-44E0-A1FC-834E20D29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98110" y="1700236"/>
            <a:ext cx="8763000" cy="45132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9284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42" y="390940"/>
            <a:ext cx="10840915" cy="814485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Algorithma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metode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eliminasi</a:t>
            </a:r>
            <a:r>
              <a:rPr lang="en-US" dirty="0">
                <a:solidFill>
                  <a:srgbClr val="FFC000"/>
                </a:solidFill>
              </a:rPr>
              <a:t> gauss-</a:t>
            </a:r>
            <a:r>
              <a:rPr lang="en-US" dirty="0" err="1">
                <a:solidFill>
                  <a:srgbClr val="FFC000"/>
                </a:solidFill>
              </a:rPr>
              <a:t>seidel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5900F816-F99A-4ABC-99E7-30520936C8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627242"/>
              </p:ext>
            </p:extLst>
          </p:nvPr>
        </p:nvGraphicFramePr>
        <p:xfrm>
          <a:off x="1474304" y="1742661"/>
          <a:ext cx="8458200" cy="385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Bitmap Image" r:id="rId3" imgW="4971429" imgH="2266667" progId="Paint.Picture">
                  <p:embed/>
                </p:oleObj>
              </mc:Choice>
              <mc:Fallback>
                <p:oleObj name="Bitmap Image" r:id="rId3" imgW="4971429" imgH="2266667" progId="Paint.Picture">
                  <p:embed/>
                  <p:pic>
                    <p:nvPicPr>
                      <p:cNvPr id="35843" name="Object 3">
                        <a:extLst>
                          <a:ext uri="{FF2B5EF4-FFF2-40B4-BE49-F238E27FC236}">
                            <a16:creationId xmlns:a16="http://schemas.microsoft.com/office/drawing/2014/main" id="{1195BB08-E481-4EF9-A7A0-883E050948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304" y="1742661"/>
                        <a:ext cx="8458200" cy="385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349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02" y="2799000"/>
            <a:ext cx="3814235" cy="126000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TUJUAN</a:t>
            </a:r>
          </a:p>
        </p:txBody>
      </p:sp>
      <p:sp>
        <p:nvSpPr>
          <p:cNvPr id="8" name="Rectangle 7"/>
          <p:cNvSpPr/>
          <p:nvPr/>
        </p:nvSpPr>
        <p:spPr>
          <a:xfrm>
            <a:off x="4545729" y="1163499"/>
            <a:ext cx="4834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>
              <a:buFont typeface="Wingdings" panose="05000000000000000000" pitchFamily="2" charset="2"/>
              <a:buChar char="§"/>
            </a:pPr>
            <a:r>
              <a:rPr lang="en-US" sz="2400" dirty="0" err="1">
                <a:ea typeface="Calibri" panose="020F0502020204030204" pitchFamily="34" charset="0"/>
                <a:cs typeface="Calibri" panose="020F0502020204030204" pitchFamily="34" charset="0"/>
              </a:rPr>
              <a:t>Metode</a:t>
            </a: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Calibri" panose="020F0502020204030204" pitchFamily="34" charset="0"/>
              </a:rPr>
              <a:t>Eliminasi</a:t>
            </a: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 Gauss-Jordan</a:t>
            </a:r>
            <a:endParaRPr lang="en-US" sz="2400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44" indent="-285744">
              <a:buFont typeface="Wingdings" panose="05000000000000000000" pitchFamily="2" charset="2"/>
              <a:buChar char="§"/>
            </a:pPr>
            <a:r>
              <a:rPr lang="en-US" sz="2400" dirty="0" err="1">
                <a:ea typeface="Calibri" panose="020F0502020204030204" pitchFamily="34" charset="0"/>
                <a:cs typeface="Calibri" panose="020F0502020204030204" pitchFamily="34" charset="0"/>
              </a:rPr>
              <a:t>Metode</a:t>
            </a: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Calibri" panose="020F0502020204030204" pitchFamily="34" charset="0"/>
              </a:rPr>
              <a:t>Iterasi</a:t>
            </a: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 Gauss-Seidel</a:t>
            </a:r>
            <a:endParaRPr lang="en-US" sz="2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 txBox="1">
            <a:spLocks/>
          </p:cNvSpPr>
          <p:nvPr/>
        </p:nvSpPr>
        <p:spPr bwMode="white">
          <a:xfrm>
            <a:off x="260903" y="625647"/>
            <a:ext cx="3814235" cy="12600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algn="r" defTabSz="457189" rtl="0" eaLnBrk="1" latinLnBrk="0" hangingPunct="1">
              <a:spcBef>
                <a:spcPct val="0"/>
              </a:spcBef>
              <a:buNone/>
              <a:defRPr sz="30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FFC000"/>
                </a:solidFill>
              </a:rPr>
              <a:t>MATERI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79474" y="2843170"/>
            <a:ext cx="659332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/>
              <a:t>mampu</a:t>
            </a:r>
            <a:r>
              <a:rPr lang="en-US" sz="2400" dirty="0"/>
              <a:t> </a:t>
            </a:r>
            <a:r>
              <a:rPr lang="en-US" sz="2400" dirty="0" err="1"/>
              <a:t>mengetahui</a:t>
            </a:r>
            <a:r>
              <a:rPr lang="en-US" sz="2400" dirty="0"/>
              <a:t>, </a:t>
            </a:r>
            <a:r>
              <a:rPr lang="en-US" sz="2400" dirty="0" err="1"/>
              <a:t>memahami</a:t>
            </a:r>
            <a:r>
              <a:rPr lang="en-US" sz="2400" dirty="0"/>
              <a:t> dan </a:t>
            </a:r>
            <a:r>
              <a:rPr lang="en-US" sz="2400" dirty="0" err="1"/>
              <a:t>memecahkan</a:t>
            </a:r>
            <a:r>
              <a:rPr lang="en-US" sz="2400" dirty="0"/>
              <a:t> model </a:t>
            </a:r>
            <a:r>
              <a:rPr lang="id-ID" sz="2400" dirty="0"/>
              <a:t>system persamaan linier serentak</a:t>
            </a:r>
            <a:r>
              <a:rPr lang="en-US" sz="2400" dirty="0"/>
              <a:t>.</a:t>
            </a:r>
            <a:endParaRPr lang="id-ID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d-ID" sz="2400" dirty="0"/>
              <a:t>Mahasiswa mampu memahami dan menyelesaikan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persamaan</a:t>
            </a:r>
            <a:r>
              <a:rPr lang="en-US" sz="2400" dirty="0"/>
              <a:t> linier </a:t>
            </a:r>
            <a:r>
              <a:rPr lang="en-US" sz="2400" dirty="0" err="1"/>
              <a:t>serentak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Numerik</a:t>
            </a:r>
            <a:r>
              <a:rPr lang="en-US" sz="2400" dirty="0">
                <a:ea typeface="Calibri" panose="020F0502020204030204" pitchFamily="34" charset="0"/>
              </a:rPr>
              <a:t>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</a:p>
        </p:txBody>
      </p:sp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42" y="390940"/>
            <a:ext cx="10840915" cy="814485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contoh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26C8249-71B5-4864-AD9B-D538B1ABC87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675542" y="1322103"/>
            <a:ext cx="10123104" cy="46579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189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377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566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754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5943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131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320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509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defRPr/>
            </a:pPr>
            <a:r>
              <a:rPr lang="en-US" sz="2400" dirty="0" err="1"/>
              <a:t>Selesaikan</a:t>
            </a:r>
            <a:r>
              <a:rPr lang="en-US" sz="2400" dirty="0"/>
              <a:t> dg </a:t>
            </a:r>
            <a:r>
              <a:rPr lang="en-US" sz="2400" dirty="0" err="1"/>
              <a:t>Eliminasi</a:t>
            </a:r>
            <a:r>
              <a:rPr lang="en-US" sz="2400" dirty="0"/>
              <a:t> Gauss-Jordan 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/>
              <a:t>x1 + x2 + 2x3 = 8</a:t>
            </a:r>
          </a:p>
          <a:p>
            <a:pPr>
              <a:spcAft>
                <a:spcPts val="0"/>
              </a:spcAft>
              <a:defRPr/>
            </a:pPr>
            <a:r>
              <a:rPr lang="en-US" sz="2400" dirty="0"/>
              <a:t>	-x1 – 2x1 + 3x3 = 1</a:t>
            </a:r>
          </a:p>
          <a:p>
            <a:pPr>
              <a:spcAft>
                <a:spcPts val="0"/>
              </a:spcAft>
              <a:defRPr/>
            </a:pPr>
            <a:r>
              <a:rPr lang="en-US" sz="2400" dirty="0"/>
              <a:t>	3x1 – 7x2 + 4x3 = 10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n-US" sz="2400" dirty="0"/>
              <a:t>x – y + 2z – w = -1</a:t>
            </a:r>
          </a:p>
          <a:p>
            <a:pPr>
              <a:spcAft>
                <a:spcPts val="0"/>
              </a:spcAft>
              <a:defRPr/>
            </a:pPr>
            <a:r>
              <a:rPr lang="en-US" sz="2400" dirty="0"/>
              <a:t>	2x + y - 2z -2w = -2</a:t>
            </a:r>
          </a:p>
          <a:p>
            <a:pPr>
              <a:spcAft>
                <a:spcPts val="0"/>
              </a:spcAft>
              <a:defRPr/>
            </a:pPr>
            <a:r>
              <a:rPr lang="en-US" sz="2400" dirty="0"/>
              <a:t>	-x + 2y – 4z + w = 1</a:t>
            </a:r>
          </a:p>
          <a:p>
            <a:pPr>
              <a:spcAft>
                <a:spcPts val="0"/>
              </a:spcAft>
              <a:defRPr/>
            </a:pPr>
            <a:r>
              <a:rPr lang="en-US" sz="2400" dirty="0"/>
              <a:t>     3x	 - 3w = -3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en-US" altLang="id-ID" sz="2400" dirty="0"/>
              <a:t>x + y + 2z = 9</a:t>
            </a:r>
          </a:p>
          <a:p>
            <a:pPr>
              <a:spcAft>
                <a:spcPts val="0"/>
              </a:spcAft>
              <a:defRPr/>
            </a:pPr>
            <a:r>
              <a:rPr lang="en-US" sz="2400" dirty="0"/>
              <a:t>     	2x + 4y - 3z = 1</a:t>
            </a:r>
          </a:p>
          <a:p>
            <a:pPr>
              <a:spcAft>
                <a:spcPts val="0"/>
              </a:spcAft>
              <a:defRPr/>
            </a:pPr>
            <a:r>
              <a:rPr lang="en-US" sz="2400" dirty="0"/>
              <a:t>	3x + 6y - 5z = 0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 startAt="3"/>
              <a:defRPr/>
            </a:pPr>
            <a:endParaRPr lang="en-US" altLang="id-ID" sz="2400" dirty="0"/>
          </a:p>
        </p:txBody>
      </p:sp>
    </p:spTree>
    <p:extLst>
      <p:ext uri="{BB962C8B-B14F-4D97-AF65-F5344CB8AC3E}">
        <p14:creationId xmlns:p14="http://schemas.microsoft.com/office/powerpoint/2010/main" val="1977621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42" y="390940"/>
            <a:ext cx="10840915" cy="814485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latihan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26C8249-71B5-4864-AD9B-D538B1ABC87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1570064" y="1411555"/>
            <a:ext cx="7166432" cy="37965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189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377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566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754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5943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131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320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509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err="1"/>
              <a:t>Selesaikan</a:t>
            </a:r>
            <a:r>
              <a:rPr lang="en-US" sz="2400" dirty="0"/>
              <a:t> dg Gauss Seidel</a:t>
            </a:r>
          </a:p>
          <a:p>
            <a:pPr>
              <a:defRPr/>
            </a:pPr>
            <a:endParaRPr lang="en-US" sz="240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/>
              <a:t>5x1 + 2x2 + 6x3 = 0</a:t>
            </a:r>
          </a:p>
          <a:p>
            <a:pPr>
              <a:defRPr/>
            </a:pPr>
            <a:r>
              <a:rPr lang="en-US" sz="2400" dirty="0"/>
              <a:t>	-2x1 + x2 + 3x3 = 0</a:t>
            </a:r>
          </a:p>
          <a:p>
            <a:pPr marL="457200" indent="-457200">
              <a:buFont typeface="+mj-lt"/>
              <a:buAutoNum type="arabicPeriod" startAt="2"/>
              <a:defRPr/>
            </a:pPr>
            <a:r>
              <a:rPr lang="en-US" sz="2400" dirty="0"/>
              <a:t>X1 – 2x2 + x3 – 4x4 = 1</a:t>
            </a:r>
          </a:p>
          <a:p>
            <a:pPr>
              <a:defRPr/>
            </a:pPr>
            <a:r>
              <a:rPr lang="en-US" sz="2400" dirty="0"/>
              <a:t>	X1 + 3x2 + 7x3 + 2x4 = 2</a:t>
            </a:r>
          </a:p>
          <a:p>
            <a:pPr>
              <a:defRPr/>
            </a:pPr>
            <a:r>
              <a:rPr lang="en-US" sz="2400" dirty="0"/>
              <a:t>	X1 – 12x2 – 11x3 – 16x4 = 5</a:t>
            </a:r>
          </a:p>
        </p:txBody>
      </p:sp>
    </p:spTree>
    <p:extLst>
      <p:ext uri="{BB962C8B-B14F-4D97-AF65-F5344CB8AC3E}">
        <p14:creationId xmlns:p14="http://schemas.microsoft.com/office/powerpoint/2010/main" val="3798742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42" y="390940"/>
            <a:ext cx="10840915" cy="953605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Contoh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penyelesaian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permasalahan</a:t>
            </a:r>
            <a:r>
              <a:rPr lang="en-US" dirty="0">
                <a:solidFill>
                  <a:srgbClr val="FFC000"/>
                </a:solidFill>
              </a:rPr>
              <a:t> pers linier </a:t>
            </a:r>
            <a:r>
              <a:rPr lang="en-US" dirty="0" err="1">
                <a:solidFill>
                  <a:srgbClr val="FFC000"/>
                </a:solidFill>
              </a:rPr>
              <a:t>serentak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26C8249-71B5-4864-AD9B-D538B1ABC87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775251" y="1411555"/>
            <a:ext cx="10624931" cy="48500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189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377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566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754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5943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131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320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509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id-ID" sz="2000" dirty="0" err="1"/>
              <a:t>Mr.X</a:t>
            </a:r>
            <a:r>
              <a:rPr lang="en-US" altLang="id-ID" sz="2000" dirty="0"/>
              <a:t> </a:t>
            </a:r>
            <a:r>
              <a:rPr lang="en-US" altLang="id-ID" sz="2000" dirty="0" err="1"/>
              <a:t>membuat</a:t>
            </a:r>
            <a:r>
              <a:rPr lang="en-US" altLang="id-ID" sz="2000" dirty="0"/>
              <a:t> 2 </a:t>
            </a:r>
            <a:r>
              <a:rPr lang="en-US" altLang="id-ID" sz="2000" dirty="0" err="1"/>
              <a:t>macam</a:t>
            </a:r>
            <a:r>
              <a:rPr lang="en-US" altLang="id-ID" sz="2000" dirty="0"/>
              <a:t> </a:t>
            </a:r>
            <a:r>
              <a:rPr lang="en-US" altLang="id-ID" sz="2000" dirty="0" err="1"/>
              <a:t>boneka</a:t>
            </a:r>
            <a:r>
              <a:rPr lang="en-US" altLang="id-ID" sz="2000" dirty="0"/>
              <a:t> A dan B. </a:t>
            </a:r>
            <a:r>
              <a:rPr lang="en-US" altLang="id-ID" sz="2000" dirty="0" err="1"/>
              <a:t>Boneka</a:t>
            </a:r>
            <a:r>
              <a:rPr lang="en-US" altLang="id-ID" sz="2000" dirty="0"/>
              <a:t> A </a:t>
            </a:r>
            <a:r>
              <a:rPr lang="en-US" altLang="id-ID" sz="2000" dirty="0" err="1"/>
              <a:t>memerlukan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bahan</a:t>
            </a:r>
            <a:r>
              <a:rPr lang="en-US" altLang="id-ID" sz="2000" dirty="0"/>
              <a:t> 10 </a:t>
            </a:r>
            <a:r>
              <a:rPr lang="en-US" altLang="id-ID" sz="2000" dirty="0" err="1"/>
              <a:t>blok</a:t>
            </a:r>
            <a:r>
              <a:rPr lang="en-US" altLang="id-ID" sz="2000" dirty="0"/>
              <a:t> B1 dan 2 </a:t>
            </a:r>
            <a:r>
              <a:rPr lang="en-US" altLang="id-ID" sz="2000" dirty="0" err="1"/>
              <a:t>blok</a:t>
            </a:r>
            <a:r>
              <a:rPr lang="en-US" altLang="id-ID" sz="2000" dirty="0"/>
              <a:t> B2, </a:t>
            </a:r>
            <a:r>
              <a:rPr lang="en-US" altLang="id-ID" sz="2000" dirty="0" err="1"/>
              <a:t>sedangkan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boneka</a:t>
            </a:r>
            <a:r>
              <a:rPr lang="en-US" altLang="id-ID" sz="2000" dirty="0"/>
              <a:t> B </a:t>
            </a:r>
            <a:r>
              <a:rPr lang="en-US" altLang="id-ID" sz="2000" dirty="0" err="1"/>
              <a:t>memerlukan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bahan</a:t>
            </a:r>
            <a:r>
              <a:rPr lang="en-US" altLang="id-ID" sz="2000" dirty="0"/>
              <a:t> 5 </a:t>
            </a:r>
            <a:r>
              <a:rPr lang="en-US" altLang="id-ID" sz="2000" dirty="0" err="1"/>
              <a:t>blok</a:t>
            </a:r>
            <a:r>
              <a:rPr lang="en-US" altLang="id-ID" sz="2000" dirty="0"/>
              <a:t> B1 dan 6 </a:t>
            </a:r>
            <a:r>
              <a:rPr lang="en-US" altLang="id-ID" sz="2000" dirty="0" err="1"/>
              <a:t>blok</a:t>
            </a:r>
            <a:r>
              <a:rPr lang="en-US" altLang="id-ID" sz="2000" dirty="0"/>
              <a:t> B2. </a:t>
            </a:r>
            <a:r>
              <a:rPr lang="en-US" altLang="id-ID" sz="2000" dirty="0" err="1"/>
              <a:t>Berapa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jumlah</a:t>
            </a:r>
            <a:r>
              <a:rPr lang="en-US" altLang="id-ID" sz="2000" dirty="0"/>
              <a:t> </a:t>
            </a:r>
            <a:r>
              <a:rPr lang="en-US" altLang="id-ID" sz="2000" dirty="0" err="1"/>
              <a:t>boneka</a:t>
            </a:r>
            <a:r>
              <a:rPr lang="en-US" altLang="id-ID" sz="2000" dirty="0"/>
              <a:t> yang </a:t>
            </a:r>
            <a:r>
              <a:rPr lang="en-US" altLang="id-ID" sz="2000" dirty="0" err="1"/>
              <a:t>dapat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dihasilkan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bila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tersedia</a:t>
            </a:r>
            <a:r>
              <a:rPr lang="en-US" altLang="id-ID" sz="2000" dirty="0"/>
              <a:t> 80 </a:t>
            </a:r>
            <a:r>
              <a:rPr lang="en-US" altLang="id-ID" sz="2000" dirty="0" err="1"/>
              <a:t>blok</a:t>
            </a:r>
            <a:r>
              <a:rPr lang="en-US" altLang="id-ID" sz="2000" dirty="0"/>
              <a:t> </a:t>
            </a:r>
            <a:r>
              <a:rPr lang="en-US" altLang="id-ID" sz="2000" dirty="0" err="1"/>
              <a:t>bahan</a:t>
            </a:r>
            <a:r>
              <a:rPr lang="en-US" altLang="id-ID" sz="2000" dirty="0"/>
              <a:t> B1 dan 36 </a:t>
            </a:r>
            <a:r>
              <a:rPr lang="en-US" altLang="id-ID" sz="2000" dirty="0" err="1"/>
              <a:t>blok</a:t>
            </a:r>
            <a:r>
              <a:rPr lang="en-US" altLang="id-ID" sz="2000" dirty="0"/>
              <a:t> </a:t>
            </a:r>
            <a:r>
              <a:rPr lang="en-US" altLang="id-ID" sz="2000" dirty="0" err="1"/>
              <a:t>bahan</a:t>
            </a:r>
            <a:r>
              <a:rPr lang="en-US" altLang="id-ID" sz="2000" dirty="0"/>
              <a:t> B2.</a:t>
            </a:r>
            <a:endParaRPr lang="en-US" altLang="id-ID" sz="2000" b="1" dirty="0"/>
          </a:p>
          <a:p>
            <a:pPr>
              <a:lnSpc>
                <a:spcPct val="80000"/>
              </a:lnSpc>
            </a:pPr>
            <a:endParaRPr lang="en-US" altLang="id-ID" sz="2000" b="1" dirty="0"/>
          </a:p>
          <a:p>
            <a:pPr>
              <a:lnSpc>
                <a:spcPct val="80000"/>
              </a:lnSpc>
            </a:pPr>
            <a:r>
              <a:rPr lang="en-US" altLang="id-ID" sz="2000" b="1" dirty="0"/>
              <a:t>Model </a:t>
            </a:r>
            <a:r>
              <a:rPr lang="en-US" altLang="id-ID" sz="2000" b="1" dirty="0" err="1"/>
              <a:t>Sistem</a:t>
            </a:r>
            <a:r>
              <a:rPr lang="en-US" altLang="id-ID" sz="2000" b="1" dirty="0"/>
              <a:t> </a:t>
            </a:r>
            <a:r>
              <a:rPr lang="en-US" altLang="id-ID" sz="2000" b="1" dirty="0" err="1"/>
              <a:t>Persamaan</a:t>
            </a:r>
            <a:r>
              <a:rPr lang="en-US" altLang="id-ID" sz="2000" b="1" dirty="0"/>
              <a:t> Linier :</a:t>
            </a: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id-ID" sz="2000" b="1" dirty="0" err="1"/>
              <a:t>Variabel</a:t>
            </a:r>
            <a:r>
              <a:rPr lang="en-US" altLang="id-ID" sz="2000" b="1" dirty="0"/>
              <a:t> yang </a:t>
            </a:r>
            <a:r>
              <a:rPr lang="en-US" altLang="id-ID" sz="2000" b="1" dirty="0" err="1"/>
              <a:t>dicari</a:t>
            </a:r>
            <a:r>
              <a:rPr lang="en-US" altLang="id-ID" sz="2000" b="1" dirty="0"/>
              <a:t> </a:t>
            </a:r>
            <a:r>
              <a:rPr lang="en-US" altLang="id-ID" sz="2000" b="1" dirty="0" err="1"/>
              <a:t>adalah</a:t>
            </a:r>
            <a:r>
              <a:rPr lang="en-US" altLang="id-ID" sz="2000" b="1" dirty="0"/>
              <a:t> </a:t>
            </a:r>
            <a:r>
              <a:rPr lang="en-US" altLang="id-ID" sz="2000" b="1" dirty="0" err="1"/>
              <a:t>jumlah</a:t>
            </a:r>
            <a:r>
              <a:rPr lang="en-US" altLang="id-ID" sz="2000" b="1" dirty="0"/>
              <a:t> </a:t>
            </a:r>
            <a:r>
              <a:rPr lang="en-US" altLang="id-ID" sz="2000" b="1" dirty="0" err="1"/>
              <a:t>boneka</a:t>
            </a:r>
            <a:r>
              <a:rPr lang="en-US" altLang="id-ID" sz="2000" b="1" dirty="0"/>
              <a:t>, </a:t>
            </a:r>
            <a:r>
              <a:rPr lang="en-US" altLang="id-ID" sz="2000" b="1" dirty="0" err="1"/>
              <a:t>anggap</a:t>
            </a:r>
            <a:r>
              <a:rPr lang="en-US" altLang="id-ID" sz="2000" b="1" dirty="0"/>
              <a:t>:</a:t>
            </a:r>
            <a:endParaRPr lang="en-US" altLang="id-ID" sz="2000" dirty="0"/>
          </a:p>
          <a:p>
            <a:pPr>
              <a:lnSpc>
                <a:spcPct val="80000"/>
              </a:lnSpc>
            </a:pPr>
            <a:r>
              <a:rPr lang="en-US" altLang="id-ID" sz="2000" i="1" dirty="0"/>
              <a:t>		x1</a:t>
            </a:r>
            <a:r>
              <a:rPr lang="en-US" altLang="id-ID" sz="2000" dirty="0"/>
              <a:t> </a:t>
            </a:r>
            <a:r>
              <a:rPr lang="en-US" altLang="id-ID" sz="2000" dirty="0" err="1"/>
              <a:t>adalah</a:t>
            </a:r>
            <a:r>
              <a:rPr lang="en-US" altLang="id-ID" sz="2000" dirty="0"/>
              <a:t> </a:t>
            </a:r>
            <a:r>
              <a:rPr lang="en-US" altLang="id-ID" sz="2000" dirty="0" err="1"/>
              <a:t>jumlah</a:t>
            </a:r>
            <a:r>
              <a:rPr lang="en-US" altLang="id-ID" sz="2000" dirty="0"/>
              <a:t> </a:t>
            </a:r>
            <a:r>
              <a:rPr lang="en-US" altLang="id-ID" sz="2000" dirty="0" err="1"/>
              <a:t>boneka</a:t>
            </a:r>
            <a:r>
              <a:rPr lang="en-US" altLang="id-ID" sz="2000" dirty="0"/>
              <a:t> A</a:t>
            </a:r>
          </a:p>
          <a:p>
            <a:pPr>
              <a:lnSpc>
                <a:spcPct val="80000"/>
              </a:lnSpc>
            </a:pPr>
            <a:r>
              <a:rPr lang="en-US" altLang="id-ID" sz="2000" i="1" dirty="0"/>
              <a:t>		x2</a:t>
            </a:r>
            <a:r>
              <a:rPr lang="en-US" altLang="id-ID" sz="2000" dirty="0"/>
              <a:t> </a:t>
            </a:r>
            <a:r>
              <a:rPr lang="en-US" altLang="id-ID" sz="2000" dirty="0" err="1"/>
              <a:t>adalah</a:t>
            </a:r>
            <a:r>
              <a:rPr lang="en-US" altLang="id-ID" sz="2000" dirty="0"/>
              <a:t> </a:t>
            </a:r>
            <a:r>
              <a:rPr lang="en-US" altLang="id-ID" sz="2000" dirty="0" err="1"/>
              <a:t>jumlah</a:t>
            </a:r>
            <a:r>
              <a:rPr lang="en-US" altLang="id-ID" sz="2000" dirty="0"/>
              <a:t> </a:t>
            </a:r>
            <a:r>
              <a:rPr lang="en-US" altLang="id-ID" sz="2000" dirty="0" err="1"/>
              <a:t>boneka</a:t>
            </a:r>
            <a:r>
              <a:rPr lang="en-US" altLang="id-ID" sz="2000" dirty="0"/>
              <a:t> B</a:t>
            </a:r>
            <a:endParaRPr lang="en-US" altLang="id-ID" sz="2000" b="1" dirty="0"/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id-ID" sz="2000" b="1" dirty="0" err="1"/>
              <a:t>Perhatikan</a:t>
            </a:r>
            <a:r>
              <a:rPr lang="en-US" altLang="id-ID" sz="2000" b="1" dirty="0"/>
              <a:t> </a:t>
            </a:r>
            <a:r>
              <a:rPr lang="en-US" altLang="id-ID" sz="2000" b="1" dirty="0" err="1"/>
              <a:t>dari</a:t>
            </a:r>
            <a:r>
              <a:rPr lang="en-US" altLang="id-ID" sz="2000" b="1" dirty="0"/>
              <a:t> </a:t>
            </a:r>
            <a:r>
              <a:rPr lang="en-US" altLang="id-ID" sz="2000" b="1" dirty="0" err="1"/>
              <a:t>pemakaian</a:t>
            </a:r>
            <a:r>
              <a:rPr lang="en-US" altLang="id-ID" sz="2000" b="1" dirty="0"/>
              <a:t> </a:t>
            </a:r>
            <a:r>
              <a:rPr lang="en-US" altLang="id-ID" sz="2000" b="1" dirty="0" err="1"/>
              <a:t>bahan</a:t>
            </a:r>
            <a:r>
              <a:rPr lang="en-US" altLang="id-ID" sz="2000" b="1" dirty="0"/>
              <a:t> :</a:t>
            </a:r>
            <a:endParaRPr lang="en-US" altLang="id-ID" sz="2000" dirty="0"/>
          </a:p>
          <a:p>
            <a:pPr>
              <a:lnSpc>
                <a:spcPct val="80000"/>
              </a:lnSpc>
            </a:pPr>
            <a:r>
              <a:rPr lang="en-US" altLang="id-ID" sz="2000" dirty="0"/>
              <a:t>		B1: 10 </a:t>
            </a:r>
            <a:r>
              <a:rPr lang="en-US" altLang="id-ID" sz="2000" dirty="0" err="1"/>
              <a:t>bahan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untuk</a:t>
            </a:r>
            <a:r>
              <a:rPr lang="en-US" altLang="id-ID" sz="2000" dirty="0"/>
              <a:t> </a:t>
            </a:r>
            <a:r>
              <a:rPr lang="en-US" altLang="id-ID" sz="2000" dirty="0" err="1"/>
              <a:t>boneka</a:t>
            </a:r>
            <a:r>
              <a:rPr lang="en-US" altLang="id-ID" sz="2000" dirty="0"/>
              <a:t> A + 5 </a:t>
            </a:r>
            <a:r>
              <a:rPr lang="en-US" altLang="id-ID" sz="2000" dirty="0" err="1"/>
              <a:t>bahan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untuk</a:t>
            </a:r>
            <a:r>
              <a:rPr lang="en-US" altLang="id-ID" sz="2000" dirty="0"/>
              <a:t>  </a:t>
            </a:r>
            <a:r>
              <a:rPr lang="en-US" altLang="id-ID" sz="2000" dirty="0" err="1"/>
              <a:t>boneka</a:t>
            </a:r>
            <a:r>
              <a:rPr lang="en-US" altLang="id-ID" sz="2000" dirty="0"/>
              <a:t> B = 80</a:t>
            </a:r>
          </a:p>
          <a:p>
            <a:pPr>
              <a:lnSpc>
                <a:spcPct val="80000"/>
              </a:lnSpc>
            </a:pPr>
            <a:r>
              <a:rPr lang="en-US" altLang="id-ID" sz="2000" dirty="0"/>
              <a:t>		B2: 2 </a:t>
            </a:r>
            <a:r>
              <a:rPr lang="en-US" altLang="id-ID" sz="2000" dirty="0" err="1"/>
              <a:t>bahan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untuk</a:t>
            </a:r>
            <a:r>
              <a:rPr lang="en-US" altLang="id-ID" sz="2000" dirty="0"/>
              <a:t> </a:t>
            </a:r>
            <a:r>
              <a:rPr lang="en-US" altLang="id-ID" sz="2000" dirty="0" err="1"/>
              <a:t>boneka</a:t>
            </a:r>
            <a:r>
              <a:rPr lang="en-US" altLang="id-ID" sz="2000" dirty="0"/>
              <a:t> A + 6 </a:t>
            </a:r>
            <a:r>
              <a:rPr lang="en-US" altLang="id-ID" sz="2000" dirty="0" err="1"/>
              <a:t>bahan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untuk</a:t>
            </a:r>
            <a:r>
              <a:rPr lang="en-US" altLang="id-ID" sz="2000" dirty="0"/>
              <a:t> </a:t>
            </a:r>
            <a:r>
              <a:rPr lang="en-US" altLang="id-ID" sz="2000" dirty="0" err="1"/>
              <a:t>boneka</a:t>
            </a:r>
            <a:r>
              <a:rPr lang="en-US" altLang="id-ID" sz="2000" dirty="0"/>
              <a:t> B = 36</a:t>
            </a: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id-ID" sz="2000" dirty="0" err="1"/>
              <a:t>Diperoleh</a:t>
            </a:r>
            <a:r>
              <a:rPr lang="en-US" altLang="id-ID" sz="2000" dirty="0"/>
              <a:t> model </a:t>
            </a:r>
            <a:r>
              <a:rPr lang="en-US" altLang="id-ID" sz="2000" dirty="0" err="1"/>
              <a:t>sistem</a:t>
            </a:r>
            <a:r>
              <a:rPr lang="en-US" altLang="id-ID" sz="2000" dirty="0"/>
              <a:t> </a:t>
            </a:r>
            <a:r>
              <a:rPr lang="en-US" altLang="id-ID" sz="2000" dirty="0" err="1"/>
              <a:t>persamaan</a:t>
            </a:r>
            <a:r>
              <a:rPr lang="en-US" altLang="id-ID" sz="2000" dirty="0"/>
              <a:t> linier </a:t>
            </a:r>
            <a:endParaRPr lang="en-US" altLang="id-ID" sz="2000" i="1" dirty="0"/>
          </a:p>
          <a:p>
            <a:pPr>
              <a:lnSpc>
                <a:spcPct val="80000"/>
              </a:lnSpc>
            </a:pPr>
            <a:r>
              <a:rPr lang="en-US" altLang="id-ID" sz="2000" i="1" dirty="0"/>
              <a:t>		10 x1 + 5 x2 = 80</a:t>
            </a:r>
          </a:p>
          <a:p>
            <a:pPr>
              <a:lnSpc>
                <a:spcPct val="80000"/>
              </a:lnSpc>
            </a:pPr>
            <a:r>
              <a:rPr lang="en-US" altLang="id-ID" sz="2000" i="1" dirty="0"/>
              <a:t>		2 x1 + 6 x2 = 36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561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42" y="390940"/>
            <a:ext cx="10840915" cy="814485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Metode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eliminasi</a:t>
            </a:r>
            <a:r>
              <a:rPr lang="en-US" dirty="0">
                <a:solidFill>
                  <a:srgbClr val="FFC000"/>
                </a:solidFill>
              </a:rPr>
              <a:t> gauss-</a:t>
            </a:r>
            <a:r>
              <a:rPr lang="en-US" dirty="0" err="1">
                <a:solidFill>
                  <a:srgbClr val="FFC000"/>
                </a:solidFill>
              </a:rPr>
              <a:t>jordan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108CD0B-F6C2-4905-9CD8-0DF1A2DEB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13791" y="1331581"/>
            <a:ext cx="10066681" cy="494001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id-ID" sz="2600" dirty="0" err="1"/>
              <a:t>Metode</a:t>
            </a:r>
            <a:r>
              <a:rPr lang="en-US" altLang="id-ID" sz="2600" dirty="0"/>
              <a:t> </a:t>
            </a:r>
            <a:r>
              <a:rPr lang="en-US" altLang="id-ID" sz="2600" dirty="0" err="1"/>
              <a:t>ini</a:t>
            </a:r>
            <a:r>
              <a:rPr lang="en-US" altLang="id-ID" sz="2600" dirty="0"/>
              <a:t> </a:t>
            </a:r>
            <a:r>
              <a:rPr lang="en-US" altLang="id-ID" sz="2600" dirty="0" err="1"/>
              <a:t>merupakan</a:t>
            </a:r>
            <a:r>
              <a:rPr lang="en-US" altLang="id-ID" sz="2600" dirty="0"/>
              <a:t> </a:t>
            </a:r>
            <a:r>
              <a:rPr lang="en-US" altLang="id-ID" sz="2600" dirty="0" err="1"/>
              <a:t>pengembangan</a:t>
            </a:r>
            <a:r>
              <a:rPr lang="en-US" altLang="id-ID" sz="2600" dirty="0"/>
              <a:t> </a:t>
            </a:r>
            <a:r>
              <a:rPr lang="en-US" altLang="id-ID" sz="2600" dirty="0" err="1"/>
              <a:t>metode</a:t>
            </a:r>
            <a:r>
              <a:rPr lang="en-US" altLang="id-ID" sz="2600" dirty="0"/>
              <a:t> </a:t>
            </a:r>
            <a:r>
              <a:rPr lang="en-US" altLang="id-ID" sz="2600" dirty="0" err="1"/>
              <a:t>eliminasi</a:t>
            </a:r>
            <a:r>
              <a:rPr lang="en-US" altLang="id-ID" sz="2600" dirty="0"/>
              <a:t> Gauss, </a:t>
            </a:r>
            <a:r>
              <a:rPr lang="en-US" altLang="id-ID" sz="2600" dirty="0" err="1"/>
              <a:t>hanya</a:t>
            </a:r>
            <a:r>
              <a:rPr lang="en-US" altLang="id-ID" sz="2600" dirty="0"/>
              <a:t> </a:t>
            </a:r>
            <a:r>
              <a:rPr lang="en-US" altLang="id-ID" sz="2600" dirty="0" err="1"/>
              <a:t>saja</a:t>
            </a:r>
            <a:r>
              <a:rPr lang="en-US" altLang="id-ID" sz="2600" dirty="0"/>
              <a:t> augmented </a:t>
            </a:r>
            <a:r>
              <a:rPr lang="en-US" altLang="id-ID" sz="2600" dirty="0" err="1"/>
              <a:t>matrik</a:t>
            </a:r>
            <a:r>
              <a:rPr lang="en-US" altLang="id-ID" sz="2600" dirty="0"/>
              <a:t>, pada </a:t>
            </a:r>
            <a:r>
              <a:rPr lang="en-US" altLang="id-ID" sz="2600" dirty="0" err="1"/>
              <a:t>sebelah</a:t>
            </a:r>
            <a:r>
              <a:rPr lang="en-US" altLang="id-ID" sz="2600" dirty="0"/>
              <a:t> </a:t>
            </a:r>
            <a:r>
              <a:rPr lang="en-US" altLang="id-ID" sz="2600" dirty="0" err="1"/>
              <a:t>kiri</a:t>
            </a:r>
            <a:r>
              <a:rPr lang="en-US" altLang="id-ID" sz="2600" dirty="0"/>
              <a:t> </a:t>
            </a:r>
            <a:r>
              <a:rPr lang="en-US" altLang="id-ID" sz="2600" dirty="0" err="1"/>
              <a:t>diubah</a:t>
            </a:r>
            <a:r>
              <a:rPr lang="en-US" altLang="id-ID" sz="2600" dirty="0"/>
              <a:t> </a:t>
            </a:r>
            <a:r>
              <a:rPr lang="en-US" altLang="id-ID" sz="2600" dirty="0" err="1"/>
              <a:t>menjadi</a:t>
            </a:r>
            <a:r>
              <a:rPr lang="en-US" altLang="id-ID" sz="2600" dirty="0"/>
              <a:t> </a:t>
            </a:r>
            <a:r>
              <a:rPr lang="en-US" altLang="id-ID" sz="2600" dirty="0" err="1"/>
              <a:t>matrik</a:t>
            </a:r>
            <a:r>
              <a:rPr lang="en-US" altLang="id-ID" sz="2600" dirty="0"/>
              <a:t> diagonal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id-ID" sz="2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id-ID" sz="2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id-ID" sz="2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id-ID" sz="26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id-ID" sz="2600" dirty="0" err="1"/>
              <a:t>Penyelesaian</a:t>
            </a:r>
            <a:r>
              <a:rPr lang="en-US" altLang="id-ID" sz="2600" dirty="0"/>
              <a:t> </a:t>
            </a:r>
            <a:r>
              <a:rPr lang="en-US" altLang="id-ID" sz="2600" dirty="0" err="1"/>
              <a:t>dari</a:t>
            </a:r>
            <a:r>
              <a:rPr lang="en-US" altLang="id-ID" sz="2600" dirty="0"/>
              <a:t> </a:t>
            </a:r>
            <a:r>
              <a:rPr lang="en-US" altLang="id-ID" sz="2600" dirty="0" err="1"/>
              <a:t>persamaan</a:t>
            </a:r>
            <a:r>
              <a:rPr lang="en-US" altLang="id-ID" sz="2600" dirty="0"/>
              <a:t> linier </a:t>
            </a:r>
            <a:r>
              <a:rPr lang="en-US" altLang="id-ID" sz="2600" dirty="0" err="1"/>
              <a:t>simultan</a:t>
            </a:r>
            <a:r>
              <a:rPr lang="en-US" altLang="id-ID" sz="2600" dirty="0"/>
              <a:t> </a:t>
            </a:r>
            <a:r>
              <a:rPr lang="en-US" altLang="id-ID" sz="2600" dirty="0" err="1"/>
              <a:t>diatas</a:t>
            </a:r>
            <a:r>
              <a:rPr lang="en-US" altLang="id-ID" sz="2600" dirty="0"/>
              <a:t> </a:t>
            </a:r>
            <a:r>
              <a:rPr lang="en-US" altLang="id-ID" sz="2600" dirty="0" err="1"/>
              <a:t>adalah</a:t>
            </a:r>
            <a:r>
              <a:rPr lang="en-US" altLang="id-ID" sz="2600" dirty="0"/>
              <a:t> </a:t>
            </a:r>
            <a:r>
              <a:rPr lang="en-US" altLang="id-ID" sz="2600" dirty="0" err="1"/>
              <a:t>nilai</a:t>
            </a:r>
            <a:r>
              <a:rPr lang="en-US" altLang="id-ID" sz="2600" dirty="0"/>
              <a:t> d1,d2,d3,…,</a:t>
            </a:r>
            <a:r>
              <a:rPr lang="en-US" altLang="id-ID" sz="2600" dirty="0" err="1"/>
              <a:t>dn</a:t>
            </a:r>
            <a:r>
              <a:rPr lang="en-US" altLang="id-ID" sz="2600" dirty="0"/>
              <a:t>  dan </a:t>
            </a:r>
            <a:r>
              <a:rPr lang="en-US" altLang="id-ID" sz="2600" dirty="0" err="1"/>
              <a:t>atau</a:t>
            </a:r>
            <a:r>
              <a:rPr lang="en-US" altLang="id-ID" sz="2600" dirty="0"/>
              <a:t>:</a:t>
            </a:r>
          </a:p>
        </p:txBody>
      </p:sp>
      <p:graphicFrame>
        <p:nvGraphicFramePr>
          <p:cNvPr id="18" name="Object 5">
            <a:extLst>
              <a:ext uri="{FF2B5EF4-FFF2-40B4-BE49-F238E27FC236}">
                <a16:creationId xmlns:a16="http://schemas.microsoft.com/office/drawing/2014/main" id="{A43A1421-84EB-41AA-9DC6-39D3F77A83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785854"/>
              </p:ext>
            </p:extLst>
          </p:nvPr>
        </p:nvGraphicFramePr>
        <p:xfrm>
          <a:off x="2315817" y="2683572"/>
          <a:ext cx="3114354" cy="1905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Equation" r:id="rId3" imgW="1917700" imgH="1168400" progId="Equation.3">
                  <p:embed/>
                </p:oleObj>
              </mc:Choice>
              <mc:Fallback>
                <p:oleObj name="Equation" r:id="rId3" imgW="1917700" imgH="1168400" progId="Equation.3">
                  <p:embed/>
                  <p:pic>
                    <p:nvPicPr>
                      <p:cNvPr id="19460" name="Object 5">
                        <a:extLst>
                          <a:ext uri="{FF2B5EF4-FFF2-40B4-BE49-F238E27FC236}">
                            <a16:creationId xmlns:a16="http://schemas.microsoft.com/office/drawing/2014/main" id="{FE2F5FA6-927B-4F5D-B380-3E182E2EB7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5817" y="2683572"/>
                        <a:ext cx="3114354" cy="19057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Line 6">
            <a:extLst>
              <a:ext uri="{FF2B5EF4-FFF2-40B4-BE49-F238E27FC236}">
                <a16:creationId xmlns:a16="http://schemas.microsoft.com/office/drawing/2014/main" id="{F4B67529-6B2B-49AA-9543-BDDE101123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4817" y="3521771"/>
            <a:ext cx="407401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graphicFrame>
        <p:nvGraphicFramePr>
          <p:cNvPr id="20" name="Object 4">
            <a:extLst>
              <a:ext uri="{FF2B5EF4-FFF2-40B4-BE49-F238E27FC236}">
                <a16:creationId xmlns:a16="http://schemas.microsoft.com/office/drawing/2014/main" id="{2D9F23B7-AAA2-4BC7-AE14-057836242E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029116"/>
              </p:ext>
            </p:extLst>
          </p:nvPr>
        </p:nvGraphicFramePr>
        <p:xfrm>
          <a:off x="6278217" y="2683571"/>
          <a:ext cx="2607366" cy="1993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Equation" r:id="rId5" imgW="1536700" imgH="1168400" progId="Equation.3">
                  <p:embed/>
                </p:oleObj>
              </mc:Choice>
              <mc:Fallback>
                <p:oleObj name="Equation" r:id="rId5" imgW="1536700" imgH="1168400" progId="Equation.3">
                  <p:embed/>
                  <p:pic>
                    <p:nvPicPr>
                      <p:cNvPr id="19465" name="Object 4">
                        <a:extLst>
                          <a:ext uri="{FF2B5EF4-FFF2-40B4-BE49-F238E27FC236}">
                            <a16:creationId xmlns:a16="http://schemas.microsoft.com/office/drawing/2014/main" id="{A51B9570-51BF-40D4-AC8B-084CB46DD5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217" y="2683571"/>
                        <a:ext cx="2607366" cy="19932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">
            <a:extLst>
              <a:ext uri="{FF2B5EF4-FFF2-40B4-BE49-F238E27FC236}">
                <a16:creationId xmlns:a16="http://schemas.microsoft.com/office/drawing/2014/main" id="{CE4ADDD9-7E0C-4B1C-BECB-2B9E5D55C7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031376"/>
              </p:ext>
            </p:extLst>
          </p:nvPr>
        </p:nvGraphicFramePr>
        <p:xfrm>
          <a:off x="2458278" y="5593428"/>
          <a:ext cx="50292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Equation" r:id="rId7" imgW="2197100" imgH="228600" progId="Equation.3">
                  <p:embed/>
                </p:oleObj>
              </mc:Choice>
              <mc:Fallback>
                <p:oleObj name="Equation" r:id="rId7" imgW="2197100" imgH="228600" progId="Equation.3">
                  <p:embed/>
                  <p:pic>
                    <p:nvPicPr>
                      <p:cNvPr id="19467" name="Object 12">
                        <a:extLst>
                          <a:ext uri="{FF2B5EF4-FFF2-40B4-BE49-F238E27FC236}">
                            <a16:creationId xmlns:a16="http://schemas.microsoft.com/office/drawing/2014/main" id="{F96365FE-60E5-41CF-9963-520B93F3F6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8278" y="5593428"/>
                        <a:ext cx="50292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354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42" y="390940"/>
            <a:ext cx="10840915" cy="814485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contoh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108CD0B-F6C2-4905-9CD8-0DF1A2DEB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158" y="1215589"/>
            <a:ext cx="3647877" cy="411457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id-ID" sz="2600" dirty="0" err="1"/>
              <a:t>Selesaikan</a:t>
            </a:r>
            <a:r>
              <a:rPr lang="en-US" altLang="id-ID" sz="2600" dirty="0"/>
              <a:t> pers linier </a:t>
            </a:r>
            <a:r>
              <a:rPr lang="en-US" altLang="id-ID" sz="2600" dirty="0" err="1"/>
              <a:t>serentak</a:t>
            </a:r>
            <a:r>
              <a:rPr lang="en-US" altLang="id-ID" sz="2600" dirty="0"/>
              <a:t>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id-ID" sz="2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id-ID" sz="2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id-ID" sz="2600" dirty="0"/>
              <a:t>Augmented </a:t>
            </a:r>
            <a:r>
              <a:rPr lang="en-US" altLang="id-ID" sz="2600" dirty="0" err="1"/>
              <a:t>matrik</a:t>
            </a:r>
            <a:r>
              <a:rPr lang="en-US" altLang="id-ID" sz="2600" dirty="0"/>
              <a:t> </a:t>
            </a:r>
            <a:r>
              <a:rPr lang="en-US" altLang="id-ID" sz="2600" dirty="0" err="1"/>
              <a:t>dari</a:t>
            </a:r>
            <a:r>
              <a:rPr lang="en-US" altLang="id-ID" sz="2600" dirty="0"/>
              <a:t> </a:t>
            </a:r>
            <a:r>
              <a:rPr lang="en-US" altLang="id-ID" sz="2600" dirty="0" err="1"/>
              <a:t>persamaan</a:t>
            </a:r>
            <a:r>
              <a:rPr lang="en-US" altLang="id-ID" sz="2600" dirty="0"/>
              <a:t> linier </a:t>
            </a:r>
            <a:r>
              <a:rPr lang="en-US" altLang="id-ID" sz="2600" dirty="0" err="1"/>
              <a:t>simultan</a:t>
            </a:r>
            <a:endParaRPr lang="en-US" altLang="id-ID" sz="2600" dirty="0"/>
          </a:p>
          <a:p>
            <a:endParaRPr lang="en-US" altLang="id-ID" sz="2800" dirty="0"/>
          </a:p>
          <a:p>
            <a:endParaRPr lang="en-US" altLang="id-ID" sz="2800" dirty="0"/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D7215267-59FA-4A10-870D-05EAB58B3A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750134"/>
              </p:ext>
            </p:extLst>
          </p:nvPr>
        </p:nvGraphicFramePr>
        <p:xfrm>
          <a:off x="1917217" y="2104120"/>
          <a:ext cx="205740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Equation" r:id="rId3" imgW="850900" imgH="457200" progId="Equation.3">
                  <p:embed/>
                </p:oleObj>
              </mc:Choice>
              <mc:Fallback>
                <p:oleObj name="Equation" r:id="rId3" imgW="850900" imgH="457200" progId="Equation.3">
                  <p:embed/>
                  <p:pic>
                    <p:nvPicPr>
                      <p:cNvPr id="20485" name="Object 4">
                        <a:extLst>
                          <a:ext uri="{FF2B5EF4-FFF2-40B4-BE49-F238E27FC236}">
                            <a16:creationId xmlns:a16="http://schemas.microsoft.com/office/drawing/2014/main" id="{A89C2D1F-7C70-4215-A04E-F9C08FA4FA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217" y="2104120"/>
                        <a:ext cx="2057400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EA660538-2F40-4137-A306-D9143C8B03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158423"/>
              </p:ext>
            </p:extLst>
          </p:nvPr>
        </p:nvGraphicFramePr>
        <p:xfrm>
          <a:off x="4268743" y="3359710"/>
          <a:ext cx="16764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Equation" r:id="rId5" imgW="685800" imgH="457200" progId="Equation.3">
                  <p:embed/>
                </p:oleObj>
              </mc:Choice>
              <mc:Fallback>
                <p:oleObj name="Equation" r:id="rId5" imgW="685800" imgH="457200" progId="Equation.3">
                  <p:embed/>
                  <p:pic>
                    <p:nvPicPr>
                      <p:cNvPr id="20487" name="Object 6">
                        <a:extLst>
                          <a:ext uri="{FF2B5EF4-FFF2-40B4-BE49-F238E27FC236}">
                            <a16:creationId xmlns:a16="http://schemas.microsoft.com/office/drawing/2014/main" id="{1E5B0CEE-5A3D-48AC-844C-A49F65ACAC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743" y="3359710"/>
                        <a:ext cx="16764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>
            <a:extLst>
              <a:ext uri="{FF2B5EF4-FFF2-40B4-BE49-F238E27FC236}">
                <a16:creationId xmlns:a16="http://schemas.microsoft.com/office/drawing/2014/main" id="{517F1A49-59B7-46C7-9744-9A83918A7943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5857233" y="1272434"/>
            <a:ext cx="5026114" cy="46777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189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377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566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754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5943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131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320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509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id-ID" sz="2600" dirty="0" err="1"/>
              <a:t>Lakukan</a:t>
            </a:r>
            <a:r>
              <a:rPr lang="en-US" altLang="id-ID" sz="2600" dirty="0"/>
              <a:t> </a:t>
            </a:r>
            <a:r>
              <a:rPr lang="en-US" altLang="id-ID" sz="2600" dirty="0" err="1"/>
              <a:t>operasi</a:t>
            </a:r>
            <a:r>
              <a:rPr lang="en-US" altLang="id-ID" sz="2600" dirty="0"/>
              <a:t> </a:t>
            </a:r>
            <a:r>
              <a:rPr lang="en-US" altLang="id-ID" sz="2600" dirty="0" err="1"/>
              <a:t>baris</a:t>
            </a:r>
            <a:r>
              <a:rPr lang="en-US" altLang="id-ID" sz="2600" dirty="0"/>
              <a:t> </a:t>
            </a:r>
            <a:r>
              <a:rPr lang="en-US" altLang="id-ID" sz="2600" dirty="0" err="1"/>
              <a:t>elementer</a:t>
            </a:r>
            <a:r>
              <a:rPr lang="en-US" altLang="id-ID" sz="2600" dirty="0"/>
              <a:t>  </a:t>
            </a:r>
          </a:p>
        </p:txBody>
      </p:sp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2287115B-9D26-40D2-AD9D-C8E7A3C495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455077"/>
              </p:ext>
            </p:extLst>
          </p:nvPr>
        </p:nvGraphicFramePr>
        <p:xfrm>
          <a:off x="7215809" y="2103296"/>
          <a:ext cx="2466975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Equation" r:id="rId7" imgW="1206500" imgH="1422400" progId="Equation.3">
                  <p:embed/>
                </p:oleObj>
              </mc:Choice>
              <mc:Fallback>
                <p:oleObj name="Equation" r:id="rId7" imgW="1206500" imgH="1422400" progId="Equation.3">
                  <p:embed/>
                  <p:pic>
                    <p:nvPicPr>
                      <p:cNvPr id="20489" name="Object 8">
                        <a:extLst>
                          <a:ext uri="{FF2B5EF4-FFF2-40B4-BE49-F238E27FC236}">
                            <a16:creationId xmlns:a16="http://schemas.microsoft.com/office/drawing/2014/main" id="{D58E5AC9-0F15-445C-AD5F-A28FE35C8E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809" y="2103296"/>
                        <a:ext cx="2466975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>
            <a:extLst>
              <a:ext uri="{FF2B5EF4-FFF2-40B4-BE49-F238E27FC236}">
                <a16:creationId xmlns:a16="http://schemas.microsoft.com/office/drawing/2014/main" id="{226C8249-71B5-4864-AD9B-D538B1ABC87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755158" y="4933347"/>
            <a:ext cx="7414808" cy="19246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189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377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566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754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5943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131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320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509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id-ID" sz="2600" dirty="0" err="1"/>
              <a:t>Penyelesaian</a:t>
            </a:r>
            <a:r>
              <a:rPr lang="en-US" altLang="id-ID" sz="2600" dirty="0"/>
              <a:t> </a:t>
            </a:r>
            <a:r>
              <a:rPr lang="en-US" altLang="id-ID" sz="2600" dirty="0" err="1"/>
              <a:t>persamaan</a:t>
            </a:r>
            <a:r>
              <a:rPr lang="en-US" altLang="id-ID" sz="2600" dirty="0"/>
              <a:t> linier </a:t>
            </a:r>
            <a:r>
              <a:rPr lang="en-US" altLang="id-ID" sz="2600" dirty="0" err="1"/>
              <a:t>simultan</a:t>
            </a:r>
            <a:r>
              <a:rPr lang="en-US" altLang="id-ID" sz="2600" dirty="0"/>
              <a:t> :</a:t>
            </a:r>
            <a:endParaRPr lang="en-US" altLang="id-ID" sz="2600" i="1" dirty="0"/>
          </a:p>
          <a:p>
            <a:pPr>
              <a:spcBef>
                <a:spcPct val="0"/>
              </a:spcBef>
              <a:buClrTx/>
              <a:buSzTx/>
            </a:pPr>
            <a:r>
              <a:rPr lang="en-US" altLang="id-ID" sz="2600" i="1" dirty="0"/>
              <a:t>	x</a:t>
            </a:r>
            <a:r>
              <a:rPr lang="en-US" altLang="id-ID" sz="2600" i="1" baseline="-25000" dirty="0"/>
              <a:t>1</a:t>
            </a:r>
            <a:r>
              <a:rPr lang="en-US" altLang="id-ID" sz="2600" i="1" dirty="0"/>
              <a:t> = 2</a:t>
            </a:r>
            <a:r>
              <a:rPr lang="en-US" altLang="id-ID" sz="2600" dirty="0"/>
              <a:t> dan </a:t>
            </a:r>
            <a:r>
              <a:rPr lang="en-US" altLang="id-ID" sz="2600" i="1" dirty="0"/>
              <a:t>x</a:t>
            </a:r>
            <a:r>
              <a:rPr lang="en-US" altLang="id-ID" sz="2600" i="1" baseline="-25000" dirty="0"/>
              <a:t>2</a:t>
            </a:r>
            <a:r>
              <a:rPr lang="en-US" altLang="id-ID" sz="2600" i="1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193886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42" y="390940"/>
            <a:ext cx="10840915" cy="814485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contoh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</a:p>
        </p:txBody>
      </p:sp>
      <p:graphicFrame>
        <p:nvGraphicFramePr>
          <p:cNvPr id="14" name="Object 3">
            <a:extLst>
              <a:ext uri="{FF2B5EF4-FFF2-40B4-BE49-F238E27FC236}">
                <a16:creationId xmlns:a16="http://schemas.microsoft.com/office/drawing/2014/main" id="{FEC5FAB0-11A6-4234-9E8C-EAB563909A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885"/>
              </p:ext>
            </p:extLst>
          </p:nvPr>
        </p:nvGraphicFramePr>
        <p:xfrm>
          <a:off x="5595730" y="1726095"/>
          <a:ext cx="1995488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方程式" r:id="rId3" imgW="1244600" imgH="660400" progId="Equation.3">
                  <p:embed/>
                </p:oleObj>
              </mc:Choice>
              <mc:Fallback>
                <p:oleObj name="方程式" r:id="rId3" imgW="1244600" imgH="660400" progId="Equation.3">
                  <p:embed/>
                  <p:pic>
                    <p:nvPicPr>
                      <p:cNvPr id="21507" name="Object 3">
                        <a:extLst>
                          <a:ext uri="{FF2B5EF4-FFF2-40B4-BE49-F238E27FC236}">
                            <a16:creationId xmlns:a16="http://schemas.microsoft.com/office/drawing/2014/main" id="{463FB3DA-9447-4BE4-8CC9-3C2D99C412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730" y="1726095"/>
                        <a:ext cx="1995488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>
            <a:extLst>
              <a:ext uri="{FF2B5EF4-FFF2-40B4-BE49-F238E27FC236}">
                <a16:creationId xmlns:a16="http://schemas.microsoft.com/office/drawing/2014/main" id="{6D13AEF2-AD6D-4545-A0FB-066DF8F7A5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7751"/>
              </p:ext>
            </p:extLst>
          </p:nvPr>
        </p:nvGraphicFramePr>
        <p:xfrm>
          <a:off x="1557130" y="1726095"/>
          <a:ext cx="1871663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方程式" r:id="rId5" imgW="1091726" imgH="660113" progId="Equation.3">
                  <p:embed/>
                </p:oleObj>
              </mc:Choice>
              <mc:Fallback>
                <p:oleObj name="方程式" r:id="rId5" imgW="1091726" imgH="660113" progId="Equation.3">
                  <p:embed/>
                  <p:pic>
                    <p:nvPicPr>
                      <p:cNvPr id="21508" name="Object 5">
                        <a:extLst>
                          <a:ext uri="{FF2B5EF4-FFF2-40B4-BE49-F238E27FC236}">
                            <a16:creationId xmlns:a16="http://schemas.microsoft.com/office/drawing/2014/main" id="{5064066A-F967-48C8-81B5-3477539937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130" y="1726095"/>
                        <a:ext cx="1871663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>
            <a:extLst>
              <a:ext uri="{FF2B5EF4-FFF2-40B4-BE49-F238E27FC236}">
                <a16:creationId xmlns:a16="http://schemas.microsoft.com/office/drawing/2014/main" id="{0D594E2F-5017-4987-81B0-C32B894F35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02721"/>
              </p:ext>
            </p:extLst>
          </p:nvPr>
        </p:nvGraphicFramePr>
        <p:xfrm>
          <a:off x="1557130" y="4012095"/>
          <a:ext cx="18065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方程式" r:id="rId7" imgW="1054100" imgH="711200" progId="Equation.3">
                  <p:embed/>
                </p:oleObj>
              </mc:Choice>
              <mc:Fallback>
                <p:oleObj name="方程式" r:id="rId7" imgW="1054100" imgH="711200" progId="Equation.3">
                  <p:embed/>
                  <p:pic>
                    <p:nvPicPr>
                      <p:cNvPr id="21509" name="Object 6">
                        <a:extLst>
                          <a:ext uri="{FF2B5EF4-FFF2-40B4-BE49-F238E27FC236}">
                            <a16:creationId xmlns:a16="http://schemas.microsoft.com/office/drawing/2014/main" id="{A156BF7D-C270-4833-8118-2488D81720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130" y="4012095"/>
                        <a:ext cx="180657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>
            <a:extLst>
              <a:ext uri="{FF2B5EF4-FFF2-40B4-BE49-F238E27FC236}">
                <a16:creationId xmlns:a16="http://schemas.microsoft.com/office/drawing/2014/main" id="{7FDA4827-F8B5-4BB2-86C9-0CF5FCA3E7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49696"/>
              </p:ext>
            </p:extLst>
          </p:nvPr>
        </p:nvGraphicFramePr>
        <p:xfrm>
          <a:off x="5595730" y="3859695"/>
          <a:ext cx="2125663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方程式" r:id="rId9" imgW="1193800" imgH="711200" progId="Equation.3">
                  <p:embed/>
                </p:oleObj>
              </mc:Choice>
              <mc:Fallback>
                <p:oleObj name="方程式" r:id="rId9" imgW="1193800" imgH="711200" progId="Equation.3">
                  <p:embed/>
                  <p:pic>
                    <p:nvPicPr>
                      <p:cNvPr id="21510" name="Object 7">
                        <a:extLst>
                          <a:ext uri="{FF2B5EF4-FFF2-40B4-BE49-F238E27FC236}">
                            <a16:creationId xmlns:a16="http://schemas.microsoft.com/office/drawing/2014/main" id="{C7833DB6-EB4F-4BDB-AD8C-E2AB46C7F7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730" y="3859695"/>
                        <a:ext cx="2125663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Line 12">
            <a:extLst>
              <a:ext uri="{FF2B5EF4-FFF2-40B4-BE49-F238E27FC236}">
                <a16:creationId xmlns:a16="http://schemas.microsoft.com/office/drawing/2014/main" id="{490F9203-0414-48CB-A714-9C6C01AF68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8330" y="2411895"/>
            <a:ext cx="17526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" name="Line 13">
            <a:extLst>
              <a:ext uri="{FF2B5EF4-FFF2-40B4-BE49-F238E27FC236}">
                <a16:creationId xmlns:a16="http://schemas.microsoft.com/office/drawing/2014/main" id="{C9FD9332-B59F-4245-86F1-FE6EDB02F04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5530" y="2411895"/>
            <a:ext cx="17526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1" name="Text Box 15">
            <a:extLst>
              <a:ext uri="{FF2B5EF4-FFF2-40B4-BE49-F238E27FC236}">
                <a16:creationId xmlns:a16="http://schemas.microsoft.com/office/drawing/2014/main" id="{5BB64797-5179-4128-AD4F-8900A0FB4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6930" y="1726095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id-ID" sz="2400"/>
              <a:t>B</a:t>
            </a:r>
            <a:r>
              <a:rPr lang="en-US" altLang="id-ID" sz="2400" baseline="-25000"/>
              <a:t>2</a:t>
            </a:r>
            <a:r>
              <a:rPr lang="en-US" altLang="id-ID" sz="2400"/>
              <a:t>-2B</a:t>
            </a:r>
            <a:r>
              <a:rPr lang="en-US" altLang="id-ID" sz="2400" baseline="-25000"/>
              <a:t>1</a:t>
            </a:r>
          </a:p>
        </p:txBody>
      </p:sp>
      <p:sp>
        <p:nvSpPr>
          <p:cNvPr id="22" name="Line 16">
            <a:extLst>
              <a:ext uri="{FF2B5EF4-FFF2-40B4-BE49-F238E27FC236}">
                <a16:creationId xmlns:a16="http://schemas.microsoft.com/office/drawing/2014/main" id="{79525D26-CB63-4C57-9FDC-61EEBEE908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2130" y="4850295"/>
            <a:ext cx="17526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8C15497F-F35A-4F42-ACEE-C409F32E4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730" y="4164495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id-ID" sz="2400"/>
              <a:t>B</a:t>
            </a:r>
            <a:r>
              <a:rPr lang="en-US" altLang="id-ID" sz="2400" baseline="-25000"/>
              <a:t>2</a:t>
            </a:r>
            <a:r>
              <a:rPr lang="en-US" altLang="id-ID" sz="2400"/>
              <a:t>-2B</a:t>
            </a:r>
            <a:r>
              <a:rPr lang="en-US" altLang="id-ID" sz="2400" baseline="-25000"/>
              <a:t>1</a:t>
            </a:r>
          </a:p>
        </p:txBody>
      </p:sp>
      <p:sp>
        <p:nvSpPr>
          <p:cNvPr id="24" name="Text Box 18">
            <a:extLst>
              <a:ext uri="{FF2B5EF4-FFF2-40B4-BE49-F238E27FC236}">
                <a16:creationId xmlns:a16="http://schemas.microsoft.com/office/drawing/2014/main" id="{2FEF0BB4-B238-409B-B756-3CCAFE19A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0330" y="1726095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id-ID" sz="2400"/>
              <a:t>B</a:t>
            </a:r>
            <a:r>
              <a:rPr lang="en-US" altLang="id-ID" sz="2400" baseline="-25000"/>
              <a:t>3</a:t>
            </a:r>
            <a:r>
              <a:rPr lang="en-US" altLang="id-ID" sz="2400"/>
              <a:t>-3B</a:t>
            </a:r>
            <a:r>
              <a:rPr lang="en-US" altLang="id-ID" sz="2400" baseline="-25000"/>
              <a:t>1</a:t>
            </a:r>
          </a:p>
        </p:txBody>
      </p:sp>
      <p:sp>
        <p:nvSpPr>
          <p:cNvPr id="25" name="Line 19">
            <a:extLst>
              <a:ext uri="{FF2B5EF4-FFF2-40B4-BE49-F238E27FC236}">
                <a16:creationId xmlns:a16="http://schemas.microsoft.com/office/drawing/2014/main" id="{A9D05E19-F52D-4D52-A3A0-72129684DE6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4130" y="4774095"/>
            <a:ext cx="17526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6" name="Text Box 20">
            <a:extLst>
              <a:ext uri="{FF2B5EF4-FFF2-40B4-BE49-F238E27FC236}">
                <a16:creationId xmlns:a16="http://schemas.microsoft.com/office/drawing/2014/main" id="{2A8CB566-6393-400C-8FA1-DD97EFF10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8930" y="4088295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id-ID" sz="2400"/>
              <a:t>B</a:t>
            </a:r>
            <a:r>
              <a:rPr lang="en-US" altLang="id-ID" sz="2400" baseline="-25000"/>
              <a:t>3</a:t>
            </a:r>
            <a:r>
              <a:rPr lang="en-US" altLang="id-ID" sz="2400"/>
              <a:t>-3B</a:t>
            </a:r>
            <a:r>
              <a:rPr lang="en-US" altLang="id-ID" sz="2400" baseline="-250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7650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42" y="390940"/>
            <a:ext cx="10840915" cy="81448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Example 3: using elementary row </a:t>
            </a:r>
            <a:r>
              <a:rPr lang="en-US" dirty="0" err="1">
                <a:solidFill>
                  <a:srgbClr val="FFC000"/>
                </a:solidFill>
              </a:rPr>
              <a:t>aperation</a:t>
            </a:r>
            <a:r>
              <a:rPr lang="en-US" dirty="0">
                <a:solidFill>
                  <a:srgbClr val="FFC000"/>
                </a:solidFill>
              </a:rPr>
              <a:t> (2/4)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</a:p>
        </p:txBody>
      </p:sp>
      <p:graphicFrame>
        <p:nvGraphicFramePr>
          <p:cNvPr id="27" name="Object 3">
            <a:extLst>
              <a:ext uri="{FF2B5EF4-FFF2-40B4-BE49-F238E27FC236}">
                <a16:creationId xmlns:a16="http://schemas.microsoft.com/office/drawing/2014/main" id="{B64763C2-0F31-40DA-98F9-B7308BD72D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381484"/>
              </p:ext>
            </p:extLst>
          </p:nvPr>
        </p:nvGraphicFramePr>
        <p:xfrm>
          <a:off x="5666203" y="1946620"/>
          <a:ext cx="2087562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方程式" r:id="rId3" imgW="1180588" imgH="672808" progId="Equation.3">
                  <p:embed/>
                </p:oleObj>
              </mc:Choice>
              <mc:Fallback>
                <p:oleObj name="方程式" r:id="rId3" imgW="1180588" imgH="672808" progId="Equation.3">
                  <p:embed/>
                  <p:pic>
                    <p:nvPicPr>
                      <p:cNvPr id="22531" name="Object 3">
                        <a:extLst>
                          <a:ext uri="{FF2B5EF4-FFF2-40B4-BE49-F238E27FC236}">
                            <a16:creationId xmlns:a16="http://schemas.microsoft.com/office/drawing/2014/main" id="{E8B0536A-A979-405B-866B-02A4582738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6203" y="1946620"/>
                        <a:ext cx="2087562" cy="123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5">
            <a:extLst>
              <a:ext uri="{FF2B5EF4-FFF2-40B4-BE49-F238E27FC236}">
                <a16:creationId xmlns:a16="http://schemas.microsoft.com/office/drawing/2014/main" id="{87029903-C22C-4796-9F84-63A34C5225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840839"/>
              </p:ext>
            </p:extLst>
          </p:nvPr>
        </p:nvGraphicFramePr>
        <p:xfrm>
          <a:off x="1414878" y="1992657"/>
          <a:ext cx="2306637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方程式" r:id="rId5" imgW="1346200" imgH="660400" progId="Equation.3">
                  <p:embed/>
                </p:oleObj>
              </mc:Choice>
              <mc:Fallback>
                <p:oleObj name="方程式" r:id="rId5" imgW="1346200" imgH="660400" progId="Equation.3">
                  <p:embed/>
                  <p:pic>
                    <p:nvPicPr>
                      <p:cNvPr id="22532" name="Object 5">
                        <a:extLst>
                          <a:ext uri="{FF2B5EF4-FFF2-40B4-BE49-F238E27FC236}">
                            <a16:creationId xmlns:a16="http://schemas.microsoft.com/office/drawing/2014/main" id="{866406A9-9298-4867-A9ED-EFA6A15E78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878" y="1992657"/>
                        <a:ext cx="2306637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6">
            <a:extLst>
              <a:ext uri="{FF2B5EF4-FFF2-40B4-BE49-F238E27FC236}">
                <a16:creationId xmlns:a16="http://schemas.microsoft.com/office/drawing/2014/main" id="{7D68803F-106C-46CD-92D4-71B5B3F0EC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727843"/>
              </p:ext>
            </p:extLst>
          </p:nvPr>
        </p:nvGraphicFramePr>
        <p:xfrm>
          <a:off x="1416465" y="4197695"/>
          <a:ext cx="22193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方程式" r:id="rId7" imgW="1295400" imgH="711200" progId="Equation.3">
                  <p:embed/>
                </p:oleObj>
              </mc:Choice>
              <mc:Fallback>
                <p:oleObj name="方程式" r:id="rId7" imgW="1295400" imgH="711200" progId="Equation.3">
                  <p:embed/>
                  <p:pic>
                    <p:nvPicPr>
                      <p:cNvPr id="22533" name="Object 6">
                        <a:extLst>
                          <a:ext uri="{FF2B5EF4-FFF2-40B4-BE49-F238E27FC236}">
                            <a16:creationId xmlns:a16="http://schemas.microsoft.com/office/drawing/2014/main" id="{F91CC9BF-749B-4BD0-A6C7-3FE2695D83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465" y="4197695"/>
                        <a:ext cx="221932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7">
            <a:extLst>
              <a:ext uri="{FF2B5EF4-FFF2-40B4-BE49-F238E27FC236}">
                <a16:creationId xmlns:a16="http://schemas.microsoft.com/office/drawing/2014/main" id="{813025AA-2AAE-420D-9F3C-585F582914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361641"/>
              </p:ext>
            </p:extLst>
          </p:nvPr>
        </p:nvGraphicFramePr>
        <p:xfrm>
          <a:off x="5953540" y="4161182"/>
          <a:ext cx="221615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方程式" r:id="rId9" imgW="1244600" imgH="711200" progId="Equation.3">
                  <p:embed/>
                </p:oleObj>
              </mc:Choice>
              <mc:Fallback>
                <p:oleObj name="方程式" r:id="rId9" imgW="1244600" imgH="711200" progId="Equation.3">
                  <p:embed/>
                  <p:pic>
                    <p:nvPicPr>
                      <p:cNvPr id="22534" name="Object 7">
                        <a:extLst>
                          <a:ext uri="{FF2B5EF4-FFF2-40B4-BE49-F238E27FC236}">
                            <a16:creationId xmlns:a16="http://schemas.microsoft.com/office/drawing/2014/main" id="{07C38069-5C8A-4E22-A670-6368246EBE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540" y="4161182"/>
                        <a:ext cx="2216150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Line 12">
            <a:extLst>
              <a:ext uri="{FF2B5EF4-FFF2-40B4-BE49-F238E27FC236}">
                <a16:creationId xmlns:a16="http://schemas.microsoft.com/office/drawing/2014/main" id="{72B83021-805F-4E93-89A3-8D480ECEAE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9940" y="2560982"/>
            <a:ext cx="17526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2" name="Text Box 13">
            <a:extLst>
              <a:ext uri="{FF2B5EF4-FFF2-40B4-BE49-F238E27FC236}">
                <a16:creationId xmlns:a16="http://schemas.microsoft.com/office/drawing/2014/main" id="{B4256DAF-18D8-48E5-8BBE-EAC040741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4740" y="1875182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id-ID" sz="2400"/>
              <a:t>½ B</a:t>
            </a:r>
            <a:r>
              <a:rPr lang="en-US" altLang="id-ID" sz="2400" baseline="-25000"/>
              <a:t>2</a:t>
            </a:r>
          </a:p>
        </p:txBody>
      </p:sp>
      <p:sp>
        <p:nvSpPr>
          <p:cNvPr id="33" name="Line 14">
            <a:extLst>
              <a:ext uri="{FF2B5EF4-FFF2-40B4-BE49-F238E27FC236}">
                <a16:creationId xmlns:a16="http://schemas.microsoft.com/office/drawing/2014/main" id="{C7788C28-823E-423B-996A-D9640EA6B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8540" y="4923182"/>
            <a:ext cx="17526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4" name="Text Box 15">
            <a:extLst>
              <a:ext uri="{FF2B5EF4-FFF2-40B4-BE49-F238E27FC236}">
                <a16:creationId xmlns:a16="http://schemas.microsoft.com/office/drawing/2014/main" id="{C3803A81-4E99-40D5-8D53-E80166CA0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540" y="4161182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id-ID" sz="2400"/>
              <a:t>½ B</a:t>
            </a:r>
            <a:r>
              <a:rPr lang="en-US" altLang="id-ID" sz="2400" baseline="-25000"/>
              <a:t>2</a:t>
            </a:r>
          </a:p>
        </p:txBody>
      </p:sp>
      <p:sp>
        <p:nvSpPr>
          <p:cNvPr id="35" name="Line 18">
            <a:extLst>
              <a:ext uri="{FF2B5EF4-FFF2-40B4-BE49-F238E27FC236}">
                <a16:creationId xmlns:a16="http://schemas.microsoft.com/office/drawing/2014/main" id="{880B955E-5CB9-423B-B8C6-A014ECFCA0F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1940" y="4923182"/>
            <a:ext cx="17526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6" name="Text Box 19">
            <a:extLst>
              <a:ext uri="{FF2B5EF4-FFF2-40B4-BE49-F238E27FC236}">
                <a16:creationId xmlns:a16="http://schemas.microsoft.com/office/drawing/2014/main" id="{2039DC51-5D0A-432A-A964-0C9CCF6ED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6740" y="4237382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id-ID" sz="2400"/>
              <a:t>B</a:t>
            </a:r>
            <a:r>
              <a:rPr lang="en-US" altLang="id-ID" sz="2400" baseline="-25000"/>
              <a:t>3</a:t>
            </a:r>
            <a:r>
              <a:rPr lang="en-US" altLang="id-ID" sz="2400"/>
              <a:t>-3B</a:t>
            </a:r>
            <a:r>
              <a:rPr lang="en-US" altLang="id-ID" sz="2400" baseline="-25000"/>
              <a:t>2</a:t>
            </a:r>
          </a:p>
        </p:txBody>
      </p:sp>
      <p:sp>
        <p:nvSpPr>
          <p:cNvPr id="37" name="Line 20">
            <a:extLst>
              <a:ext uri="{FF2B5EF4-FFF2-40B4-BE49-F238E27FC236}">
                <a16:creationId xmlns:a16="http://schemas.microsoft.com/office/drawing/2014/main" id="{1337C2B0-1391-4C6E-9001-B6BB4CE2D45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5740" y="2713382"/>
            <a:ext cx="17526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8" name="Text Box 21">
            <a:extLst>
              <a:ext uri="{FF2B5EF4-FFF2-40B4-BE49-F238E27FC236}">
                <a16:creationId xmlns:a16="http://schemas.microsoft.com/office/drawing/2014/main" id="{334C6D5B-4466-4189-8BD2-FC623D7E8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540" y="2027582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id-ID" sz="2400"/>
              <a:t>B</a:t>
            </a:r>
            <a:r>
              <a:rPr lang="en-US" altLang="id-ID" sz="2400" baseline="-25000"/>
              <a:t>3</a:t>
            </a:r>
            <a:r>
              <a:rPr lang="en-US" altLang="id-ID" sz="2400"/>
              <a:t>-3B</a:t>
            </a:r>
            <a:r>
              <a:rPr lang="en-US" altLang="id-ID" sz="2400" baseline="-250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3774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42" y="390940"/>
            <a:ext cx="10840915" cy="81448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Example 3: using elementary row </a:t>
            </a:r>
            <a:r>
              <a:rPr lang="en-US" dirty="0" err="1">
                <a:solidFill>
                  <a:srgbClr val="FFC000"/>
                </a:solidFill>
              </a:rPr>
              <a:t>aperation</a:t>
            </a:r>
            <a:r>
              <a:rPr lang="en-US" dirty="0">
                <a:solidFill>
                  <a:srgbClr val="FFC000"/>
                </a:solidFill>
              </a:rPr>
              <a:t> (3/4)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</a:p>
        </p:txBody>
      </p:sp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0B2A6B24-512F-4390-AAED-B41A783321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034384"/>
              </p:ext>
            </p:extLst>
          </p:nvPr>
        </p:nvGraphicFramePr>
        <p:xfrm>
          <a:off x="5666202" y="2088685"/>
          <a:ext cx="2268537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方程式" r:id="rId3" imgW="1231366" imgH="634725" progId="Equation.3">
                  <p:embed/>
                </p:oleObj>
              </mc:Choice>
              <mc:Fallback>
                <p:oleObj name="方程式" r:id="rId3" imgW="1231366" imgH="634725" progId="Equation.3">
                  <p:embed/>
                  <p:pic>
                    <p:nvPicPr>
                      <p:cNvPr id="23555" name="Object 3">
                        <a:extLst>
                          <a:ext uri="{FF2B5EF4-FFF2-40B4-BE49-F238E27FC236}">
                            <a16:creationId xmlns:a16="http://schemas.microsoft.com/office/drawing/2014/main" id="{DE3968D6-82C2-4C58-ADB4-3FC8F8DF92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6202" y="2088685"/>
                        <a:ext cx="2268537" cy="116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>
            <a:extLst>
              <a:ext uri="{FF2B5EF4-FFF2-40B4-BE49-F238E27FC236}">
                <a16:creationId xmlns:a16="http://schemas.microsoft.com/office/drawing/2014/main" id="{1652672D-890F-4B1A-9C9B-69AA9FEA9C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082098"/>
              </p:ext>
            </p:extLst>
          </p:nvPr>
        </p:nvGraphicFramePr>
        <p:xfrm>
          <a:off x="1227551" y="2037885"/>
          <a:ext cx="2493963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" name="方程式" r:id="rId5" imgW="1231900" imgH="685800" progId="Equation.3">
                  <p:embed/>
                </p:oleObj>
              </mc:Choice>
              <mc:Fallback>
                <p:oleObj name="方程式" r:id="rId5" imgW="1231900" imgH="685800" progId="Equation.3">
                  <p:embed/>
                  <p:pic>
                    <p:nvPicPr>
                      <p:cNvPr id="23556" name="Object 5">
                        <a:extLst>
                          <a:ext uri="{FF2B5EF4-FFF2-40B4-BE49-F238E27FC236}">
                            <a16:creationId xmlns:a16="http://schemas.microsoft.com/office/drawing/2014/main" id="{3918F884-FA1D-409C-97EC-9E5A54A495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551" y="2037885"/>
                        <a:ext cx="2493963" cy="138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>
            <a:extLst>
              <a:ext uri="{FF2B5EF4-FFF2-40B4-BE49-F238E27FC236}">
                <a16:creationId xmlns:a16="http://schemas.microsoft.com/office/drawing/2014/main" id="{BE137FA2-071F-4F89-9674-31BC0D5BB3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863446"/>
              </p:ext>
            </p:extLst>
          </p:nvPr>
        </p:nvGraphicFramePr>
        <p:xfrm>
          <a:off x="1502189" y="4263560"/>
          <a:ext cx="20447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8" name="方程式" r:id="rId7" imgW="1193800" imgH="711200" progId="Equation.3">
                  <p:embed/>
                </p:oleObj>
              </mc:Choice>
              <mc:Fallback>
                <p:oleObj name="方程式" r:id="rId7" imgW="1193800" imgH="711200" progId="Equation.3">
                  <p:embed/>
                  <p:pic>
                    <p:nvPicPr>
                      <p:cNvPr id="23557" name="Object 6">
                        <a:extLst>
                          <a:ext uri="{FF2B5EF4-FFF2-40B4-BE49-F238E27FC236}">
                            <a16:creationId xmlns:a16="http://schemas.microsoft.com/office/drawing/2014/main" id="{590300E7-4393-4A5C-8519-4EFD8400EF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2189" y="4263560"/>
                        <a:ext cx="20447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>
            <a:extLst>
              <a:ext uri="{FF2B5EF4-FFF2-40B4-BE49-F238E27FC236}">
                <a16:creationId xmlns:a16="http://schemas.microsoft.com/office/drawing/2014/main" id="{2333532E-716D-4A7A-8905-4CBCD0B78D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346834"/>
              </p:ext>
            </p:extLst>
          </p:nvPr>
        </p:nvGraphicFramePr>
        <p:xfrm>
          <a:off x="5882102" y="4246097"/>
          <a:ext cx="2125662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name="方程式" r:id="rId9" imgW="1193800" imgH="711200" progId="Equation.3">
                  <p:embed/>
                </p:oleObj>
              </mc:Choice>
              <mc:Fallback>
                <p:oleObj name="方程式" r:id="rId9" imgW="1193800" imgH="711200" progId="Equation.3">
                  <p:embed/>
                  <p:pic>
                    <p:nvPicPr>
                      <p:cNvPr id="23558" name="Object 7">
                        <a:extLst>
                          <a:ext uri="{FF2B5EF4-FFF2-40B4-BE49-F238E27FC236}">
                            <a16:creationId xmlns:a16="http://schemas.microsoft.com/office/drawing/2014/main" id="{5D5A75F3-2B62-4751-A7D9-358B4AE3D4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2102" y="4246097"/>
                        <a:ext cx="2125662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Line 12">
            <a:extLst>
              <a:ext uri="{FF2B5EF4-FFF2-40B4-BE49-F238E27FC236}">
                <a16:creationId xmlns:a16="http://schemas.microsoft.com/office/drawing/2014/main" id="{F8A919F1-64D2-4774-A9FB-16F72524DF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9939" y="2779247"/>
            <a:ext cx="17526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2" name="Text Box 13">
            <a:extLst>
              <a:ext uri="{FF2B5EF4-FFF2-40B4-BE49-F238E27FC236}">
                <a16:creationId xmlns:a16="http://schemas.microsoft.com/office/drawing/2014/main" id="{B44BA222-CCD2-49B4-91C6-32493E556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4739" y="2093447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id-ID" sz="2400"/>
              <a:t>-2 B</a:t>
            </a:r>
            <a:r>
              <a:rPr lang="en-US" altLang="id-ID" sz="2400" baseline="-25000"/>
              <a:t>3</a:t>
            </a:r>
          </a:p>
        </p:txBody>
      </p:sp>
      <p:sp>
        <p:nvSpPr>
          <p:cNvPr id="23" name="Line 14">
            <a:extLst>
              <a:ext uri="{FF2B5EF4-FFF2-40B4-BE49-F238E27FC236}">
                <a16:creationId xmlns:a16="http://schemas.microsoft.com/office/drawing/2014/main" id="{FF939061-298C-4569-9529-8BE7C2E61F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6139" y="4989047"/>
            <a:ext cx="17526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4" name="Text Box 15">
            <a:extLst>
              <a:ext uri="{FF2B5EF4-FFF2-40B4-BE49-F238E27FC236}">
                <a16:creationId xmlns:a16="http://schemas.microsoft.com/office/drawing/2014/main" id="{16A359EB-DD25-4DE9-9EAF-4A0236F8F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939" y="4303247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id-ID" sz="2400"/>
              <a:t>-2 B</a:t>
            </a:r>
            <a:r>
              <a:rPr lang="en-US" altLang="id-ID" sz="2400" baseline="-25000"/>
              <a:t>3</a:t>
            </a:r>
          </a:p>
        </p:txBody>
      </p:sp>
      <p:sp>
        <p:nvSpPr>
          <p:cNvPr id="25" name="Line 16">
            <a:extLst>
              <a:ext uri="{FF2B5EF4-FFF2-40B4-BE49-F238E27FC236}">
                <a16:creationId xmlns:a16="http://schemas.microsoft.com/office/drawing/2014/main" id="{2FA2D8CD-BEA4-4153-91B4-23F70EFA163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5739" y="2779247"/>
            <a:ext cx="17526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6" name="Text Box 17">
            <a:extLst>
              <a:ext uri="{FF2B5EF4-FFF2-40B4-BE49-F238E27FC236}">
                <a16:creationId xmlns:a16="http://schemas.microsoft.com/office/drawing/2014/main" id="{A34C0D38-0333-4F94-9FDA-279A91300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539" y="2093447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id-ID" sz="2400"/>
              <a:t>B</a:t>
            </a:r>
            <a:r>
              <a:rPr lang="en-US" altLang="id-ID" sz="2400" baseline="-25000"/>
              <a:t>1</a:t>
            </a:r>
            <a:r>
              <a:rPr lang="en-US" altLang="id-ID" sz="2400"/>
              <a:t>- B</a:t>
            </a:r>
            <a:r>
              <a:rPr lang="en-US" altLang="id-ID" sz="2400" baseline="-25000"/>
              <a:t>2</a:t>
            </a:r>
          </a:p>
        </p:txBody>
      </p:sp>
      <p:sp>
        <p:nvSpPr>
          <p:cNvPr id="39" name="Line 18">
            <a:extLst>
              <a:ext uri="{FF2B5EF4-FFF2-40B4-BE49-F238E27FC236}">
                <a16:creationId xmlns:a16="http://schemas.microsoft.com/office/drawing/2014/main" id="{EE965B8D-7E39-4D53-A4BA-55230ACF828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9539" y="4989047"/>
            <a:ext cx="17526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40" name="Text Box 19">
            <a:extLst>
              <a:ext uri="{FF2B5EF4-FFF2-40B4-BE49-F238E27FC236}">
                <a16:creationId xmlns:a16="http://schemas.microsoft.com/office/drawing/2014/main" id="{5316FA2C-7823-4E09-B26D-387E97B00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4339" y="4303247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id-ID" sz="2400"/>
              <a:t>B</a:t>
            </a:r>
            <a:r>
              <a:rPr lang="en-US" altLang="id-ID" sz="2400" baseline="-25000"/>
              <a:t>1</a:t>
            </a:r>
            <a:r>
              <a:rPr lang="en-US" altLang="id-ID" sz="2400"/>
              <a:t>- B</a:t>
            </a:r>
            <a:r>
              <a:rPr lang="en-US" altLang="id-ID" sz="2400" baseline="-250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25208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42" y="390940"/>
            <a:ext cx="10840915" cy="81448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Example 3: using elementary row </a:t>
            </a:r>
            <a:r>
              <a:rPr lang="en-US" dirty="0" err="1">
                <a:solidFill>
                  <a:srgbClr val="FFC000"/>
                </a:solidFill>
              </a:rPr>
              <a:t>aperation</a:t>
            </a:r>
            <a:r>
              <a:rPr lang="en-US" dirty="0">
                <a:solidFill>
                  <a:srgbClr val="FFC000"/>
                </a:solidFill>
              </a:rPr>
              <a:t> (4/4)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</a:p>
        </p:txBody>
      </p:sp>
      <p:graphicFrame>
        <p:nvGraphicFramePr>
          <p:cNvPr id="27" name="Object 3">
            <a:extLst>
              <a:ext uri="{FF2B5EF4-FFF2-40B4-BE49-F238E27FC236}">
                <a16:creationId xmlns:a16="http://schemas.microsoft.com/office/drawing/2014/main" id="{314BFA30-F809-4E99-A2E6-A54B8B1860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405821"/>
              </p:ext>
            </p:extLst>
          </p:nvPr>
        </p:nvGraphicFramePr>
        <p:xfrm>
          <a:off x="7515433" y="1826453"/>
          <a:ext cx="17653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方程式" r:id="rId3" imgW="1040948" imgH="634725" progId="Equation.3">
                  <p:embed/>
                </p:oleObj>
              </mc:Choice>
              <mc:Fallback>
                <p:oleObj name="方程式" r:id="rId3" imgW="1040948" imgH="634725" progId="Equation.3">
                  <p:embed/>
                  <p:pic>
                    <p:nvPicPr>
                      <p:cNvPr id="24579" name="Object 3">
                        <a:extLst>
                          <a:ext uri="{FF2B5EF4-FFF2-40B4-BE49-F238E27FC236}">
                            <a16:creationId xmlns:a16="http://schemas.microsoft.com/office/drawing/2014/main" id="{0EE093EC-7AA5-457A-BAE5-A7479E0EB1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433" y="1826453"/>
                        <a:ext cx="176530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5">
            <a:extLst>
              <a:ext uri="{FF2B5EF4-FFF2-40B4-BE49-F238E27FC236}">
                <a16:creationId xmlns:a16="http://schemas.microsoft.com/office/drawing/2014/main" id="{4D931563-4505-4445-8576-85CFAC7DA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93247"/>
              </p:ext>
            </p:extLst>
          </p:nvPr>
        </p:nvGraphicFramePr>
        <p:xfrm>
          <a:off x="2043320" y="1683578"/>
          <a:ext cx="2493963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方程式" r:id="rId5" imgW="1231366" imgH="660113" progId="Equation.3">
                  <p:embed/>
                </p:oleObj>
              </mc:Choice>
              <mc:Fallback>
                <p:oleObj name="方程式" r:id="rId5" imgW="1231366" imgH="660113" progId="Equation.3">
                  <p:embed/>
                  <p:pic>
                    <p:nvPicPr>
                      <p:cNvPr id="24580" name="Object 5">
                        <a:extLst>
                          <a:ext uri="{FF2B5EF4-FFF2-40B4-BE49-F238E27FC236}">
                            <a16:creationId xmlns:a16="http://schemas.microsoft.com/office/drawing/2014/main" id="{AB0AC861-FBD5-42AB-91E5-1A0F88EE8C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320" y="1683578"/>
                        <a:ext cx="2493963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6">
            <a:extLst>
              <a:ext uri="{FF2B5EF4-FFF2-40B4-BE49-F238E27FC236}">
                <a16:creationId xmlns:a16="http://schemas.microsoft.com/office/drawing/2014/main" id="{A08D14EE-4197-41E9-B58A-83E1C05A63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468788"/>
              </p:ext>
            </p:extLst>
          </p:nvPr>
        </p:nvGraphicFramePr>
        <p:xfrm>
          <a:off x="2403683" y="3626678"/>
          <a:ext cx="20447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方程式" r:id="rId7" imgW="1193800" imgH="711200" progId="Equation.3">
                  <p:embed/>
                </p:oleObj>
              </mc:Choice>
              <mc:Fallback>
                <p:oleObj name="方程式" r:id="rId7" imgW="1193800" imgH="711200" progId="Equation.3">
                  <p:embed/>
                  <p:pic>
                    <p:nvPicPr>
                      <p:cNvPr id="24581" name="Object 6">
                        <a:extLst>
                          <a:ext uri="{FF2B5EF4-FFF2-40B4-BE49-F238E27FC236}">
                            <a16:creationId xmlns:a16="http://schemas.microsoft.com/office/drawing/2014/main" id="{0C3B53D0-7B2C-4F22-9516-10AEE0FA84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683" y="3626678"/>
                        <a:ext cx="20447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7">
            <a:extLst>
              <a:ext uri="{FF2B5EF4-FFF2-40B4-BE49-F238E27FC236}">
                <a16:creationId xmlns:a16="http://schemas.microsoft.com/office/drawing/2014/main" id="{0073539A-E52E-44E4-AA98-B29AD3DC4A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326443"/>
              </p:ext>
            </p:extLst>
          </p:nvPr>
        </p:nvGraphicFramePr>
        <p:xfrm>
          <a:off x="7804358" y="3699703"/>
          <a:ext cx="167322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3" name="方程式" r:id="rId9" imgW="939392" imgH="710891" progId="Equation.3">
                  <p:embed/>
                </p:oleObj>
              </mc:Choice>
              <mc:Fallback>
                <p:oleObj name="方程式" r:id="rId9" imgW="939392" imgH="710891" progId="Equation.3">
                  <p:embed/>
                  <p:pic>
                    <p:nvPicPr>
                      <p:cNvPr id="24582" name="Object 7">
                        <a:extLst>
                          <a:ext uri="{FF2B5EF4-FFF2-40B4-BE49-F238E27FC236}">
                            <a16:creationId xmlns:a16="http://schemas.microsoft.com/office/drawing/2014/main" id="{9AD46062-0435-49B5-BAF5-2AACFA2A13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4358" y="3699703"/>
                        <a:ext cx="1673225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9">
            <a:extLst>
              <a:ext uri="{FF2B5EF4-FFF2-40B4-BE49-F238E27FC236}">
                <a16:creationId xmlns:a16="http://schemas.microsoft.com/office/drawing/2014/main" id="{E44E0491-C96B-4032-9074-55F6E0F45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8145" y="5185603"/>
            <a:ext cx="64801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Tx/>
            </a:pPr>
            <a:r>
              <a:rPr kumimoji="1" lang="en-US" altLang="zh-TW" sz="2200">
                <a:ea typeface="新細明體" pitchFamily="18" charset="-120"/>
              </a:rPr>
              <a:t>  Solusi x = 1, y=2 dan z=3</a:t>
            </a:r>
          </a:p>
        </p:txBody>
      </p:sp>
      <p:sp>
        <p:nvSpPr>
          <p:cNvPr id="32" name="Line 11">
            <a:extLst>
              <a:ext uri="{FF2B5EF4-FFF2-40B4-BE49-F238E27FC236}">
                <a16:creationId xmlns:a16="http://schemas.microsoft.com/office/drawing/2014/main" id="{B5549111-5620-4DF2-9B18-BFA3883A05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4670" y="2534478"/>
            <a:ext cx="17526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" name="Text Box 12">
            <a:extLst>
              <a:ext uri="{FF2B5EF4-FFF2-40B4-BE49-F238E27FC236}">
                <a16:creationId xmlns:a16="http://schemas.microsoft.com/office/drawing/2014/main" id="{14F73CF3-70E0-4778-B60F-DEE545209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470" y="184867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id-ID" sz="2400"/>
              <a:t>B</a:t>
            </a:r>
            <a:r>
              <a:rPr lang="en-US" altLang="id-ID" sz="2400" baseline="-25000"/>
              <a:t>2</a:t>
            </a:r>
            <a:r>
              <a:rPr lang="en-US" altLang="id-ID" sz="2400"/>
              <a:t> + 7/2 B</a:t>
            </a:r>
            <a:r>
              <a:rPr lang="en-US" altLang="id-ID" sz="2400" baseline="-25000"/>
              <a:t>3</a:t>
            </a:r>
          </a:p>
        </p:txBody>
      </p:sp>
      <p:sp>
        <p:nvSpPr>
          <p:cNvPr id="34" name="Line 13">
            <a:extLst>
              <a:ext uri="{FF2B5EF4-FFF2-40B4-BE49-F238E27FC236}">
                <a16:creationId xmlns:a16="http://schemas.microsoft.com/office/drawing/2014/main" id="{38B2C44F-84A7-4152-AE3E-BACA5EC50C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0870" y="4363278"/>
            <a:ext cx="17526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5" name="Text Box 15">
            <a:extLst>
              <a:ext uri="{FF2B5EF4-FFF2-40B4-BE49-F238E27FC236}">
                <a16:creationId xmlns:a16="http://schemas.microsoft.com/office/drawing/2014/main" id="{F5001DDB-3EF6-44D9-947B-D66B6F14F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4670" y="276307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id-ID" sz="2400"/>
              <a:t>B</a:t>
            </a:r>
            <a:r>
              <a:rPr lang="en-US" altLang="id-ID" sz="2400" baseline="-25000"/>
              <a:t>1</a:t>
            </a:r>
            <a:r>
              <a:rPr lang="en-US" altLang="id-ID" sz="2400"/>
              <a:t> - 11/2 B</a:t>
            </a:r>
            <a:r>
              <a:rPr lang="en-US" altLang="id-ID" sz="2400" baseline="-25000"/>
              <a:t>3</a:t>
            </a:r>
          </a:p>
        </p:txBody>
      </p:sp>
      <p:sp>
        <p:nvSpPr>
          <p:cNvPr id="36" name="Text Box 16">
            <a:extLst>
              <a:ext uri="{FF2B5EF4-FFF2-40B4-BE49-F238E27FC236}">
                <a16:creationId xmlns:a16="http://schemas.microsoft.com/office/drawing/2014/main" id="{FD3D516B-B1DC-432C-A738-EB00A7F9B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270" y="375367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id-ID" sz="2400"/>
              <a:t>B</a:t>
            </a:r>
            <a:r>
              <a:rPr lang="en-US" altLang="id-ID" sz="2400" baseline="-25000"/>
              <a:t>2</a:t>
            </a:r>
            <a:r>
              <a:rPr lang="en-US" altLang="id-ID" sz="2400"/>
              <a:t> + 7/2 B</a:t>
            </a:r>
            <a:r>
              <a:rPr lang="en-US" altLang="id-ID" sz="2400" baseline="-25000"/>
              <a:t>3</a:t>
            </a:r>
          </a:p>
        </p:txBody>
      </p:sp>
      <p:sp>
        <p:nvSpPr>
          <p:cNvPr id="37" name="Text Box 17">
            <a:extLst>
              <a:ext uri="{FF2B5EF4-FFF2-40B4-BE49-F238E27FC236}">
                <a16:creationId xmlns:a16="http://schemas.microsoft.com/office/drawing/2014/main" id="{CB3C2CF6-C55C-4AC9-B9A2-D8C839554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4670" y="451567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id-ID" sz="2400"/>
              <a:t>B</a:t>
            </a:r>
            <a:r>
              <a:rPr lang="en-US" altLang="id-ID" sz="2400" baseline="-25000"/>
              <a:t>1</a:t>
            </a:r>
            <a:r>
              <a:rPr lang="en-US" altLang="id-ID" sz="2400"/>
              <a:t> - 11/2 B</a:t>
            </a:r>
            <a:r>
              <a:rPr lang="en-US" altLang="id-ID" sz="2400" baseline="-250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58018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42" y="390940"/>
            <a:ext cx="10840915" cy="814485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Algorithma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metode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eliminasi</a:t>
            </a:r>
            <a:r>
              <a:rPr lang="en-US" dirty="0">
                <a:solidFill>
                  <a:srgbClr val="FFC000"/>
                </a:solidFill>
              </a:rPr>
              <a:t> gauss-</a:t>
            </a:r>
            <a:r>
              <a:rPr lang="en-US" dirty="0" err="1">
                <a:solidFill>
                  <a:srgbClr val="FFC000"/>
                </a:solidFill>
              </a:rPr>
              <a:t>jordan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B3EF696F-1241-465A-BA8D-3A3A91A05C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445590"/>
              </p:ext>
            </p:extLst>
          </p:nvPr>
        </p:nvGraphicFramePr>
        <p:xfrm>
          <a:off x="1451113" y="1272434"/>
          <a:ext cx="7924800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Bitmap Image" r:id="rId3" imgW="4990476" imgH="3067478" progId="Paint.Picture">
                  <p:embed/>
                </p:oleObj>
              </mc:Choice>
              <mc:Fallback>
                <p:oleObj name="Bitmap Image" r:id="rId3" imgW="4990476" imgH="3067478" progId="Paint.Picture">
                  <p:embed/>
                  <p:pic>
                    <p:nvPicPr>
                      <p:cNvPr id="25603" name="Object 4">
                        <a:extLst>
                          <a:ext uri="{FF2B5EF4-FFF2-40B4-BE49-F238E27FC236}">
                            <a16:creationId xmlns:a16="http://schemas.microsoft.com/office/drawing/2014/main" id="{A5CF83E6-92E7-404E-A352-A49F693162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1113" y="1272434"/>
                        <a:ext cx="7924800" cy="487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3604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736411_Famous event in history presentation_AAS_v4" id="{885A6F1E-651B-4F15-A7C5-F8866BEBEDBA}" vid="{A424914B-CB64-4CFE-A131-6ACB64D36A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C94942-C689-461B-8649-1FD863C6BA2B}">
  <ds:schemaRefs>
    <ds:schemaRef ds:uri="71af3243-3dd4-4a8d-8c0d-dd76da1f02a5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16c05727-aa75-4e4a-9b5f-8a80a1165891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8C25A74-1E0C-4362-AFA3-6197BD285F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6277B9-27DA-47CA-9593-62E4BB44AB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Famous event in history presentation</Template>
  <TotalTime>0</TotalTime>
  <Words>855</Words>
  <Application>Microsoft Office PowerPoint</Application>
  <PresentationFormat>Widescreen</PresentationFormat>
  <Paragraphs>146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新細明體</vt:lpstr>
      <vt:lpstr>Arial</vt:lpstr>
      <vt:lpstr>Calibri</vt:lpstr>
      <vt:lpstr>Tahoma</vt:lpstr>
      <vt:lpstr>Times New Roman</vt:lpstr>
      <vt:lpstr>Wingdings</vt:lpstr>
      <vt:lpstr>Celestial</vt:lpstr>
      <vt:lpstr>Equation</vt:lpstr>
      <vt:lpstr>方程式</vt:lpstr>
      <vt:lpstr>Bitmap Image</vt:lpstr>
      <vt:lpstr>Sistem persamaan linier serentak</vt:lpstr>
      <vt:lpstr>TUJUAN</vt:lpstr>
      <vt:lpstr>Metode eliminasi gauss-jordan</vt:lpstr>
      <vt:lpstr>contoh</vt:lpstr>
      <vt:lpstr>contoh</vt:lpstr>
      <vt:lpstr>Example 3: using elementary row aperation (2/4)</vt:lpstr>
      <vt:lpstr>Example 3: using elementary row aperation (3/4)</vt:lpstr>
      <vt:lpstr>Example 3: using elementary row aperation (4/4)</vt:lpstr>
      <vt:lpstr>Algorithma metode eliminasi gauss-jordan</vt:lpstr>
      <vt:lpstr>Metode eliminasi gauss-seidel</vt:lpstr>
      <vt:lpstr>Metode eliminasi gauss-seidel</vt:lpstr>
      <vt:lpstr>Metode eliminasi gauss-seidel</vt:lpstr>
      <vt:lpstr>catatan</vt:lpstr>
      <vt:lpstr>contoh</vt:lpstr>
      <vt:lpstr>contoh</vt:lpstr>
      <vt:lpstr>contoh</vt:lpstr>
      <vt:lpstr>Hasil divergen</vt:lpstr>
      <vt:lpstr>Hasil konvergen</vt:lpstr>
      <vt:lpstr>Algorithma metode eliminasi gauss-seidel</vt:lpstr>
      <vt:lpstr>contoh</vt:lpstr>
      <vt:lpstr>latihan</vt:lpstr>
      <vt:lpstr>Contoh penyelesaian permasalahan pers linier serentak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2020-08-06T02:57:54Z</dcterms:created>
  <dcterms:modified xsi:type="dcterms:W3CDTF">2020-09-16T23:47:32Z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