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1"/>
  </p:sldMasterIdLst>
  <p:notesMasterIdLst>
    <p:notesMasterId r:id="rId18"/>
  </p:notesMasterIdLst>
  <p:sldIdLst>
    <p:sldId id="257" r:id="rId2"/>
    <p:sldId id="258" r:id="rId3"/>
    <p:sldId id="296" r:id="rId4"/>
    <p:sldId id="298" r:id="rId5"/>
    <p:sldId id="300" r:id="rId6"/>
    <p:sldId id="301" r:id="rId7"/>
    <p:sldId id="302" r:id="rId8"/>
    <p:sldId id="303" r:id="rId9"/>
    <p:sldId id="304" r:id="rId10"/>
    <p:sldId id="299" r:id="rId11"/>
    <p:sldId id="305" r:id="rId12"/>
    <p:sldId id="306" r:id="rId13"/>
    <p:sldId id="307" r:id="rId14"/>
    <p:sldId id="308" r:id="rId15"/>
    <p:sldId id="31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09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43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65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55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14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7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15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37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807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54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6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7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8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6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9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84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680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773" y="2839043"/>
            <a:ext cx="6063686" cy="920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LATAR BELAKANG PENELITIAN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2" y="1511488"/>
            <a:ext cx="2710595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7.1 </a:t>
            </a:r>
          </a:p>
          <a:p>
            <a:r>
              <a:rPr lang="en-US" sz="4000" dirty="0" err="1" smtClean="0"/>
              <a:t>Latar</a:t>
            </a:r>
            <a:r>
              <a:rPr lang="en-US" sz="4000" dirty="0" smtClean="0"/>
              <a:t> </a:t>
            </a:r>
            <a:r>
              <a:rPr lang="en-US" sz="4000" dirty="0" err="1" smtClean="0"/>
              <a:t>Belakang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3798626" y="1265829"/>
            <a:ext cx="806505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en-US" sz="2000" dirty="0" err="1" smtClean="0">
                <a:solidFill>
                  <a:srgbClr val="000000"/>
                </a:solidFill>
              </a:rPr>
              <a:t>Pada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bagian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menduga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tentang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adanya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gejala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masalah</a:t>
            </a:r>
            <a:r>
              <a:rPr lang="en-US" sz="2000" dirty="0">
                <a:solidFill>
                  <a:srgbClr val="000000"/>
                </a:solidFill>
              </a:rPr>
              <a:t> yang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kemudian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diuraikan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tentang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topik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masalah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menjadi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issu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sentral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penelitian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gejala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penelitian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sebagai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informasi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awal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diteliti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berdasarkan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fakta-fakta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data-data (</a:t>
            </a:r>
            <a:r>
              <a:rPr lang="en-US" sz="2000" dirty="0" err="1">
                <a:solidFill>
                  <a:srgbClr val="000000"/>
                </a:solidFill>
              </a:rPr>
              <a:t>hasil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pra-penelitian</a:t>
            </a:r>
            <a:r>
              <a:rPr lang="en-US" sz="2000" dirty="0">
                <a:solidFill>
                  <a:srgbClr val="000000"/>
                </a:solidFill>
              </a:rPr>
              <a:t>/ Biro </a:t>
            </a:r>
            <a:r>
              <a:rPr lang="en-US" sz="2000" dirty="0" err="1" smtClean="0">
                <a:solidFill>
                  <a:srgbClr val="000000"/>
                </a:solidFill>
              </a:rPr>
              <a:t>Pusat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Statistik</a:t>
            </a:r>
            <a:r>
              <a:rPr lang="en-US" sz="2000" dirty="0" smtClean="0">
                <a:solidFill>
                  <a:srgbClr val="000000"/>
                </a:solidFill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</a:rPr>
              <a:t>Badan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Resmi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lainnya</a:t>
            </a:r>
            <a:r>
              <a:rPr lang="en-US" sz="2000" dirty="0">
                <a:solidFill>
                  <a:srgbClr val="000000"/>
                </a:solidFill>
              </a:rPr>
              <a:t>),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informasi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berasal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referensi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ilmiah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seperti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jurnal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hasil-hasil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penelitian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sebelumnya</a:t>
            </a:r>
            <a:r>
              <a:rPr lang="en-US" sz="2000" dirty="0">
                <a:solidFill>
                  <a:srgbClr val="000000"/>
                </a:solidFill>
              </a:rPr>
              <a:t>, seminar </a:t>
            </a:r>
            <a:r>
              <a:rPr lang="en-US" sz="2000" dirty="0" err="1">
                <a:solidFill>
                  <a:srgbClr val="000000"/>
                </a:solidFill>
              </a:rPr>
              <a:t>lokakarya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pendapat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pemegang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otoritas</a:t>
            </a:r>
            <a:r>
              <a:rPr lang="en-US" sz="2000" dirty="0">
                <a:solidFill>
                  <a:srgbClr val="000000"/>
                </a:solidFill>
              </a:rPr>
              <a:t>),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instuisi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pengalaman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pribadi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Informasi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awal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tersebut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sebutkan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sumber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referensinya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400" i="1" dirty="0">
                <a:solidFill>
                  <a:srgbClr val="FF0000"/>
                </a:solidFill>
              </a:rPr>
              <a:t>Data-data, </a:t>
            </a:r>
            <a:r>
              <a:rPr lang="en-US" sz="2400" i="1" dirty="0" err="1">
                <a:solidFill>
                  <a:srgbClr val="FF0000"/>
                </a:solidFill>
              </a:rPr>
              <a:t>fakta-fakta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dan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referensi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lainnya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harus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dalam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latar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belakang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masalah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untuk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menunjukan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bahwa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gejala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fenomena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itu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disinyalir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memang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berdasarkan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fakta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pengalaman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referensi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ditangkap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panca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indera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khayalan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atau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bukan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persepsi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penulis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tanpa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fakta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bukan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uraian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kajian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pustaka</a:t>
            </a:r>
            <a:r>
              <a:rPr lang="en-US" sz="2000" dirty="0">
                <a:solidFill>
                  <a:srgbClr val="000000"/>
                </a:solidFill>
              </a:rPr>
              <a:t>).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8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87444" y="1274970"/>
            <a:ext cx="2710595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Latar</a:t>
            </a:r>
            <a:r>
              <a:rPr lang="en-US" sz="4000" dirty="0" smtClean="0"/>
              <a:t> </a:t>
            </a:r>
            <a:r>
              <a:rPr lang="en-US" sz="4000" dirty="0" err="1" smtClean="0"/>
              <a:t>Belakang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3948751" y="1344432"/>
            <a:ext cx="778832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(2) </a:t>
            </a:r>
            <a:r>
              <a:rPr lang="en-US" sz="2400" dirty="0" err="1" smtClean="0">
                <a:solidFill>
                  <a:srgbClr val="000000"/>
                </a:solidFill>
              </a:rPr>
              <a:t>Memuat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tentang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mengapa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kejadian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gejala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itu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dianggap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mengapa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penting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diteliti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dampak</a:t>
            </a:r>
            <a:r>
              <a:rPr lang="en-US" sz="2400" dirty="0" err="1">
                <a:solidFill>
                  <a:srgbClr val="000000"/>
                </a:solidFill>
              </a:rPr>
              <a:t>nya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apabila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dibiarkan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apakah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mengancam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mengganggu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menghambat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menyulitkan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sehingga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menimbulkan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kesenjangan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>
                <a:solidFill>
                  <a:srgbClr val="000000"/>
                </a:solidFill>
              </a:rPr>
              <a:t>Termasuk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implikasi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terhadap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berbagai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aspek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044285" y="4051980"/>
            <a:ext cx="781939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(3) </a:t>
            </a:r>
            <a:r>
              <a:rPr lang="en-US" sz="2400" dirty="0" err="1" smtClean="0">
                <a:solidFill>
                  <a:srgbClr val="000000"/>
                </a:solidFill>
              </a:rPr>
              <a:t>Menguraikan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bagaimana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seharusnya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dipecahkan</a:t>
            </a:r>
            <a:r>
              <a:rPr lang="en-US" sz="2400" dirty="0" smtClean="0">
                <a:solidFill>
                  <a:srgbClr val="00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pendekatan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pemecahan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), </a:t>
            </a:r>
            <a:r>
              <a:rPr lang="en-US" sz="2400" dirty="0" err="1">
                <a:solidFill>
                  <a:srgbClr val="000000"/>
                </a:solidFill>
              </a:rPr>
              <a:t>untuk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dipecahkan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diteliti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manfaat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hasil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bagi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kehidupan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prakis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perkembangan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ilmu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pengetahuan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2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2" y="1511488"/>
            <a:ext cx="3229212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7.2 </a:t>
            </a:r>
          </a:p>
          <a:p>
            <a:r>
              <a:rPr lang="en-US" sz="4000" dirty="0" err="1" smtClean="0"/>
              <a:t>Identifikasi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  <a:r>
              <a:rPr lang="en-US" sz="4000" dirty="0" err="1" smtClean="0"/>
              <a:t>Masalah</a:t>
            </a:r>
            <a:endParaRPr lang="en-ID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3962399" y="1333985"/>
            <a:ext cx="790127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en-US" sz="2400" dirty="0" err="1" smtClean="0">
                <a:solidFill>
                  <a:srgbClr val="000000"/>
                </a:solidFill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bagian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mula-mula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kemukakan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semua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faktor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atau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variabel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yang </a:t>
            </a:r>
            <a:r>
              <a:rPr lang="en-US" sz="2400" dirty="0" err="1" smtClean="0">
                <a:solidFill>
                  <a:srgbClr val="000000"/>
                </a:solidFill>
              </a:rPr>
              <a:t>teridentifikasi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sebagai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menyebabkan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terjadinya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suatu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masalah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utama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berdasarkan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referensi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 err="1">
                <a:solidFill>
                  <a:srgbClr val="000000"/>
                </a:solidFill>
              </a:rPr>
              <a:t>literatur</a:t>
            </a:r>
            <a:r>
              <a:rPr lang="en-US" sz="2400" i="1" dirty="0">
                <a:solidFill>
                  <a:srgbClr val="000000"/>
                </a:solidFill>
              </a:rPr>
              <a:t>) </a:t>
            </a:r>
            <a:r>
              <a:rPr lang="en-US" sz="2400" dirty="0" err="1">
                <a:solidFill>
                  <a:srgbClr val="000000"/>
                </a:solidFill>
              </a:rPr>
              <a:t>atau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hasil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tertentu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</a:rPr>
              <a:t>Tentu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saja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banyak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faktor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penyebab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merupakan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menyebabkan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masalah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lain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tetapi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diidentifikasi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adalah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faktor-faktor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yang </a:t>
            </a:r>
            <a:r>
              <a:rPr lang="en-US" sz="2400" dirty="0" err="1" smtClean="0">
                <a:solidFill>
                  <a:srgbClr val="FF0000"/>
                </a:solidFill>
              </a:rPr>
              <a:t>terjangkau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dikuasai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saja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4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2" y="1511488"/>
            <a:ext cx="3229212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Identifikasi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  <a:r>
              <a:rPr lang="en-US" sz="4000" dirty="0" err="1" smtClean="0"/>
              <a:t>Masalah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4249003" y="1511488"/>
            <a:ext cx="77473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(2) </a:t>
            </a:r>
            <a:r>
              <a:rPr lang="en-US" sz="2400" dirty="0" err="1" smtClean="0">
                <a:solidFill>
                  <a:srgbClr val="000000"/>
                </a:solidFill>
              </a:rPr>
              <a:t>Apabila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semua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faktor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menyebabkan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terjadinya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sudah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teridentifikasi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terdeteksi</a:t>
            </a:r>
            <a:r>
              <a:rPr lang="en-US" sz="2400" dirty="0">
                <a:solidFill>
                  <a:srgbClr val="000000"/>
                </a:solidFill>
              </a:rPr>
              <a:t>), </a:t>
            </a:r>
            <a:r>
              <a:rPr lang="en-US" sz="2400" dirty="0" err="1">
                <a:solidFill>
                  <a:srgbClr val="000000"/>
                </a:solidFill>
              </a:rPr>
              <a:t>kemudian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pilihlah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beberapa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faktor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terjangkau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oleh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kemampuan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ilmu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peneliti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menarik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untuk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diteliti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tahap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inilah</a:t>
            </a:r>
            <a:r>
              <a:rPr lang="en-US" sz="2400" dirty="0">
                <a:solidFill>
                  <a:srgbClr val="000000"/>
                </a:solidFill>
              </a:rPr>
              <a:t> yang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err="1">
                <a:solidFill>
                  <a:srgbClr val="000000"/>
                </a:solidFill>
              </a:rPr>
              <a:t>disebut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tahap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pembatasan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49003" y="3662818"/>
            <a:ext cx="774738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(3) </a:t>
            </a:r>
            <a:r>
              <a:rPr lang="en-US" sz="2400" dirty="0" err="1" smtClean="0">
                <a:solidFill>
                  <a:srgbClr val="000000"/>
                </a:solidFill>
              </a:rPr>
              <a:t>Setelah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beberapa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faktor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dipilih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dibatasi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 err="1">
                <a:solidFill>
                  <a:srgbClr val="000000"/>
                </a:solidFill>
              </a:rPr>
              <a:t>untuk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diteliti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kemudian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masalah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dirumuskan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dalam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bentuk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kalimat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tanya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(?) yang </a:t>
            </a:r>
            <a:r>
              <a:rPr lang="en-US" sz="2400" dirty="0" err="1" smtClean="0">
                <a:solidFill>
                  <a:srgbClr val="000000"/>
                </a:solidFill>
              </a:rPr>
              <a:t>operasional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terukur</a:t>
            </a:r>
            <a:r>
              <a:rPr lang="en-US" sz="2400" dirty="0">
                <a:solidFill>
                  <a:srgbClr val="000000"/>
                </a:solidFill>
              </a:rPr>
              <a:t>, observable, </a:t>
            </a:r>
            <a:r>
              <a:rPr lang="en-US" sz="2400" dirty="0" err="1">
                <a:solidFill>
                  <a:srgbClr val="000000"/>
                </a:solidFill>
              </a:rPr>
              <a:t>padat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jelas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tegas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2" y="1511488"/>
            <a:ext cx="3229212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prstClr val="black"/>
                </a:solidFill>
              </a:rPr>
              <a:t>7.3 </a:t>
            </a:r>
            <a:endParaRPr lang="en-US" sz="4000" dirty="0" smtClean="0">
              <a:solidFill>
                <a:prstClr val="black"/>
              </a:solidFill>
            </a:endParaRPr>
          </a:p>
          <a:p>
            <a:r>
              <a:rPr lang="en-US" sz="4000" dirty="0" err="1" smtClean="0">
                <a:solidFill>
                  <a:prstClr val="black"/>
                </a:solidFill>
              </a:rPr>
              <a:t>Tujuan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dan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Manfaat</a:t>
            </a:r>
            <a:endParaRPr lang="en-ID" sz="4000" i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6172" y="1511488"/>
            <a:ext cx="77375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Tujuan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penelitian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merupakan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pernyataan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mengenai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apa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akan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dihasilkan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atau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dicapai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oleh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>
                <a:solidFill>
                  <a:srgbClr val="000000"/>
                </a:solidFill>
              </a:rPr>
              <a:t>Misalnya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mengevaluasi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pengaruh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latar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belakang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profesional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budaya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verja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terhadap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kinerja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sekolah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mengetahui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faktor-faktor</a:t>
            </a:r>
            <a:r>
              <a:rPr lang="en-US" sz="2400" dirty="0">
                <a:solidFill>
                  <a:srgbClr val="FF0000"/>
                </a:solidFill>
              </a:rPr>
              <a:t> yang paling </a:t>
            </a:r>
            <a:r>
              <a:rPr lang="en-US" sz="2400" dirty="0" err="1">
                <a:solidFill>
                  <a:srgbClr val="FF0000"/>
                </a:solidFill>
              </a:rPr>
              <a:t>dominan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yang </a:t>
            </a:r>
            <a:r>
              <a:rPr lang="en-US" sz="2400" dirty="0" err="1" smtClean="0">
                <a:solidFill>
                  <a:srgbClr val="000000"/>
                </a:solidFill>
              </a:rPr>
              <a:t>mempengaruhi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kinerja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sekolah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menemukan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/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mengeksplorasi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mengevaluasi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dsb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Tujuan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tergantung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pada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jenis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masalah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yang </a:t>
            </a:r>
            <a:r>
              <a:rPr lang="en-US" sz="2400" dirty="0" err="1" smtClean="0">
                <a:solidFill>
                  <a:srgbClr val="000000"/>
                </a:solidFill>
              </a:rPr>
              <a:t>akan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diteliti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</a:rPr>
              <a:t>Oleh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sebab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itu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tujuan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penelitian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harus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konsisten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masalah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yang </a:t>
            </a:r>
            <a:r>
              <a:rPr lang="en-US" sz="2400" dirty="0" err="1">
                <a:solidFill>
                  <a:srgbClr val="000000"/>
                </a:solidFill>
              </a:rPr>
              <a:t>telah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dirumuskan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3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6172" y="1511488"/>
            <a:ext cx="773750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Manfaat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atau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kegunaan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penelitian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berkenaan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manfaat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ilmiah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praktis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dari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hasil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penelitian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dilakukan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Kegunaan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Ilmiah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sumbangsih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relevansinya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ilmu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dipelajari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Kegunaan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Prraktis</a:t>
            </a:r>
            <a:r>
              <a:rPr lang="en-US" sz="2400" dirty="0" smtClean="0">
                <a:solidFill>
                  <a:srgbClr val="FF0000"/>
                </a:solidFill>
              </a:rPr>
              <a:t>; 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kegunaan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</a:t>
            </a:r>
            <a:r>
              <a:rPr lang="en-US" sz="2400" dirty="0" smtClean="0"/>
              <a:t> </a:t>
            </a:r>
            <a:r>
              <a:rPr lang="en-US" sz="2400" dirty="0" err="1" smtClean="0"/>
              <a:t>dilapangan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3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xmlns="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245361" y="1610941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</a:t>
            </a:r>
            <a:r>
              <a:rPr lang="en-ID" sz="3200" baseline="1207" dirty="0" smtClean="0">
                <a:cs typeface="Times New Roman"/>
              </a:rPr>
              <a:t>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xmlns="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39135" y="2392631"/>
            <a:ext cx="4997892" cy="701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400" spc="-17" dirty="0" err="1" smtClean="0">
                <a:cs typeface="Times New Roman"/>
              </a:rPr>
              <a:t>Mahasiswa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memiliki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kemampuan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menyusun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latar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belakang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dalam</a:t>
            </a:r>
            <a:r>
              <a:rPr lang="en-ID" sz="1400" spc="-17" dirty="0" smtClean="0">
                <a:cs typeface="Times New Roman"/>
              </a:rPr>
              <a:t> </a:t>
            </a:r>
            <a:r>
              <a:rPr lang="en-ID" sz="1400" spc="-17" dirty="0" err="1" smtClean="0">
                <a:cs typeface="Times New Roman"/>
              </a:rPr>
              <a:t>penelitian</a:t>
            </a:r>
            <a:r>
              <a:rPr lang="en-ID" sz="1400" spc="-17" dirty="0" smtClean="0">
                <a:cs typeface="Times New Roman"/>
              </a:rPr>
              <a:t>.</a:t>
            </a:r>
          </a:p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endParaRPr lang="en-ID" sz="1400" spc="-17" dirty="0">
              <a:cs typeface="Times New Roman"/>
            </a:endParaRPr>
          </a:p>
          <a:p>
            <a:endParaRPr lang="en-ID" sz="14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3500" y="357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05300" y="979370"/>
            <a:ext cx="7886700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04847" y="1783916"/>
            <a:ext cx="7100215" cy="140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7.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Belakang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Identifikasi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Perumudan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7.3. 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Tujuan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dan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Manfaat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Calibri" panose="020F0502020204030204"/>
              </a:rPr>
              <a:t>Penelitian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69584" y="1702560"/>
            <a:ext cx="220562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Outline</a:t>
            </a:r>
            <a:endParaRPr lang="en-ID" sz="4000" i="1" dirty="0"/>
          </a:p>
        </p:txBody>
      </p:sp>
    </p:spTree>
    <p:extLst>
      <p:ext uri="{BB962C8B-B14F-4D97-AF65-F5344CB8AC3E}">
        <p14:creationId xmlns:p14="http://schemas.microsoft.com/office/powerpoint/2010/main" val="8543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3" y="815453"/>
            <a:ext cx="3038143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Masalah</a:t>
            </a:r>
            <a:endParaRPr lang="en-US" sz="4000" dirty="0" smtClean="0"/>
          </a:p>
          <a:p>
            <a:r>
              <a:rPr lang="en-US" sz="4000" dirty="0" err="1" smtClean="0"/>
              <a:t>Penelitian</a:t>
            </a:r>
            <a:endParaRPr lang="en-ID" sz="4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26943" y="1216071"/>
            <a:ext cx="7981950" cy="479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penelitian adalah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alasan utama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mengapa penelitian harus dilakukan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Reviewer jurnal internasional menjadikan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“masalah penelitian“sebagai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utama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proses review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penelitian harus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(tidak subjective)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harus dibuktikan secara logis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valid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bahwa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itu benar-benar masalah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Supaya logis dan valid,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perlu dilakukan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objektifikasi masalah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dengan cara me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landasi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penelitian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literature terbaru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01093" y="815453"/>
            <a:ext cx="3038143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Menemukan</a:t>
            </a:r>
            <a:r>
              <a:rPr lang="en-US" sz="4000" dirty="0" smtClean="0"/>
              <a:t> </a:t>
            </a:r>
            <a:r>
              <a:rPr lang="en-US" sz="4000" dirty="0" err="1" smtClean="0"/>
              <a:t>Permasalahan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98710" y="1094096"/>
            <a:ext cx="8077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Pahami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Penelitian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penelitian hanya menyelesaikan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yang dibuat-buat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penelitian 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dilandasi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dan divalidasi?</a:t>
            </a:r>
            <a:endParaRPr kumimoji="0" lang="en-US" sz="1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Pahami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peneliti hanya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mengulang hal yang sudah ada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peneliti menyadari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 lain yang berhubungan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dengan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enelitiannya?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 yang baru dan orisinil di paper itu (metodologi, algoritma, evaluasi, validasi, tool, dsb.)?</a:t>
            </a:r>
            <a:endParaRPr kumimoji="0" lang="en-US" sz="1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Pahami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Validitas Kontribusi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teori 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atau model yang diusulkan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sudah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terbukti benar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Tidak adakah kesalahan pada pembuktian?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Adakah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faktor-faktor aneh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pada proses eksperimen penelitian?</a:t>
            </a: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benchmark yang dilakukan realistis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atau hanya buatan? Ataukah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membandingkan apel dan jeruk</a:t>
            </a:r>
            <a:r>
              <a:rPr kumimoji="0" lang="id-ID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64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Apakah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generalisasi cukup valid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73798" y="1189630"/>
            <a:ext cx="3038143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prstClr val="black"/>
                </a:solidFill>
              </a:rPr>
              <a:t>Contoh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Masalah</a:t>
            </a:r>
            <a:endParaRPr lang="en-US" sz="4000" dirty="0" smtClean="0">
              <a:solidFill>
                <a:prstClr val="black"/>
              </a:solidFill>
            </a:endParaRPr>
          </a:p>
          <a:p>
            <a:r>
              <a:rPr lang="en-US" sz="4000" dirty="0" err="1" smtClean="0">
                <a:solidFill>
                  <a:prstClr val="black"/>
                </a:solidFill>
              </a:rPr>
              <a:t>Penelitian</a:t>
            </a:r>
            <a:endParaRPr lang="en-ID" sz="4000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81532" y="1189630"/>
            <a:ext cx="7886700" cy="53530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ysClr val="windowText" lastClr="000000"/>
                </a:solidFill>
              </a:rPr>
              <a:t>Masalah Penelitian (</a:t>
            </a:r>
            <a:r>
              <a:rPr lang="en-US" i="1" smtClean="0">
                <a:solidFill>
                  <a:sysClr val="windowText" lastClr="000000"/>
                </a:solidFill>
              </a:rPr>
              <a:t>Research Problem</a:t>
            </a:r>
            <a:r>
              <a:rPr lang="en-US" smtClean="0">
                <a:solidFill>
                  <a:sysClr val="windowText" lastClr="000000"/>
                </a:solidFill>
              </a:rPr>
              <a:t>):</a:t>
            </a:r>
          </a:p>
          <a:p>
            <a:pPr lvl="1"/>
            <a:r>
              <a:rPr lang="en-US" smtClean="0">
                <a:solidFill>
                  <a:sysClr val="windowText" lastClr="000000"/>
                </a:solidFill>
              </a:rPr>
              <a:t>Neural network terbukti memiliki performa bagus untuk menangani data besar seperti pada data prediksi harga saham, akan tetapi </a:t>
            </a:r>
            <a:r>
              <a:rPr lang="en-US" smtClean="0">
                <a:solidFill>
                  <a:srgbClr val="C00000"/>
                </a:solidFill>
              </a:rPr>
              <a:t>memiliki kelemahan pada pemilihan arsitektur jaringannya </a:t>
            </a:r>
            <a:r>
              <a:rPr lang="en-US" smtClean="0">
                <a:solidFill>
                  <a:sysClr val="windowText" lastClr="000000"/>
                </a:solidFill>
              </a:rPr>
              <a:t>yang harus dilakukan </a:t>
            </a:r>
            <a:r>
              <a:rPr lang="en-US" smtClean="0">
                <a:solidFill>
                  <a:srgbClr val="C00000"/>
                </a:solidFill>
              </a:rPr>
              <a:t>secara trial error</a:t>
            </a:r>
            <a:r>
              <a:rPr lang="en-US" smtClean="0">
                <a:solidFill>
                  <a:sysClr val="windowText" lastClr="000000"/>
                </a:solidFill>
              </a:rPr>
              <a:t>, sehingga </a:t>
            </a:r>
            <a:r>
              <a:rPr lang="en-US" smtClean="0">
                <a:solidFill>
                  <a:srgbClr val="0070C0"/>
                </a:solidFill>
              </a:rPr>
              <a:t>tidak efisien </a:t>
            </a:r>
            <a:r>
              <a:rPr lang="en-US" smtClean="0">
                <a:solidFill>
                  <a:sysClr val="windowText" lastClr="000000"/>
                </a:solidFill>
              </a:rPr>
              <a:t>dan mengakibatkan hasil prediksi </a:t>
            </a:r>
            <a:r>
              <a:rPr lang="en-US" smtClean="0">
                <a:solidFill>
                  <a:srgbClr val="0070C0"/>
                </a:solidFill>
              </a:rPr>
              <a:t>kurang akurat</a:t>
            </a:r>
          </a:p>
          <a:p>
            <a:r>
              <a:rPr lang="en-US" smtClean="0">
                <a:solidFill>
                  <a:sysClr val="windowText" lastClr="000000"/>
                </a:solidFill>
              </a:rPr>
              <a:t>Rumusan Masalah (</a:t>
            </a:r>
            <a:r>
              <a:rPr lang="en-US" i="1" smtClean="0">
                <a:solidFill>
                  <a:sysClr val="windowText" lastClr="000000"/>
                </a:solidFill>
              </a:rPr>
              <a:t>Research Question</a:t>
            </a:r>
            <a:r>
              <a:rPr lang="en-US" smtClean="0">
                <a:solidFill>
                  <a:sysClr val="windowText" lastClr="000000"/>
                </a:solidFill>
              </a:rPr>
              <a:t>):</a:t>
            </a:r>
          </a:p>
          <a:p>
            <a:pPr lvl="1"/>
            <a:r>
              <a:rPr lang="en-US" smtClean="0">
                <a:solidFill>
                  <a:sysClr val="windowText" lastClr="000000"/>
                </a:solidFill>
              </a:rPr>
              <a:t>Bagaimana </a:t>
            </a:r>
            <a:r>
              <a:rPr lang="en-US" smtClean="0">
                <a:solidFill>
                  <a:srgbClr val="0070C0"/>
                </a:solidFill>
              </a:rPr>
              <a:t>peningkatan akurasi dan efisiensi </a:t>
            </a:r>
            <a:r>
              <a:rPr lang="en-US" smtClean="0">
                <a:solidFill>
                  <a:sysClr val="windowText" lastClr="000000"/>
                </a:solidFill>
              </a:rPr>
              <a:t>neural network apabila pada </a:t>
            </a:r>
            <a:r>
              <a:rPr lang="en-US" smtClean="0">
                <a:solidFill>
                  <a:srgbClr val="C00000"/>
                </a:solidFill>
              </a:rPr>
              <a:t>pemilihan arsitektur jaringan diotomatisasi </a:t>
            </a:r>
            <a:r>
              <a:rPr lang="en-US" smtClean="0">
                <a:solidFill>
                  <a:sysClr val="windowText" lastClr="000000"/>
                </a:solidFill>
              </a:rPr>
              <a:t>menggunakan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00B050"/>
                </a:solidFill>
              </a:rPr>
              <a:t>algoritma genetika</a:t>
            </a:r>
            <a:r>
              <a:rPr lang="en-US" smtClean="0">
                <a:solidFill>
                  <a:sysClr val="windowText" lastClr="000000"/>
                </a:solidFill>
              </a:rPr>
              <a:t>?</a:t>
            </a:r>
          </a:p>
          <a:p>
            <a:r>
              <a:rPr lang="en-US" smtClean="0">
                <a:solidFill>
                  <a:sysClr val="windowText" lastClr="000000"/>
                </a:solidFill>
              </a:rPr>
              <a:t>Tujuan Penelitian (</a:t>
            </a:r>
            <a:r>
              <a:rPr lang="en-US" i="1" smtClean="0">
                <a:solidFill>
                  <a:sysClr val="windowText" lastClr="000000"/>
                </a:solidFill>
              </a:rPr>
              <a:t>Research Objective</a:t>
            </a:r>
            <a:r>
              <a:rPr lang="en-US" smtClean="0">
                <a:solidFill>
                  <a:sysClr val="windowText" lastClr="000000"/>
                </a:solidFill>
              </a:rPr>
              <a:t>):</a:t>
            </a:r>
          </a:p>
          <a:p>
            <a:pPr lvl="1"/>
            <a:r>
              <a:rPr lang="en-US" smtClean="0">
                <a:solidFill>
                  <a:sysClr val="windowText" lastClr="000000"/>
                </a:solidFill>
              </a:rPr>
              <a:t>Menerapkan </a:t>
            </a:r>
            <a:r>
              <a:rPr lang="en-US" smtClean="0">
                <a:solidFill>
                  <a:srgbClr val="00B050"/>
                </a:solidFill>
              </a:rPr>
              <a:t>algoritma genetika </a:t>
            </a:r>
            <a:r>
              <a:rPr lang="en-US" smtClean="0">
                <a:solidFill>
                  <a:sysClr val="windowText" lastClr="000000"/>
                </a:solidFill>
              </a:rPr>
              <a:t>untuk </a:t>
            </a:r>
            <a:r>
              <a:rPr lang="en-US" smtClean="0">
                <a:solidFill>
                  <a:srgbClr val="C00000"/>
                </a:solidFill>
              </a:rPr>
              <a:t>mengotomatisasi pemilihan arsitektur jaringan pada neural nework </a:t>
            </a:r>
            <a:r>
              <a:rPr lang="en-US" smtClean="0">
                <a:solidFill>
                  <a:sysClr val="windowText" lastClr="000000"/>
                </a:solidFill>
              </a:rPr>
              <a:t>sehingga </a:t>
            </a:r>
            <a:r>
              <a:rPr lang="en-US" smtClean="0">
                <a:solidFill>
                  <a:srgbClr val="0070C0"/>
                </a:solidFill>
              </a:rPr>
              <a:t>lebih efisien </a:t>
            </a:r>
            <a:r>
              <a:rPr lang="en-US" smtClean="0">
                <a:solidFill>
                  <a:sysClr val="windowText" lastClr="000000"/>
                </a:solidFill>
              </a:rPr>
              <a:t>dan hasil </a:t>
            </a:r>
            <a:r>
              <a:rPr lang="en-US" smtClean="0">
                <a:solidFill>
                  <a:srgbClr val="0070C0"/>
                </a:solidFill>
              </a:rPr>
              <a:t>prediksi lebih akurat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73798" y="1189630"/>
            <a:ext cx="3038143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prstClr val="black"/>
                </a:solidFill>
              </a:rPr>
              <a:t>Contoh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Masalah</a:t>
            </a:r>
            <a:endParaRPr lang="en-US" sz="4000" dirty="0" smtClean="0">
              <a:solidFill>
                <a:prstClr val="black"/>
              </a:solidFill>
            </a:endParaRPr>
          </a:p>
          <a:p>
            <a:r>
              <a:rPr lang="en-US" sz="4000" dirty="0" err="1" smtClean="0">
                <a:solidFill>
                  <a:prstClr val="black"/>
                </a:solidFill>
              </a:rPr>
              <a:t>Penelitian</a:t>
            </a:r>
            <a:endParaRPr lang="en-ID" sz="4000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1727" y="1260144"/>
            <a:ext cx="7981950" cy="5486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Problem (RP)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K-Means merupakan algoritma clustering yang populer karena efisien dalam komputasi, akan tetapi memiliki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kelemahan pada sulitnya penentuan K yang optimal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komputasi yang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tidak efisien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bila menangani data besar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Zhao, 2010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Question (RQ):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Seberapa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efisien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Bee Colony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bila digunakan untuk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menentukan nilai K yang optimal pada K-Means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Objective (RO):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Menerapkan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bee colony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menentukan nikai K yang optimal pada K-Means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sehingga 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komputasi lebih efisien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1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73798" y="1407994"/>
            <a:ext cx="3038143" cy="1777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prstClr val="black"/>
                </a:solidFill>
              </a:rPr>
              <a:t>Masalah</a:t>
            </a:r>
            <a:endParaRPr lang="en-US" sz="4000" dirty="0" smtClean="0">
              <a:solidFill>
                <a:prstClr val="black"/>
              </a:solidFill>
            </a:endParaRPr>
          </a:p>
          <a:p>
            <a:r>
              <a:rPr lang="en-US" sz="4000" dirty="0" err="1" smtClean="0">
                <a:solidFill>
                  <a:prstClr val="black"/>
                </a:solidFill>
              </a:rPr>
              <a:t>Penelitian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4000" dirty="0" smtClean="0">
                <a:solidFill>
                  <a:prstClr val="black"/>
                </a:solidFill>
              </a:rPr>
              <a:t>&amp; </a:t>
            </a:r>
          </a:p>
          <a:p>
            <a:r>
              <a:rPr lang="en-US" sz="4000" dirty="0" err="1" smtClean="0">
                <a:solidFill>
                  <a:prstClr val="black"/>
                </a:solidFill>
              </a:rPr>
              <a:t>Landasan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Literatur</a:t>
            </a:r>
            <a:endParaRPr lang="en-ID" sz="40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75689"/>
              </p:ext>
            </p:extLst>
          </p:nvPr>
        </p:nvGraphicFramePr>
        <p:xfrm>
          <a:off x="3819804" y="932597"/>
          <a:ext cx="7974065" cy="5588180"/>
        </p:xfrm>
        <a:graphic>
          <a:graphicData uri="http://schemas.openxmlformats.org/drawingml/2006/table">
            <a:tbl>
              <a:tblPr firstRow="1" firstCol="1" bandRow="1"/>
              <a:tblGrid>
                <a:gridCol w="2215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2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Masalah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Penelitian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Landasan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Literatur</a:t>
                      </a:r>
                      <a:endParaRPr lang="id-ID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41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Data set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 </a:t>
                      </a:r>
                      <a:r>
                        <a:rPr lang="en-US" sz="1800" dirty="0" err="1">
                          <a:effectLst/>
                        </a:rPr>
                        <a:t>berdimensi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tinggi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memiliki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atribut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noisy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classnya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bersifat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  <a:effectLst/>
                        </a:rPr>
                        <a:t>seimbang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penurunan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akurasi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prediksi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software</a:t>
                      </a:r>
                      <a:endParaRPr lang="id-ID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There are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noisy data points </a:t>
                      </a:r>
                      <a:r>
                        <a:rPr lang="en-US" sz="1800" dirty="0">
                          <a:effectLst/>
                        </a:rPr>
                        <a:t>in the software defect data sets that can not be confidently assumed to be erroneous using such simple method </a:t>
                      </a:r>
                      <a:r>
                        <a:rPr lang="en-US" sz="1400" i="1" dirty="0">
                          <a:effectLst/>
                        </a:rPr>
                        <a:t>(Gray, Bowes, Davey, &amp; Christianson,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performances of software defect prediction improved when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irrelevant and redundant attributes</a:t>
                      </a:r>
                      <a:r>
                        <a:rPr lang="en-US" sz="1800" dirty="0">
                          <a:effectLst/>
                        </a:rPr>
                        <a:t> are removed </a:t>
                      </a:r>
                      <a:r>
                        <a:rPr lang="en-US" sz="1400" i="1" dirty="0">
                          <a:effectLst/>
                        </a:rPr>
                        <a:t>(Wang, 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&amp; Napolitano,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The software defect prediction performance decreases significantly because the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dataset contains noisy attr</a:t>
                      </a:r>
                      <a:r>
                        <a:rPr lang="en-US" sz="1800" dirty="0">
                          <a:effectLst/>
                        </a:rPr>
                        <a:t>ibutes </a:t>
                      </a:r>
                      <a:r>
                        <a:rPr lang="en-US" sz="1400" i="1" dirty="0">
                          <a:effectLst/>
                        </a:rPr>
                        <a:t>(Kim, Zhang, Wu, &amp; Gong,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defect datasets have an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imbalanced nature </a:t>
                      </a:r>
                      <a:r>
                        <a:rPr lang="en-US" sz="1800" dirty="0">
                          <a:effectLst/>
                        </a:rPr>
                        <a:t>with very few defective modules compared to defect-free ones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Tosun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Bener</a:t>
                      </a:r>
                      <a:r>
                        <a:rPr lang="en-US" sz="1400" i="1" dirty="0">
                          <a:effectLst/>
                        </a:rPr>
                        <a:t>, </a:t>
                      </a:r>
                      <a:r>
                        <a:rPr lang="en-US" sz="1400" i="1" dirty="0" err="1">
                          <a:effectLst/>
                        </a:rPr>
                        <a:t>Turhan</a:t>
                      </a:r>
                      <a:r>
                        <a:rPr lang="en-US" sz="1400" i="1" dirty="0">
                          <a:effectLst/>
                        </a:rPr>
                        <a:t>, &amp; </a:t>
                      </a:r>
                      <a:r>
                        <a:rPr lang="en-US" sz="1400" i="1" dirty="0" err="1">
                          <a:effectLst/>
                        </a:rPr>
                        <a:t>Menzies</a:t>
                      </a:r>
                      <a:r>
                        <a:rPr lang="en-US" sz="1400" i="1" dirty="0">
                          <a:effectLst/>
                        </a:rPr>
                        <a:t>, 2010)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8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Imbalance</a:t>
                      </a:r>
                      <a:r>
                        <a:rPr lang="en-US" sz="1800" dirty="0">
                          <a:effectLst/>
                        </a:rPr>
                        <a:t> can lead to a model that is not practical in software defect prediction, because most instances will be predicted as non-defect prone </a:t>
                      </a:r>
                      <a:r>
                        <a:rPr lang="en-US" sz="1400" i="1" dirty="0">
                          <a:effectLst/>
                        </a:rPr>
                        <a:t>(</a:t>
                      </a:r>
                      <a:r>
                        <a:rPr lang="en-US" sz="1400" i="1" dirty="0" err="1">
                          <a:effectLst/>
                        </a:rPr>
                        <a:t>Khoshgoftaar</a:t>
                      </a:r>
                      <a:r>
                        <a:rPr lang="en-US" sz="1400" i="1" dirty="0">
                          <a:effectLst/>
                        </a:rPr>
                        <a:t>, Van </a:t>
                      </a:r>
                      <a:r>
                        <a:rPr lang="en-US" sz="1400" i="1" dirty="0" err="1">
                          <a:effectLst/>
                        </a:rPr>
                        <a:t>Hulse</a:t>
                      </a:r>
                      <a:r>
                        <a:rPr lang="en-US" sz="1400" i="1" dirty="0">
                          <a:effectLst/>
                        </a:rPr>
                        <a:t>, &amp; Napolitano, 2011)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22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Software fault prediction data sets are often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highly imbalanced </a:t>
                      </a:r>
                      <a:r>
                        <a:rPr lang="en-US" sz="1400" i="1" dirty="0">
                          <a:effectLst/>
                        </a:rPr>
                        <a:t>(Zhang &amp; Zhang, 2007)</a:t>
                      </a:r>
                      <a:endParaRPr lang="id-ID" sz="18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00" marR="6550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7815"/>
              </p:ext>
            </p:extLst>
          </p:nvPr>
        </p:nvGraphicFramePr>
        <p:xfrm>
          <a:off x="1614986" y="850853"/>
          <a:ext cx="10163033" cy="5516880"/>
        </p:xfrm>
        <a:graphic>
          <a:graphicData uri="http://schemas.openxmlformats.org/drawingml/2006/table">
            <a:tbl>
              <a:tblPr/>
              <a:tblGrid>
                <a:gridCol w="5158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5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77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670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58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289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089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Problems (RP)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 Questions (RQ)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Research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Objectives (RO)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10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Data set pada prediksi cacat software berdimensi tinggi, dan memiliki </a:t>
                      </a:r>
                      <a:r>
                        <a:rPr lang="nn-NO" sz="1800" baseline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atribut yang bersifat noisy</a:t>
                      </a:r>
                      <a:r>
                        <a:rPr lang="nn-NO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, serta </a:t>
                      </a:r>
                      <a:r>
                        <a:rPr lang="nn-NO" sz="1800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classnya bersifat tidak balance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performanya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meyelesaikan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atribut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noisy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mengidentifikasi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memiliki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atribut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noisy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0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RQ2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meta learning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performanya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class imbalance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RO2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mengidentifikasi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memiliki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terbaik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masalah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class imbalance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268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RQ3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Bagaimana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pengaruh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penggabungan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metode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apabila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digunakan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software?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</a:rPr>
                        <a:t>RO3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mengembangkan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baru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menggabungkan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algoritma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pemilihan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 learning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prediksi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cacat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software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1261</Words>
  <Application>Microsoft Office PowerPoint</Application>
  <PresentationFormat>Widescreen</PresentationFormat>
  <Paragraphs>178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Signika</vt:lpstr>
      <vt:lpstr>Times New Roman</vt:lpstr>
      <vt:lpstr>1_Custom Design</vt:lpstr>
      <vt:lpstr>LATAR BELAKANG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DELL</cp:lastModifiedBy>
  <cp:revision>142</cp:revision>
  <dcterms:created xsi:type="dcterms:W3CDTF">2020-07-23T01:18:59Z</dcterms:created>
  <dcterms:modified xsi:type="dcterms:W3CDTF">2021-03-27T14:38:17Z</dcterms:modified>
</cp:coreProperties>
</file>