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46"/>
  </p:notesMasterIdLst>
  <p:sldIdLst>
    <p:sldId id="256" r:id="rId2"/>
    <p:sldId id="389" r:id="rId3"/>
    <p:sldId id="390" r:id="rId4"/>
    <p:sldId id="391" r:id="rId5"/>
    <p:sldId id="392" r:id="rId6"/>
    <p:sldId id="393" r:id="rId7"/>
    <p:sldId id="450" r:id="rId8"/>
    <p:sldId id="394" r:id="rId9"/>
    <p:sldId id="395" r:id="rId10"/>
    <p:sldId id="396" r:id="rId11"/>
    <p:sldId id="397" r:id="rId12"/>
    <p:sldId id="398" r:id="rId13"/>
    <p:sldId id="399" r:id="rId14"/>
    <p:sldId id="400" r:id="rId15"/>
    <p:sldId id="401" r:id="rId16"/>
    <p:sldId id="402" r:id="rId17"/>
    <p:sldId id="403" r:id="rId18"/>
    <p:sldId id="404" r:id="rId19"/>
    <p:sldId id="405" r:id="rId20"/>
    <p:sldId id="406" r:id="rId21"/>
    <p:sldId id="408" r:id="rId22"/>
    <p:sldId id="409" r:id="rId23"/>
    <p:sldId id="410" r:id="rId24"/>
    <p:sldId id="411" r:id="rId25"/>
    <p:sldId id="412" r:id="rId26"/>
    <p:sldId id="413" r:id="rId27"/>
    <p:sldId id="414" r:id="rId28"/>
    <p:sldId id="415" r:id="rId29"/>
    <p:sldId id="416" r:id="rId30"/>
    <p:sldId id="417" r:id="rId31"/>
    <p:sldId id="418" r:id="rId32"/>
    <p:sldId id="419" r:id="rId33"/>
    <p:sldId id="420" r:id="rId34"/>
    <p:sldId id="421" r:id="rId35"/>
    <p:sldId id="422" r:id="rId36"/>
    <p:sldId id="423" r:id="rId37"/>
    <p:sldId id="427" r:id="rId38"/>
    <p:sldId id="428" r:id="rId39"/>
    <p:sldId id="429" r:id="rId40"/>
    <p:sldId id="430" r:id="rId41"/>
    <p:sldId id="431" r:id="rId42"/>
    <p:sldId id="432" r:id="rId43"/>
    <p:sldId id="433" r:id="rId44"/>
    <p:sldId id="447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89858" autoAdjust="0"/>
  </p:normalViewPr>
  <p:slideViewPr>
    <p:cSldViewPr>
      <p:cViewPr varScale="1">
        <p:scale>
          <a:sx n="65" d="100"/>
          <a:sy n="65" d="100"/>
        </p:scale>
        <p:origin x="152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0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68DAB-7320-458B-B939-EF8098742320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0B307-1DB8-4B2E-B6B2-1E20563C4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42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5D86-C893-4966-9211-771754B3E3A1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36E96B-F38E-44AB-8C93-BAB3189C017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5D86-C893-4966-9211-771754B3E3A1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E96B-F38E-44AB-8C93-BAB3189C01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5D86-C893-4966-9211-771754B3E3A1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E96B-F38E-44AB-8C93-BAB3189C01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5D86-C893-4966-9211-771754B3E3A1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E96B-F38E-44AB-8C93-BAB3189C01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5D86-C893-4966-9211-771754B3E3A1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E96B-F38E-44AB-8C93-BAB3189C017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5D86-C893-4966-9211-771754B3E3A1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E96B-F38E-44AB-8C93-BAB3189C017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5D86-C893-4966-9211-771754B3E3A1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E96B-F38E-44AB-8C93-BAB3189C017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5D86-C893-4966-9211-771754B3E3A1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E96B-F38E-44AB-8C93-BAB3189C01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5D86-C893-4966-9211-771754B3E3A1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E96B-F38E-44AB-8C93-BAB3189C01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5D86-C893-4966-9211-771754B3E3A1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E96B-F38E-44AB-8C93-BAB3189C01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5D86-C893-4966-9211-771754B3E3A1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E96B-F38E-44AB-8C93-BAB3189C01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5CB5D86-C893-4966-9211-771754B3E3A1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336E96B-F38E-44AB-8C93-BAB3189C017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342900"/>
            <a:ext cx="7543800" cy="914400"/>
          </a:xfrm>
        </p:spPr>
        <p:txBody>
          <a:bodyPr>
            <a:normAutofit/>
          </a:bodyPr>
          <a:lstStyle/>
          <a:p>
            <a:pPr marL="182880" indent="0">
              <a:buNone/>
            </a:pPr>
            <a:r>
              <a:rPr lang="en-US" sz="4800" dirty="0" err="1">
                <a:latin typeface="Times New Roman" pitchFamily="18" charset="0"/>
                <a:cs typeface="Times New Roman" pitchFamily="18" charset="0"/>
              </a:rPr>
              <a:t>Teknik</a:t>
            </a:r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dirty="0" err="1">
                <a:latin typeface="Times New Roman" pitchFamily="18" charset="0"/>
                <a:cs typeface="Times New Roman" pitchFamily="18" charset="0"/>
              </a:rPr>
              <a:t>Informatika</a:t>
            </a:r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 S1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8655" y="4419600"/>
            <a:ext cx="6082105" cy="2133600"/>
          </a:xfrm>
        </p:spPr>
        <p:txBody>
          <a:bodyPr>
            <a:normAutofit/>
          </a:bodyPr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Disusun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Oleh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: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Tim SRE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2895600"/>
            <a:ext cx="8915400" cy="9144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640080" indent="-457200" algn="l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54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>
              <a:buFont typeface="Georgia" pitchFamily="18" charset="0"/>
              <a:buNone/>
            </a:pPr>
            <a:r>
              <a:rPr lang="en-US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Requirement Classification</a:t>
            </a:r>
          </a:p>
        </p:txBody>
      </p:sp>
      <p:pic>
        <p:nvPicPr>
          <p:cNvPr id="5" name="Picture 6" descr="world_connected_hg_clr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494" y="3200400"/>
            <a:ext cx="2223651" cy="148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0" y="2133600"/>
            <a:ext cx="8839200" cy="9144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640080" indent="-457200" algn="l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54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>
              <a:buFont typeface="Georgia" pitchFamily="18" charset="0"/>
              <a:buNone/>
            </a:pPr>
            <a:r>
              <a:rPr lang="en-US" sz="360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Software Requirement Engineering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04" y="168121"/>
            <a:ext cx="1358596" cy="135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2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i="1" dirty="0"/>
              <a:t>Requirement Classifications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0" y="2667000"/>
            <a:ext cx="9144000" cy="2209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3600" b="1" i="1" dirty="0">
                <a:solidFill>
                  <a:schemeClr val="tx1"/>
                </a:solidFill>
                <a:latin typeface="Comic Sans MS" pitchFamily="66" charset="0"/>
              </a:rPr>
              <a:t>Functional</a:t>
            </a:r>
            <a:r>
              <a:rPr lang="en-US" sz="3600" i="1" dirty="0">
                <a:solidFill>
                  <a:srgbClr val="0070C0"/>
                </a:solidFill>
                <a:latin typeface="Comic Sans MS" pitchFamily="66" charset="0"/>
              </a:rPr>
              <a:t> versus </a:t>
            </a:r>
            <a:r>
              <a:rPr lang="en-US" sz="3600" b="1" i="1" dirty="0">
                <a:solidFill>
                  <a:schemeClr val="tx1"/>
                </a:solidFill>
                <a:latin typeface="Comic Sans MS" pitchFamily="66" charset="0"/>
              </a:rPr>
              <a:t>Non Functional</a:t>
            </a:r>
            <a:endParaRPr lang="en-US" sz="3600" i="1" dirty="0">
              <a:solidFill>
                <a:schemeClr val="tx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786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6858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Requirement Classifications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228600" y="1143000"/>
            <a:ext cx="8534400" cy="5257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2800" b="1" i="1" dirty="0">
                <a:solidFill>
                  <a:schemeClr val="tx1"/>
                </a:solidFill>
                <a:latin typeface="Comic Sans MS" pitchFamily="66" charset="0"/>
              </a:rPr>
              <a:t>Functional</a:t>
            </a:r>
            <a:r>
              <a:rPr lang="en-US" sz="2800" i="1" dirty="0">
                <a:solidFill>
                  <a:schemeClr val="tx1"/>
                </a:solidFill>
                <a:latin typeface="Comic Sans MS" pitchFamily="66" charset="0"/>
              </a:rPr>
              <a:t> versus </a:t>
            </a:r>
            <a:r>
              <a:rPr lang="en-US" sz="2800" b="1" i="1" dirty="0">
                <a:solidFill>
                  <a:schemeClr val="tx1"/>
                </a:solidFill>
                <a:latin typeface="Comic Sans MS" pitchFamily="66" charset="0"/>
              </a:rPr>
              <a:t>Non Functional</a:t>
            </a:r>
            <a:endParaRPr lang="en-US" sz="2800" i="1" dirty="0">
              <a:solidFill>
                <a:schemeClr val="tx1"/>
              </a:solidFill>
              <a:latin typeface="Comic Sans MS" pitchFamily="66" charset="0"/>
            </a:endParaRPr>
          </a:p>
          <a:p>
            <a:pPr marL="45720" indent="0">
              <a:buNone/>
            </a:pPr>
            <a:r>
              <a:rPr lang="en-US" sz="2400" i="1" dirty="0">
                <a:latin typeface="Comic Sans MS" pitchFamily="66" charset="0"/>
              </a:rPr>
              <a:t>1. </a:t>
            </a:r>
            <a:r>
              <a:rPr lang="en-US" sz="2800" b="1" i="1" dirty="0" err="1">
                <a:solidFill>
                  <a:srgbClr val="0070C0"/>
                </a:solidFill>
                <a:latin typeface="Comic Sans MS" pitchFamily="66" charset="0"/>
              </a:rPr>
              <a:t>Kebutuhan</a:t>
            </a:r>
            <a:r>
              <a:rPr lang="en-US" sz="2800" b="1" i="1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sz="2800" b="1" i="1" dirty="0" err="1">
                <a:solidFill>
                  <a:srgbClr val="0070C0"/>
                </a:solidFill>
                <a:latin typeface="Comic Sans MS" pitchFamily="66" charset="0"/>
              </a:rPr>
              <a:t>fungsional</a:t>
            </a:r>
            <a:endParaRPr lang="en-US" sz="2800" b="1" i="1" dirty="0">
              <a:solidFill>
                <a:srgbClr val="0070C0"/>
              </a:solidFill>
              <a:latin typeface="Comic Sans MS" pitchFamily="66" charset="0"/>
            </a:endParaRPr>
          </a:p>
          <a:p>
            <a:pPr marL="45720" indent="0" algn="ctr">
              <a:buNone/>
            </a:pPr>
            <a:r>
              <a:rPr lang="en-US" sz="2800" b="1" i="1" dirty="0">
                <a:latin typeface="Comic Sans MS" pitchFamily="66" charset="0"/>
              </a:rPr>
              <a:t> </a:t>
            </a:r>
            <a:r>
              <a:rPr lang="en-US" sz="5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?</a:t>
            </a:r>
          </a:p>
          <a:p>
            <a:pPr marL="45720" indent="0">
              <a:buNone/>
            </a:pPr>
            <a:r>
              <a:rPr lang="en-US" sz="2400" i="1" dirty="0">
                <a:latin typeface="Comic Sans MS" pitchFamily="66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19859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762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Requirement Classifications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228600" y="1143000"/>
            <a:ext cx="8534400" cy="5257800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45720" indent="0" algn="ctr">
              <a:lnSpc>
                <a:spcPct val="150000"/>
              </a:lnSpc>
              <a:buNone/>
            </a:pPr>
            <a:r>
              <a:rPr lang="en-US" sz="2800" b="1" i="1" dirty="0">
                <a:solidFill>
                  <a:schemeClr val="tx1"/>
                </a:solidFill>
                <a:latin typeface="Comic Sans MS" pitchFamily="66" charset="0"/>
              </a:rPr>
              <a:t>Functional</a:t>
            </a:r>
            <a:r>
              <a:rPr lang="en-US" sz="2800" i="1" dirty="0">
                <a:solidFill>
                  <a:schemeClr val="tx1"/>
                </a:solidFill>
                <a:latin typeface="Comic Sans MS" pitchFamily="66" charset="0"/>
              </a:rPr>
              <a:t> versus </a:t>
            </a:r>
            <a:r>
              <a:rPr lang="en-US" sz="2800" b="1" i="1" dirty="0">
                <a:solidFill>
                  <a:schemeClr val="tx1"/>
                </a:solidFill>
                <a:latin typeface="Comic Sans MS" pitchFamily="66" charset="0"/>
              </a:rPr>
              <a:t>Non Functional</a:t>
            </a:r>
            <a:endParaRPr lang="en-US" sz="2800" i="1" dirty="0">
              <a:solidFill>
                <a:schemeClr val="tx1"/>
              </a:solidFill>
              <a:latin typeface="Comic Sans MS" pitchFamily="66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sz="2400" dirty="0">
                <a:latin typeface="Comic Sans MS" pitchFamily="66" charset="0"/>
              </a:rPr>
              <a:t>1. </a:t>
            </a:r>
            <a:r>
              <a:rPr lang="en-US" sz="2800" b="1" dirty="0" err="1">
                <a:solidFill>
                  <a:srgbClr val="0070C0"/>
                </a:solidFill>
                <a:latin typeface="Comic Sans MS" pitchFamily="66" charset="0"/>
              </a:rPr>
              <a:t>Kebutuhan</a:t>
            </a:r>
            <a:r>
              <a:rPr lang="en-US" sz="2800" b="1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Comic Sans MS" pitchFamily="66" charset="0"/>
              </a:rPr>
              <a:t>fungsional</a:t>
            </a:r>
            <a:endParaRPr lang="en-US" sz="2800" b="1" dirty="0">
              <a:solidFill>
                <a:srgbClr val="0070C0"/>
              </a:solidFill>
              <a:latin typeface="Comic Sans MS" pitchFamily="66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sz="2800" dirty="0">
                <a:latin typeface="Comic Sans MS" pitchFamily="66" charset="0"/>
              </a:rPr>
              <a:t>    </a:t>
            </a:r>
            <a:r>
              <a:rPr lang="en-US" sz="2800" dirty="0" err="1">
                <a:solidFill>
                  <a:schemeClr val="tx1"/>
                </a:solidFill>
                <a:latin typeface="Comic Sans MS" pitchFamily="66" charset="0"/>
              </a:rPr>
              <a:t>Menunjukkan</a:t>
            </a:r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i="1" dirty="0">
                <a:solidFill>
                  <a:srgbClr val="0070C0"/>
                </a:solidFill>
                <a:latin typeface="Comic Sans MS" pitchFamily="66" charset="0"/>
              </a:rPr>
              <a:t>What</a:t>
            </a:r>
            <a:r>
              <a:rPr lang="en-US" sz="2800" i="1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2800" i="1" dirty="0">
                <a:solidFill>
                  <a:schemeClr val="tx1"/>
                </a:solidFill>
                <a:latin typeface="Comic Sans MS" pitchFamily="66" charset="0"/>
              </a:rPr>
              <a:t>the system should do</a:t>
            </a:r>
            <a:r>
              <a:rPr lang="en-US" sz="2800" dirty="0">
                <a:solidFill>
                  <a:schemeClr val="tx1"/>
                </a:solidFill>
                <a:latin typeface="Comic Sans MS" pitchFamily="66" charset="0"/>
              </a:rPr>
              <a:t>.</a:t>
            </a: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sz="2800" dirty="0">
                <a:solidFill>
                  <a:schemeClr val="tx1"/>
                </a:solidFill>
                <a:latin typeface="Comic Sans MS" pitchFamily="66" charset="0"/>
              </a:rPr>
              <a:t>    </a:t>
            </a: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sz="2800" dirty="0">
                <a:solidFill>
                  <a:schemeClr val="tx1"/>
                </a:solidFill>
                <a:latin typeface="Comic Sans MS" pitchFamily="66" charset="0"/>
              </a:rPr>
              <a:t>    </a:t>
            </a:r>
            <a:r>
              <a:rPr lang="en-US" sz="2800" dirty="0" err="1">
                <a:solidFill>
                  <a:schemeClr val="tx1"/>
                </a:solidFill>
                <a:latin typeface="Comic Sans MS" pitchFamily="66" charset="0"/>
              </a:rPr>
              <a:t>Menunjukkan</a:t>
            </a:r>
            <a:r>
              <a:rPr lang="en-US" sz="28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omic Sans MS" pitchFamily="66" charset="0"/>
              </a:rPr>
              <a:t>fasilitas</a:t>
            </a:r>
            <a:r>
              <a:rPr lang="en-US" sz="28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omic Sans MS" pitchFamily="66" charset="0"/>
              </a:rPr>
              <a:t>apa</a:t>
            </a:r>
            <a:r>
              <a:rPr lang="en-US" sz="2800" dirty="0">
                <a:solidFill>
                  <a:schemeClr val="tx1"/>
                </a:solidFill>
                <a:latin typeface="Comic Sans MS" pitchFamily="66" charset="0"/>
              </a:rPr>
              <a:t> yang </a:t>
            </a:r>
            <a:r>
              <a:rPr lang="en-US" sz="2800" dirty="0" err="1">
                <a:solidFill>
                  <a:schemeClr val="tx1"/>
                </a:solidFill>
                <a:latin typeface="Comic Sans MS" pitchFamily="66" charset="0"/>
              </a:rPr>
              <a:t>dibutuhkan</a:t>
            </a:r>
            <a:r>
              <a:rPr lang="en-US" sz="28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omic Sans MS" pitchFamily="66" charset="0"/>
              </a:rPr>
              <a:t>serta</a:t>
            </a:r>
            <a:r>
              <a:rPr lang="en-US" sz="28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omic Sans MS" pitchFamily="66" charset="0"/>
              </a:rPr>
              <a:t>aktivitas</a:t>
            </a:r>
            <a:r>
              <a:rPr lang="en-US" sz="28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omic Sans MS" pitchFamily="66" charset="0"/>
              </a:rPr>
              <a:t>apa</a:t>
            </a:r>
            <a:r>
              <a:rPr lang="en-US" sz="28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omic Sans MS" pitchFamily="66" charset="0"/>
              </a:rPr>
              <a:t>saja</a:t>
            </a:r>
            <a:r>
              <a:rPr lang="en-US" sz="2800" dirty="0">
                <a:solidFill>
                  <a:schemeClr val="tx1"/>
                </a:solidFill>
                <a:latin typeface="Comic Sans MS" pitchFamily="66" charset="0"/>
              </a:rPr>
              <a:t> yang </a:t>
            </a:r>
            <a:r>
              <a:rPr lang="en-US" sz="2800" dirty="0" err="1">
                <a:solidFill>
                  <a:schemeClr val="tx1"/>
                </a:solidFill>
                <a:latin typeface="Comic Sans MS" pitchFamily="66" charset="0"/>
              </a:rPr>
              <a:t>terjadi</a:t>
            </a:r>
            <a:r>
              <a:rPr lang="en-US" sz="28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omic Sans MS" pitchFamily="66" charset="0"/>
              </a:rPr>
              <a:t>dalam</a:t>
            </a:r>
            <a:r>
              <a:rPr lang="en-US" sz="28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omic Sans MS" pitchFamily="66" charset="0"/>
              </a:rPr>
              <a:t>sistem</a:t>
            </a:r>
            <a:r>
              <a:rPr lang="en-US" sz="28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omic Sans MS" pitchFamily="66" charset="0"/>
              </a:rPr>
              <a:t>baru</a:t>
            </a:r>
            <a:r>
              <a:rPr lang="en-US" sz="2800" dirty="0">
                <a:solidFill>
                  <a:schemeClr val="tx1"/>
                </a:solidFill>
                <a:latin typeface="Comic Sans MS" pitchFamily="66" charset="0"/>
              </a:rPr>
              <a:t>.</a:t>
            </a:r>
          </a:p>
          <a:p>
            <a:pPr marL="45720" indent="0" algn="just">
              <a:lnSpc>
                <a:spcPct val="150000"/>
              </a:lnSpc>
              <a:buNone/>
            </a:pPr>
            <a:endParaRPr lang="en-US" sz="2400" dirty="0">
              <a:latin typeface="Comic Sans MS" pitchFamily="66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sz="2400" dirty="0">
                <a:latin typeface="Comic Sans MS" pitchFamily="66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81033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6096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Requirement Classifications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228600" y="1143000"/>
            <a:ext cx="8534400" cy="52578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45720" indent="0" algn="ctr">
              <a:lnSpc>
                <a:spcPct val="150000"/>
              </a:lnSpc>
              <a:buNone/>
            </a:pPr>
            <a:r>
              <a:rPr lang="en-US" sz="2800" b="1" i="1" dirty="0">
                <a:solidFill>
                  <a:schemeClr val="tx1"/>
                </a:solidFill>
                <a:latin typeface="Comic Sans MS" pitchFamily="66" charset="0"/>
              </a:rPr>
              <a:t>Functional</a:t>
            </a:r>
            <a:r>
              <a:rPr lang="en-US" sz="2800" i="1" dirty="0">
                <a:solidFill>
                  <a:schemeClr val="tx1"/>
                </a:solidFill>
                <a:latin typeface="Comic Sans MS" pitchFamily="66" charset="0"/>
              </a:rPr>
              <a:t> versus </a:t>
            </a:r>
            <a:r>
              <a:rPr lang="en-US" sz="2800" b="1" i="1" dirty="0">
                <a:solidFill>
                  <a:schemeClr val="tx1"/>
                </a:solidFill>
                <a:latin typeface="Comic Sans MS" pitchFamily="66" charset="0"/>
              </a:rPr>
              <a:t>Non Functional</a:t>
            </a:r>
            <a:endParaRPr lang="en-US" sz="2800" i="1" dirty="0">
              <a:solidFill>
                <a:schemeClr val="tx1"/>
              </a:solidFill>
              <a:latin typeface="Comic Sans MS" pitchFamily="66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sz="2400" dirty="0">
                <a:latin typeface="Comic Sans MS" pitchFamily="66" charset="0"/>
              </a:rPr>
              <a:t>1. </a:t>
            </a:r>
            <a:r>
              <a:rPr lang="en-US" sz="2800" b="1" dirty="0" err="1">
                <a:solidFill>
                  <a:srgbClr val="0070C0"/>
                </a:solidFill>
                <a:latin typeface="Comic Sans MS" pitchFamily="66" charset="0"/>
              </a:rPr>
              <a:t>Kebutuhan</a:t>
            </a:r>
            <a:r>
              <a:rPr lang="en-US" sz="2800" b="1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Comic Sans MS" pitchFamily="66" charset="0"/>
              </a:rPr>
              <a:t>fungsional</a:t>
            </a:r>
            <a:endParaRPr lang="en-US" sz="2800" b="1" dirty="0">
              <a:solidFill>
                <a:srgbClr val="0070C0"/>
              </a:solidFill>
              <a:latin typeface="Comic Sans MS" pitchFamily="66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sz="2800" dirty="0">
                <a:latin typeface="Comic Sans MS" pitchFamily="66" charset="0"/>
              </a:rPr>
              <a:t>    </a:t>
            </a:r>
            <a:r>
              <a:rPr lang="en-US" sz="2800" dirty="0" err="1">
                <a:solidFill>
                  <a:schemeClr val="tx1"/>
                </a:solidFill>
                <a:latin typeface="Comic Sans MS" pitchFamily="66" charset="0"/>
              </a:rPr>
              <a:t>Kebutuhan</a:t>
            </a:r>
            <a:r>
              <a:rPr lang="en-US" sz="28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omic Sans MS" pitchFamily="66" charset="0"/>
              </a:rPr>
              <a:t>fungsional</a:t>
            </a:r>
            <a:r>
              <a:rPr lang="en-US" sz="28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omic Sans MS" pitchFamily="66" charset="0"/>
              </a:rPr>
              <a:t>mencakup</a:t>
            </a:r>
            <a:r>
              <a:rPr lang="en-US" sz="2800" dirty="0">
                <a:solidFill>
                  <a:schemeClr val="tx1"/>
                </a:solidFill>
                <a:latin typeface="Comic Sans MS" pitchFamily="66" charset="0"/>
              </a:rPr>
              <a:t>:</a:t>
            </a: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   *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Fungsi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deskripsi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kebutuhan</a:t>
            </a:r>
            <a:endParaRPr lang="en-US" dirty="0">
              <a:solidFill>
                <a:schemeClr val="tx1"/>
              </a:solidFill>
              <a:latin typeface="Comic Sans MS" pitchFamily="66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   *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Laporan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baik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hardcopy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maupun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softcopy</a:t>
            </a: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   * Updating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query online</a:t>
            </a:r>
          </a:p>
          <a:p>
            <a:pPr marL="742950" indent="-698500" algn="just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   *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Penyimpanan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data,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pencarian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kembali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transfer data</a:t>
            </a:r>
          </a:p>
          <a:p>
            <a:pPr marL="45720" indent="0" algn="just">
              <a:lnSpc>
                <a:spcPct val="150000"/>
              </a:lnSpc>
              <a:buNone/>
            </a:pPr>
            <a:endParaRPr lang="en-US" sz="2400" dirty="0">
              <a:latin typeface="Comic Sans MS" pitchFamily="66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sz="2400" dirty="0">
                <a:latin typeface="Comic Sans MS" pitchFamily="66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62750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762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Requirement Classifications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228600" y="1143000"/>
            <a:ext cx="8534400" cy="5257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" indent="0" algn="ctr">
              <a:lnSpc>
                <a:spcPct val="150000"/>
              </a:lnSpc>
              <a:buNone/>
            </a:pPr>
            <a:r>
              <a:rPr lang="en-US" sz="2800" b="1" i="1" dirty="0">
                <a:solidFill>
                  <a:schemeClr val="tx1"/>
                </a:solidFill>
                <a:latin typeface="Comic Sans MS" pitchFamily="66" charset="0"/>
              </a:rPr>
              <a:t>Functional</a:t>
            </a:r>
            <a:r>
              <a:rPr lang="en-US" sz="2800" i="1" dirty="0">
                <a:solidFill>
                  <a:schemeClr val="tx1"/>
                </a:solidFill>
                <a:latin typeface="Comic Sans MS" pitchFamily="66" charset="0"/>
              </a:rPr>
              <a:t> versus </a:t>
            </a:r>
            <a:r>
              <a:rPr lang="en-US" sz="2800" b="1" i="1" dirty="0">
                <a:solidFill>
                  <a:schemeClr val="tx1"/>
                </a:solidFill>
                <a:latin typeface="Comic Sans MS" pitchFamily="66" charset="0"/>
              </a:rPr>
              <a:t>Non Functional</a:t>
            </a:r>
            <a:endParaRPr lang="en-US" sz="2800" i="1" dirty="0">
              <a:solidFill>
                <a:schemeClr val="tx1"/>
              </a:solidFill>
              <a:latin typeface="Comic Sans MS" pitchFamily="66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sz="2400" dirty="0">
                <a:latin typeface="Comic Sans MS" pitchFamily="66" charset="0"/>
              </a:rPr>
              <a:t>1. </a:t>
            </a:r>
            <a:r>
              <a:rPr lang="en-US" sz="2800" b="1" dirty="0" err="1">
                <a:solidFill>
                  <a:srgbClr val="0070C0"/>
                </a:solidFill>
                <a:latin typeface="Comic Sans MS" pitchFamily="66" charset="0"/>
              </a:rPr>
              <a:t>Kebutuhan</a:t>
            </a:r>
            <a:r>
              <a:rPr lang="en-US" sz="2800" b="1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Comic Sans MS" pitchFamily="66" charset="0"/>
              </a:rPr>
              <a:t>fungsional</a:t>
            </a:r>
            <a:endParaRPr lang="en-US" sz="2800" b="1" dirty="0">
              <a:solidFill>
                <a:srgbClr val="0070C0"/>
              </a:solidFill>
              <a:latin typeface="Comic Sans MS" pitchFamily="66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sz="2800" dirty="0">
                <a:solidFill>
                  <a:schemeClr val="tx1"/>
                </a:solidFill>
                <a:latin typeface="Comic Sans MS" pitchFamily="66" charset="0"/>
              </a:rPr>
              <a:t>   </a:t>
            </a:r>
            <a:r>
              <a:rPr lang="en-US" sz="2800" dirty="0" err="1">
                <a:solidFill>
                  <a:schemeClr val="tx1"/>
                </a:solidFill>
                <a:latin typeface="Comic Sans MS" pitchFamily="66" charset="0"/>
              </a:rPr>
              <a:t>Contoh</a:t>
            </a:r>
            <a:r>
              <a:rPr lang="en-US" sz="2800" dirty="0">
                <a:solidFill>
                  <a:schemeClr val="tx1"/>
                </a:solidFill>
                <a:latin typeface="Comic Sans MS" pitchFamily="66" charset="0"/>
              </a:rPr>
              <a:t>: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marL="45720" indent="0" algn="just">
              <a:lnSpc>
                <a:spcPct val="150000"/>
              </a:lnSpc>
              <a:buNone/>
            </a:pPr>
            <a:endParaRPr lang="en-US" sz="2400" dirty="0">
              <a:latin typeface="Comic Sans MS" pitchFamily="66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sz="2400" dirty="0">
                <a:latin typeface="Comic Sans MS" pitchFamily="66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329946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686800" cy="6858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i="1" dirty="0"/>
              <a:t>Requirement Classifications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228600" y="1143000"/>
            <a:ext cx="8534400" cy="5257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" indent="0" algn="ctr">
              <a:lnSpc>
                <a:spcPct val="150000"/>
              </a:lnSpc>
              <a:buNone/>
            </a:pPr>
            <a:r>
              <a:rPr lang="en-US" sz="2800" b="1" i="1" dirty="0">
                <a:solidFill>
                  <a:schemeClr val="tx1"/>
                </a:solidFill>
                <a:latin typeface="Comic Sans MS" pitchFamily="66" charset="0"/>
              </a:rPr>
              <a:t>Functional</a:t>
            </a:r>
            <a:r>
              <a:rPr lang="en-US" sz="2800" i="1" dirty="0">
                <a:solidFill>
                  <a:schemeClr val="tx1"/>
                </a:solidFill>
                <a:latin typeface="Comic Sans MS" pitchFamily="66" charset="0"/>
              </a:rPr>
              <a:t> versus </a:t>
            </a:r>
            <a:r>
              <a:rPr lang="en-US" sz="2800" b="1" i="1" dirty="0">
                <a:solidFill>
                  <a:schemeClr val="tx1"/>
                </a:solidFill>
                <a:latin typeface="Comic Sans MS" pitchFamily="66" charset="0"/>
              </a:rPr>
              <a:t>Non Functional</a:t>
            </a:r>
            <a:endParaRPr lang="en-US" sz="2800" i="1" dirty="0">
              <a:solidFill>
                <a:schemeClr val="tx1"/>
              </a:solidFill>
              <a:latin typeface="Comic Sans MS" pitchFamily="66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sz="2400" dirty="0">
                <a:latin typeface="Comic Sans MS" pitchFamily="66" charset="0"/>
              </a:rPr>
              <a:t>1. </a:t>
            </a:r>
            <a:r>
              <a:rPr lang="en-US" sz="2800" b="1" dirty="0" err="1">
                <a:solidFill>
                  <a:srgbClr val="0070C0"/>
                </a:solidFill>
                <a:latin typeface="Comic Sans MS" pitchFamily="66" charset="0"/>
              </a:rPr>
              <a:t>Kebutuhan</a:t>
            </a:r>
            <a:r>
              <a:rPr lang="en-US" sz="2800" b="1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Comic Sans MS" pitchFamily="66" charset="0"/>
              </a:rPr>
              <a:t>fungsional</a:t>
            </a:r>
            <a:endParaRPr lang="en-US" sz="2800" b="1" dirty="0">
              <a:solidFill>
                <a:srgbClr val="0070C0"/>
              </a:solidFill>
              <a:latin typeface="Comic Sans MS" pitchFamily="66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sz="2800" dirty="0">
                <a:latin typeface="Comic Sans MS" pitchFamily="66" charset="0"/>
              </a:rPr>
              <a:t>   </a:t>
            </a:r>
            <a:r>
              <a:rPr lang="en-US" sz="2800" dirty="0" err="1">
                <a:solidFill>
                  <a:schemeClr val="tx1"/>
                </a:solidFill>
                <a:latin typeface="Comic Sans MS" pitchFamily="66" charset="0"/>
              </a:rPr>
              <a:t>Contoh</a:t>
            </a:r>
            <a:r>
              <a:rPr lang="en-US" sz="2800" dirty="0">
                <a:solidFill>
                  <a:schemeClr val="tx1"/>
                </a:solidFill>
                <a:latin typeface="Comic Sans MS" pitchFamily="66" charset="0"/>
              </a:rPr>
              <a:t>: </a:t>
            </a:r>
            <a:r>
              <a:rPr lang="en-US" sz="2800" dirty="0" err="1">
                <a:solidFill>
                  <a:schemeClr val="tx1"/>
                </a:solidFill>
                <a:latin typeface="Comic Sans MS" pitchFamily="66" charset="0"/>
              </a:rPr>
              <a:t>dalam</a:t>
            </a:r>
            <a:r>
              <a:rPr lang="en-US" sz="28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omic Sans MS" pitchFamily="66" charset="0"/>
              </a:rPr>
              <a:t>sistem</a:t>
            </a:r>
            <a:r>
              <a:rPr lang="en-US" sz="28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omic Sans MS" pitchFamily="66" charset="0"/>
              </a:rPr>
              <a:t>informasi</a:t>
            </a:r>
            <a:r>
              <a:rPr lang="en-US" sz="28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omic Sans MS" pitchFamily="66" charset="0"/>
              </a:rPr>
              <a:t>akademik</a:t>
            </a:r>
            <a:endParaRPr lang="en-US" sz="2800" dirty="0">
              <a:solidFill>
                <a:schemeClr val="tx1"/>
              </a:solidFill>
              <a:latin typeface="Comic Sans MS" pitchFamily="66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sz="2800" dirty="0">
                <a:solidFill>
                  <a:schemeClr val="tx1"/>
                </a:solidFill>
                <a:latin typeface="Comic Sans MS" pitchFamily="66" charset="0"/>
              </a:rPr>
              <a:t>   </a:t>
            </a: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sz="2800" dirty="0">
                <a:solidFill>
                  <a:schemeClr val="tx1"/>
                </a:solidFill>
                <a:latin typeface="Comic Sans MS" pitchFamily="66" charset="0"/>
              </a:rPr>
              <a:t>   </a:t>
            </a:r>
            <a:r>
              <a:rPr lang="en-US" sz="2800" dirty="0" err="1">
                <a:solidFill>
                  <a:schemeClr val="tx1"/>
                </a:solidFill>
                <a:latin typeface="Comic Sans MS" pitchFamily="66" charset="0"/>
              </a:rPr>
              <a:t>Mahasiswa</a:t>
            </a:r>
            <a:r>
              <a:rPr lang="en-US" sz="28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omic Sans MS" pitchFamily="66" charset="0"/>
              </a:rPr>
              <a:t>dapat</a:t>
            </a:r>
            <a:r>
              <a:rPr lang="en-US" sz="28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omic Sans MS" pitchFamily="66" charset="0"/>
              </a:rPr>
              <a:t>melakukan</a:t>
            </a:r>
            <a:r>
              <a:rPr lang="en-US" sz="2800" dirty="0">
                <a:solidFill>
                  <a:schemeClr val="tx1"/>
                </a:solidFill>
                <a:latin typeface="Comic Sans MS" pitchFamily="66" charset="0"/>
              </a:rPr>
              <a:t> input KRS</a:t>
            </a:r>
            <a:endParaRPr lang="en-US" sz="2400" dirty="0">
              <a:latin typeface="Comic Sans MS" pitchFamily="66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sz="2400" dirty="0">
                <a:latin typeface="Comic Sans MS" pitchFamily="66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50409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6858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Requirement Classifications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228600" y="1143000"/>
            <a:ext cx="8534400" cy="5257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" indent="0" algn="ctr">
              <a:lnSpc>
                <a:spcPct val="150000"/>
              </a:lnSpc>
              <a:buNone/>
            </a:pPr>
            <a:r>
              <a:rPr lang="en-US" sz="2800" b="1" i="1" dirty="0">
                <a:solidFill>
                  <a:schemeClr val="tx1"/>
                </a:solidFill>
                <a:latin typeface="Comic Sans MS" pitchFamily="66" charset="0"/>
              </a:rPr>
              <a:t>Functional</a:t>
            </a:r>
            <a:r>
              <a:rPr lang="en-US" sz="2800" i="1" dirty="0">
                <a:solidFill>
                  <a:schemeClr val="tx1"/>
                </a:solidFill>
                <a:latin typeface="Comic Sans MS" pitchFamily="66" charset="0"/>
              </a:rPr>
              <a:t> versus </a:t>
            </a:r>
            <a:r>
              <a:rPr lang="en-US" sz="2800" b="1" i="1" dirty="0">
                <a:solidFill>
                  <a:schemeClr val="tx1"/>
                </a:solidFill>
                <a:latin typeface="Comic Sans MS" pitchFamily="66" charset="0"/>
              </a:rPr>
              <a:t>Non Functional</a:t>
            </a:r>
            <a:endParaRPr lang="en-US" sz="2800" i="1" dirty="0">
              <a:solidFill>
                <a:schemeClr val="tx1"/>
              </a:solidFill>
              <a:latin typeface="Comic Sans MS" pitchFamily="66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sz="2400" dirty="0">
                <a:latin typeface="Comic Sans MS" pitchFamily="66" charset="0"/>
              </a:rPr>
              <a:t>1. </a:t>
            </a:r>
            <a:r>
              <a:rPr lang="en-US" sz="2800" b="1" dirty="0" err="1">
                <a:solidFill>
                  <a:srgbClr val="0070C0"/>
                </a:solidFill>
                <a:latin typeface="Comic Sans MS" pitchFamily="66" charset="0"/>
              </a:rPr>
              <a:t>Kebutuhan</a:t>
            </a:r>
            <a:r>
              <a:rPr lang="en-US" sz="2800" b="1" dirty="0">
                <a:solidFill>
                  <a:srgbClr val="0070C0"/>
                </a:solidFill>
                <a:latin typeface="Comic Sans MS" pitchFamily="66" charset="0"/>
              </a:rPr>
              <a:t> Non </a:t>
            </a:r>
            <a:r>
              <a:rPr lang="en-US" sz="2800" b="1" dirty="0" err="1">
                <a:solidFill>
                  <a:srgbClr val="0070C0"/>
                </a:solidFill>
                <a:latin typeface="Comic Sans MS" pitchFamily="66" charset="0"/>
              </a:rPr>
              <a:t>fungsional</a:t>
            </a:r>
            <a:endParaRPr lang="en-US" sz="2800" b="1" dirty="0">
              <a:solidFill>
                <a:srgbClr val="0070C0"/>
              </a:solidFill>
              <a:latin typeface="Comic Sans MS" pitchFamily="66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sz="5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			?</a:t>
            </a:r>
          </a:p>
          <a:p>
            <a:pPr marL="45720" indent="0" algn="just">
              <a:lnSpc>
                <a:spcPct val="150000"/>
              </a:lnSpc>
              <a:buNone/>
            </a:pPr>
            <a:endParaRPr lang="en-US" sz="2400" dirty="0">
              <a:latin typeface="Comic Sans MS" pitchFamily="66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sz="2400" dirty="0">
                <a:latin typeface="Comic Sans MS" pitchFamily="66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270622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6858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Requirement Classifications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228600" y="1143000"/>
            <a:ext cx="8534400" cy="52578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45720" indent="0" algn="ctr">
              <a:lnSpc>
                <a:spcPct val="150000"/>
              </a:lnSpc>
              <a:buNone/>
            </a:pPr>
            <a:r>
              <a:rPr lang="en-US" sz="2800" b="1" i="1" dirty="0">
                <a:solidFill>
                  <a:schemeClr val="tx1"/>
                </a:solidFill>
                <a:latin typeface="Comic Sans MS" pitchFamily="66" charset="0"/>
              </a:rPr>
              <a:t>Functional</a:t>
            </a:r>
            <a:r>
              <a:rPr lang="en-US" sz="2800" i="1" dirty="0">
                <a:solidFill>
                  <a:schemeClr val="tx1"/>
                </a:solidFill>
                <a:latin typeface="Comic Sans MS" pitchFamily="66" charset="0"/>
              </a:rPr>
              <a:t> versus </a:t>
            </a:r>
            <a:r>
              <a:rPr lang="en-US" sz="2800" b="1" i="1" dirty="0">
                <a:solidFill>
                  <a:schemeClr val="tx1"/>
                </a:solidFill>
                <a:latin typeface="Comic Sans MS" pitchFamily="66" charset="0"/>
              </a:rPr>
              <a:t>Non Functional</a:t>
            </a:r>
            <a:endParaRPr lang="en-US" sz="2800" i="1" dirty="0">
              <a:solidFill>
                <a:schemeClr val="tx1"/>
              </a:solidFill>
              <a:latin typeface="Comic Sans MS" pitchFamily="66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sz="2400" dirty="0">
                <a:latin typeface="Comic Sans MS" pitchFamily="66" charset="0"/>
              </a:rPr>
              <a:t>1</a:t>
            </a:r>
            <a:r>
              <a:rPr lang="en-US" sz="2400" dirty="0">
                <a:solidFill>
                  <a:srgbClr val="0070C0"/>
                </a:solidFill>
                <a:latin typeface="Comic Sans MS" pitchFamily="66" charset="0"/>
              </a:rPr>
              <a:t>. </a:t>
            </a:r>
            <a:r>
              <a:rPr lang="en-US" sz="2800" b="1" dirty="0" err="1">
                <a:solidFill>
                  <a:srgbClr val="0070C0"/>
                </a:solidFill>
                <a:latin typeface="Comic Sans MS" pitchFamily="66" charset="0"/>
              </a:rPr>
              <a:t>Kebutuhan</a:t>
            </a:r>
            <a:r>
              <a:rPr lang="en-US" sz="2800" b="1" dirty="0">
                <a:solidFill>
                  <a:srgbClr val="0070C0"/>
                </a:solidFill>
                <a:latin typeface="Comic Sans MS" pitchFamily="66" charset="0"/>
              </a:rPr>
              <a:t> Non </a:t>
            </a:r>
            <a:r>
              <a:rPr lang="en-US" sz="2800" b="1" dirty="0" err="1">
                <a:solidFill>
                  <a:srgbClr val="0070C0"/>
                </a:solidFill>
                <a:latin typeface="Comic Sans MS" pitchFamily="66" charset="0"/>
              </a:rPr>
              <a:t>fungsional</a:t>
            </a:r>
            <a:endParaRPr lang="en-US" sz="2800" b="1" dirty="0">
              <a:solidFill>
                <a:srgbClr val="0070C0"/>
              </a:solidFill>
              <a:latin typeface="Comic Sans MS" pitchFamily="66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sz="2800" dirty="0">
                <a:solidFill>
                  <a:schemeClr val="tx1"/>
                </a:solidFill>
                <a:latin typeface="Comic Sans MS" pitchFamily="66" charset="0"/>
              </a:rPr>
              <a:t>   </a:t>
            </a:r>
            <a:r>
              <a:rPr lang="en-US" sz="2800" dirty="0" err="1">
                <a:solidFill>
                  <a:schemeClr val="tx1"/>
                </a:solidFill>
                <a:latin typeface="Comic Sans MS" pitchFamily="66" charset="0"/>
              </a:rPr>
              <a:t>Kebutuhan</a:t>
            </a:r>
            <a:r>
              <a:rPr lang="en-US" sz="2800" dirty="0">
                <a:solidFill>
                  <a:schemeClr val="tx1"/>
                </a:solidFill>
                <a:latin typeface="Comic Sans MS" pitchFamily="66" charset="0"/>
              </a:rPr>
              <a:t> yang </a:t>
            </a:r>
            <a:r>
              <a:rPr lang="en-US" sz="2800" dirty="0" err="1">
                <a:solidFill>
                  <a:schemeClr val="tx1"/>
                </a:solidFill>
                <a:latin typeface="Comic Sans MS" pitchFamily="66" charset="0"/>
              </a:rPr>
              <a:t>mencakup</a:t>
            </a:r>
            <a:r>
              <a:rPr lang="en-US" sz="2800" dirty="0">
                <a:solidFill>
                  <a:schemeClr val="tx1"/>
                </a:solidFill>
                <a:latin typeface="Comic Sans MS" pitchFamily="66" charset="0"/>
              </a:rPr>
              <a:t>:</a:t>
            </a: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sz="2800" dirty="0">
                <a:solidFill>
                  <a:schemeClr val="tx1"/>
                </a:solidFill>
                <a:latin typeface="Comic Sans MS" pitchFamily="66" charset="0"/>
              </a:rPr>
              <a:t>   </a:t>
            </a:r>
            <a:r>
              <a:rPr lang="en-US" sz="2200" dirty="0">
                <a:solidFill>
                  <a:schemeClr val="tx1"/>
                </a:solidFill>
                <a:latin typeface="Comic Sans MS" pitchFamily="66" charset="0"/>
              </a:rPr>
              <a:t>* </a:t>
            </a:r>
            <a:r>
              <a:rPr lang="en-US" sz="2200" dirty="0" err="1">
                <a:solidFill>
                  <a:schemeClr val="tx1"/>
                </a:solidFill>
                <a:latin typeface="Comic Sans MS" pitchFamily="66" charset="0"/>
              </a:rPr>
              <a:t>Waktu</a:t>
            </a:r>
            <a:r>
              <a:rPr lang="en-US" sz="22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mic Sans MS" pitchFamily="66" charset="0"/>
              </a:rPr>
              <a:t>respon</a:t>
            </a:r>
            <a:endParaRPr lang="en-US" sz="2200" dirty="0">
              <a:solidFill>
                <a:schemeClr val="tx1"/>
              </a:solidFill>
              <a:latin typeface="Comic Sans MS" pitchFamily="66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sz="2200" dirty="0">
                <a:solidFill>
                  <a:schemeClr val="tx1"/>
                </a:solidFill>
                <a:latin typeface="Comic Sans MS" pitchFamily="66" charset="0"/>
              </a:rPr>
              <a:t>   * Rata-rata </a:t>
            </a:r>
            <a:r>
              <a:rPr lang="en-US" sz="2200" dirty="0" err="1">
                <a:solidFill>
                  <a:schemeClr val="tx1"/>
                </a:solidFill>
                <a:latin typeface="Comic Sans MS" pitchFamily="66" charset="0"/>
              </a:rPr>
              <a:t>waktu</a:t>
            </a:r>
            <a:r>
              <a:rPr lang="en-US" sz="22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mic Sans MS" pitchFamily="66" charset="0"/>
              </a:rPr>
              <a:t>untuk</a:t>
            </a:r>
            <a:r>
              <a:rPr lang="en-US" sz="22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mic Sans MS" pitchFamily="66" charset="0"/>
              </a:rPr>
              <a:t>kegagalan</a:t>
            </a:r>
            <a:endParaRPr lang="en-US" sz="2200" dirty="0">
              <a:solidFill>
                <a:schemeClr val="tx1"/>
              </a:solidFill>
              <a:latin typeface="Comic Sans MS" pitchFamily="66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sz="2200" dirty="0">
                <a:solidFill>
                  <a:schemeClr val="tx1"/>
                </a:solidFill>
                <a:latin typeface="Comic Sans MS" pitchFamily="66" charset="0"/>
              </a:rPr>
              <a:t>   * </a:t>
            </a:r>
            <a:r>
              <a:rPr lang="en-US" sz="2200" dirty="0" err="1">
                <a:solidFill>
                  <a:schemeClr val="tx1"/>
                </a:solidFill>
                <a:latin typeface="Comic Sans MS" pitchFamily="66" charset="0"/>
              </a:rPr>
              <a:t>Kebutuhan</a:t>
            </a:r>
            <a:r>
              <a:rPr lang="en-US" sz="22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mic Sans MS" pitchFamily="66" charset="0"/>
              </a:rPr>
              <a:t>keamanan</a:t>
            </a:r>
            <a:endParaRPr lang="en-US" sz="2200" dirty="0">
              <a:solidFill>
                <a:schemeClr val="tx1"/>
              </a:solidFill>
              <a:latin typeface="Comic Sans MS" pitchFamily="66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sz="2200" dirty="0">
                <a:solidFill>
                  <a:schemeClr val="tx1"/>
                </a:solidFill>
                <a:latin typeface="Comic Sans MS" pitchFamily="66" charset="0"/>
              </a:rPr>
              <a:t>   * </a:t>
            </a:r>
            <a:r>
              <a:rPr lang="en-US" sz="2200" dirty="0" err="1">
                <a:solidFill>
                  <a:schemeClr val="tx1"/>
                </a:solidFill>
                <a:latin typeface="Comic Sans MS" pitchFamily="66" charset="0"/>
              </a:rPr>
              <a:t>Akses</a:t>
            </a:r>
            <a:r>
              <a:rPr lang="en-US" sz="22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mic Sans MS" pitchFamily="66" charset="0"/>
              </a:rPr>
              <a:t>untuk</a:t>
            </a:r>
            <a:r>
              <a:rPr lang="en-US" sz="22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mic Sans MS" pitchFamily="66" charset="0"/>
              </a:rPr>
              <a:t>pengguna</a:t>
            </a:r>
            <a:r>
              <a:rPr lang="en-US" sz="2200" dirty="0">
                <a:solidFill>
                  <a:schemeClr val="tx1"/>
                </a:solidFill>
                <a:latin typeface="Comic Sans MS" pitchFamily="66" charset="0"/>
              </a:rPr>
              <a:t> yang </a:t>
            </a:r>
            <a:r>
              <a:rPr lang="en-US" sz="2200" dirty="0" err="1">
                <a:solidFill>
                  <a:schemeClr val="tx1"/>
                </a:solidFill>
                <a:latin typeface="Comic Sans MS" pitchFamily="66" charset="0"/>
              </a:rPr>
              <a:t>tidak</a:t>
            </a:r>
            <a:r>
              <a:rPr lang="en-US" sz="22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mic Sans MS" pitchFamily="66" charset="0"/>
              </a:rPr>
              <a:t>punya</a:t>
            </a:r>
            <a:r>
              <a:rPr lang="en-US" sz="22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mic Sans MS" pitchFamily="66" charset="0"/>
              </a:rPr>
              <a:t>hak</a:t>
            </a:r>
            <a:endParaRPr lang="en-US" sz="2200" dirty="0">
              <a:solidFill>
                <a:schemeClr val="tx1"/>
              </a:solidFill>
              <a:latin typeface="Comic Sans MS" pitchFamily="66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endParaRPr lang="en-US" sz="2400" dirty="0">
              <a:latin typeface="Comic Sans MS" pitchFamily="66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sz="2400" dirty="0">
                <a:latin typeface="Comic Sans MS" pitchFamily="66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89974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762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i="1" dirty="0"/>
              <a:t>Requirement Classifications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228600" y="1143000"/>
            <a:ext cx="8534400" cy="5257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" indent="0" algn="ctr">
              <a:lnSpc>
                <a:spcPct val="150000"/>
              </a:lnSpc>
              <a:buNone/>
            </a:pPr>
            <a:r>
              <a:rPr lang="en-US" sz="2800" b="1" i="1" dirty="0">
                <a:solidFill>
                  <a:schemeClr val="tx1"/>
                </a:solidFill>
                <a:latin typeface="Comic Sans MS" pitchFamily="66" charset="0"/>
              </a:rPr>
              <a:t>Functional</a:t>
            </a:r>
            <a:r>
              <a:rPr lang="en-US" sz="2800" i="1" dirty="0">
                <a:solidFill>
                  <a:schemeClr val="tx1"/>
                </a:solidFill>
                <a:latin typeface="Comic Sans MS" pitchFamily="66" charset="0"/>
              </a:rPr>
              <a:t> versus </a:t>
            </a:r>
            <a:r>
              <a:rPr lang="en-US" sz="2800" b="1" i="1" dirty="0">
                <a:solidFill>
                  <a:schemeClr val="tx1"/>
                </a:solidFill>
                <a:latin typeface="Comic Sans MS" pitchFamily="66" charset="0"/>
              </a:rPr>
              <a:t>Non Functional</a:t>
            </a:r>
            <a:endParaRPr lang="en-US" sz="2800" i="1" dirty="0">
              <a:solidFill>
                <a:schemeClr val="tx1"/>
              </a:solidFill>
              <a:latin typeface="Comic Sans MS" pitchFamily="66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sz="2400" dirty="0">
                <a:latin typeface="Comic Sans MS" pitchFamily="66" charset="0"/>
              </a:rPr>
              <a:t>1. </a:t>
            </a:r>
            <a:r>
              <a:rPr lang="en-US" sz="2800" b="1" dirty="0" err="1">
                <a:solidFill>
                  <a:srgbClr val="0070C0"/>
                </a:solidFill>
                <a:latin typeface="Comic Sans MS" pitchFamily="66" charset="0"/>
              </a:rPr>
              <a:t>Kebutuhan</a:t>
            </a:r>
            <a:r>
              <a:rPr lang="en-US" sz="2800" b="1" dirty="0">
                <a:solidFill>
                  <a:srgbClr val="0070C0"/>
                </a:solidFill>
                <a:latin typeface="Comic Sans MS" pitchFamily="66" charset="0"/>
              </a:rPr>
              <a:t> Non </a:t>
            </a:r>
            <a:r>
              <a:rPr lang="en-US" sz="2800" b="1" dirty="0" err="1">
                <a:solidFill>
                  <a:srgbClr val="0070C0"/>
                </a:solidFill>
                <a:latin typeface="Comic Sans MS" pitchFamily="66" charset="0"/>
              </a:rPr>
              <a:t>fungsional</a:t>
            </a:r>
            <a:endParaRPr lang="en-US" sz="2800" b="1" dirty="0">
              <a:solidFill>
                <a:srgbClr val="0070C0"/>
              </a:solidFill>
              <a:latin typeface="Comic Sans MS" pitchFamily="66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sz="2800" dirty="0">
                <a:solidFill>
                  <a:schemeClr val="tx1"/>
                </a:solidFill>
                <a:latin typeface="Comic Sans MS" pitchFamily="66" charset="0"/>
              </a:rPr>
              <a:t>   </a:t>
            </a:r>
            <a:r>
              <a:rPr lang="en-US" sz="2800" dirty="0" err="1">
                <a:solidFill>
                  <a:schemeClr val="tx1"/>
                </a:solidFill>
                <a:latin typeface="Comic Sans MS" pitchFamily="66" charset="0"/>
              </a:rPr>
              <a:t>Contoh</a:t>
            </a:r>
            <a:r>
              <a:rPr lang="en-US" sz="2800" dirty="0">
                <a:solidFill>
                  <a:schemeClr val="tx1"/>
                </a:solidFill>
                <a:latin typeface="Comic Sans MS" pitchFamily="66" charset="0"/>
              </a:rPr>
              <a:t>: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marL="45720" indent="0" algn="just">
              <a:lnSpc>
                <a:spcPct val="150000"/>
              </a:lnSpc>
              <a:buNone/>
            </a:pPr>
            <a:endParaRPr lang="en-US" sz="2400" dirty="0">
              <a:latin typeface="Comic Sans MS" pitchFamily="66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sz="2400" dirty="0">
                <a:latin typeface="Comic Sans MS" pitchFamily="66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73758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6096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Requirement Classifications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228600" y="1143000"/>
            <a:ext cx="8534400" cy="5257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2800" b="1" i="1" dirty="0">
                <a:solidFill>
                  <a:schemeClr val="tx1"/>
                </a:solidFill>
                <a:latin typeface="Comic Sans MS" pitchFamily="66" charset="0"/>
              </a:rPr>
              <a:t>Functional</a:t>
            </a:r>
            <a:r>
              <a:rPr lang="en-US" sz="2800" i="1" dirty="0">
                <a:solidFill>
                  <a:schemeClr val="tx1"/>
                </a:solidFill>
                <a:latin typeface="Comic Sans MS" pitchFamily="66" charset="0"/>
              </a:rPr>
              <a:t> versus </a:t>
            </a:r>
            <a:r>
              <a:rPr lang="en-US" sz="2800" b="1" i="1" dirty="0">
                <a:solidFill>
                  <a:schemeClr val="tx1"/>
                </a:solidFill>
                <a:latin typeface="Comic Sans MS" pitchFamily="66" charset="0"/>
              </a:rPr>
              <a:t>Non Functional</a:t>
            </a:r>
            <a:endParaRPr lang="en-US" sz="2800" i="1" dirty="0">
              <a:solidFill>
                <a:schemeClr val="tx1"/>
              </a:solidFill>
              <a:latin typeface="Comic Sans MS" pitchFamily="66" charset="0"/>
            </a:endParaRPr>
          </a:p>
          <a:p>
            <a:pPr marL="45720" indent="0">
              <a:buNone/>
            </a:pPr>
            <a:r>
              <a:rPr lang="en-US" sz="2400" dirty="0">
                <a:latin typeface="Comic Sans MS" pitchFamily="66" charset="0"/>
              </a:rPr>
              <a:t>1. </a:t>
            </a:r>
            <a:r>
              <a:rPr lang="en-US" sz="2800" b="1" dirty="0" err="1">
                <a:solidFill>
                  <a:srgbClr val="0070C0"/>
                </a:solidFill>
                <a:latin typeface="Comic Sans MS" pitchFamily="66" charset="0"/>
              </a:rPr>
              <a:t>Kebutuhan</a:t>
            </a:r>
            <a:r>
              <a:rPr lang="en-US" sz="2800" b="1" dirty="0">
                <a:solidFill>
                  <a:srgbClr val="0070C0"/>
                </a:solidFill>
                <a:latin typeface="Comic Sans MS" pitchFamily="66" charset="0"/>
              </a:rPr>
              <a:t> Non </a:t>
            </a:r>
            <a:r>
              <a:rPr lang="en-US" sz="2800" b="1" dirty="0" err="1">
                <a:solidFill>
                  <a:srgbClr val="0070C0"/>
                </a:solidFill>
                <a:latin typeface="Comic Sans MS" pitchFamily="66" charset="0"/>
              </a:rPr>
              <a:t>fungsional</a:t>
            </a:r>
            <a:endParaRPr lang="en-US" sz="2800" b="1" dirty="0">
              <a:solidFill>
                <a:srgbClr val="0070C0"/>
              </a:solidFill>
              <a:latin typeface="Comic Sans MS" pitchFamily="66" charset="0"/>
            </a:endParaRPr>
          </a:p>
          <a:p>
            <a:pPr marL="45720" indent="0">
              <a:buNone/>
            </a:pPr>
            <a:r>
              <a:rPr lang="en-US" sz="2800" dirty="0">
                <a:latin typeface="Comic Sans MS" pitchFamily="66" charset="0"/>
              </a:rPr>
              <a:t>   </a:t>
            </a:r>
            <a:r>
              <a:rPr lang="en-US" sz="2800" dirty="0" err="1">
                <a:solidFill>
                  <a:schemeClr val="tx1"/>
                </a:solidFill>
                <a:latin typeface="Comic Sans MS" pitchFamily="66" charset="0"/>
              </a:rPr>
              <a:t>Contoh</a:t>
            </a:r>
            <a:r>
              <a:rPr lang="en-US" sz="2800" dirty="0">
                <a:solidFill>
                  <a:schemeClr val="tx1"/>
                </a:solidFill>
                <a:latin typeface="Comic Sans MS" pitchFamily="66" charset="0"/>
              </a:rPr>
              <a:t>: </a:t>
            </a:r>
          </a:p>
          <a:p>
            <a:pPr marL="45720" indent="0">
              <a:buNone/>
            </a:pPr>
            <a:r>
              <a:rPr lang="en-US" sz="2800" dirty="0">
                <a:solidFill>
                  <a:schemeClr val="tx1"/>
                </a:solidFill>
                <a:latin typeface="Comic Sans MS" pitchFamily="66" charset="0"/>
              </a:rPr>
              <a:t>   </a:t>
            </a: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sz="28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Website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harus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i="1" dirty="0">
                <a:solidFill>
                  <a:schemeClr val="tx1"/>
                </a:solidFill>
                <a:latin typeface="Comic Sans MS" pitchFamily="66" charset="0"/>
              </a:rPr>
              <a:t>easy to access, easy to use, easy to understand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menjamin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keamanan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data </a:t>
            </a:r>
            <a:r>
              <a:rPr lang="en-US" i="1" dirty="0">
                <a:solidFill>
                  <a:schemeClr val="tx1"/>
                </a:solidFill>
                <a:latin typeface="Comic Sans MS" pitchFamily="66" charset="0"/>
              </a:rPr>
              <a:t>member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dari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orang yang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tidak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bertanggungjawab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. </a:t>
            </a:r>
            <a:r>
              <a:rPr lang="en-US" sz="2400" dirty="0">
                <a:latin typeface="Comic Sans MS" pitchFamily="66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85109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8915400" cy="762000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SILABUS MATA KULIAH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533400" y="1219200"/>
            <a:ext cx="8305800" cy="51816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2400" i="1" dirty="0">
                <a:solidFill>
                  <a:schemeClr val="tx1"/>
                </a:solidFill>
                <a:latin typeface="Comic Sans MS" pitchFamily="66" charset="0"/>
              </a:rPr>
              <a:t>1</a:t>
            </a:r>
            <a:r>
              <a:rPr lang="en-US" sz="2400" i="1" dirty="0">
                <a:solidFill>
                  <a:srgbClr val="FF0000"/>
                </a:solidFill>
                <a:latin typeface="Comic Sans MS" pitchFamily="66" charset="0"/>
              </a:rPr>
              <a:t>. </a:t>
            </a:r>
            <a:r>
              <a:rPr lang="en-US" sz="2800" i="1" dirty="0">
                <a:solidFill>
                  <a:srgbClr val="0070C0"/>
                </a:solidFill>
                <a:latin typeface="Comic Sans MS" pitchFamily="66" charset="0"/>
              </a:rPr>
              <a:t>Requirement Engineering</a:t>
            </a:r>
          </a:p>
          <a:p>
            <a:pPr marL="45720" indent="0">
              <a:buNone/>
            </a:pPr>
            <a:r>
              <a:rPr lang="en-US" sz="2400" i="1" dirty="0">
                <a:solidFill>
                  <a:schemeClr val="tx1"/>
                </a:solidFill>
                <a:latin typeface="Comic Sans MS" pitchFamily="66" charset="0"/>
              </a:rPr>
              <a:t>2. Requirement Elicitation</a:t>
            </a:r>
          </a:p>
          <a:p>
            <a:pPr marL="45720" indent="0">
              <a:buNone/>
            </a:pPr>
            <a:r>
              <a:rPr lang="en-US" sz="2400" i="1" dirty="0">
                <a:solidFill>
                  <a:schemeClr val="tx1"/>
                </a:solidFill>
                <a:latin typeface="Comic Sans MS" pitchFamily="66" charset="0"/>
              </a:rPr>
              <a:t>3. Specification of Requirement Models</a:t>
            </a:r>
          </a:p>
          <a:p>
            <a:pPr marL="45720" indent="0">
              <a:buNone/>
            </a:pPr>
            <a:r>
              <a:rPr lang="en-US" sz="2400" i="1" dirty="0">
                <a:solidFill>
                  <a:schemeClr val="tx1"/>
                </a:solidFill>
                <a:latin typeface="Comic Sans MS" pitchFamily="66" charset="0"/>
              </a:rPr>
              <a:t>4. Requirement Prioritization</a:t>
            </a:r>
          </a:p>
          <a:p>
            <a:pPr marL="45720" indent="0">
              <a:buNone/>
            </a:pPr>
            <a:r>
              <a:rPr lang="en-US" sz="2400" i="1" dirty="0">
                <a:solidFill>
                  <a:schemeClr val="tx1"/>
                </a:solidFill>
                <a:latin typeface="Comic Sans MS" pitchFamily="66" charset="0"/>
              </a:rPr>
              <a:t>5. Requirement Interdependencies: State of the Art and Future</a:t>
            </a:r>
          </a:p>
          <a:p>
            <a:pPr marL="45720" indent="0">
              <a:buNone/>
            </a:pPr>
            <a:r>
              <a:rPr lang="en-US" sz="2400" i="1" dirty="0">
                <a:solidFill>
                  <a:schemeClr val="tx1"/>
                </a:solidFill>
                <a:latin typeface="Comic Sans MS" pitchFamily="66" charset="0"/>
              </a:rPr>
              <a:t>6. Impact Analysis</a:t>
            </a:r>
          </a:p>
          <a:p>
            <a:pPr marL="45720" indent="0">
              <a:buNone/>
            </a:pPr>
            <a:r>
              <a:rPr lang="en-US" sz="2400" i="1" dirty="0">
                <a:solidFill>
                  <a:schemeClr val="tx1"/>
                </a:solidFill>
                <a:latin typeface="Comic Sans MS" pitchFamily="66" charset="0"/>
              </a:rPr>
              <a:t>7. Requirement Negotiation</a:t>
            </a:r>
          </a:p>
          <a:p>
            <a:pPr marL="45720" indent="0">
              <a:buNone/>
            </a:pPr>
            <a:r>
              <a:rPr lang="en-US" sz="2400" i="1" dirty="0">
                <a:solidFill>
                  <a:schemeClr val="tx1"/>
                </a:solidFill>
                <a:latin typeface="Comic Sans MS" pitchFamily="66" charset="0"/>
              </a:rPr>
              <a:t>8. Quality Assurance in Requirement Engineering</a:t>
            </a:r>
          </a:p>
          <a:p>
            <a:pPr marL="45720" indent="0">
              <a:buNone/>
            </a:pPr>
            <a:endParaRPr lang="en-US" sz="2400" i="1" dirty="0">
              <a:solidFill>
                <a:schemeClr val="tx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5363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762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Requirement Classifications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0" y="1143000"/>
            <a:ext cx="9144000" cy="5257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" indent="0" algn="ctr">
              <a:lnSpc>
                <a:spcPct val="150000"/>
              </a:lnSpc>
              <a:buNone/>
            </a:pPr>
            <a:r>
              <a:rPr lang="en-US" b="1" i="1" dirty="0">
                <a:solidFill>
                  <a:schemeClr val="tx1"/>
                </a:solidFill>
                <a:latin typeface="Comic Sans MS" pitchFamily="66" charset="0"/>
              </a:rPr>
              <a:t>Functional</a:t>
            </a:r>
            <a:r>
              <a:rPr lang="en-US" i="1" dirty="0">
                <a:solidFill>
                  <a:schemeClr val="tx1"/>
                </a:solidFill>
                <a:latin typeface="Comic Sans MS" pitchFamily="66" charset="0"/>
              </a:rPr>
              <a:t> versus </a:t>
            </a:r>
            <a:r>
              <a:rPr lang="en-US" b="1" i="1" dirty="0">
                <a:solidFill>
                  <a:schemeClr val="tx1"/>
                </a:solidFill>
                <a:latin typeface="Comic Sans MS" pitchFamily="66" charset="0"/>
              </a:rPr>
              <a:t>Non Functional</a:t>
            </a:r>
            <a:endParaRPr lang="en-US" i="1" dirty="0">
              <a:solidFill>
                <a:schemeClr val="tx1"/>
              </a:solidFill>
              <a:latin typeface="Comic Sans MS" pitchFamily="66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endParaRPr lang="en-US" i="1" dirty="0">
              <a:latin typeface="Comic Sans MS" pitchFamily="66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i="1" dirty="0">
                <a:solidFill>
                  <a:srgbClr val="0070C0"/>
                </a:solidFill>
                <a:latin typeface="Comic Sans MS" pitchFamily="66" charset="0"/>
              </a:rPr>
              <a:t>Functional Requirements </a:t>
            </a:r>
            <a:r>
              <a:rPr lang="en-US" i="1" dirty="0">
                <a:latin typeface="Comic Sans MS" pitchFamily="66" charset="0"/>
                <a:sym typeface="Wingdings" pitchFamily="2" charset="2"/>
              </a:rPr>
              <a:t></a:t>
            </a:r>
            <a:r>
              <a:rPr lang="en-US" i="1" dirty="0">
                <a:latin typeface="Comic Sans MS" pitchFamily="66" charset="0"/>
              </a:rPr>
              <a:t> </a:t>
            </a:r>
            <a:r>
              <a:rPr lang="en-US" i="1" dirty="0">
                <a:solidFill>
                  <a:schemeClr val="tx1"/>
                </a:solidFill>
                <a:latin typeface="Comic Sans MS" pitchFamily="66" charset="0"/>
              </a:rPr>
              <a:t>What the system should do</a:t>
            </a:r>
          </a:p>
          <a:p>
            <a:pPr marL="45720" indent="0" algn="just">
              <a:lnSpc>
                <a:spcPct val="150000"/>
              </a:lnSpc>
              <a:buNone/>
            </a:pPr>
            <a:endParaRPr lang="en-US" i="1" dirty="0">
              <a:latin typeface="Comic Sans MS" pitchFamily="66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i="1" dirty="0">
                <a:solidFill>
                  <a:srgbClr val="0070C0"/>
                </a:solidFill>
                <a:latin typeface="Comic Sans MS" pitchFamily="66" charset="0"/>
              </a:rPr>
              <a:t>Non functional Requirements </a:t>
            </a:r>
            <a:r>
              <a:rPr lang="en-US" i="1" dirty="0">
                <a:latin typeface="Comic Sans MS" pitchFamily="66" charset="0"/>
                <a:sym typeface="Wingdings" pitchFamily="2" charset="2"/>
              </a:rPr>
              <a:t></a:t>
            </a:r>
            <a:r>
              <a:rPr lang="en-US" i="1" dirty="0">
                <a:latin typeface="Comic Sans MS" pitchFamily="66" charset="0"/>
              </a:rPr>
              <a:t> </a:t>
            </a:r>
            <a:r>
              <a:rPr lang="en-US" i="1" dirty="0">
                <a:solidFill>
                  <a:schemeClr val="tx1"/>
                </a:solidFill>
                <a:latin typeface="Comic Sans MS" pitchFamily="66" charset="0"/>
              </a:rPr>
              <a:t>Constraints on the types of solutions that will meet the functional requirements</a:t>
            </a: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i="1" dirty="0">
                <a:solidFill>
                  <a:schemeClr val="tx1"/>
                </a:solidFill>
                <a:latin typeface="Comic Sans MS" pitchFamily="66" charset="0"/>
              </a:rPr>
              <a:t>e.g. Accuracy, Performance, Security, and Modifiability</a:t>
            </a:r>
          </a:p>
          <a:p>
            <a:pPr marL="45720" indent="0" algn="just">
              <a:lnSpc>
                <a:spcPct val="150000"/>
              </a:lnSpc>
              <a:buNone/>
            </a:pPr>
            <a:endParaRPr lang="en-US" i="1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328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838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Requirement Classifications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228600" y="1143000"/>
            <a:ext cx="8915400" cy="5257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i="1" dirty="0">
              <a:solidFill>
                <a:srgbClr val="FF0000"/>
              </a:solidFill>
              <a:latin typeface="Comic Sans MS" pitchFamily="66" charset="0"/>
            </a:endParaRPr>
          </a:p>
          <a:p>
            <a:pPr marL="45720" indent="0">
              <a:buNone/>
            </a:pPr>
            <a:r>
              <a:rPr lang="en-US" i="1" dirty="0">
                <a:solidFill>
                  <a:srgbClr val="0070C0"/>
                </a:solidFill>
                <a:latin typeface="Comic Sans MS" pitchFamily="66" charset="0"/>
              </a:rPr>
              <a:t>Goal level requirements 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– </a:t>
            </a:r>
            <a:r>
              <a:rPr lang="en-US" i="1" dirty="0">
                <a:solidFill>
                  <a:schemeClr val="tx1"/>
                </a:solidFill>
                <a:latin typeface="Comic Sans MS" pitchFamily="66" charset="0"/>
              </a:rPr>
              <a:t>related to business goals</a:t>
            </a:r>
          </a:p>
          <a:p>
            <a:pPr marL="45720" indent="0">
              <a:buNone/>
            </a:pPr>
            <a:endParaRPr lang="en-US" dirty="0">
              <a:solidFill>
                <a:schemeClr val="tx1"/>
              </a:solidFill>
              <a:latin typeface="Comic Sans MS" pitchFamily="66" charset="0"/>
            </a:endParaRPr>
          </a:p>
          <a:p>
            <a:pPr marL="45720" indent="0">
              <a:buNone/>
            </a:pP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Contoh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: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marL="45720" indent="0">
              <a:buNone/>
            </a:pPr>
            <a:endParaRPr lang="en-US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4249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838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Requirement Classifications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228600" y="1143000"/>
            <a:ext cx="8915400" cy="5257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" indent="0" algn="just">
              <a:lnSpc>
                <a:spcPct val="150000"/>
              </a:lnSpc>
              <a:buNone/>
            </a:pPr>
            <a:endParaRPr lang="en-US" i="1" dirty="0">
              <a:solidFill>
                <a:srgbClr val="FF0000"/>
              </a:solidFill>
              <a:latin typeface="Comic Sans MS" pitchFamily="66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dirty="0">
                <a:solidFill>
                  <a:srgbClr val="0070C0"/>
                </a:solidFill>
                <a:latin typeface="Comic Sans MS" pitchFamily="66" charset="0"/>
              </a:rPr>
              <a:t>Goal level requirements 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– related to business goals</a:t>
            </a:r>
          </a:p>
          <a:p>
            <a:pPr marL="45720" indent="0" algn="just">
              <a:lnSpc>
                <a:spcPct val="150000"/>
              </a:lnSpc>
              <a:buNone/>
            </a:pPr>
            <a:endParaRPr lang="en-US" dirty="0">
              <a:solidFill>
                <a:schemeClr val="tx1"/>
              </a:solidFill>
              <a:latin typeface="Comic Sans MS" pitchFamily="66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Contoh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: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Dalam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pembuatan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website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perusahaan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di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tambahkan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requirement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untuk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promosi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produk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mereka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seperti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mengirimkan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email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promosi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otomatis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ke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member (Subscribe system)</a:t>
            </a:r>
          </a:p>
          <a:p>
            <a:pPr marL="45720" indent="0" algn="just">
              <a:lnSpc>
                <a:spcPct val="150000"/>
              </a:lnSpc>
              <a:buNone/>
            </a:pPr>
            <a:endParaRPr lang="en-US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6154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838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i="1" dirty="0"/>
              <a:t>Requirement Classifications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228600" y="1143000"/>
            <a:ext cx="8915400" cy="5257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" indent="0" algn="just">
              <a:buNone/>
            </a:pPr>
            <a:endParaRPr lang="en-US" dirty="0">
              <a:latin typeface="Comic Sans MS" pitchFamily="66" charset="0"/>
            </a:endParaRPr>
          </a:p>
          <a:p>
            <a:pPr marL="45720" indent="0" algn="just">
              <a:buNone/>
            </a:pPr>
            <a:r>
              <a:rPr lang="en-US" i="1" dirty="0">
                <a:solidFill>
                  <a:srgbClr val="0070C0"/>
                </a:solidFill>
                <a:latin typeface="Comic Sans MS" pitchFamily="66" charset="0"/>
              </a:rPr>
              <a:t>Domain level requirements </a:t>
            </a:r>
            <a:r>
              <a:rPr lang="en-US" i="1" dirty="0">
                <a:solidFill>
                  <a:schemeClr val="tx1"/>
                </a:solidFill>
                <a:latin typeface="Comic Sans MS" pitchFamily="66" charset="0"/>
              </a:rPr>
              <a:t>– related to problem area</a:t>
            </a:r>
          </a:p>
          <a:p>
            <a:pPr marL="45720" indent="0" algn="just">
              <a:buNone/>
            </a:pPr>
            <a:endParaRPr lang="en-US" dirty="0">
              <a:solidFill>
                <a:schemeClr val="tx1"/>
              </a:solidFill>
              <a:latin typeface="Comic Sans MS" pitchFamily="66" charset="0"/>
            </a:endParaRPr>
          </a:p>
          <a:p>
            <a:pPr marL="45720" indent="0" algn="just">
              <a:buNone/>
            </a:pP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Contoh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: ?</a:t>
            </a:r>
          </a:p>
        </p:txBody>
      </p:sp>
    </p:spTree>
    <p:extLst>
      <p:ext uri="{BB962C8B-B14F-4D97-AF65-F5344CB8AC3E}">
        <p14:creationId xmlns:p14="http://schemas.microsoft.com/office/powerpoint/2010/main" val="27573152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838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Requirement Classifications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228600" y="1143000"/>
            <a:ext cx="8915400" cy="5257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" indent="0" algn="just">
              <a:lnSpc>
                <a:spcPct val="150000"/>
              </a:lnSpc>
              <a:buNone/>
            </a:pPr>
            <a:endParaRPr lang="en-US" dirty="0">
              <a:latin typeface="Comic Sans MS" pitchFamily="66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i="1" dirty="0">
                <a:solidFill>
                  <a:srgbClr val="0070C0"/>
                </a:solidFill>
                <a:latin typeface="Comic Sans MS" pitchFamily="66" charset="0"/>
              </a:rPr>
              <a:t>Domain level requirements </a:t>
            </a:r>
            <a:r>
              <a:rPr lang="en-US" i="1" dirty="0">
                <a:solidFill>
                  <a:schemeClr val="tx1"/>
                </a:solidFill>
                <a:latin typeface="Comic Sans MS" pitchFamily="66" charset="0"/>
              </a:rPr>
              <a:t>– related to problem area</a:t>
            </a:r>
          </a:p>
          <a:p>
            <a:pPr marL="45720" indent="0" algn="just">
              <a:lnSpc>
                <a:spcPct val="150000"/>
              </a:lnSpc>
              <a:buNone/>
            </a:pPr>
            <a:endParaRPr lang="en-US" dirty="0">
              <a:solidFill>
                <a:schemeClr val="tx1"/>
              </a:solidFill>
              <a:latin typeface="Comic Sans MS" pitchFamily="66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Contoh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: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Misalkan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domain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kesehatan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pendidikan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akan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berbeda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kebutuhannya</a:t>
            </a:r>
            <a:endParaRPr lang="en-US" dirty="0">
              <a:solidFill>
                <a:schemeClr val="tx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7932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762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i="1" dirty="0"/>
              <a:t>Requirement Classifications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228600" y="1143000"/>
            <a:ext cx="8915400" cy="5257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" indent="0" algn="just">
              <a:lnSpc>
                <a:spcPct val="150000"/>
              </a:lnSpc>
              <a:buNone/>
            </a:pPr>
            <a:endParaRPr lang="en-US" dirty="0">
              <a:latin typeface="Comic Sans MS" pitchFamily="66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i="1" dirty="0">
                <a:solidFill>
                  <a:srgbClr val="0070C0"/>
                </a:solidFill>
                <a:latin typeface="Comic Sans MS" pitchFamily="66" charset="0"/>
              </a:rPr>
              <a:t>Product level requirements 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– </a:t>
            </a:r>
            <a:r>
              <a:rPr lang="en-US" i="1" dirty="0">
                <a:solidFill>
                  <a:schemeClr val="tx1"/>
                </a:solidFill>
                <a:latin typeface="Comic Sans MS" pitchFamily="66" charset="0"/>
              </a:rPr>
              <a:t>related to the product</a:t>
            </a:r>
          </a:p>
          <a:p>
            <a:pPr marL="45720" indent="0" algn="just">
              <a:lnSpc>
                <a:spcPct val="150000"/>
              </a:lnSpc>
              <a:buNone/>
            </a:pPr>
            <a:endParaRPr lang="en-US" dirty="0">
              <a:solidFill>
                <a:schemeClr val="tx1"/>
              </a:solidFill>
              <a:latin typeface="Comic Sans MS" pitchFamily="66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Contoh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: ?</a:t>
            </a:r>
          </a:p>
        </p:txBody>
      </p:sp>
    </p:spTree>
    <p:extLst>
      <p:ext uri="{BB962C8B-B14F-4D97-AF65-F5344CB8AC3E}">
        <p14:creationId xmlns:p14="http://schemas.microsoft.com/office/powerpoint/2010/main" val="17728412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762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Requirement Classifications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228600" y="1143000"/>
            <a:ext cx="8915400" cy="5257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" indent="0" algn="just">
              <a:lnSpc>
                <a:spcPct val="150000"/>
              </a:lnSpc>
              <a:buNone/>
            </a:pPr>
            <a:endParaRPr lang="en-US" dirty="0">
              <a:latin typeface="Comic Sans MS" pitchFamily="66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i="1" dirty="0">
                <a:solidFill>
                  <a:srgbClr val="0070C0"/>
                </a:solidFill>
                <a:latin typeface="Comic Sans MS" pitchFamily="66" charset="0"/>
              </a:rPr>
              <a:t>Product level requirements 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– </a:t>
            </a:r>
            <a:r>
              <a:rPr lang="en-US" i="1" dirty="0">
                <a:solidFill>
                  <a:schemeClr val="tx1"/>
                </a:solidFill>
                <a:latin typeface="Comic Sans MS" pitchFamily="66" charset="0"/>
              </a:rPr>
              <a:t>related to the product</a:t>
            </a:r>
          </a:p>
          <a:p>
            <a:pPr marL="45720" indent="0" algn="just">
              <a:lnSpc>
                <a:spcPct val="150000"/>
              </a:lnSpc>
              <a:buNone/>
            </a:pPr>
            <a:endParaRPr lang="en-US" dirty="0">
              <a:solidFill>
                <a:schemeClr val="tx1"/>
              </a:solidFill>
              <a:latin typeface="Comic Sans MS" pitchFamily="66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Contoh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: software yang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dibuat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harus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kompatible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semua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platform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seperti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windows,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linux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unix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dll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67835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6858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Requirement Classifications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228600" y="1143000"/>
            <a:ext cx="8915400" cy="5257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" indent="0" algn="just">
              <a:lnSpc>
                <a:spcPct val="150000"/>
              </a:lnSpc>
              <a:buNone/>
            </a:pPr>
            <a:endParaRPr lang="en-US" dirty="0">
              <a:latin typeface="Comic Sans MS" pitchFamily="66" charset="0"/>
              <a:cs typeface="Times New Roman" pitchFamily="18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i="1" dirty="0">
                <a:solidFill>
                  <a:srgbClr val="0070C0"/>
                </a:solidFill>
                <a:latin typeface="Comic Sans MS" pitchFamily="66" charset="0"/>
                <a:cs typeface="Times New Roman" pitchFamily="18" charset="0"/>
              </a:rPr>
              <a:t>Design level requirements 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– </a:t>
            </a:r>
            <a:r>
              <a:rPr lang="en-US" i="1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what to build</a:t>
            </a:r>
          </a:p>
          <a:p>
            <a:pPr marL="45720" indent="0" algn="just">
              <a:lnSpc>
                <a:spcPct val="150000"/>
              </a:lnSpc>
              <a:buNone/>
            </a:pPr>
            <a:endParaRPr lang="en-US" dirty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Contoh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: ?</a:t>
            </a:r>
          </a:p>
        </p:txBody>
      </p:sp>
    </p:spTree>
    <p:extLst>
      <p:ext uri="{BB962C8B-B14F-4D97-AF65-F5344CB8AC3E}">
        <p14:creationId xmlns:p14="http://schemas.microsoft.com/office/powerpoint/2010/main" val="29574750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6858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Requirement Classifications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228600" y="1143000"/>
            <a:ext cx="8915400" cy="5257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" indent="0" algn="just">
              <a:lnSpc>
                <a:spcPct val="150000"/>
              </a:lnSpc>
              <a:buNone/>
            </a:pPr>
            <a:endParaRPr lang="en-US" dirty="0">
              <a:latin typeface="Comic Sans MS" pitchFamily="66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i="1" dirty="0">
                <a:solidFill>
                  <a:srgbClr val="0070C0"/>
                </a:solidFill>
                <a:latin typeface="Comic Sans MS" pitchFamily="66" charset="0"/>
              </a:rPr>
              <a:t>Design level requirements 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– </a:t>
            </a:r>
            <a:r>
              <a:rPr lang="en-US" i="1" dirty="0">
                <a:solidFill>
                  <a:schemeClr val="tx1"/>
                </a:solidFill>
                <a:latin typeface="Comic Sans MS" pitchFamily="66" charset="0"/>
              </a:rPr>
              <a:t>what to build</a:t>
            </a:r>
          </a:p>
          <a:p>
            <a:pPr marL="45720" indent="0" algn="just">
              <a:lnSpc>
                <a:spcPct val="150000"/>
              </a:lnSpc>
              <a:buNone/>
            </a:pPr>
            <a:endParaRPr lang="en-US" dirty="0">
              <a:solidFill>
                <a:schemeClr val="tx1"/>
              </a:solidFill>
              <a:latin typeface="Comic Sans MS" pitchFamily="66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Contoh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:</a:t>
            </a:r>
            <a:r>
              <a:rPr lang="en-US" i="1" dirty="0">
                <a:solidFill>
                  <a:schemeClr val="tx1"/>
                </a:solidFill>
                <a:latin typeface="Comic Sans MS" pitchFamily="66" charset="0"/>
              </a:rPr>
              <a:t> Design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tampilan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harus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bisa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dimengerti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user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awam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(</a:t>
            </a:r>
            <a:r>
              <a:rPr lang="en-US" i="1" dirty="0">
                <a:solidFill>
                  <a:schemeClr val="tx1"/>
                </a:solidFill>
                <a:latin typeface="Comic Sans MS" pitchFamily="66" charset="0"/>
              </a:rPr>
              <a:t>novice user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4628039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762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Requirement Classifications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228600" y="1143000"/>
            <a:ext cx="8915400" cy="5257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i="1" dirty="0">
              <a:solidFill>
                <a:schemeClr val="tx1"/>
              </a:solidFill>
              <a:latin typeface="Comic Sans MS" pitchFamily="66" charset="0"/>
            </a:endParaRPr>
          </a:p>
          <a:p>
            <a:pPr marL="45720" indent="0">
              <a:buNone/>
            </a:pPr>
            <a:r>
              <a:rPr lang="en-US" i="1" dirty="0">
                <a:solidFill>
                  <a:srgbClr val="0070C0"/>
                </a:solidFill>
                <a:latin typeface="Comic Sans MS" pitchFamily="66" charset="0"/>
              </a:rPr>
              <a:t>Primary requirements </a:t>
            </a:r>
            <a:r>
              <a:rPr lang="en-US" i="1" dirty="0">
                <a:solidFill>
                  <a:schemeClr val="tx1"/>
                </a:solidFill>
                <a:latin typeface="Comic Sans MS" pitchFamily="66" charset="0"/>
              </a:rPr>
              <a:t>– 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?</a:t>
            </a:r>
          </a:p>
          <a:p>
            <a:pPr marL="45720" indent="0">
              <a:buNone/>
            </a:pPr>
            <a:endParaRPr lang="en-US" dirty="0">
              <a:solidFill>
                <a:schemeClr val="tx1"/>
              </a:solidFill>
              <a:latin typeface="Comic Sans MS" pitchFamily="66" charset="0"/>
            </a:endParaRPr>
          </a:p>
          <a:p>
            <a:pPr marL="45720" indent="0">
              <a:buNone/>
            </a:pPr>
            <a:r>
              <a:rPr lang="en-US" i="1" dirty="0">
                <a:solidFill>
                  <a:srgbClr val="0070C0"/>
                </a:solidFill>
                <a:latin typeface="Comic Sans MS" pitchFamily="66" charset="0"/>
              </a:rPr>
              <a:t>Derived requirements </a:t>
            </a:r>
            <a:r>
              <a:rPr lang="en-US" i="1" dirty="0">
                <a:solidFill>
                  <a:schemeClr val="tx1"/>
                </a:solidFill>
                <a:latin typeface="Comic Sans MS" pitchFamily="66" charset="0"/>
              </a:rPr>
              <a:t>– 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3775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838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SOFTWARE REQUIREMENT ENGINEERING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457200" y="1554480"/>
            <a:ext cx="8153400" cy="34747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502920" indent="-457200">
              <a:lnSpc>
                <a:spcPct val="150000"/>
              </a:lnSpc>
              <a:buAutoNum type="arabicPeriod"/>
            </a:pPr>
            <a:r>
              <a:rPr lang="en-US" i="1" dirty="0">
                <a:solidFill>
                  <a:schemeClr val="tx1"/>
                </a:solidFill>
                <a:latin typeface="Comic Sans MS" pitchFamily="66" charset="0"/>
              </a:rPr>
              <a:t>Requirement Classification</a:t>
            </a:r>
          </a:p>
          <a:p>
            <a:pPr marL="502920" indent="-457200">
              <a:lnSpc>
                <a:spcPct val="150000"/>
              </a:lnSpc>
              <a:buAutoNum type="arabicPeriod"/>
            </a:pP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Kapan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kita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memodelkan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kebutuhan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?</a:t>
            </a:r>
          </a:p>
          <a:p>
            <a:pPr marL="502920" indent="-457200">
              <a:lnSpc>
                <a:spcPct val="150000"/>
              </a:lnSpc>
              <a:buAutoNum type="arabicPeriod"/>
            </a:pP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Skenario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dasar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i="1" dirty="0">
                <a:solidFill>
                  <a:schemeClr val="tx1"/>
                </a:solidFill>
                <a:latin typeface="Comic Sans MS" pitchFamily="66" charset="0"/>
              </a:rPr>
              <a:t>Requirement Engineering</a:t>
            </a:r>
          </a:p>
          <a:p>
            <a:pPr marL="502920" indent="-457200">
              <a:lnSpc>
                <a:spcPct val="150000"/>
              </a:lnSpc>
              <a:buAutoNum type="arabicPeriod"/>
            </a:pP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Peran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Stakeholders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dalam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i="1" dirty="0">
                <a:solidFill>
                  <a:schemeClr val="tx1"/>
                </a:solidFill>
                <a:latin typeface="Comic Sans MS" pitchFamily="66" charset="0"/>
              </a:rPr>
              <a:t>Requirement Engineering</a:t>
            </a:r>
          </a:p>
          <a:p>
            <a:pPr marL="502920" indent="-457200">
              <a:lnSpc>
                <a:spcPct val="150000"/>
              </a:lnSpc>
              <a:buAutoNum type="arabicPeriod"/>
            </a:pP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Perbedaan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Levels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dalam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kebutuhan</a:t>
            </a:r>
            <a:endParaRPr lang="en-US" dirty="0">
              <a:solidFill>
                <a:schemeClr val="tx1"/>
              </a:solidFill>
              <a:latin typeface="Comic Sans MS" pitchFamily="66" charset="0"/>
            </a:endParaRPr>
          </a:p>
          <a:p>
            <a:pPr marL="502920" indent="-457200">
              <a:lnSpc>
                <a:spcPct val="150000"/>
              </a:lnSpc>
              <a:buAutoNum type="arabicPeriod"/>
            </a:pP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Mengelola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kebutuhan</a:t>
            </a:r>
            <a:endParaRPr lang="en-US" dirty="0">
              <a:solidFill>
                <a:schemeClr val="tx1"/>
              </a:solidFill>
              <a:latin typeface="Comic Sans MS" pitchFamily="66" charset="0"/>
            </a:endParaRPr>
          </a:p>
          <a:p>
            <a:pPr marL="502920" indent="-457200">
              <a:lnSpc>
                <a:spcPct val="150000"/>
              </a:lnSpc>
              <a:buAutoNum type="arabicPeriod"/>
            </a:pPr>
            <a:endParaRPr lang="en-US" dirty="0">
              <a:solidFill>
                <a:schemeClr val="tx1"/>
              </a:solidFill>
              <a:latin typeface="Comic Sans MS" pitchFamily="66" charset="0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4714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762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Requirement Classifications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228600" y="1143000"/>
            <a:ext cx="8915400" cy="5257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i="1" dirty="0">
              <a:solidFill>
                <a:srgbClr val="FF0000"/>
              </a:solidFill>
              <a:latin typeface="Comic Sans MS" pitchFamily="66" charset="0"/>
            </a:endParaRPr>
          </a:p>
          <a:p>
            <a:pPr marL="45720" indent="0">
              <a:buNone/>
            </a:pPr>
            <a:r>
              <a:rPr lang="en-US" i="1" dirty="0">
                <a:solidFill>
                  <a:srgbClr val="0070C0"/>
                </a:solidFill>
                <a:latin typeface="Comic Sans MS" pitchFamily="66" charset="0"/>
              </a:rPr>
              <a:t>Primary requirements </a:t>
            </a:r>
            <a:r>
              <a:rPr lang="en-US" i="1" dirty="0">
                <a:solidFill>
                  <a:schemeClr val="tx1"/>
                </a:solidFill>
                <a:latin typeface="Comic Sans MS" pitchFamily="66" charset="0"/>
              </a:rPr>
              <a:t>– elicited from stakeholders</a:t>
            </a:r>
          </a:p>
        </p:txBody>
      </p:sp>
    </p:spTree>
    <p:extLst>
      <p:ext uri="{BB962C8B-B14F-4D97-AF65-F5344CB8AC3E}">
        <p14:creationId xmlns:p14="http://schemas.microsoft.com/office/powerpoint/2010/main" val="3542365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762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Requirement Classifications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228600" y="1143000"/>
            <a:ext cx="8915400" cy="5257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" indent="0" algn="just">
              <a:lnSpc>
                <a:spcPct val="150000"/>
              </a:lnSpc>
              <a:buNone/>
            </a:pPr>
            <a:endParaRPr lang="en-US" i="1" dirty="0">
              <a:solidFill>
                <a:srgbClr val="FF0000"/>
              </a:solidFill>
              <a:latin typeface="Comic Sans MS" pitchFamily="66" charset="0"/>
              <a:cs typeface="Times New Roman" pitchFamily="18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i="1" dirty="0">
                <a:solidFill>
                  <a:srgbClr val="0070C0"/>
                </a:solidFill>
                <a:latin typeface="Comic Sans MS" pitchFamily="66" charset="0"/>
                <a:cs typeface="Times New Roman" pitchFamily="18" charset="0"/>
              </a:rPr>
              <a:t>Primary requirements </a:t>
            </a:r>
            <a:r>
              <a:rPr lang="en-US" i="1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– elicited from stakeholders</a:t>
            </a:r>
          </a:p>
          <a:p>
            <a:pPr marL="45720" indent="0" algn="just">
              <a:lnSpc>
                <a:spcPct val="150000"/>
              </a:lnSpc>
              <a:buNone/>
            </a:pPr>
            <a:endParaRPr lang="en-US" dirty="0">
              <a:solidFill>
                <a:schemeClr val="tx1"/>
              </a:solidFill>
              <a:latin typeface="Comic Sans MS" pitchFamily="66" charset="0"/>
              <a:cs typeface="Times New Roman" pitchFamily="18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Requirements yang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didapatkan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langsung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dari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i="1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client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/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pihak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berkepentingan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.</a:t>
            </a:r>
          </a:p>
          <a:p>
            <a:pPr marL="45720" indent="0" algn="just">
              <a:lnSpc>
                <a:spcPct val="150000"/>
              </a:lnSpc>
              <a:buNone/>
            </a:pPr>
            <a:endParaRPr lang="en-US" dirty="0"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8503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762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Requirement Classifications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228600" y="1143000"/>
            <a:ext cx="8915400" cy="5257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" indent="0" algn="just">
              <a:lnSpc>
                <a:spcPct val="150000"/>
              </a:lnSpc>
              <a:buNone/>
            </a:pPr>
            <a:endParaRPr lang="en-US" i="1" dirty="0">
              <a:solidFill>
                <a:srgbClr val="FF0000"/>
              </a:solidFill>
              <a:latin typeface="Comic Sans MS" pitchFamily="66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i="1" dirty="0">
                <a:solidFill>
                  <a:srgbClr val="0070C0"/>
                </a:solidFill>
                <a:latin typeface="Comic Sans MS" pitchFamily="66" charset="0"/>
              </a:rPr>
              <a:t>Derived requirements</a:t>
            </a:r>
            <a:r>
              <a:rPr lang="en-US" i="1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i="1" dirty="0">
                <a:solidFill>
                  <a:schemeClr val="tx1"/>
                </a:solidFill>
                <a:latin typeface="Comic Sans MS" pitchFamily="66" charset="0"/>
              </a:rPr>
              <a:t>– derived from primary requirements</a:t>
            </a:r>
          </a:p>
          <a:p>
            <a:pPr marL="45720" indent="0" algn="just">
              <a:lnSpc>
                <a:spcPct val="150000"/>
              </a:lnSpc>
              <a:buNone/>
            </a:pPr>
            <a:endParaRPr lang="en-US" dirty="0">
              <a:solidFill>
                <a:schemeClr val="tx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401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9144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Requirement Classifications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228600" y="1143000"/>
            <a:ext cx="8915400" cy="5257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" indent="0" algn="just">
              <a:lnSpc>
                <a:spcPct val="150000"/>
              </a:lnSpc>
              <a:buNone/>
            </a:pPr>
            <a:endParaRPr lang="en-US" i="1" dirty="0">
              <a:solidFill>
                <a:srgbClr val="FF0000"/>
              </a:solidFill>
              <a:latin typeface="Comic Sans MS" pitchFamily="66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i="1" dirty="0">
                <a:solidFill>
                  <a:srgbClr val="0070C0"/>
                </a:solidFill>
                <a:latin typeface="Comic Sans MS" pitchFamily="66" charset="0"/>
              </a:rPr>
              <a:t>Derived requirements </a:t>
            </a:r>
            <a:r>
              <a:rPr lang="en-US" i="1" dirty="0">
                <a:solidFill>
                  <a:schemeClr val="tx1"/>
                </a:solidFill>
                <a:latin typeface="Comic Sans MS" pitchFamily="66" charset="0"/>
              </a:rPr>
              <a:t>– derived from primary requirements</a:t>
            </a:r>
          </a:p>
          <a:p>
            <a:pPr marL="45720" indent="0" algn="just">
              <a:lnSpc>
                <a:spcPct val="150000"/>
              </a:lnSpc>
              <a:buNone/>
            </a:pPr>
            <a:endParaRPr lang="en-US" dirty="0">
              <a:solidFill>
                <a:schemeClr val="tx1"/>
              </a:solidFill>
              <a:latin typeface="Comic Sans MS" pitchFamily="66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Diperoleh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dari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kebutuhan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primer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sebelumnya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biasanya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bersifat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turunan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/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tambahan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secara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detail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dari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kebutuhan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primer yang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ada</a:t>
            </a:r>
            <a:endParaRPr lang="en-US" dirty="0">
              <a:solidFill>
                <a:schemeClr val="tx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3770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6858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Requirement Classifications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228600" y="1143000"/>
            <a:ext cx="8915400" cy="52578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" indent="0" algn="just">
              <a:lnSpc>
                <a:spcPct val="150000"/>
              </a:lnSpc>
              <a:buNone/>
            </a:pPr>
            <a:r>
              <a:rPr lang="en-US" i="1" dirty="0">
                <a:solidFill>
                  <a:schemeClr val="tx1"/>
                </a:solidFill>
                <a:latin typeface="Comic Sans MS" pitchFamily="66" charset="0"/>
              </a:rPr>
              <a:t>Other Classifications, e.g</a:t>
            </a:r>
            <a:r>
              <a:rPr lang="en-US" i="1" dirty="0">
                <a:latin typeface="Comic Sans MS" pitchFamily="66" charset="0"/>
              </a:rPr>
              <a:t>.</a:t>
            </a:r>
          </a:p>
          <a:p>
            <a:pPr marL="45720" indent="0" algn="just">
              <a:lnSpc>
                <a:spcPct val="150000"/>
              </a:lnSpc>
              <a:buNone/>
            </a:pPr>
            <a:endParaRPr lang="en-US" i="1" dirty="0">
              <a:latin typeface="Comic Sans MS" pitchFamily="66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i="1" dirty="0">
                <a:solidFill>
                  <a:srgbClr val="0070C0"/>
                </a:solidFill>
                <a:latin typeface="Comic Sans MS" pitchFamily="66" charset="0"/>
              </a:rPr>
              <a:t>Product requirements </a:t>
            </a:r>
            <a:r>
              <a:rPr lang="en-US" i="1" dirty="0">
                <a:solidFill>
                  <a:schemeClr val="tx1"/>
                </a:solidFill>
                <a:latin typeface="Comic Sans MS" pitchFamily="66" charset="0"/>
              </a:rPr>
              <a:t>VS </a:t>
            </a:r>
            <a:r>
              <a:rPr lang="en-US" i="1" dirty="0">
                <a:solidFill>
                  <a:srgbClr val="0070C0"/>
                </a:solidFill>
                <a:latin typeface="Comic Sans MS" pitchFamily="66" charset="0"/>
              </a:rPr>
              <a:t>Process requirements</a:t>
            </a:r>
          </a:p>
          <a:p>
            <a:pPr marL="45720" indent="0" algn="just">
              <a:lnSpc>
                <a:spcPct val="150000"/>
              </a:lnSpc>
              <a:buNone/>
            </a:pPr>
            <a:endParaRPr lang="en-US" i="1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1569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6858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Requirement Classifications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228600" y="1143000"/>
            <a:ext cx="8915400" cy="52578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" indent="0" algn="just">
              <a:lnSpc>
                <a:spcPct val="150000"/>
              </a:lnSpc>
              <a:buNone/>
            </a:pPr>
            <a:r>
              <a:rPr lang="en-US" i="1" dirty="0">
                <a:solidFill>
                  <a:schemeClr val="tx1"/>
                </a:solidFill>
                <a:latin typeface="Comic Sans MS" pitchFamily="66" charset="0"/>
              </a:rPr>
              <a:t>Other Classifications, e.g.</a:t>
            </a: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i="1" dirty="0">
                <a:solidFill>
                  <a:srgbClr val="0070C0"/>
                </a:solidFill>
                <a:latin typeface="Comic Sans MS" pitchFamily="66" charset="0"/>
              </a:rPr>
              <a:t>Product requirements </a:t>
            </a:r>
            <a:r>
              <a:rPr lang="en-US" i="1" dirty="0">
                <a:solidFill>
                  <a:schemeClr val="tx1"/>
                </a:solidFill>
                <a:latin typeface="Comic Sans MS" pitchFamily="66" charset="0"/>
              </a:rPr>
              <a:t>VS</a:t>
            </a:r>
            <a:r>
              <a:rPr lang="en-US" i="1" dirty="0">
                <a:latin typeface="Comic Sans MS" pitchFamily="66" charset="0"/>
              </a:rPr>
              <a:t> </a:t>
            </a:r>
            <a:r>
              <a:rPr lang="en-US" i="1" dirty="0">
                <a:solidFill>
                  <a:srgbClr val="0070C0"/>
                </a:solidFill>
                <a:latin typeface="Comic Sans MS" pitchFamily="66" charset="0"/>
              </a:rPr>
              <a:t>Process requirements</a:t>
            </a:r>
          </a:p>
          <a:p>
            <a:pPr marL="45720" indent="0" algn="just">
              <a:lnSpc>
                <a:spcPct val="150000"/>
              </a:lnSpc>
              <a:buNone/>
            </a:pPr>
            <a:endParaRPr lang="en-US" i="1" dirty="0">
              <a:latin typeface="Comic Sans MS" pitchFamily="66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i="1" dirty="0">
                <a:solidFill>
                  <a:srgbClr val="0070C0"/>
                </a:solidFill>
                <a:latin typeface="Comic Sans MS" pitchFamily="66" charset="0"/>
              </a:rPr>
              <a:t>Product requirements: </a:t>
            </a:r>
            <a:r>
              <a:rPr lang="en-US" i="1" dirty="0">
                <a:solidFill>
                  <a:schemeClr val="tx1"/>
                </a:solidFill>
                <a:latin typeface="Comic Sans MS" pitchFamily="66" charset="0"/>
              </a:rPr>
              <a:t>Business need </a:t>
            </a: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i="1" dirty="0">
                <a:solidFill>
                  <a:srgbClr val="0070C0"/>
                </a:solidFill>
                <a:latin typeface="Comic Sans MS" pitchFamily="66" charset="0"/>
              </a:rPr>
              <a:t>Process requirements: </a:t>
            </a:r>
            <a:r>
              <a:rPr lang="en-US" i="1" dirty="0">
                <a:solidFill>
                  <a:schemeClr val="tx1"/>
                </a:solidFill>
                <a:latin typeface="Comic Sans MS" pitchFamily="66" charset="0"/>
              </a:rPr>
              <a:t>How people will interact with the system</a:t>
            </a:r>
          </a:p>
        </p:txBody>
      </p:sp>
    </p:spTree>
    <p:extLst>
      <p:ext uri="{BB962C8B-B14F-4D97-AF65-F5344CB8AC3E}">
        <p14:creationId xmlns:p14="http://schemas.microsoft.com/office/powerpoint/2010/main" val="16056803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762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Requirement Classifications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228600" y="1143000"/>
            <a:ext cx="8915400" cy="52578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" indent="0" algn="just">
              <a:lnSpc>
                <a:spcPct val="150000"/>
              </a:lnSpc>
              <a:buNone/>
            </a:pPr>
            <a:r>
              <a:rPr lang="en-US" i="1" dirty="0">
                <a:solidFill>
                  <a:schemeClr val="tx1"/>
                </a:solidFill>
                <a:latin typeface="Comic Sans MS" pitchFamily="66" charset="0"/>
              </a:rPr>
              <a:t>Other Classifications, e.g.</a:t>
            </a:r>
          </a:p>
          <a:p>
            <a:pPr marL="45720" indent="0" algn="just">
              <a:lnSpc>
                <a:spcPct val="150000"/>
              </a:lnSpc>
              <a:buNone/>
            </a:pPr>
            <a:endParaRPr lang="en-US" i="1" dirty="0">
              <a:solidFill>
                <a:srgbClr val="FF0000"/>
              </a:solidFill>
              <a:latin typeface="Comic Sans MS" pitchFamily="66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i="1" dirty="0">
                <a:solidFill>
                  <a:srgbClr val="FF0000"/>
                </a:solidFill>
                <a:latin typeface="Comic Sans MS" pitchFamily="66" charset="0"/>
              </a:rPr>
              <a:t>Role based requirements</a:t>
            </a:r>
            <a:endParaRPr lang="en-US" i="1" dirty="0">
              <a:latin typeface="Comic Sans MS" pitchFamily="66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endParaRPr lang="en-US" i="1" dirty="0">
              <a:latin typeface="Comic Sans MS" pitchFamily="66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Contoh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: </a:t>
            </a:r>
            <a:r>
              <a:rPr lang="en-US" i="1" dirty="0">
                <a:solidFill>
                  <a:schemeClr val="tx1"/>
                </a:solidFill>
                <a:latin typeface="Comic Sans MS" pitchFamily="66" charset="0"/>
              </a:rPr>
              <a:t>Customer requirements, IT requirements, system requirements, and security requirements</a:t>
            </a:r>
          </a:p>
        </p:txBody>
      </p:sp>
    </p:spTree>
    <p:extLst>
      <p:ext uri="{BB962C8B-B14F-4D97-AF65-F5344CB8AC3E}">
        <p14:creationId xmlns:p14="http://schemas.microsoft.com/office/powerpoint/2010/main" val="28337091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686800" cy="762000"/>
          </a:xfrm>
          <a:noFill/>
        </p:spPr>
        <p:txBody>
          <a:bodyPr/>
          <a:lstStyle/>
          <a:p>
            <a:pPr marL="0" indent="0" algn="ctr" eaLnBrk="1" hangingPunct="1">
              <a:buNone/>
            </a:pPr>
            <a:r>
              <a:rPr lang="en-GB" sz="3200" dirty="0" err="1">
                <a:latin typeface="Times New Roman" pitchFamily="18" charset="0"/>
                <a:cs typeface="Times New Roman" pitchFamily="18" charset="0"/>
              </a:rPr>
              <a:t>Skenario</a:t>
            </a:r>
            <a:r>
              <a:rPr lang="en-GB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3200" dirty="0" err="1">
                <a:latin typeface="Times New Roman" pitchFamily="18" charset="0"/>
                <a:cs typeface="Times New Roman" pitchFamily="18" charset="0"/>
              </a:rPr>
              <a:t>dasar</a:t>
            </a:r>
            <a:r>
              <a:rPr lang="en-GB" sz="3200" dirty="0">
                <a:latin typeface="Times New Roman" pitchFamily="18" charset="0"/>
                <a:cs typeface="Times New Roman" pitchFamily="18" charset="0"/>
              </a:rPr>
              <a:t> Requirement Engineering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2905125" y="1371600"/>
            <a:ext cx="3315010" cy="425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GB" sz="2400" i="1" dirty="0">
                <a:solidFill>
                  <a:srgbClr val="FF0000"/>
                </a:solidFill>
              </a:rPr>
              <a:t>The “User” point of view</a:t>
            </a:r>
          </a:p>
        </p:txBody>
      </p:sp>
      <p:grpSp>
        <p:nvGrpSpPr>
          <p:cNvPr id="26665" name="Group 41"/>
          <p:cNvGrpSpPr>
            <a:grpSpLocks/>
          </p:cNvGrpSpPr>
          <p:nvPr/>
        </p:nvGrpSpPr>
        <p:grpSpPr bwMode="auto">
          <a:xfrm>
            <a:off x="533436" y="1951755"/>
            <a:ext cx="8077201" cy="4459288"/>
            <a:chOff x="-843" y="1200"/>
            <a:chExt cx="5088" cy="2809"/>
          </a:xfrm>
        </p:grpSpPr>
        <p:grpSp>
          <p:nvGrpSpPr>
            <p:cNvPr id="17440" name="Group 29"/>
            <p:cNvGrpSpPr>
              <a:grpSpLocks/>
            </p:cNvGrpSpPr>
            <p:nvPr/>
          </p:nvGrpSpPr>
          <p:grpSpPr bwMode="auto">
            <a:xfrm>
              <a:off x="0" y="1200"/>
              <a:ext cx="2274" cy="2335"/>
              <a:chOff x="750" y="1366"/>
              <a:chExt cx="2274" cy="2335"/>
            </a:xfrm>
          </p:grpSpPr>
          <p:sp>
            <p:nvSpPr>
              <p:cNvPr id="17442" name="Oval 30"/>
              <p:cNvSpPr>
                <a:spLocks noChangeArrowheads="1"/>
              </p:cNvSpPr>
              <p:nvPr/>
            </p:nvSpPr>
            <p:spPr bwMode="auto">
              <a:xfrm>
                <a:off x="1204" y="1924"/>
                <a:ext cx="1220" cy="77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43" name="Rectangle 31"/>
              <p:cNvSpPr>
                <a:spLocks noChangeArrowheads="1"/>
              </p:cNvSpPr>
              <p:nvPr/>
            </p:nvSpPr>
            <p:spPr bwMode="auto">
              <a:xfrm>
                <a:off x="1319" y="2163"/>
                <a:ext cx="1005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defTabSz="762000"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2"/>
                    </a:solidFill>
                  </a:rPr>
                  <a:t>Requirements </a:t>
                </a:r>
              </a:p>
              <a:p>
                <a:pPr defTabSz="762000"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2"/>
                    </a:solidFill>
                  </a:rPr>
                  <a:t>Collection</a:t>
                </a:r>
              </a:p>
            </p:txBody>
          </p:sp>
          <p:sp>
            <p:nvSpPr>
              <p:cNvPr id="17444" name="Line 32"/>
              <p:cNvSpPr>
                <a:spLocks noChangeShapeType="1"/>
              </p:cNvSpPr>
              <p:nvPr/>
            </p:nvSpPr>
            <p:spPr bwMode="auto">
              <a:xfrm flipV="1">
                <a:off x="1232" y="2691"/>
                <a:ext cx="300" cy="44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45" name="Line 33"/>
              <p:cNvSpPr>
                <a:spLocks noChangeShapeType="1"/>
              </p:cNvSpPr>
              <p:nvPr/>
            </p:nvSpPr>
            <p:spPr bwMode="auto">
              <a:xfrm flipH="1" flipV="1">
                <a:off x="2217" y="2651"/>
                <a:ext cx="332" cy="50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46" name="Line 34"/>
              <p:cNvSpPr>
                <a:spLocks noChangeShapeType="1"/>
              </p:cNvSpPr>
              <p:nvPr/>
            </p:nvSpPr>
            <p:spPr bwMode="auto">
              <a:xfrm flipH="1">
                <a:off x="1827" y="1488"/>
                <a:ext cx="237" cy="49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47" name="Rectangle 35"/>
              <p:cNvSpPr>
                <a:spLocks noChangeArrowheads="1"/>
              </p:cNvSpPr>
              <p:nvPr/>
            </p:nvSpPr>
            <p:spPr bwMode="auto">
              <a:xfrm>
                <a:off x="2055" y="1366"/>
                <a:ext cx="578" cy="1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defTabSz="762000">
                  <a:lnSpc>
                    <a:spcPct val="90000"/>
                  </a:lnSpc>
                </a:pPr>
                <a:r>
                  <a:rPr lang="en-GB" sz="1600">
                    <a:solidFill>
                      <a:schemeClr val="tx2"/>
                    </a:solidFill>
                  </a:rPr>
                  <a:t>Actor C</a:t>
                </a:r>
              </a:p>
            </p:txBody>
          </p:sp>
          <p:sp>
            <p:nvSpPr>
              <p:cNvPr id="17448" name="Rectangle 36"/>
              <p:cNvSpPr>
                <a:spLocks noChangeArrowheads="1"/>
              </p:cNvSpPr>
              <p:nvPr/>
            </p:nvSpPr>
            <p:spPr bwMode="auto">
              <a:xfrm>
                <a:off x="811" y="3198"/>
                <a:ext cx="578" cy="1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defTabSz="762000">
                  <a:lnSpc>
                    <a:spcPct val="90000"/>
                  </a:lnSpc>
                </a:pPr>
                <a:r>
                  <a:rPr lang="en-GB" sz="1600">
                    <a:solidFill>
                      <a:schemeClr val="tx2"/>
                    </a:solidFill>
                  </a:rPr>
                  <a:t>Actor A</a:t>
                </a:r>
              </a:p>
            </p:txBody>
          </p:sp>
          <p:sp>
            <p:nvSpPr>
              <p:cNvPr id="17449" name="Rectangle 37"/>
              <p:cNvSpPr>
                <a:spLocks noChangeArrowheads="1"/>
              </p:cNvSpPr>
              <p:nvPr/>
            </p:nvSpPr>
            <p:spPr bwMode="auto">
              <a:xfrm>
                <a:off x="2422" y="3110"/>
                <a:ext cx="578" cy="1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defTabSz="762000">
                  <a:lnSpc>
                    <a:spcPct val="90000"/>
                  </a:lnSpc>
                </a:pPr>
                <a:r>
                  <a:rPr lang="en-GB" sz="1600">
                    <a:solidFill>
                      <a:schemeClr val="tx2"/>
                    </a:solidFill>
                  </a:rPr>
                  <a:t>Actor B</a:t>
                </a:r>
              </a:p>
            </p:txBody>
          </p:sp>
          <p:sp>
            <p:nvSpPr>
              <p:cNvPr id="17450" name="Rectangle 38"/>
              <p:cNvSpPr>
                <a:spLocks noChangeArrowheads="1"/>
              </p:cNvSpPr>
              <p:nvPr/>
            </p:nvSpPr>
            <p:spPr bwMode="auto">
              <a:xfrm>
                <a:off x="750" y="3487"/>
                <a:ext cx="2274" cy="2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defTabSz="762000">
                  <a:lnSpc>
                    <a:spcPct val="90000"/>
                  </a:lnSpc>
                </a:pPr>
                <a:endParaRPr lang="en-GB" sz="1800" i="1">
                  <a:solidFill>
                    <a:srgbClr val="66FF66"/>
                  </a:solidFill>
                </a:endParaRPr>
              </a:p>
            </p:txBody>
          </p:sp>
        </p:grpSp>
        <p:sp>
          <p:nvSpPr>
            <p:cNvPr id="17441" name="Text Box 39"/>
            <p:cNvSpPr txBox="1">
              <a:spLocks noChangeArrowheads="1"/>
            </p:cNvSpPr>
            <p:nvPr/>
          </p:nvSpPr>
          <p:spPr bwMode="auto">
            <a:xfrm>
              <a:off x="-843" y="3456"/>
              <a:ext cx="5088" cy="5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just">
                <a:lnSpc>
                  <a:spcPct val="150000"/>
                </a:lnSpc>
                <a:spcBef>
                  <a:spcPct val="50000"/>
                </a:spcBef>
              </a:pPr>
              <a:r>
                <a:rPr lang="en-GB" sz="1800" b="0" dirty="0" err="1">
                  <a:solidFill>
                    <a:schemeClr val="tx2"/>
                  </a:solidFill>
                  <a:latin typeface="Comic Sans MS" pitchFamily="66" charset="0"/>
                </a:rPr>
                <a:t>Setiap</a:t>
              </a:r>
              <a:r>
                <a:rPr lang="en-GB" sz="1800" b="0" dirty="0">
                  <a:solidFill>
                    <a:schemeClr val="tx2"/>
                  </a:solidFill>
                  <a:latin typeface="Comic Sans MS" pitchFamily="66" charset="0"/>
                </a:rPr>
                <a:t> </a:t>
              </a:r>
              <a:r>
                <a:rPr lang="en-GB" sz="1800" b="0" dirty="0" err="1">
                  <a:solidFill>
                    <a:schemeClr val="tx2"/>
                  </a:solidFill>
                  <a:latin typeface="Comic Sans MS" pitchFamily="66" charset="0"/>
                </a:rPr>
                <a:t>aktor</a:t>
              </a:r>
              <a:r>
                <a:rPr lang="en-GB" sz="1800" b="0" dirty="0">
                  <a:solidFill>
                    <a:schemeClr val="tx2"/>
                  </a:solidFill>
                  <a:latin typeface="Comic Sans MS" pitchFamily="66" charset="0"/>
                </a:rPr>
                <a:t> </a:t>
              </a:r>
              <a:r>
                <a:rPr lang="en-GB" sz="1800" b="0" dirty="0" err="1">
                  <a:solidFill>
                    <a:schemeClr val="tx2"/>
                  </a:solidFill>
                  <a:latin typeface="Comic Sans MS" pitchFamily="66" charset="0"/>
                </a:rPr>
                <a:t>mempunyai</a:t>
              </a:r>
              <a:r>
                <a:rPr lang="en-GB" sz="1800" b="0" dirty="0">
                  <a:solidFill>
                    <a:schemeClr val="tx2"/>
                  </a:solidFill>
                  <a:latin typeface="Comic Sans MS" pitchFamily="66" charset="0"/>
                </a:rPr>
                <a:t> </a:t>
              </a:r>
              <a:r>
                <a:rPr lang="en-GB" sz="1800" b="0" dirty="0" err="1">
                  <a:solidFill>
                    <a:schemeClr val="tx2"/>
                  </a:solidFill>
                  <a:latin typeface="Comic Sans MS" pitchFamily="66" charset="0"/>
                </a:rPr>
                <a:t>perspektif</a:t>
              </a:r>
              <a:r>
                <a:rPr lang="en-GB" sz="1800" b="0" dirty="0">
                  <a:solidFill>
                    <a:schemeClr val="tx2"/>
                  </a:solidFill>
                  <a:latin typeface="Comic Sans MS" pitchFamily="66" charset="0"/>
                </a:rPr>
                <a:t>/ </a:t>
              </a:r>
              <a:r>
                <a:rPr lang="en-GB" sz="1800" b="0" dirty="0" err="1">
                  <a:solidFill>
                    <a:schemeClr val="tx2"/>
                  </a:solidFill>
                  <a:latin typeface="Comic Sans MS" pitchFamily="66" charset="0"/>
                </a:rPr>
                <a:t>pandangan</a:t>
              </a:r>
              <a:r>
                <a:rPr lang="en-GB" sz="1800" b="0" dirty="0">
                  <a:solidFill>
                    <a:schemeClr val="tx2"/>
                  </a:solidFill>
                  <a:latin typeface="Comic Sans MS" pitchFamily="66" charset="0"/>
                </a:rPr>
                <a:t> yang </a:t>
              </a:r>
              <a:r>
                <a:rPr lang="en-GB" sz="1800" b="0" dirty="0" err="1">
                  <a:solidFill>
                    <a:schemeClr val="tx2"/>
                  </a:solidFill>
                  <a:latin typeface="Comic Sans MS" pitchFamily="66" charset="0"/>
                </a:rPr>
                <a:t>berbeda</a:t>
              </a:r>
              <a:r>
                <a:rPr lang="en-GB" sz="1800" b="0" dirty="0">
                  <a:solidFill>
                    <a:schemeClr val="tx2"/>
                  </a:solidFill>
                  <a:latin typeface="Comic Sans MS" pitchFamily="66" charset="0"/>
                </a:rPr>
                <a:t> </a:t>
              </a:r>
              <a:r>
                <a:rPr lang="en-GB" sz="1800" b="0" dirty="0" err="1">
                  <a:solidFill>
                    <a:schemeClr val="tx2"/>
                  </a:solidFill>
                  <a:latin typeface="Comic Sans MS" pitchFamily="66" charset="0"/>
                </a:rPr>
                <a:t>bagaimana</a:t>
              </a:r>
              <a:r>
                <a:rPr lang="en-GB" sz="1800" b="0" dirty="0">
                  <a:solidFill>
                    <a:schemeClr val="tx2"/>
                  </a:solidFill>
                  <a:latin typeface="Comic Sans MS" pitchFamily="66" charset="0"/>
                </a:rPr>
                <a:t> </a:t>
              </a:r>
              <a:r>
                <a:rPr lang="en-GB" sz="1800" b="0" dirty="0" err="1">
                  <a:solidFill>
                    <a:schemeClr val="tx2"/>
                  </a:solidFill>
                  <a:latin typeface="Comic Sans MS" pitchFamily="66" charset="0"/>
                </a:rPr>
                <a:t>menggunakan</a:t>
              </a:r>
              <a:r>
                <a:rPr lang="en-GB" sz="1800" b="0" dirty="0">
                  <a:solidFill>
                    <a:schemeClr val="tx2"/>
                  </a:solidFill>
                  <a:latin typeface="Comic Sans MS" pitchFamily="66" charset="0"/>
                </a:rPr>
                <a:t> </a:t>
              </a:r>
              <a:r>
                <a:rPr lang="en-GB" sz="1800" b="0" dirty="0" err="1">
                  <a:solidFill>
                    <a:schemeClr val="tx2"/>
                  </a:solidFill>
                  <a:latin typeface="Comic Sans MS" pitchFamily="66" charset="0"/>
                </a:rPr>
                <a:t>sistem</a:t>
              </a:r>
              <a:endParaRPr lang="en-GB" sz="1800" b="0" dirty="0">
                <a:solidFill>
                  <a:schemeClr val="tx2"/>
                </a:solidFill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6369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6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534400" cy="685800"/>
          </a:xfrm>
          <a:noFill/>
        </p:spPr>
        <p:txBody>
          <a:bodyPr/>
          <a:lstStyle/>
          <a:p>
            <a:pPr marL="0" indent="0" algn="ctr">
              <a:buNone/>
            </a:pPr>
            <a:r>
              <a:rPr lang="en-GB" sz="3200" dirty="0" err="1">
                <a:latin typeface="Times New Roman" pitchFamily="18" charset="0"/>
                <a:cs typeface="Times New Roman" pitchFamily="18" charset="0"/>
              </a:rPr>
              <a:t>Skenario</a:t>
            </a:r>
            <a:r>
              <a:rPr lang="en-GB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3200" dirty="0" err="1">
                <a:latin typeface="Times New Roman" pitchFamily="18" charset="0"/>
                <a:cs typeface="Times New Roman" pitchFamily="18" charset="0"/>
              </a:rPr>
              <a:t>dasar</a:t>
            </a:r>
            <a:r>
              <a:rPr lang="en-GB" sz="3200" dirty="0">
                <a:latin typeface="Times New Roman" pitchFamily="18" charset="0"/>
                <a:cs typeface="Times New Roman" pitchFamily="18" charset="0"/>
              </a:rPr>
              <a:t> Requirement Engineering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2905125" y="1600200"/>
            <a:ext cx="3315010" cy="425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GB" sz="2400" i="1" dirty="0">
                <a:solidFill>
                  <a:srgbClr val="FF0000"/>
                </a:solidFill>
              </a:rPr>
              <a:t>The “User” point of view</a:t>
            </a:r>
          </a:p>
        </p:txBody>
      </p:sp>
      <p:grpSp>
        <p:nvGrpSpPr>
          <p:cNvPr id="26665" name="Group 41"/>
          <p:cNvGrpSpPr>
            <a:grpSpLocks/>
          </p:cNvGrpSpPr>
          <p:nvPr/>
        </p:nvGrpSpPr>
        <p:grpSpPr bwMode="auto">
          <a:xfrm>
            <a:off x="0" y="1905000"/>
            <a:ext cx="3609975" cy="4781550"/>
            <a:chOff x="0" y="1200"/>
            <a:chExt cx="2274" cy="3012"/>
          </a:xfrm>
        </p:grpSpPr>
        <p:grpSp>
          <p:nvGrpSpPr>
            <p:cNvPr id="17440" name="Group 29"/>
            <p:cNvGrpSpPr>
              <a:grpSpLocks/>
            </p:cNvGrpSpPr>
            <p:nvPr/>
          </p:nvGrpSpPr>
          <p:grpSpPr bwMode="auto">
            <a:xfrm>
              <a:off x="0" y="1200"/>
              <a:ext cx="2274" cy="2335"/>
              <a:chOff x="750" y="1366"/>
              <a:chExt cx="2274" cy="2335"/>
            </a:xfrm>
          </p:grpSpPr>
          <p:sp>
            <p:nvSpPr>
              <p:cNvPr id="17442" name="Oval 30"/>
              <p:cNvSpPr>
                <a:spLocks noChangeArrowheads="1"/>
              </p:cNvSpPr>
              <p:nvPr/>
            </p:nvSpPr>
            <p:spPr bwMode="auto">
              <a:xfrm>
                <a:off x="1204" y="1924"/>
                <a:ext cx="1220" cy="77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43" name="Rectangle 31"/>
              <p:cNvSpPr>
                <a:spLocks noChangeArrowheads="1"/>
              </p:cNvSpPr>
              <p:nvPr/>
            </p:nvSpPr>
            <p:spPr bwMode="auto">
              <a:xfrm>
                <a:off x="1319" y="2163"/>
                <a:ext cx="1005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defTabSz="762000">
                  <a:lnSpc>
                    <a:spcPct val="90000"/>
                  </a:lnSpc>
                </a:pPr>
                <a:r>
                  <a:rPr lang="en-GB" sz="1600">
                    <a:solidFill>
                      <a:schemeClr val="tx2"/>
                    </a:solidFill>
                  </a:rPr>
                  <a:t>Requirements </a:t>
                </a:r>
              </a:p>
              <a:p>
                <a:pPr defTabSz="762000">
                  <a:lnSpc>
                    <a:spcPct val="90000"/>
                  </a:lnSpc>
                </a:pPr>
                <a:r>
                  <a:rPr lang="en-GB" sz="1600">
                    <a:solidFill>
                      <a:schemeClr val="tx2"/>
                    </a:solidFill>
                  </a:rPr>
                  <a:t>Collection</a:t>
                </a:r>
              </a:p>
            </p:txBody>
          </p:sp>
          <p:sp>
            <p:nvSpPr>
              <p:cNvPr id="17444" name="Line 32"/>
              <p:cNvSpPr>
                <a:spLocks noChangeShapeType="1"/>
              </p:cNvSpPr>
              <p:nvPr/>
            </p:nvSpPr>
            <p:spPr bwMode="auto">
              <a:xfrm flipV="1">
                <a:off x="1232" y="2691"/>
                <a:ext cx="300" cy="44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45" name="Line 33"/>
              <p:cNvSpPr>
                <a:spLocks noChangeShapeType="1"/>
              </p:cNvSpPr>
              <p:nvPr/>
            </p:nvSpPr>
            <p:spPr bwMode="auto">
              <a:xfrm flipH="1" flipV="1">
                <a:off x="2217" y="2651"/>
                <a:ext cx="332" cy="50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46" name="Line 34"/>
              <p:cNvSpPr>
                <a:spLocks noChangeShapeType="1"/>
              </p:cNvSpPr>
              <p:nvPr/>
            </p:nvSpPr>
            <p:spPr bwMode="auto">
              <a:xfrm flipH="1">
                <a:off x="1827" y="1488"/>
                <a:ext cx="237" cy="49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47" name="Rectangle 35"/>
              <p:cNvSpPr>
                <a:spLocks noChangeArrowheads="1"/>
              </p:cNvSpPr>
              <p:nvPr/>
            </p:nvSpPr>
            <p:spPr bwMode="auto">
              <a:xfrm>
                <a:off x="2055" y="1366"/>
                <a:ext cx="578" cy="1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defTabSz="762000">
                  <a:lnSpc>
                    <a:spcPct val="90000"/>
                  </a:lnSpc>
                </a:pPr>
                <a:r>
                  <a:rPr lang="en-GB" sz="1600">
                    <a:solidFill>
                      <a:schemeClr val="tx2"/>
                    </a:solidFill>
                  </a:rPr>
                  <a:t>Actor C</a:t>
                </a:r>
              </a:p>
            </p:txBody>
          </p:sp>
          <p:sp>
            <p:nvSpPr>
              <p:cNvPr id="17448" name="Rectangle 36"/>
              <p:cNvSpPr>
                <a:spLocks noChangeArrowheads="1"/>
              </p:cNvSpPr>
              <p:nvPr/>
            </p:nvSpPr>
            <p:spPr bwMode="auto">
              <a:xfrm>
                <a:off x="811" y="3198"/>
                <a:ext cx="578" cy="1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defTabSz="762000">
                  <a:lnSpc>
                    <a:spcPct val="90000"/>
                  </a:lnSpc>
                </a:pPr>
                <a:r>
                  <a:rPr lang="en-GB" sz="1600">
                    <a:solidFill>
                      <a:schemeClr val="tx2"/>
                    </a:solidFill>
                  </a:rPr>
                  <a:t>Actor A</a:t>
                </a:r>
              </a:p>
            </p:txBody>
          </p:sp>
          <p:sp>
            <p:nvSpPr>
              <p:cNvPr id="17449" name="Rectangle 37"/>
              <p:cNvSpPr>
                <a:spLocks noChangeArrowheads="1"/>
              </p:cNvSpPr>
              <p:nvPr/>
            </p:nvSpPr>
            <p:spPr bwMode="auto">
              <a:xfrm>
                <a:off x="2422" y="3110"/>
                <a:ext cx="578" cy="1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defTabSz="762000">
                  <a:lnSpc>
                    <a:spcPct val="90000"/>
                  </a:lnSpc>
                </a:pPr>
                <a:r>
                  <a:rPr lang="en-GB" sz="1600">
                    <a:solidFill>
                      <a:schemeClr val="tx2"/>
                    </a:solidFill>
                  </a:rPr>
                  <a:t>Actor B</a:t>
                </a:r>
              </a:p>
            </p:txBody>
          </p:sp>
          <p:sp>
            <p:nvSpPr>
              <p:cNvPr id="17450" name="Rectangle 38"/>
              <p:cNvSpPr>
                <a:spLocks noChangeArrowheads="1"/>
              </p:cNvSpPr>
              <p:nvPr/>
            </p:nvSpPr>
            <p:spPr bwMode="auto">
              <a:xfrm>
                <a:off x="750" y="3487"/>
                <a:ext cx="2274" cy="2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defTabSz="762000">
                  <a:lnSpc>
                    <a:spcPct val="90000"/>
                  </a:lnSpc>
                </a:pPr>
                <a:endParaRPr lang="en-GB" sz="1800" i="1">
                  <a:solidFill>
                    <a:srgbClr val="66FF66"/>
                  </a:solidFill>
                </a:endParaRPr>
              </a:p>
            </p:txBody>
          </p:sp>
        </p:grpSp>
        <p:sp>
          <p:nvSpPr>
            <p:cNvPr id="17441" name="Text Box 39"/>
            <p:cNvSpPr txBox="1">
              <a:spLocks noChangeArrowheads="1"/>
            </p:cNvSpPr>
            <p:nvPr/>
          </p:nvSpPr>
          <p:spPr bwMode="auto">
            <a:xfrm>
              <a:off x="144" y="3456"/>
              <a:ext cx="2112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just">
                <a:spcBef>
                  <a:spcPct val="50000"/>
                </a:spcBef>
              </a:pPr>
              <a:r>
                <a:rPr lang="en-GB" sz="1800" b="0" dirty="0" err="1">
                  <a:solidFill>
                    <a:schemeClr val="tx2"/>
                  </a:solidFill>
                  <a:latin typeface="Comic Sans MS" pitchFamily="66" charset="0"/>
                </a:rPr>
                <a:t>Setiap</a:t>
              </a:r>
              <a:r>
                <a:rPr lang="en-GB" sz="1800" b="0" dirty="0">
                  <a:solidFill>
                    <a:schemeClr val="tx2"/>
                  </a:solidFill>
                  <a:latin typeface="Comic Sans MS" pitchFamily="66" charset="0"/>
                </a:rPr>
                <a:t> </a:t>
              </a:r>
              <a:r>
                <a:rPr lang="en-GB" sz="1800" b="0" dirty="0" err="1">
                  <a:solidFill>
                    <a:schemeClr val="tx2"/>
                  </a:solidFill>
                  <a:latin typeface="Comic Sans MS" pitchFamily="66" charset="0"/>
                </a:rPr>
                <a:t>aktor</a:t>
              </a:r>
              <a:r>
                <a:rPr lang="en-GB" sz="1800" b="0" dirty="0">
                  <a:solidFill>
                    <a:schemeClr val="tx2"/>
                  </a:solidFill>
                  <a:latin typeface="Comic Sans MS" pitchFamily="66" charset="0"/>
                </a:rPr>
                <a:t> </a:t>
              </a:r>
              <a:r>
                <a:rPr lang="en-GB" sz="1800" b="0" dirty="0" err="1">
                  <a:solidFill>
                    <a:schemeClr val="tx2"/>
                  </a:solidFill>
                  <a:latin typeface="Comic Sans MS" pitchFamily="66" charset="0"/>
                </a:rPr>
                <a:t>mempunyai</a:t>
              </a:r>
              <a:r>
                <a:rPr lang="en-GB" sz="1800" b="0" dirty="0">
                  <a:solidFill>
                    <a:schemeClr val="tx2"/>
                  </a:solidFill>
                  <a:latin typeface="Comic Sans MS" pitchFamily="66" charset="0"/>
                </a:rPr>
                <a:t> </a:t>
              </a:r>
              <a:r>
                <a:rPr lang="en-GB" sz="1800" b="0" dirty="0" err="1">
                  <a:solidFill>
                    <a:schemeClr val="tx2"/>
                  </a:solidFill>
                  <a:latin typeface="Comic Sans MS" pitchFamily="66" charset="0"/>
                </a:rPr>
                <a:t>perspektif</a:t>
              </a:r>
              <a:r>
                <a:rPr lang="en-GB" sz="1800" b="0" dirty="0">
                  <a:solidFill>
                    <a:schemeClr val="tx2"/>
                  </a:solidFill>
                  <a:latin typeface="Comic Sans MS" pitchFamily="66" charset="0"/>
                </a:rPr>
                <a:t>/ </a:t>
              </a:r>
              <a:r>
                <a:rPr lang="en-GB" sz="1800" b="0" dirty="0" err="1">
                  <a:solidFill>
                    <a:schemeClr val="tx2"/>
                  </a:solidFill>
                  <a:latin typeface="Comic Sans MS" pitchFamily="66" charset="0"/>
                </a:rPr>
                <a:t>pandangan</a:t>
              </a:r>
              <a:r>
                <a:rPr lang="en-GB" sz="1800" b="0" dirty="0">
                  <a:solidFill>
                    <a:schemeClr val="tx2"/>
                  </a:solidFill>
                  <a:latin typeface="Comic Sans MS" pitchFamily="66" charset="0"/>
                </a:rPr>
                <a:t> yang </a:t>
              </a:r>
              <a:r>
                <a:rPr lang="en-GB" sz="1800" b="0" dirty="0" err="1">
                  <a:solidFill>
                    <a:schemeClr val="tx2"/>
                  </a:solidFill>
                  <a:latin typeface="Comic Sans MS" pitchFamily="66" charset="0"/>
                </a:rPr>
                <a:t>berbeda</a:t>
              </a:r>
              <a:r>
                <a:rPr lang="en-GB" sz="1800" b="0" dirty="0">
                  <a:solidFill>
                    <a:schemeClr val="tx2"/>
                  </a:solidFill>
                  <a:latin typeface="Comic Sans MS" pitchFamily="66" charset="0"/>
                </a:rPr>
                <a:t> </a:t>
              </a:r>
              <a:r>
                <a:rPr lang="en-GB" sz="1800" b="0" dirty="0" err="1">
                  <a:solidFill>
                    <a:schemeClr val="tx2"/>
                  </a:solidFill>
                  <a:latin typeface="Comic Sans MS" pitchFamily="66" charset="0"/>
                </a:rPr>
                <a:t>bagaimana</a:t>
              </a:r>
              <a:r>
                <a:rPr lang="en-GB" sz="1800" b="0" dirty="0">
                  <a:solidFill>
                    <a:schemeClr val="tx2"/>
                  </a:solidFill>
                  <a:latin typeface="Comic Sans MS" pitchFamily="66" charset="0"/>
                </a:rPr>
                <a:t> </a:t>
              </a:r>
              <a:r>
                <a:rPr lang="en-GB" sz="1800" b="0" dirty="0" err="1">
                  <a:solidFill>
                    <a:schemeClr val="tx2"/>
                  </a:solidFill>
                  <a:latin typeface="Comic Sans MS" pitchFamily="66" charset="0"/>
                </a:rPr>
                <a:t>menggunakan</a:t>
              </a:r>
              <a:r>
                <a:rPr lang="en-GB" sz="1800" b="0" dirty="0">
                  <a:solidFill>
                    <a:schemeClr val="tx2"/>
                  </a:solidFill>
                  <a:latin typeface="Comic Sans MS" pitchFamily="66" charset="0"/>
                </a:rPr>
                <a:t> </a:t>
              </a:r>
              <a:r>
                <a:rPr lang="en-GB" sz="1800" b="0" dirty="0" err="1">
                  <a:solidFill>
                    <a:schemeClr val="tx2"/>
                  </a:solidFill>
                  <a:latin typeface="Comic Sans MS" pitchFamily="66" charset="0"/>
                </a:rPr>
                <a:t>sistem</a:t>
              </a:r>
              <a:endParaRPr lang="en-GB" sz="1800" b="0" dirty="0">
                <a:solidFill>
                  <a:schemeClr val="tx2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26666" name="Group 42"/>
          <p:cNvGrpSpPr>
            <a:grpSpLocks/>
          </p:cNvGrpSpPr>
          <p:nvPr/>
        </p:nvGrpSpPr>
        <p:grpSpPr bwMode="auto">
          <a:xfrm>
            <a:off x="4191000" y="2514600"/>
            <a:ext cx="4583113" cy="3895726"/>
            <a:chOff x="2640" y="1584"/>
            <a:chExt cx="2887" cy="2454"/>
          </a:xfrm>
        </p:grpSpPr>
        <p:grpSp>
          <p:nvGrpSpPr>
            <p:cNvPr id="17414" name="Group 4"/>
            <p:cNvGrpSpPr>
              <a:grpSpLocks/>
            </p:cNvGrpSpPr>
            <p:nvPr/>
          </p:nvGrpSpPr>
          <p:grpSpPr bwMode="auto">
            <a:xfrm>
              <a:off x="2640" y="1584"/>
              <a:ext cx="2887" cy="1971"/>
              <a:chOff x="2801" y="1346"/>
              <a:chExt cx="2887" cy="1971"/>
            </a:xfrm>
          </p:grpSpPr>
          <p:sp>
            <p:nvSpPr>
              <p:cNvPr id="17416" name="Rectangle 5"/>
              <p:cNvSpPr>
                <a:spLocks noChangeArrowheads="1"/>
              </p:cNvSpPr>
              <p:nvPr/>
            </p:nvSpPr>
            <p:spPr bwMode="auto">
              <a:xfrm>
                <a:off x="3202" y="3103"/>
                <a:ext cx="116" cy="2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defTabSz="762000">
                  <a:lnSpc>
                    <a:spcPct val="90000"/>
                  </a:lnSpc>
                </a:pPr>
                <a:endParaRPr lang="en-GB" sz="1800" i="1">
                  <a:solidFill>
                    <a:srgbClr val="66FF66"/>
                  </a:solidFill>
                </a:endParaRPr>
              </a:p>
            </p:txBody>
          </p:sp>
          <p:grpSp>
            <p:nvGrpSpPr>
              <p:cNvPr id="17417" name="Group 6"/>
              <p:cNvGrpSpPr>
                <a:grpSpLocks/>
              </p:cNvGrpSpPr>
              <p:nvPr/>
            </p:nvGrpSpPr>
            <p:grpSpPr bwMode="auto">
              <a:xfrm>
                <a:off x="2801" y="1346"/>
                <a:ext cx="2887" cy="1634"/>
                <a:chOff x="2801" y="1346"/>
                <a:chExt cx="2887" cy="1634"/>
              </a:xfrm>
            </p:grpSpPr>
            <p:sp>
              <p:nvSpPr>
                <p:cNvPr id="17418" name="Rectangle 7"/>
                <p:cNvSpPr>
                  <a:spLocks noChangeArrowheads="1"/>
                </p:cNvSpPr>
                <p:nvPr/>
              </p:nvSpPr>
              <p:spPr bwMode="auto">
                <a:xfrm>
                  <a:off x="3590" y="1346"/>
                  <a:ext cx="1394" cy="157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19" name="Oval 8"/>
                <p:cNvSpPr>
                  <a:spLocks noChangeArrowheads="1"/>
                </p:cNvSpPr>
                <p:nvPr/>
              </p:nvSpPr>
              <p:spPr bwMode="auto">
                <a:xfrm>
                  <a:off x="3737" y="1836"/>
                  <a:ext cx="819" cy="43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pPr defTabSz="762000"/>
                  <a:r>
                    <a:rPr lang="en-GB" sz="1800">
                      <a:latin typeface="Times New Roman" pitchFamily="18" charset="0"/>
                    </a:rPr>
                    <a:t>Scenario 1</a:t>
                  </a:r>
                </a:p>
              </p:txBody>
            </p:sp>
            <p:grpSp>
              <p:nvGrpSpPr>
                <p:cNvPr id="17420" name="Group 9"/>
                <p:cNvGrpSpPr>
                  <a:grpSpLocks/>
                </p:cNvGrpSpPr>
                <p:nvPr/>
              </p:nvGrpSpPr>
              <p:grpSpPr bwMode="auto">
                <a:xfrm>
                  <a:off x="5184" y="2112"/>
                  <a:ext cx="385" cy="625"/>
                  <a:chOff x="5184" y="2112"/>
                  <a:chExt cx="385" cy="625"/>
                </a:xfrm>
              </p:grpSpPr>
              <p:sp>
                <p:nvSpPr>
                  <p:cNvPr id="17434" name="Freeform 10"/>
                  <p:cNvSpPr>
                    <a:spLocks/>
                  </p:cNvSpPr>
                  <p:nvPr/>
                </p:nvSpPr>
                <p:spPr bwMode="auto">
                  <a:xfrm>
                    <a:off x="5184" y="2303"/>
                    <a:ext cx="154" cy="214"/>
                  </a:xfrm>
                  <a:custGeom>
                    <a:avLst/>
                    <a:gdLst>
                      <a:gd name="T0" fmla="*/ 81 w 154"/>
                      <a:gd name="T1" fmla="*/ 31 h 214"/>
                      <a:gd name="T2" fmla="*/ 96 w 154"/>
                      <a:gd name="T3" fmla="*/ 18 h 214"/>
                      <a:gd name="T4" fmla="*/ 118 w 154"/>
                      <a:gd name="T5" fmla="*/ 4 h 214"/>
                      <a:gd name="T6" fmla="*/ 134 w 154"/>
                      <a:gd name="T7" fmla="*/ 0 h 214"/>
                      <a:gd name="T8" fmla="*/ 153 w 154"/>
                      <a:gd name="T9" fmla="*/ 0 h 214"/>
                      <a:gd name="T10" fmla="*/ 153 w 154"/>
                      <a:gd name="T11" fmla="*/ 13 h 214"/>
                      <a:gd name="T12" fmla="*/ 143 w 154"/>
                      <a:gd name="T13" fmla="*/ 23 h 214"/>
                      <a:gd name="T14" fmla="*/ 126 w 154"/>
                      <a:gd name="T15" fmla="*/ 31 h 214"/>
                      <a:gd name="T16" fmla="*/ 82 w 154"/>
                      <a:gd name="T17" fmla="*/ 48 h 214"/>
                      <a:gd name="T18" fmla="*/ 40 w 154"/>
                      <a:gd name="T19" fmla="*/ 68 h 214"/>
                      <a:gd name="T20" fmla="*/ 23 w 154"/>
                      <a:gd name="T21" fmla="*/ 73 h 214"/>
                      <a:gd name="T22" fmla="*/ 17 w 154"/>
                      <a:gd name="T23" fmla="*/ 81 h 214"/>
                      <a:gd name="T24" fmla="*/ 23 w 154"/>
                      <a:gd name="T25" fmla="*/ 89 h 214"/>
                      <a:gd name="T26" fmla="*/ 59 w 154"/>
                      <a:gd name="T27" fmla="*/ 118 h 214"/>
                      <a:gd name="T28" fmla="*/ 75 w 154"/>
                      <a:gd name="T29" fmla="*/ 128 h 214"/>
                      <a:gd name="T30" fmla="*/ 101 w 154"/>
                      <a:gd name="T31" fmla="*/ 145 h 214"/>
                      <a:gd name="T32" fmla="*/ 126 w 154"/>
                      <a:gd name="T33" fmla="*/ 161 h 214"/>
                      <a:gd name="T34" fmla="*/ 125 w 154"/>
                      <a:gd name="T35" fmla="*/ 168 h 214"/>
                      <a:gd name="T36" fmla="*/ 106 w 154"/>
                      <a:gd name="T37" fmla="*/ 171 h 214"/>
                      <a:gd name="T38" fmla="*/ 78 w 154"/>
                      <a:gd name="T39" fmla="*/ 171 h 214"/>
                      <a:gd name="T40" fmla="*/ 60 w 154"/>
                      <a:gd name="T41" fmla="*/ 179 h 214"/>
                      <a:gd name="T42" fmla="*/ 54 w 154"/>
                      <a:gd name="T43" fmla="*/ 199 h 214"/>
                      <a:gd name="T44" fmla="*/ 54 w 154"/>
                      <a:gd name="T45" fmla="*/ 210 h 214"/>
                      <a:gd name="T46" fmla="*/ 47 w 154"/>
                      <a:gd name="T47" fmla="*/ 213 h 214"/>
                      <a:gd name="T48" fmla="*/ 35 w 154"/>
                      <a:gd name="T49" fmla="*/ 203 h 214"/>
                      <a:gd name="T50" fmla="*/ 37 w 154"/>
                      <a:gd name="T51" fmla="*/ 186 h 214"/>
                      <a:gd name="T52" fmla="*/ 48 w 154"/>
                      <a:gd name="T53" fmla="*/ 174 h 214"/>
                      <a:gd name="T54" fmla="*/ 69 w 154"/>
                      <a:gd name="T55" fmla="*/ 163 h 214"/>
                      <a:gd name="T56" fmla="*/ 91 w 154"/>
                      <a:gd name="T57" fmla="*/ 158 h 214"/>
                      <a:gd name="T58" fmla="*/ 93 w 154"/>
                      <a:gd name="T59" fmla="*/ 153 h 214"/>
                      <a:gd name="T60" fmla="*/ 82 w 154"/>
                      <a:gd name="T61" fmla="*/ 142 h 214"/>
                      <a:gd name="T62" fmla="*/ 34 w 154"/>
                      <a:gd name="T63" fmla="*/ 116 h 214"/>
                      <a:gd name="T64" fmla="*/ 19 w 154"/>
                      <a:gd name="T65" fmla="*/ 105 h 214"/>
                      <a:gd name="T66" fmla="*/ 6 w 154"/>
                      <a:gd name="T67" fmla="*/ 91 h 214"/>
                      <a:gd name="T68" fmla="*/ 0 w 154"/>
                      <a:gd name="T69" fmla="*/ 76 h 214"/>
                      <a:gd name="T70" fmla="*/ 4 w 154"/>
                      <a:gd name="T71" fmla="*/ 66 h 214"/>
                      <a:gd name="T72" fmla="*/ 28 w 154"/>
                      <a:gd name="T73" fmla="*/ 60 h 214"/>
                      <a:gd name="T74" fmla="*/ 57 w 154"/>
                      <a:gd name="T75" fmla="*/ 49 h 214"/>
                      <a:gd name="T76" fmla="*/ 75 w 154"/>
                      <a:gd name="T77" fmla="*/ 39 h 214"/>
                      <a:gd name="T78" fmla="*/ 81 w 154"/>
                      <a:gd name="T79" fmla="*/ 31 h 214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154" h="214">
                        <a:moveTo>
                          <a:pt x="81" y="31"/>
                        </a:moveTo>
                        <a:lnTo>
                          <a:pt x="96" y="18"/>
                        </a:lnTo>
                        <a:lnTo>
                          <a:pt x="118" y="4"/>
                        </a:lnTo>
                        <a:lnTo>
                          <a:pt x="134" y="0"/>
                        </a:lnTo>
                        <a:lnTo>
                          <a:pt x="153" y="0"/>
                        </a:lnTo>
                        <a:lnTo>
                          <a:pt x="153" y="13"/>
                        </a:lnTo>
                        <a:lnTo>
                          <a:pt x="143" y="23"/>
                        </a:lnTo>
                        <a:lnTo>
                          <a:pt x="126" y="31"/>
                        </a:lnTo>
                        <a:lnTo>
                          <a:pt x="82" y="48"/>
                        </a:lnTo>
                        <a:lnTo>
                          <a:pt x="40" y="68"/>
                        </a:lnTo>
                        <a:lnTo>
                          <a:pt x="23" y="73"/>
                        </a:lnTo>
                        <a:lnTo>
                          <a:pt x="17" y="81"/>
                        </a:lnTo>
                        <a:lnTo>
                          <a:pt x="23" y="89"/>
                        </a:lnTo>
                        <a:lnTo>
                          <a:pt x="59" y="118"/>
                        </a:lnTo>
                        <a:lnTo>
                          <a:pt x="75" y="128"/>
                        </a:lnTo>
                        <a:lnTo>
                          <a:pt x="101" y="145"/>
                        </a:lnTo>
                        <a:lnTo>
                          <a:pt x="126" y="161"/>
                        </a:lnTo>
                        <a:lnTo>
                          <a:pt x="125" y="168"/>
                        </a:lnTo>
                        <a:lnTo>
                          <a:pt x="106" y="171"/>
                        </a:lnTo>
                        <a:lnTo>
                          <a:pt x="78" y="171"/>
                        </a:lnTo>
                        <a:lnTo>
                          <a:pt x="60" y="179"/>
                        </a:lnTo>
                        <a:lnTo>
                          <a:pt x="54" y="199"/>
                        </a:lnTo>
                        <a:lnTo>
                          <a:pt x="54" y="210"/>
                        </a:lnTo>
                        <a:lnTo>
                          <a:pt x="47" y="213"/>
                        </a:lnTo>
                        <a:lnTo>
                          <a:pt x="35" y="203"/>
                        </a:lnTo>
                        <a:lnTo>
                          <a:pt x="37" y="186"/>
                        </a:lnTo>
                        <a:lnTo>
                          <a:pt x="48" y="174"/>
                        </a:lnTo>
                        <a:lnTo>
                          <a:pt x="69" y="163"/>
                        </a:lnTo>
                        <a:lnTo>
                          <a:pt x="91" y="158"/>
                        </a:lnTo>
                        <a:lnTo>
                          <a:pt x="93" y="153"/>
                        </a:lnTo>
                        <a:lnTo>
                          <a:pt x="82" y="142"/>
                        </a:lnTo>
                        <a:lnTo>
                          <a:pt x="34" y="116"/>
                        </a:lnTo>
                        <a:lnTo>
                          <a:pt x="19" y="105"/>
                        </a:lnTo>
                        <a:lnTo>
                          <a:pt x="6" y="91"/>
                        </a:lnTo>
                        <a:lnTo>
                          <a:pt x="0" y="76"/>
                        </a:lnTo>
                        <a:lnTo>
                          <a:pt x="4" y="66"/>
                        </a:lnTo>
                        <a:lnTo>
                          <a:pt x="28" y="60"/>
                        </a:lnTo>
                        <a:lnTo>
                          <a:pt x="57" y="49"/>
                        </a:lnTo>
                        <a:lnTo>
                          <a:pt x="75" y="39"/>
                        </a:lnTo>
                        <a:lnTo>
                          <a:pt x="81" y="31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435" name="Freeform 11"/>
                  <p:cNvSpPr>
                    <a:spLocks/>
                  </p:cNvSpPr>
                  <p:nvPr/>
                </p:nvSpPr>
                <p:spPr bwMode="auto">
                  <a:xfrm>
                    <a:off x="5318" y="2292"/>
                    <a:ext cx="106" cy="207"/>
                  </a:xfrm>
                  <a:custGeom>
                    <a:avLst/>
                    <a:gdLst>
                      <a:gd name="T0" fmla="*/ 22 w 106"/>
                      <a:gd name="T1" fmla="*/ 15 h 207"/>
                      <a:gd name="T2" fmla="*/ 31 w 106"/>
                      <a:gd name="T3" fmla="*/ 2 h 207"/>
                      <a:gd name="T4" fmla="*/ 43 w 106"/>
                      <a:gd name="T5" fmla="*/ 0 h 207"/>
                      <a:gd name="T6" fmla="*/ 58 w 106"/>
                      <a:gd name="T7" fmla="*/ 0 h 207"/>
                      <a:gd name="T8" fmla="*/ 77 w 106"/>
                      <a:gd name="T9" fmla="*/ 9 h 207"/>
                      <a:gd name="T10" fmla="*/ 90 w 106"/>
                      <a:gd name="T11" fmla="*/ 31 h 207"/>
                      <a:gd name="T12" fmla="*/ 99 w 106"/>
                      <a:gd name="T13" fmla="*/ 58 h 207"/>
                      <a:gd name="T14" fmla="*/ 105 w 106"/>
                      <a:gd name="T15" fmla="*/ 86 h 207"/>
                      <a:gd name="T16" fmla="*/ 105 w 106"/>
                      <a:gd name="T17" fmla="*/ 124 h 207"/>
                      <a:gd name="T18" fmla="*/ 93 w 106"/>
                      <a:gd name="T19" fmla="*/ 166 h 207"/>
                      <a:gd name="T20" fmla="*/ 77 w 106"/>
                      <a:gd name="T21" fmla="*/ 190 h 207"/>
                      <a:gd name="T22" fmla="*/ 55 w 106"/>
                      <a:gd name="T23" fmla="*/ 202 h 207"/>
                      <a:gd name="T24" fmla="*/ 35 w 106"/>
                      <a:gd name="T25" fmla="*/ 206 h 207"/>
                      <a:gd name="T26" fmla="*/ 19 w 106"/>
                      <a:gd name="T27" fmla="*/ 197 h 207"/>
                      <a:gd name="T28" fmla="*/ 7 w 106"/>
                      <a:gd name="T29" fmla="*/ 188 h 207"/>
                      <a:gd name="T30" fmla="*/ 4 w 106"/>
                      <a:gd name="T31" fmla="*/ 172 h 207"/>
                      <a:gd name="T32" fmla="*/ 0 w 106"/>
                      <a:gd name="T33" fmla="*/ 142 h 207"/>
                      <a:gd name="T34" fmla="*/ 3 w 106"/>
                      <a:gd name="T35" fmla="*/ 105 h 207"/>
                      <a:gd name="T36" fmla="*/ 12 w 106"/>
                      <a:gd name="T37" fmla="*/ 66 h 207"/>
                      <a:gd name="T38" fmla="*/ 18 w 106"/>
                      <a:gd name="T39" fmla="*/ 39 h 207"/>
                      <a:gd name="T40" fmla="*/ 22 w 106"/>
                      <a:gd name="T41" fmla="*/ 15 h 207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106" h="207">
                        <a:moveTo>
                          <a:pt x="22" y="15"/>
                        </a:moveTo>
                        <a:lnTo>
                          <a:pt x="31" y="2"/>
                        </a:lnTo>
                        <a:lnTo>
                          <a:pt x="43" y="0"/>
                        </a:lnTo>
                        <a:lnTo>
                          <a:pt x="58" y="0"/>
                        </a:lnTo>
                        <a:lnTo>
                          <a:pt x="77" y="9"/>
                        </a:lnTo>
                        <a:lnTo>
                          <a:pt x="90" y="31"/>
                        </a:lnTo>
                        <a:lnTo>
                          <a:pt x="99" y="58"/>
                        </a:lnTo>
                        <a:lnTo>
                          <a:pt x="105" y="86"/>
                        </a:lnTo>
                        <a:lnTo>
                          <a:pt x="105" y="124"/>
                        </a:lnTo>
                        <a:lnTo>
                          <a:pt x="93" y="166"/>
                        </a:lnTo>
                        <a:lnTo>
                          <a:pt x="77" y="190"/>
                        </a:lnTo>
                        <a:lnTo>
                          <a:pt x="55" y="202"/>
                        </a:lnTo>
                        <a:lnTo>
                          <a:pt x="35" y="206"/>
                        </a:lnTo>
                        <a:lnTo>
                          <a:pt x="19" y="197"/>
                        </a:lnTo>
                        <a:lnTo>
                          <a:pt x="7" y="188"/>
                        </a:lnTo>
                        <a:lnTo>
                          <a:pt x="4" y="172"/>
                        </a:lnTo>
                        <a:lnTo>
                          <a:pt x="0" y="142"/>
                        </a:lnTo>
                        <a:lnTo>
                          <a:pt x="3" y="105"/>
                        </a:lnTo>
                        <a:lnTo>
                          <a:pt x="12" y="66"/>
                        </a:lnTo>
                        <a:lnTo>
                          <a:pt x="18" y="39"/>
                        </a:lnTo>
                        <a:lnTo>
                          <a:pt x="22" y="15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436" name="Freeform 12"/>
                  <p:cNvSpPr>
                    <a:spLocks/>
                  </p:cNvSpPr>
                  <p:nvPr/>
                </p:nvSpPr>
                <p:spPr bwMode="auto">
                  <a:xfrm>
                    <a:off x="5344" y="2472"/>
                    <a:ext cx="65" cy="265"/>
                  </a:xfrm>
                  <a:custGeom>
                    <a:avLst/>
                    <a:gdLst>
                      <a:gd name="T0" fmla="*/ 31 w 65"/>
                      <a:gd name="T1" fmla="*/ 46 h 265"/>
                      <a:gd name="T2" fmla="*/ 22 w 65"/>
                      <a:gd name="T3" fmla="*/ 29 h 265"/>
                      <a:gd name="T4" fmla="*/ 22 w 65"/>
                      <a:gd name="T5" fmla="*/ 10 h 265"/>
                      <a:gd name="T6" fmla="*/ 33 w 65"/>
                      <a:gd name="T7" fmla="*/ 0 h 265"/>
                      <a:gd name="T8" fmla="*/ 47 w 65"/>
                      <a:gd name="T9" fmla="*/ 4 h 265"/>
                      <a:gd name="T10" fmla="*/ 57 w 65"/>
                      <a:gd name="T11" fmla="*/ 23 h 265"/>
                      <a:gd name="T12" fmla="*/ 62 w 65"/>
                      <a:gd name="T13" fmla="*/ 54 h 265"/>
                      <a:gd name="T14" fmla="*/ 64 w 65"/>
                      <a:gd name="T15" fmla="*/ 93 h 265"/>
                      <a:gd name="T16" fmla="*/ 60 w 65"/>
                      <a:gd name="T17" fmla="*/ 127 h 265"/>
                      <a:gd name="T18" fmla="*/ 54 w 65"/>
                      <a:gd name="T19" fmla="*/ 163 h 265"/>
                      <a:gd name="T20" fmla="*/ 54 w 65"/>
                      <a:gd name="T21" fmla="*/ 208 h 265"/>
                      <a:gd name="T22" fmla="*/ 62 w 65"/>
                      <a:gd name="T23" fmla="*/ 226 h 265"/>
                      <a:gd name="T24" fmla="*/ 59 w 65"/>
                      <a:gd name="T25" fmla="*/ 234 h 265"/>
                      <a:gd name="T26" fmla="*/ 44 w 65"/>
                      <a:gd name="T27" fmla="*/ 237 h 265"/>
                      <a:gd name="T28" fmla="*/ 28 w 65"/>
                      <a:gd name="T29" fmla="*/ 250 h 265"/>
                      <a:gd name="T30" fmla="*/ 21 w 65"/>
                      <a:gd name="T31" fmla="*/ 260 h 265"/>
                      <a:gd name="T32" fmla="*/ 3 w 65"/>
                      <a:gd name="T33" fmla="*/ 264 h 265"/>
                      <a:gd name="T34" fmla="*/ 0 w 65"/>
                      <a:gd name="T35" fmla="*/ 252 h 265"/>
                      <a:gd name="T36" fmla="*/ 6 w 65"/>
                      <a:gd name="T37" fmla="*/ 243 h 265"/>
                      <a:gd name="T38" fmla="*/ 28 w 65"/>
                      <a:gd name="T39" fmla="*/ 234 h 265"/>
                      <a:gd name="T40" fmla="*/ 44 w 65"/>
                      <a:gd name="T41" fmla="*/ 229 h 265"/>
                      <a:gd name="T42" fmla="*/ 49 w 65"/>
                      <a:gd name="T43" fmla="*/ 223 h 265"/>
                      <a:gd name="T44" fmla="*/ 43 w 65"/>
                      <a:gd name="T45" fmla="*/ 209 h 265"/>
                      <a:gd name="T46" fmla="*/ 38 w 65"/>
                      <a:gd name="T47" fmla="*/ 179 h 265"/>
                      <a:gd name="T48" fmla="*/ 37 w 65"/>
                      <a:gd name="T49" fmla="*/ 143 h 265"/>
                      <a:gd name="T50" fmla="*/ 38 w 65"/>
                      <a:gd name="T51" fmla="*/ 120 h 265"/>
                      <a:gd name="T52" fmla="*/ 40 w 65"/>
                      <a:gd name="T53" fmla="*/ 88 h 265"/>
                      <a:gd name="T54" fmla="*/ 37 w 65"/>
                      <a:gd name="T55" fmla="*/ 59 h 265"/>
                      <a:gd name="T56" fmla="*/ 31 w 65"/>
                      <a:gd name="T57" fmla="*/ 46 h 265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65" h="265">
                        <a:moveTo>
                          <a:pt x="31" y="46"/>
                        </a:moveTo>
                        <a:lnTo>
                          <a:pt x="22" y="29"/>
                        </a:lnTo>
                        <a:lnTo>
                          <a:pt x="22" y="10"/>
                        </a:lnTo>
                        <a:lnTo>
                          <a:pt x="33" y="0"/>
                        </a:lnTo>
                        <a:lnTo>
                          <a:pt x="47" y="4"/>
                        </a:lnTo>
                        <a:lnTo>
                          <a:pt x="57" y="23"/>
                        </a:lnTo>
                        <a:lnTo>
                          <a:pt x="62" y="54"/>
                        </a:lnTo>
                        <a:lnTo>
                          <a:pt x="64" y="93"/>
                        </a:lnTo>
                        <a:lnTo>
                          <a:pt x="60" y="127"/>
                        </a:lnTo>
                        <a:lnTo>
                          <a:pt x="54" y="163"/>
                        </a:lnTo>
                        <a:lnTo>
                          <a:pt x="54" y="208"/>
                        </a:lnTo>
                        <a:lnTo>
                          <a:pt x="62" y="226"/>
                        </a:lnTo>
                        <a:lnTo>
                          <a:pt x="59" y="234"/>
                        </a:lnTo>
                        <a:lnTo>
                          <a:pt x="44" y="237"/>
                        </a:lnTo>
                        <a:lnTo>
                          <a:pt x="28" y="250"/>
                        </a:lnTo>
                        <a:lnTo>
                          <a:pt x="21" y="260"/>
                        </a:lnTo>
                        <a:lnTo>
                          <a:pt x="3" y="264"/>
                        </a:lnTo>
                        <a:lnTo>
                          <a:pt x="0" y="252"/>
                        </a:lnTo>
                        <a:lnTo>
                          <a:pt x="6" y="243"/>
                        </a:lnTo>
                        <a:lnTo>
                          <a:pt x="28" y="234"/>
                        </a:lnTo>
                        <a:lnTo>
                          <a:pt x="44" y="229"/>
                        </a:lnTo>
                        <a:lnTo>
                          <a:pt x="49" y="223"/>
                        </a:lnTo>
                        <a:lnTo>
                          <a:pt x="43" y="209"/>
                        </a:lnTo>
                        <a:lnTo>
                          <a:pt x="38" y="179"/>
                        </a:lnTo>
                        <a:lnTo>
                          <a:pt x="37" y="143"/>
                        </a:lnTo>
                        <a:lnTo>
                          <a:pt x="38" y="120"/>
                        </a:lnTo>
                        <a:lnTo>
                          <a:pt x="40" y="88"/>
                        </a:lnTo>
                        <a:lnTo>
                          <a:pt x="37" y="59"/>
                        </a:lnTo>
                        <a:lnTo>
                          <a:pt x="31" y="46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437" name="Freeform 13"/>
                  <p:cNvSpPr>
                    <a:spLocks/>
                  </p:cNvSpPr>
                  <p:nvPr/>
                </p:nvSpPr>
                <p:spPr bwMode="auto">
                  <a:xfrm>
                    <a:off x="5260" y="2472"/>
                    <a:ext cx="94" cy="264"/>
                  </a:xfrm>
                  <a:custGeom>
                    <a:avLst/>
                    <a:gdLst>
                      <a:gd name="T0" fmla="*/ 57 w 94"/>
                      <a:gd name="T1" fmla="*/ 24 h 264"/>
                      <a:gd name="T2" fmla="*/ 66 w 94"/>
                      <a:gd name="T3" fmla="*/ 7 h 264"/>
                      <a:gd name="T4" fmla="*/ 78 w 94"/>
                      <a:gd name="T5" fmla="*/ 0 h 264"/>
                      <a:gd name="T6" fmla="*/ 93 w 94"/>
                      <a:gd name="T7" fmla="*/ 4 h 264"/>
                      <a:gd name="T8" fmla="*/ 90 w 94"/>
                      <a:gd name="T9" fmla="*/ 20 h 264"/>
                      <a:gd name="T10" fmla="*/ 81 w 94"/>
                      <a:gd name="T11" fmla="*/ 31 h 264"/>
                      <a:gd name="T12" fmla="*/ 63 w 94"/>
                      <a:gd name="T13" fmla="*/ 59 h 264"/>
                      <a:gd name="T14" fmla="*/ 52 w 94"/>
                      <a:gd name="T15" fmla="*/ 86 h 264"/>
                      <a:gd name="T16" fmla="*/ 44 w 94"/>
                      <a:gd name="T17" fmla="*/ 115 h 264"/>
                      <a:gd name="T18" fmla="*/ 45 w 94"/>
                      <a:gd name="T19" fmla="*/ 143 h 264"/>
                      <a:gd name="T20" fmla="*/ 57 w 94"/>
                      <a:gd name="T21" fmla="*/ 180 h 264"/>
                      <a:gd name="T22" fmla="*/ 65 w 94"/>
                      <a:gd name="T23" fmla="*/ 216 h 264"/>
                      <a:gd name="T24" fmla="*/ 78 w 94"/>
                      <a:gd name="T25" fmla="*/ 231 h 264"/>
                      <a:gd name="T26" fmla="*/ 78 w 94"/>
                      <a:gd name="T27" fmla="*/ 240 h 264"/>
                      <a:gd name="T28" fmla="*/ 66 w 94"/>
                      <a:gd name="T29" fmla="*/ 244 h 264"/>
                      <a:gd name="T30" fmla="*/ 41 w 94"/>
                      <a:gd name="T31" fmla="*/ 248 h 264"/>
                      <a:gd name="T32" fmla="*/ 24 w 94"/>
                      <a:gd name="T33" fmla="*/ 257 h 264"/>
                      <a:gd name="T34" fmla="*/ 15 w 94"/>
                      <a:gd name="T35" fmla="*/ 263 h 264"/>
                      <a:gd name="T36" fmla="*/ 0 w 94"/>
                      <a:gd name="T37" fmla="*/ 250 h 264"/>
                      <a:gd name="T38" fmla="*/ 3 w 94"/>
                      <a:gd name="T39" fmla="*/ 242 h 264"/>
                      <a:gd name="T40" fmla="*/ 18 w 94"/>
                      <a:gd name="T41" fmla="*/ 237 h 264"/>
                      <a:gd name="T42" fmla="*/ 37 w 94"/>
                      <a:gd name="T43" fmla="*/ 235 h 264"/>
                      <a:gd name="T44" fmla="*/ 55 w 94"/>
                      <a:gd name="T45" fmla="*/ 235 h 264"/>
                      <a:gd name="T46" fmla="*/ 57 w 94"/>
                      <a:gd name="T47" fmla="*/ 229 h 264"/>
                      <a:gd name="T48" fmla="*/ 55 w 94"/>
                      <a:gd name="T49" fmla="*/ 221 h 264"/>
                      <a:gd name="T50" fmla="*/ 39 w 94"/>
                      <a:gd name="T51" fmla="*/ 187 h 264"/>
                      <a:gd name="T52" fmla="*/ 30 w 94"/>
                      <a:gd name="T53" fmla="*/ 154 h 264"/>
                      <a:gd name="T54" fmla="*/ 25 w 94"/>
                      <a:gd name="T55" fmla="*/ 130 h 264"/>
                      <a:gd name="T56" fmla="*/ 24 w 94"/>
                      <a:gd name="T57" fmla="*/ 107 h 264"/>
                      <a:gd name="T58" fmla="*/ 28 w 94"/>
                      <a:gd name="T59" fmla="*/ 85 h 264"/>
                      <a:gd name="T60" fmla="*/ 37 w 94"/>
                      <a:gd name="T61" fmla="*/ 63 h 264"/>
                      <a:gd name="T62" fmla="*/ 51 w 94"/>
                      <a:gd name="T63" fmla="*/ 33 h 264"/>
                      <a:gd name="T64" fmla="*/ 57 w 94"/>
                      <a:gd name="T65" fmla="*/ 24 h 264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0" t="0" r="r" b="b"/>
                    <a:pathLst>
                      <a:path w="94" h="264">
                        <a:moveTo>
                          <a:pt x="57" y="24"/>
                        </a:moveTo>
                        <a:lnTo>
                          <a:pt x="66" y="7"/>
                        </a:lnTo>
                        <a:lnTo>
                          <a:pt x="78" y="0"/>
                        </a:lnTo>
                        <a:lnTo>
                          <a:pt x="93" y="4"/>
                        </a:lnTo>
                        <a:lnTo>
                          <a:pt x="90" y="20"/>
                        </a:lnTo>
                        <a:lnTo>
                          <a:pt x="81" y="31"/>
                        </a:lnTo>
                        <a:lnTo>
                          <a:pt x="63" y="59"/>
                        </a:lnTo>
                        <a:lnTo>
                          <a:pt x="52" y="86"/>
                        </a:lnTo>
                        <a:lnTo>
                          <a:pt x="44" y="115"/>
                        </a:lnTo>
                        <a:lnTo>
                          <a:pt x="45" y="143"/>
                        </a:lnTo>
                        <a:lnTo>
                          <a:pt x="57" y="180"/>
                        </a:lnTo>
                        <a:lnTo>
                          <a:pt x="65" y="216"/>
                        </a:lnTo>
                        <a:lnTo>
                          <a:pt x="78" y="231"/>
                        </a:lnTo>
                        <a:lnTo>
                          <a:pt x="78" y="240"/>
                        </a:lnTo>
                        <a:lnTo>
                          <a:pt x="66" y="244"/>
                        </a:lnTo>
                        <a:lnTo>
                          <a:pt x="41" y="248"/>
                        </a:lnTo>
                        <a:lnTo>
                          <a:pt x="24" y="257"/>
                        </a:lnTo>
                        <a:lnTo>
                          <a:pt x="15" y="263"/>
                        </a:lnTo>
                        <a:lnTo>
                          <a:pt x="0" y="250"/>
                        </a:lnTo>
                        <a:lnTo>
                          <a:pt x="3" y="242"/>
                        </a:lnTo>
                        <a:lnTo>
                          <a:pt x="18" y="237"/>
                        </a:lnTo>
                        <a:lnTo>
                          <a:pt x="37" y="235"/>
                        </a:lnTo>
                        <a:lnTo>
                          <a:pt x="55" y="235"/>
                        </a:lnTo>
                        <a:lnTo>
                          <a:pt x="57" y="229"/>
                        </a:lnTo>
                        <a:lnTo>
                          <a:pt x="55" y="221"/>
                        </a:lnTo>
                        <a:lnTo>
                          <a:pt x="39" y="187"/>
                        </a:lnTo>
                        <a:lnTo>
                          <a:pt x="30" y="154"/>
                        </a:lnTo>
                        <a:lnTo>
                          <a:pt x="25" y="130"/>
                        </a:lnTo>
                        <a:lnTo>
                          <a:pt x="24" y="107"/>
                        </a:lnTo>
                        <a:lnTo>
                          <a:pt x="28" y="85"/>
                        </a:lnTo>
                        <a:lnTo>
                          <a:pt x="37" y="63"/>
                        </a:lnTo>
                        <a:lnTo>
                          <a:pt x="51" y="33"/>
                        </a:lnTo>
                        <a:lnTo>
                          <a:pt x="57" y="24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438" name="Freeform 14"/>
                  <p:cNvSpPr>
                    <a:spLocks/>
                  </p:cNvSpPr>
                  <p:nvPr/>
                </p:nvSpPr>
                <p:spPr bwMode="auto">
                  <a:xfrm>
                    <a:off x="5277" y="2142"/>
                    <a:ext cx="126" cy="138"/>
                  </a:xfrm>
                  <a:custGeom>
                    <a:avLst/>
                    <a:gdLst>
                      <a:gd name="T0" fmla="*/ 45 w 126"/>
                      <a:gd name="T1" fmla="*/ 114 h 138"/>
                      <a:gd name="T2" fmla="*/ 55 w 126"/>
                      <a:gd name="T3" fmla="*/ 131 h 138"/>
                      <a:gd name="T4" fmla="*/ 77 w 126"/>
                      <a:gd name="T5" fmla="*/ 137 h 138"/>
                      <a:gd name="T6" fmla="*/ 96 w 126"/>
                      <a:gd name="T7" fmla="*/ 135 h 138"/>
                      <a:gd name="T8" fmla="*/ 111 w 126"/>
                      <a:gd name="T9" fmla="*/ 124 h 138"/>
                      <a:gd name="T10" fmla="*/ 123 w 126"/>
                      <a:gd name="T11" fmla="*/ 101 h 138"/>
                      <a:gd name="T12" fmla="*/ 125 w 126"/>
                      <a:gd name="T13" fmla="*/ 74 h 138"/>
                      <a:gd name="T14" fmla="*/ 120 w 126"/>
                      <a:gd name="T15" fmla="*/ 51 h 138"/>
                      <a:gd name="T16" fmla="*/ 103 w 126"/>
                      <a:gd name="T17" fmla="*/ 24 h 138"/>
                      <a:gd name="T18" fmla="*/ 90 w 126"/>
                      <a:gd name="T19" fmla="*/ 12 h 138"/>
                      <a:gd name="T20" fmla="*/ 77 w 126"/>
                      <a:gd name="T21" fmla="*/ 5 h 138"/>
                      <a:gd name="T22" fmla="*/ 64 w 126"/>
                      <a:gd name="T23" fmla="*/ 0 h 138"/>
                      <a:gd name="T24" fmla="*/ 42 w 126"/>
                      <a:gd name="T25" fmla="*/ 1 h 138"/>
                      <a:gd name="T26" fmla="*/ 31 w 126"/>
                      <a:gd name="T27" fmla="*/ 17 h 138"/>
                      <a:gd name="T28" fmla="*/ 25 w 126"/>
                      <a:gd name="T29" fmla="*/ 33 h 138"/>
                      <a:gd name="T30" fmla="*/ 25 w 126"/>
                      <a:gd name="T31" fmla="*/ 59 h 138"/>
                      <a:gd name="T32" fmla="*/ 30 w 126"/>
                      <a:gd name="T33" fmla="*/ 84 h 138"/>
                      <a:gd name="T34" fmla="*/ 36 w 126"/>
                      <a:gd name="T35" fmla="*/ 98 h 138"/>
                      <a:gd name="T36" fmla="*/ 1 w 126"/>
                      <a:gd name="T37" fmla="*/ 119 h 138"/>
                      <a:gd name="T38" fmla="*/ 0 w 126"/>
                      <a:gd name="T39" fmla="*/ 127 h 138"/>
                      <a:gd name="T40" fmla="*/ 5 w 126"/>
                      <a:gd name="T41" fmla="*/ 131 h 138"/>
                      <a:gd name="T42" fmla="*/ 42 w 126"/>
                      <a:gd name="T43" fmla="*/ 108 h 138"/>
                      <a:gd name="T44" fmla="*/ 45 w 126"/>
                      <a:gd name="T45" fmla="*/ 114 h 138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</a:gdLst>
                    <a:ahLst/>
                    <a:cxnLst>
                      <a:cxn ang="T46">
                        <a:pos x="T0" y="T1"/>
                      </a:cxn>
                      <a:cxn ang="T47">
                        <a:pos x="T2" y="T3"/>
                      </a:cxn>
                      <a:cxn ang="T48">
                        <a:pos x="T4" y="T5"/>
                      </a:cxn>
                      <a:cxn ang="T49">
                        <a:pos x="T6" y="T7"/>
                      </a:cxn>
                      <a:cxn ang="T50">
                        <a:pos x="T8" y="T9"/>
                      </a:cxn>
                      <a:cxn ang="T51">
                        <a:pos x="T10" y="T11"/>
                      </a:cxn>
                      <a:cxn ang="T52">
                        <a:pos x="T12" y="T13"/>
                      </a:cxn>
                      <a:cxn ang="T53">
                        <a:pos x="T14" y="T15"/>
                      </a:cxn>
                      <a:cxn ang="T54">
                        <a:pos x="T16" y="T17"/>
                      </a:cxn>
                      <a:cxn ang="T55">
                        <a:pos x="T18" y="T19"/>
                      </a:cxn>
                      <a:cxn ang="T56">
                        <a:pos x="T20" y="T21"/>
                      </a:cxn>
                      <a:cxn ang="T57">
                        <a:pos x="T22" y="T23"/>
                      </a:cxn>
                      <a:cxn ang="T58">
                        <a:pos x="T24" y="T25"/>
                      </a:cxn>
                      <a:cxn ang="T59">
                        <a:pos x="T26" y="T27"/>
                      </a:cxn>
                      <a:cxn ang="T60">
                        <a:pos x="T28" y="T29"/>
                      </a:cxn>
                      <a:cxn ang="T61">
                        <a:pos x="T30" y="T31"/>
                      </a:cxn>
                      <a:cxn ang="T62">
                        <a:pos x="T32" y="T33"/>
                      </a:cxn>
                      <a:cxn ang="T63">
                        <a:pos x="T34" y="T35"/>
                      </a:cxn>
                      <a:cxn ang="T64">
                        <a:pos x="T36" y="T37"/>
                      </a:cxn>
                      <a:cxn ang="T65">
                        <a:pos x="T38" y="T39"/>
                      </a:cxn>
                      <a:cxn ang="T66">
                        <a:pos x="T40" y="T41"/>
                      </a:cxn>
                      <a:cxn ang="T67">
                        <a:pos x="T42" y="T43"/>
                      </a:cxn>
                      <a:cxn ang="T68">
                        <a:pos x="T44" y="T45"/>
                      </a:cxn>
                    </a:cxnLst>
                    <a:rect l="0" t="0" r="r" b="b"/>
                    <a:pathLst>
                      <a:path w="126" h="138">
                        <a:moveTo>
                          <a:pt x="45" y="114"/>
                        </a:moveTo>
                        <a:lnTo>
                          <a:pt x="55" y="131"/>
                        </a:lnTo>
                        <a:lnTo>
                          <a:pt x="77" y="137"/>
                        </a:lnTo>
                        <a:lnTo>
                          <a:pt x="96" y="135"/>
                        </a:lnTo>
                        <a:lnTo>
                          <a:pt x="111" y="124"/>
                        </a:lnTo>
                        <a:lnTo>
                          <a:pt x="123" y="101"/>
                        </a:lnTo>
                        <a:lnTo>
                          <a:pt x="125" y="74"/>
                        </a:lnTo>
                        <a:lnTo>
                          <a:pt x="120" y="51"/>
                        </a:lnTo>
                        <a:lnTo>
                          <a:pt x="103" y="24"/>
                        </a:lnTo>
                        <a:lnTo>
                          <a:pt x="90" y="12"/>
                        </a:lnTo>
                        <a:lnTo>
                          <a:pt x="77" y="5"/>
                        </a:lnTo>
                        <a:lnTo>
                          <a:pt x="64" y="0"/>
                        </a:lnTo>
                        <a:lnTo>
                          <a:pt x="42" y="1"/>
                        </a:lnTo>
                        <a:lnTo>
                          <a:pt x="31" y="17"/>
                        </a:lnTo>
                        <a:lnTo>
                          <a:pt x="25" y="33"/>
                        </a:lnTo>
                        <a:lnTo>
                          <a:pt x="25" y="59"/>
                        </a:lnTo>
                        <a:lnTo>
                          <a:pt x="30" y="84"/>
                        </a:lnTo>
                        <a:lnTo>
                          <a:pt x="36" y="98"/>
                        </a:lnTo>
                        <a:lnTo>
                          <a:pt x="1" y="119"/>
                        </a:lnTo>
                        <a:lnTo>
                          <a:pt x="0" y="127"/>
                        </a:lnTo>
                        <a:lnTo>
                          <a:pt x="5" y="131"/>
                        </a:lnTo>
                        <a:lnTo>
                          <a:pt x="42" y="108"/>
                        </a:lnTo>
                        <a:lnTo>
                          <a:pt x="45" y="114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439" name="Freeform 15"/>
                  <p:cNvSpPr>
                    <a:spLocks/>
                  </p:cNvSpPr>
                  <p:nvPr/>
                </p:nvSpPr>
                <p:spPr bwMode="auto">
                  <a:xfrm>
                    <a:off x="5325" y="2112"/>
                    <a:ext cx="244" cy="232"/>
                  </a:xfrm>
                  <a:custGeom>
                    <a:avLst/>
                    <a:gdLst>
                      <a:gd name="T0" fmla="*/ 161 w 244"/>
                      <a:gd name="T1" fmla="*/ 159 h 232"/>
                      <a:gd name="T2" fmla="*/ 149 w 244"/>
                      <a:gd name="T3" fmla="*/ 169 h 232"/>
                      <a:gd name="T4" fmla="*/ 123 w 244"/>
                      <a:gd name="T5" fmla="*/ 183 h 232"/>
                      <a:gd name="T6" fmla="*/ 100 w 244"/>
                      <a:gd name="T7" fmla="*/ 191 h 232"/>
                      <a:gd name="T8" fmla="*/ 84 w 244"/>
                      <a:gd name="T9" fmla="*/ 198 h 232"/>
                      <a:gd name="T10" fmla="*/ 68 w 244"/>
                      <a:gd name="T11" fmla="*/ 209 h 232"/>
                      <a:gd name="T12" fmla="*/ 66 w 244"/>
                      <a:gd name="T13" fmla="*/ 227 h 232"/>
                      <a:gd name="T14" fmla="*/ 82 w 244"/>
                      <a:gd name="T15" fmla="*/ 231 h 232"/>
                      <a:gd name="T16" fmla="*/ 120 w 244"/>
                      <a:gd name="T17" fmla="*/ 211 h 232"/>
                      <a:gd name="T18" fmla="*/ 149 w 244"/>
                      <a:gd name="T19" fmla="*/ 189 h 232"/>
                      <a:gd name="T20" fmla="*/ 182 w 244"/>
                      <a:gd name="T21" fmla="*/ 160 h 232"/>
                      <a:gd name="T22" fmla="*/ 210 w 244"/>
                      <a:gd name="T23" fmla="*/ 141 h 232"/>
                      <a:gd name="T24" fmla="*/ 233 w 244"/>
                      <a:gd name="T25" fmla="*/ 127 h 232"/>
                      <a:gd name="T26" fmla="*/ 243 w 244"/>
                      <a:gd name="T27" fmla="*/ 121 h 232"/>
                      <a:gd name="T28" fmla="*/ 239 w 244"/>
                      <a:gd name="T29" fmla="*/ 112 h 232"/>
                      <a:gd name="T30" fmla="*/ 228 w 244"/>
                      <a:gd name="T31" fmla="*/ 100 h 232"/>
                      <a:gd name="T32" fmla="*/ 188 w 244"/>
                      <a:gd name="T33" fmla="*/ 81 h 232"/>
                      <a:gd name="T34" fmla="*/ 149 w 244"/>
                      <a:gd name="T35" fmla="*/ 63 h 232"/>
                      <a:gd name="T36" fmla="*/ 102 w 244"/>
                      <a:gd name="T37" fmla="*/ 45 h 232"/>
                      <a:gd name="T38" fmla="*/ 85 w 244"/>
                      <a:gd name="T39" fmla="*/ 34 h 232"/>
                      <a:gd name="T40" fmla="*/ 66 w 244"/>
                      <a:gd name="T41" fmla="*/ 20 h 232"/>
                      <a:gd name="T42" fmla="*/ 48 w 244"/>
                      <a:gd name="T43" fmla="*/ 4 h 232"/>
                      <a:gd name="T44" fmla="*/ 32 w 244"/>
                      <a:gd name="T45" fmla="*/ 0 h 232"/>
                      <a:gd name="T46" fmla="*/ 0 w 244"/>
                      <a:gd name="T47" fmla="*/ 19 h 232"/>
                      <a:gd name="T48" fmla="*/ 2 w 244"/>
                      <a:gd name="T49" fmla="*/ 37 h 232"/>
                      <a:gd name="T50" fmla="*/ 8 w 244"/>
                      <a:gd name="T51" fmla="*/ 44 h 232"/>
                      <a:gd name="T52" fmla="*/ 24 w 244"/>
                      <a:gd name="T53" fmla="*/ 41 h 232"/>
                      <a:gd name="T54" fmla="*/ 21 w 244"/>
                      <a:gd name="T55" fmla="*/ 34 h 232"/>
                      <a:gd name="T56" fmla="*/ 15 w 244"/>
                      <a:gd name="T57" fmla="*/ 30 h 232"/>
                      <a:gd name="T58" fmla="*/ 12 w 244"/>
                      <a:gd name="T59" fmla="*/ 21 h 232"/>
                      <a:gd name="T60" fmla="*/ 30 w 244"/>
                      <a:gd name="T61" fmla="*/ 11 h 232"/>
                      <a:gd name="T62" fmla="*/ 45 w 244"/>
                      <a:gd name="T63" fmla="*/ 21 h 232"/>
                      <a:gd name="T64" fmla="*/ 45 w 244"/>
                      <a:gd name="T65" fmla="*/ 30 h 232"/>
                      <a:gd name="T66" fmla="*/ 39 w 244"/>
                      <a:gd name="T67" fmla="*/ 42 h 232"/>
                      <a:gd name="T68" fmla="*/ 44 w 244"/>
                      <a:gd name="T69" fmla="*/ 50 h 232"/>
                      <a:gd name="T70" fmla="*/ 75 w 244"/>
                      <a:gd name="T71" fmla="*/ 57 h 232"/>
                      <a:gd name="T72" fmla="*/ 87 w 244"/>
                      <a:gd name="T73" fmla="*/ 47 h 232"/>
                      <a:gd name="T74" fmla="*/ 128 w 244"/>
                      <a:gd name="T75" fmla="*/ 68 h 232"/>
                      <a:gd name="T76" fmla="*/ 161 w 244"/>
                      <a:gd name="T77" fmla="*/ 81 h 232"/>
                      <a:gd name="T78" fmla="*/ 179 w 244"/>
                      <a:gd name="T79" fmla="*/ 89 h 232"/>
                      <a:gd name="T80" fmla="*/ 198 w 244"/>
                      <a:gd name="T81" fmla="*/ 97 h 232"/>
                      <a:gd name="T82" fmla="*/ 212 w 244"/>
                      <a:gd name="T83" fmla="*/ 108 h 232"/>
                      <a:gd name="T84" fmla="*/ 221 w 244"/>
                      <a:gd name="T85" fmla="*/ 118 h 232"/>
                      <a:gd name="T86" fmla="*/ 213 w 244"/>
                      <a:gd name="T87" fmla="*/ 126 h 232"/>
                      <a:gd name="T88" fmla="*/ 193 w 244"/>
                      <a:gd name="T89" fmla="*/ 136 h 232"/>
                      <a:gd name="T90" fmla="*/ 173 w 244"/>
                      <a:gd name="T91" fmla="*/ 148 h 232"/>
                      <a:gd name="T92" fmla="*/ 161 w 244"/>
                      <a:gd name="T93" fmla="*/ 159 h 232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</a:gdLst>
                    <a:ahLst/>
                    <a:cxnLst>
                      <a:cxn ang="T94">
                        <a:pos x="T0" y="T1"/>
                      </a:cxn>
                      <a:cxn ang="T95">
                        <a:pos x="T2" y="T3"/>
                      </a:cxn>
                      <a:cxn ang="T96">
                        <a:pos x="T4" y="T5"/>
                      </a:cxn>
                      <a:cxn ang="T97">
                        <a:pos x="T6" y="T7"/>
                      </a:cxn>
                      <a:cxn ang="T98">
                        <a:pos x="T8" y="T9"/>
                      </a:cxn>
                      <a:cxn ang="T99">
                        <a:pos x="T10" y="T11"/>
                      </a:cxn>
                      <a:cxn ang="T100">
                        <a:pos x="T12" y="T13"/>
                      </a:cxn>
                      <a:cxn ang="T101">
                        <a:pos x="T14" y="T15"/>
                      </a:cxn>
                      <a:cxn ang="T102">
                        <a:pos x="T16" y="T17"/>
                      </a:cxn>
                      <a:cxn ang="T103">
                        <a:pos x="T18" y="T19"/>
                      </a:cxn>
                      <a:cxn ang="T104">
                        <a:pos x="T20" y="T21"/>
                      </a:cxn>
                      <a:cxn ang="T105">
                        <a:pos x="T22" y="T23"/>
                      </a:cxn>
                      <a:cxn ang="T106">
                        <a:pos x="T24" y="T25"/>
                      </a:cxn>
                      <a:cxn ang="T107">
                        <a:pos x="T26" y="T27"/>
                      </a:cxn>
                      <a:cxn ang="T108">
                        <a:pos x="T28" y="T29"/>
                      </a:cxn>
                      <a:cxn ang="T109">
                        <a:pos x="T30" y="T31"/>
                      </a:cxn>
                      <a:cxn ang="T110">
                        <a:pos x="T32" y="T33"/>
                      </a:cxn>
                      <a:cxn ang="T111">
                        <a:pos x="T34" y="T35"/>
                      </a:cxn>
                      <a:cxn ang="T112">
                        <a:pos x="T36" y="T37"/>
                      </a:cxn>
                      <a:cxn ang="T113">
                        <a:pos x="T38" y="T39"/>
                      </a:cxn>
                      <a:cxn ang="T114">
                        <a:pos x="T40" y="T41"/>
                      </a:cxn>
                      <a:cxn ang="T115">
                        <a:pos x="T42" y="T43"/>
                      </a:cxn>
                      <a:cxn ang="T116">
                        <a:pos x="T44" y="T45"/>
                      </a:cxn>
                      <a:cxn ang="T117">
                        <a:pos x="T46" y="T47"/>
                      </a:cxn>
                      <a:cxn ang="T118">
                        <a:pos x="T48" y="T49"/>
                      </a:cxn>
                      <a:cxn ang="T119">
                        <a:pos x="T50" y="T51"/>
                      </a:cxn>
                      <a:cxn ang="T120">
                        <a:pos x="T52" y="T53"/>
                      </a:cxn>
                      <a:cxn ang="T121">
                        <a:pos x="T54" y="T55"/>
                      </a:cxn>
                      <a:cxn ang="T122">
                        <a:pos x="T56" y="T57"/>
                      </a:cxn>
                      <a:cxn ang="T123">
                        <a:pos x="T58" y="T59"/>
                      </a:cxn>
                      <a:cxn ang="T124">
                        <a:pos x="T60" y="T61"/>
                      </a:cxn>
                      <a:cxn ang="T125">
                        <a:pos x="T62" y="T63"/>
                      </a:cxn>
                      <a:cxn ang="T126">
                        <a:pos x="T64" y="T65"/>
                      </a:cxn>
                      <a:cxn ang="T127">
                        <a:pos x="T66" y="T67"/>
                      </a:cxn>
                      <a:cxn ang="T128">
                        <a:pos x="T68" y="T69"/>
                      </a:cxn>
                      <a:cxn ang="T129">
                        <a:pos x="T70" y="T71"/>
                      </a:cxn>
                      <a:cxn ang="T130">
                        <a:pos x="T72" y="T73"/>
                      </a:cxn>
                      <a:cxn ang="T131">
                        <a:pos x="T74" y="T75"/>
                      </a:cxn>
                      <a:cxn ang="T132">
                        <a:pos x="T76" y="T77"/>
                      </a:cxn>
                      <a:cxn ang="T133">
                        <a:pos x="T78" y="T79"/>
                      </a:cxn>
                      <a:cxn ang="T134">
                        <a:pos x="T80" y="T81"/>
                      </a:cxn>
                      <a:cxn ang="T135">
                        <a:pos x="T82" y="T83"/>
                      </a:cxn>
                      <a:cxn ang="T136">
                        <a:pos x="T84" y="T85"/>
                      </a:cxn>
                      <a:cxn ang="T137">
                        <a:pos x="T86" y="T87"/>
                      </a:cxn>
                      <a:cxn ang="T138">
                        <a:pos x="T88" y="T89"/>
                      </a:cxn>
                      <a:cxn ang="T139">
                        <a:pos x="T90" y="T91"/>
                      </a:cxn>
                      <a:cxn ang="T140">
                        <a:pos x="T92" y="T93"/>
                      </a:cxn>
                    </a:cxnLst>
                    <a:rect l="0" t="0" r="r" b="b"/>
                    <a:pathLst>
                      <a:path w="244" h="232">
                        <a:moveTo>
                          <a:pt x="161" y="159"/>
                        </a:moveTo>
                        <a:lnTo>
                          <a:pt x="149" y="169"/>
                        </a:lnTo>
                        <a:lnTo>
                          <a:pt x="123" y="183"/>
                        </a:lnTo>
                        <a:lnTo>
                          <a:pt x="100" y="191"/>
                        </a:lnTo>
                        <a:lnTo>
                          <a:pt x="84" y="198"/>
                        </a:lnTo>
                        <a:lnTo>
                          <a:pt x="68" y="209"/>
                        </a:lnTo>
                        <a:lnTo>
                          <a:pt x="66" y="227"/>
                        </a:lnTo>
                        <a:lnTo>
                          <a:pt x="82" y="231"/>
                        </a:lnTo>
                        <a:lnTo>
                          <a:pt x="120" y="211"/>
                        </a:lnTo>
                        <a:lnTo>
                          <a:pt x="149" y="189"/>
                        </a:lnTo>
                        <a:lnTo>
                          <a:pt x="182" y="160"/>
                        </a:lnTo>
                        <a:lnTo>
                          <a:pt x="210" y="141"/>
                        </a:lnTo>
                        <a:lnTo>
                          <a:pt x="233" y="127"/>
                        </a:lnTo>
                        <a:lnTo>
                          <a:pt x="243" y="121"/>
                        </a:lnTo>
                        <a:lnTo>
                          <a:pt x="239" y="112"/>
                        </a:lnTo>
                        <a:lnTo>
                          <a:pt x="228" y="100"/>
                        </a:lnTo>
                        <a:lnTo>
                          <a:pt x="188" y="81"/>
                        </a:lnTo>
                        <a:lnTo>
                          <a:pt x="149" y="63"/>
                        </a:lnTo>
                        <a:lnTo>
                          <a:pt x="102" y="45"/>
                        </a:lnTo>
                        <a:lnTo>
                          <a:pt x="85" y="34"/>
                        </a:lnTo>
                        <a:lnTo>
                          <a:pt x="66" y="20"/>
                        </a:lnTo>
                        <a:lnTo>
                          <a:pt x="48" y="4"/>
                        </a:lnTo>
                        <a:lnTo>
                          <a:pt x="32" y="0"/>
                        </a:lnTo>
                        <a:lnTo>
                          <a:pt x="0" y="19"/>
                        </a:lnTo>
                        <a:lnTo>
                          <a:pt x="2" y="37"/>
                        </a:lnTo>
                        <a:lnTo>
                          <a:pt x="8" y="44"/>
                        </a:lnTo>
                        <a:lnTo>
                          <a:pt x="24" y="41"/>
                        </a:lnTo>
                        <a:lnTo>
                          <a:pt x="21" y="34"/>
                        </a:lnTo>
                        <a:lnTo>
                          <a:pt x="15" y="30"/>
                        </a:lnTo>
                        <a:lnTo>
                          <a:pt x="12" y="21"/>
                        </a:lnTo>
                        <a:lnTo>
                          <a:pt x="30" y="11"/>
                        </a:lnTo>
                        <a:lnTo>
                          <a:pt x="45" y="21"/>
                        </a:lnTo>
                        <a:lnTo>
                          <a:pt x="45" y="30"/>
                        </a:lnTo>
                        <a:lnTo>
                          <a:pt x="39" y="42"/>
                        </a:lnTo>
                        <a:lnTo>
                          <a:pt x="44" y="50"/>
                        </a:lnTo>
                        <a:lnTo>
                          <a:pt x="75" y="57"/>
                        </a:lnTo>
                        <a:lnTo>
                          <a:pt x="87" y="47"/>
                        </a:lnTo>
                        <a:lnTo>
                          <a:pt x="128" y="68"/>
                        </a:lnTo>
                        <a:lnTo>
                          <a:pt x="161" y="81"/>
                        </a:lnTo>
                        <a:lnTo>
                          <a:pt x="179" y="89"/>
                        </a:lnTo>
                        <a:lnTo>
                          <a:pt x="198" y="97"/>
                        </a:lnTo>
                        <a:lnTo>
                          <a:pt x="212" y="108"/>
                        </a:lnTo>
                        <a:lnTo>
                          <a:pt x="221" y="118"/>
                        </a:lnTo>
                        <a:lnTo>
                          <a:pt x="213" y="126"/>
                        </a:lnTo>
                        <a:lnTo>
                          <a:pt x="193" y="136"/>
                        </a:lnTo>
                        <a:lnTo>
                          <a:pt x="173" y="148"/>
                        </a:lnTo>
                        <a:lnTo>
                          <a:pt x="161" y="159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7421" name="Group 16"/>
                <p:cNvGrpSpPr>
                  <a:grpSpLocks/>
                </p:cNvGrpSpPr>
                <p:nvPr/>
              </p:nvGrpSpPr>
              <p:grpSpPr bwMode="auto">
                <a:xfrm>
                  <a:off x="2928" y="1968"/>
                  <a:ext cx="482" cy="529"/>
                  <a:chOff x="2928" y="1968"/>
                  <a:chExt cx="482" cy="529"/>
                </a:xfrm>
              </p:grpSpPr>
              <p:sp>
                <p:nvSpPr>
                  <p:cNvPr id="17428" name="Freeform 17"/>
                  <p:cNvSpPr>
                    <a:spLocks/>
                  </p:cNvSpPr>
                  <p:nvPr/>
                </p:nvSpPr>
                <p:spPr bwMode="auto">
                  <a:xfrm>
                    <a:off x="3083" y="1968"/>
                    <a:ext cx="141" cy="112"/>
                  </a:xfrm>
                  <a:custGeom>
                    <a:avLst/>
                    <a:gdLst>
                      <a:gd name="T0" fmla="*/ 70 w 141"/>
                      <a:gd name="T1" fmla="*/ 0 h 112"/>
                      <a:gd name="T2" fmla="*/ 85 w 141"/>
                      <a:gd name="T3" fmla="*/ 2 h 112"/>
                      <a:gd name="T4" fmla="*/ 95 w 141"/>
                      <a:gd name="T5" fmla="*/ 10 h 112"/>
                      <a:gd name="T6" fmla="*/ 98 w 141"/>
                      <a:gd name="T7" fmla="*/ 26 h 112"/>
                      <a:gd name="T8" fmla="*/ 95 w 141"/>
                      <a:gd name="T9" fmla="*/ 47 h 112"/>
                      <a:gd name="T10" fmla="*/ 90 w 141"/>
                      <a:gd name="T11" fmla="*/ 60 h 112"/>
                      <a:gd name="T12" fmla="*/ 82 w 141"/>
                      <a:gd name="T13" fmla="*/ 76 h 112"/>
                      <a:gd name="T14" fmla="*/ 129 w 141"/>
                      <a:gd name="T15" fmla="*/ 96 h 112"/>
                      <a:gd name="T16" fmla="*/ 140 w 141"/>
                      <a:gd name="T17" fmla="*/ 103 h 112"/>
                      <a:gd name="T18" fmla="*/ 134 w 141"/>
                      <a:gd name="T19" fmla="*/ 111 h 112"/>
                      <a:gd name="T20" fmla="*/ 111 w 141"/>
                      <a:gd name="T21" fmla="*/ 96 h 112"/>
                      <a:gd name="T22" fmla="*/ 75 w 141"/>
                      <a:gd name="T23" fmla="*/ 86 h 112"/>
                      <a:gd name="T24" fmla="*/ 57 w 141"/>
                      <a:gd name="T25" fmla="*/ 98 h 112"/>
                      <a:gd name="T26" fmla="*/ 41 w 141"/>
                      <a:gd name="T27" fmla="*/ 107 h 112"/>
                      <a:gd name="T28" fmla="*/ 25 w 141"/>
                      <a:gd name="T29" fmla="*/ 108 h 112"/>
                      <a:gd name="T30" fmla="*/ 10 w 141"/>
                      <a:gd name="T31" fmla="*/ 107 h 112"/>
                      <a:gd name="T32" fmla="*/ 5 w 141"/>
                      <a:gd name="T33" fmla="*/ 100 h 112"/>
                      <a:gd name="T34" fmla="*/ 0 w 141"/>
                      <a:gd name="T35" fmla="*/ 84 h 112"/>
                      <a:gd name="T36" fmla="*/ 0 w 141"/>
                      <a:gd name="T37" fmla="*/ 65 h 112"/>
                      <a:gd name="T38" fmla="*/ 5 w 141"/>
                      <a:gd name="T39" fmla="*/ 50 h 112"/>
                      <a:gd name="T40" fmla="*/ 25 w 141"/>
                      <a:gd name="T41" fmla="*/ 28 h 112"/>
                      <a:gd name="T42" fmla="*/ 46 w 141"/>
                      <a:gd name="T43" fmla="*/ 13 h 112"/>
                      <a:gd name="T44" fmla="*/ 62 w 141"/>
                      <a:gd name="T45" fmla="*/ 4 h 112"/>
                      <a:gd name="T46" fmla="*/ 75 w 141"/>
                      <a:gd name="T47" fmla="*/ 2 h 112"/>
                      <a:gd name="T48" fmla="*/ 70 w 141"/>
                      <a:gd name="T49" fmla="*/ 0 h 112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</a:gdLst>
                    <a:ahLst/>
                    <a:cxnLst>
                      <a:cxn ang="T50">
                        <a:pos x="T0" y="T1"/>
                      </a:cxn>
                      <a:cxn ang="T51">
                        <a:pos x="T2" y="T3"/>
                      </a:cxn>
                      <a:cxn ang="T52">
                        <a:pos x="T4" y="T5"/>
                      </a:cxn>
                      <a:cxn ang="T53">
                        <a:pos x="T6" y="T7"/>
                      </a:cxn>
                      <a:cxn ang="T54">
                        <a:pos x="T8" y="T9"/>
                      </a:cxn>
                      <a:cxn ang="T55">
                        <a:pos x="T10" y="T11"/>
                      </a:cxn>
                      <a:cxn ang="T56">
                        <a:pos x="T12" y="T13"/>
                      </a:cxn>
                      <a:cxn ang="T57">
                        <a:pos x="T14" y="T15"/>
                      </a:cxn>
                      <a:cxn ang="T58">
                        <a:pos x="T16" y="T17"/>
                      </a:cxn>
                      <a:cxn ang="T59">
                        <a:pos x="T18" y="T19"/>
                      </a:cxn>
                      <a:cxn ang="T60">
                        <a:pos x="T20" y="T21"/>
                      </a:cxn>
                      <a:cxn ang="T61">
                        <a:pos x="T22" y="T23"/>
                      </a:cxn>
                      <a:cxn ang="T62">
                        <a:pos x="T24" y="T25"/>
                      </a:cxn>
                      <a:cxn ang="T63">
                        <a:pos x="T26" y="T27"/>
                      </a:cxn>
                      <a:cxn ang="T64">
                        <a:pos x="T28" y="T29"/>
                      </a:cxn>
                      <a:cxn ang="T65">
                        <a:pos x="T30" y="T31"/>
                      </a:cxn>
                      <a:cxn ang="T66">
                        <a:pos x="T32" y="T33"/>
                      </a:cxn>
                      <a:cxn ang="T67">
                        <a:pos x="T34" y="T35"/>
                      </a:cxn>
                      <a:cxn ang="T68">
                        <a:pos x="T36" y="T37"/>
                      </a:cxn>
                      <a:cxn ang="T69">
                        <a:pos x="T38" y="T39"/>
                      </a:cxn>
                      <a:cxn ang="T70">
                        <a:pos x="T40" y="T41"/>
                      </a:cxn>
                      <a:cxn ang="T71">
                        <a:pos x="T42" y="T43"/>
                      </a:cxn>
                      <a:cxn ang="T72">
                        <a:pos x="T44" y="T45"/>
                      </a:cxn>
                      <a:cxn ang="T73">
                        <a:pos x="T46" y="T47"/>
                      </a:cxn>
                      <a:cxn ang="T74">
                        <a:pos x="T48" y="T49"/>
                      </a:cxn>
                    </a:cxnLst>
                    <a:rect l="0" t="0" r="r" b="b"/>
                    <a:pathLst>
                      <a:path w="141" h="112">
                        <a:moveTo>
                          <a:pt x="70" y="0"/>
                        </a:moveTo>
                        <a:lnTo>
                          <a:pt x="85" y="2"/>
                        </a:lnTo>
                        <a:lnTo>
                          <a:pt x="95" y="10"/>
                        </a:lnTo>
                        <a:lnTo>
                          <a:pt x="98" y="26"/>
                        </a:lnTo>
                        <a:lnTo>
                          <a:pt x="95" y="47"/>
                        </a:lnTo>
                        <a:lnTo>
                          <a:pt x="90" y="60"/>
                        </a:lnTo>
                        <a:lnTo>
                          <a:pt x="82" y="76"/>
                        </a:lnTo>
                        <a:lnTo>
                          <a:pt x="129" y="96"/>
                        </a:lnTo>
                        <a:lnTo>
                          <a:pt x="140" y="103"/>
                        </a:lnTo>
                        <a:lnTo>
                          <a:pt x="134" y="111"/>
                        </a:lnTo>
                        <a:lnTo>
                          <a:pt x="111" y="96"/>
                        </a:lnTo>
                        <a:lnTo>
                          <a:pt x="75" y="86"/>
                        </a:lnTo>
                        <a:lnTo>
                          <a:pt x="57" y="98"/>
                        </a:lnTo>
                        <a:lnTo>
                          <a:pt x="41" y="107"/>
                        </a:lnTo>
                        <a:lnTo>
                          <a:pt x="25" y="108"/>
                        </a:lnTo>
                        <a:lnTo>
                          <a:pt x="10" y="107"/>
                        </a:lnTo>
                        <a:lnTo>
                          <a:pt x="5" y="100"/>
                        </a:lnTo>
                        <a:lnTo>
                          <a:pt x="0" y="84"/>
                        </a:lnTo>
                        <a:lnTo>
                          <a:pt x="0" y="65"/>
                        </a:lnTo>
                        <a:lnTo>
                          <a:pt x="5" y="50"/>
                        </a:lnTo>
                        <a:lnTo>
                          <a:pt x="25" y="28"/>
                        </a:lnTo>
                        <a:lnTo>
                          <a:pt x="46" y="13"/>
                        </a:lnTo>
                        <a:lnTo>
                          <a:pt x="62" y="4"/>
                        </a:lnTo>
                        <a:lnTo>
                          <a:pt x="75" y="2"/>
                        </a:lnTo>
                        <a:lnTo>
                          <a:pt x="70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429" name="Freeform 18"/>
                  <p:cNvSpPr>
                    <a:spLocks/>
                  </p:cNvSpPr>
                  <p:nvPr/>
                </p:nvSpPr>
                <p:spPr bwMode="auto">
                  <a:xfrm>
                    <a:off x="3117" y="2099"/>
                    <a:ext cx="293" cy="97"/>
                  </a:xfrm>
                  <a:custGeom>
                    <a:avLst/>
                    <a:gdLst>
                      <a:gd name="T0" fmla="*/ 2 w 293"/>
                      <a:gd name="T1" fmla="*/ 0 h 97"/>
                      <a:gd name="T2" fmla="*/ 31 w 293"/>
                      <a:gd name="T3" fmla="*/ 2 h 97"/>
                      <a:gd name="T4" fmla="*/ 80 w 293"/>
                      <a:gd name="T5" fmla="*/ 19 h 97"/>
                      <a:gd name="T6" fmla="*/ 124 w 293"/>
                      <a:gd name="T7" fmla="*/ 33 h 97"/>
                      <a:gd name="T8" fmla="*/ 173 w 293"/>
                      <a:gd name="T9" fmla="*/ 44 h 97"/>
                      <a:gd name="T10" fmla="*/ 206 w 293"/>
                      <a:gd name="T11" fmla="*/ 56 h 97"/>
                      <a:gd name="T12" fmla="*/ 253 w 293"/>
                      <a:gd name="T13" fmla="*/ 70 h 97"/>
                      <a:gd name="T14" fmla="*/ 292 w 293"/>
                      <a:gd name="T15" fmla="*/ 82 h 97"/>
                      <a:gd name="T16" fmla="*/ 289 w 293"/>
                      <a:gd name="T17" fmla="*/ 87 h 97"/>
                      <a:gd name="T18" fmla="*/ 279 w 293"/>
                      <a:gd name="T19" fmla="*/ 90 h 97"/>
                      <a:gd name="T20" fmla="*/ 245 w 293"/>
                      <a:gd name="T21" fmla="*/ 77 h 97"/>
                      <a:gd name="T22" fmla="*/ 242 w 293"/>
                      <a:gd name="T23" fmla="*/ 85 h 97"/>
                      <a:gd name="T24" fmla="*/ 235 w 293"/>
                      <a:gd name="T25" fmla="*/ 92 h 97"/>
                      <a:gd name="T26" fmla="*/ 222 w 293"/>
                      <a:gd name="T27" fmla="*/ 96 h 97"/>
                      <a:gd name="T28" fmla="*/ 206 w 293"/>
                      <a:gd name="T29" fmla="*/ 89 h 97"/>
                      <a:gd name="T30" fmla="*/ 196 w 293"/>
                      <a:gd name="T31" fmla="*/ 82 h 97"/>
                      <a:gd name="T32" fmla="*/ 198 w 293"/>
                      <a:gd name="T33" fmla="*/ 70 h 97"/>
                      <a:gd name="T34" fmla="*/ 201 w 293"/>
                      <a:gd name="T35" fmla="*/ 65 h 97"/>
                      <a:gd name="T36" fmla="*/ 167 w 293"/>
                      <a:gd name="T37" fmla="*/ 52 h 97"/>
                      <a:gd name="T38" fmla="*/ 152 w 293"/>
                      <a:gd name="T39" fmla="*/ 50 h 97"/>
                      <a:gd name="T40" fmla="*/ 124 w 293"/>
                      <a:gd name="T41" fmla="*/ 45 h 97"/>
                      <a:gd name="T42" fmla="*/ 82 w 293"/>
                      <a:gd name="T43" fmla="*/ 34 h 97"/>
                      <a:gd name="T44" fmla="*/ 51 w 293"/>
                      <a:gd name="T45" fmla="*/ 22 h 97"/>
                      <a:gd name="T46" fmla="*/ 28 w 293"/>
                      <a:gd name="T47" fmla="*/ 17 h 97"/>
                      <a:gd name="T48" fmla="*/ 2 w 293"/>
                      <a:gd name="T49" fmla="*/ 19 h 97"/>
                      <a:gd name="T50" fmla="*/ 0 w 293"/>
                      <a:gd name="T51" fmla="*/ 6 h 97"/>
                      <a:gd name="T52" fmla="*/ 10 w 293"/>
                      <a:gd name="T53" fmla="*/ 0 h 97"/>
                      <a:gd name="T54" fmla="*/ 15 w 293"/>
                      <a:gd name="T55" fmla="*/ 0 h 97"/>
                      <a:gd name="T56" fmla="*/ 2 w 293"/>
                      <a:gd name="T57" fmla="*/ 0 h 97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93" h="97">
                        <a:moveTo>
                          <a:pt x="2" y="0"/>
                        </a:moveTo>
                        <a:lnTo>
                          <a:pt x="31" y="2"/>
                        </a:lnTo>
                        <a:lnTo>
                          <a:pt x="80" y="19"/>
                        </a:lnTo>
                        <a:lnTo>
                          <a:pt x="124" y="33"/>
                        </a:lnTo>
                        <a:lnTo>
                          <a:pt x="173" y="44"/>
                        </a:lnTo>
                        <a:lnTo>
                          <a:pt x="206" y="56"/>
                        </a:lnTo>
                        <a:lnTo>
                          <a:pt x="253" y="70"/>
                        </a:lnTo>
                        <a:lnTo>
                          <a:pt x="292" y="82"/>
                        </a:lnTo>
                        <a:lnTo>
                          <a:pt x="289" y="87"/>
                        </a:lnTo>
                        <a:lnTo>
                          <a:pt x="279" y="90"/>
                        </a:lnTo>
                        <a:lnTo>
                          <a:pt x="245" y="77"/>
                        </a:lnTo>
                        <a:lnTo>
                          <a:pt x="242" y="85"/>
                        </a:lnTo>
                        <a:lnTo>
                          <a:pt x="235" y="92"/>
                        </a:lnTo>
                        <a:lnTo>
                          <a:pt x="222" y="96"/>
                        </a:lnTo>
                        <a:lnTo>
                          <a:pt x="206" y="89"/>
                        </a:lnTo>
                        <a:lnTo>
                          <a:pt x="196" y="82"/>
                        </a:lnTo>
                        <a:lnTo>
                          <a:pt x="198" y="70"/>
                        </a:lnTo>
                        <a:lnTo>
                          <a:pt x="201" y="65"/>
                        </a:lnTo>
                        <a:lnTo>
                          <a:pt x="167" y="52"/>
                        </a:lnTo>
                        <a:lnTo>
                          <a:pt x="152" y="50"/>
                        </a:lnTo>
                        <a:lnTo>
                          <a:pt x="124" y="45"/>
                        </a:lnTo>
                        <a:lnTo>
                          <a:pt x="82" y="34"/>
                        </a:lnTo>
                        <a:lnTo>
                          <a:pt x="51" y="22"/>
                        </a:lnTo>
                        <a:lnTo>
                          <a:pt x="28" y="17"/>
                        </a:lnTo>
                        <a:lnTo>
                          <a:pt x="2" y="19"/>
                        </a:lnTo>
                        <a:lnTo>
                          <a:pt x="0" y="6"/>
                        </a:lnTo>
                        <a:lnTo>
                          <a:pt x="10" y="0"/>
                        </a:lnTo>
                        <a:lnTo>
                          <a:pt x="15" y="0"/>
                        </a:lnTo>
                        <a:lnTo>
                          <a:pt x="2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430" name="Freeform 19"/>
                  <p:cNvSpPr>
                    <a:spLocks/>
                  </p:cNvSpPr>
                  <p:nvPr/>
                </p:nvSpPr>
                <p:spPr bwMode="auto">
                  <a:xfrm>
                    <a:off x="3039" y="2097"/>
                    <a:ext cx="97" cy="206"/>
                  </a:xfrm>
                  <a:custGeom>
                    <a:avLst/>
                    <a:gdLst>
                      <a:gd name="T0" fmla="*/ 54 w 97"/>
                      <a:gd name="T1" fmla="*/ 0 h 206"/>
                      <a:gd name="T2" fmla="*/ 67 w 97"/>
                      <a:gd name="T3" fmla="*/ 0 h 206"/>
                      <a:gd name="T4" fmla="*/ 77 w 97"/>
                      <a:gd name="T5" fmla="*/ 4 h 206"/>
                      <a:gd name="T6" fmla="*/ 88 w 97"/>
                      <a:gd name="T7" fmla="*/ 16 h 206"/>
                      <a:gd name="T8" fmla="*/ 93 w 97"/>
                      <a:gd name="T9" fmla="*/ 32 h 206"/>
                      <a:gd name="T10" fmla="*/ 96 w 97"/>
                      <a:gd name="T11" fmla="*/ 72 h 206"/>
                      <a:gd name="T12" fmla="*/ 93 w 97"/>
                      <a:gd name="T13" fmla="*/ 105 h 206"/>
                      <a:gd name="T14" fmla="*/ 83 w 97"/>
                      <a:gd name="T15" fmla="*/ 140 h 206"/>
                      <a:gd name="T16" fmla="*/ 72 w 97"/>
                      <a:gd name="T17" fmla="*/ 175 h 206"/>
                      <a:gd name="T18" fmla="*/ 57 w 97"/>
                      <a:gd name="T19" fmla="*/ 195 h 206"/>
                      <a:gd name="T20" fmla="*/ 41 w 97"/>
                      <a:gd name="T21" fmla="*/ 205 h 206"/>
                      <a:gd name="T22" fmla="*/ 25 w 97"/>
                      <a:gd name="T23" fmla="*/ 205 h 206"/>
                      <a:gd name="T24" fmla="*/ 7 w 97"/>
                      <a:gd name="T25" fmla="*/ 195 h 206"/>
                      <a:gd name="T26" fmla="*/ 0 w 97"/>
                      <a:gd name="T27" fmla="*/ 182 h 206"/>
                      <a:gd name="T28" fmla="*/ 0 w 97"/>
                      <a:gd name="T29" fmla="*/ 158 h 206"/>
                      <a:gd name="T30" fmla="*/ 0 w 97"/>
                      <a:gd name="T31" fmla="*/ 128 h 206"/>
                      <a:gd name="T32" fmla="*/ 10 w 97"/>
                      <a:gd name="T33" fmla="*/ 90 h 206"/>
                      <a:gd name="T34" fmla="*/ 20 w 97"/>
                      <a:gd name="T35" fmla="*/ 44 h 206"/>
                      <a:gd name="T36" fmla="*/ 36 w 97"/>
                      <a:gd name="T37" fmla="*/ 9 h 206"/>
                      <a:gd name="T38" fmla="*/ 44 w 97"/>
                      <a:gd name="T39" fmla="*/ 4 h 206"/>
                      <a:gd name="T40" fmla="*/ 54 w 97"/>
                      <a:gd name="T41" fmla="*/ 0 h 20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7" h="206">
                        <a:moveTo>
                          <a:pt x="54" y="0"/>
                        </a:moveTo>
                        <a:lnTo>
                          <a:pt x="67" y="0"/>
                        </a:lnTo>
                        <a:lnTo>
                          <a:pt x="77" y="4"/>
                        </a:lnTo>
                        <a:lnTo>
                          <a:pt x="88" y="16"/>
                        </a:lnTo>
                        <a:lnTo>
                          <a:pt x="93" y="32"/>
                        </a:lnTo>
                        <a:lnTo>
                          <a:pt x="96" y="72"/>
                        </a:lnTo>
                        <a:lnTo>
                          <a:pt x="93" y="105"/>
                        </a:lnTo>
                        <a:lnTo>
                          <a:pt x="83" y="140"/>
                        </a:lnTo>
                        <a:lnTo>
                          <a:pt x="72" y="175"/>
                        </a:lnTo>
                        <a:lnTo>
                          <a:pt x="57" y="195"/>
                        </a:lnTo>
                        <a:lnTo>
                          <a:pt x="41" y="205"/>
                        </a:lnTo>
                        <a:lnTo>
                          <a:pt x="25" y="205"/>
                        </a:lnTo>
                        <a:lnTo>
                          <a:pt x="7" y="195"/>
                        </a:lnTo>
                        <a:lnTo>
                          <a:pt x="0" y="182"/>
                        </a:lnTo>
                        <a:lnTo>
                          <a:pt x="0" y="158"/>
                        </a:lnTo>
                        <a:lnTo>
                          <a:pt x="0" y="128"/>
                        </a:lnTo>
                        <a:lnTo>
                          <a:pt x="10" y="90"/>
                        </a:lnTo>
                        <a:lnTo>
                          <a:pt x="20" y="44"/>
                        </a:lnTo>
                        <a:lnTo>
                          <a:pt x="36" y="9"/>
                        </a:lnTo>
                        <a:lnTo>
                          <a:pt x="44" y="4"/>
                        </a:lnTo>
                        <a:lnTo>
                          <a:pt x="54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431" name="Freeform 20"/>
                  <p:cNvSpPr>
                    <a:spLocks/>
                  </p:cNvSpPr>
                  <p:nvPr/>
                </p:nvSpPr>
                <p:spPr bwMode="auto">
                  <a:xfrm>
                    <a:off x="2938" y="2086"/>
                    <a:ext cx="136" cy="190"/>
                  </a:xfrm>
                  <a:custGeom>
                    <a:avLst/>
                    <a:gdLst>
                      <a:gd name="T0" fmla="*/ 103 w 136"/>
                      <a:gd name="T1" fmla="*/ 8 h 190"/>
                      <a:gd name="T2" fmla="*/ 116 w 136"/>
                      <a:gd name="T3" fmla="*/ 0 h 190"/>
                      <a:gd name="T4" fmla="*/ 129 w 136"/>
                      <a:gd name="T5" fmla="*/ 0 h 190"/>
                      <a:gd name="T6" fmla="*/ 135 w 136"/>
                      <a:gd name="T7" fmla="*/ 6 h 190"/>
                      <a:gd name="T8" fmla="*/ 132 w 136"/>
                      <a:gd name="T9" fmla="*/ 17 h 190"/>
                      <a:gd name="T10" fmla="*/ 122 w 136"/>
                      <a:gd name="T11" fmla="*/ 25 h 190"/>
                      <a:gd name="T12" fmla="*/ 106 w 136"/>
                      <a:gd name="T13" fmla="*/ 33 h 190"/>
                      <a:gd name="T14" fmla="*/ 72 w 136"/>
                      <a:gd name="T15" fmla="*/ 44 h 190"/>
                      <a:gd name="T16" fmla="*/ 31 w 136"/>
                      <a:gd name="T17" fmla="*/ 63 h 190"/>
                      <a:gd name="T18" fmla="*/ 15 w 136"/>
                      <a:gd name="T19" fmla="*/ 64 h 190"/>
                      <a:gd name="T20" fmla="*/ 25 w 136"/>
                      <a:gd name="T21" fmla="*/ 81 h 190"/>
                      <a:gd name="T22" fmla="*/ 41 w 136"/>
                      <a:gd name="T23" fmla="*/ 101 h 190"/>
                      <a:gd name="T24" fmla="*/ 57 w 136"/>
                      <a:gd name="T25" fmla="*/ 124 h 190"/>
                      <a:gd name="T26" fmla="*/ 62 w 136"/>
                      <a:gd name="T27" fmla="*/ 148 h 190"/>
                      <a:gd name="T28" fmla="*/ 59 w 136"/>
                      <a:gd name="T29" fmla="*/ 156 h 190"/>
                      <a:gd name="T30" fmla="*/ 51 w 136"/>
                      <a:gd name="T31" fmla="*/ 162 h 190"/>
                      <a:gd name="T32" fmla="*/ 38 w 136"/>
                      <a:gd name="T33" fmla="*/ 165 h 190"/>
                      <a:gd name="T34" fmla="*/ 28 w 136"/>
                      <a:gd name="T35" fmla="*/ 172 h 190"/>
                      <a:gd name="T36" fmla="*/ 23 w 136"/>
                      <a:gd name="T37" fmla="*/ 179 h 190"/>
                      <a:gd name="T38" fmla="*/ 20 w 136"/>
                      <a:gd name="T39" fmla="*/ 189 h 190"/>
                      <a:gd name="T40" fmla="*/ 10 w 136"/>
                      <a:gd name="T41" fmla="*/ 189 h 190"/>
                      <a:gd name="T42" fmla="*/ 7 w 136"/>
                      <a:gd name="T43" fmla="*/ 182 h 190"/>
                      <a:gd name="T44" fmla="*/ 12 w 136"/>
                      <a:gd name="T45" fmla="*/ 171 h 190"/>
                      <a:gd name="T46" fmla="*/ 31 w 136"/>
                      <a:gd name="T47" fmla="*/ 164 h 190"/>
                      <a:gd name="T48" fmla="*/ 41 w 136"/>
                      <a:gd name="T49" fmla="*/ 156 h 190"/>
                      <a:gd name="T50" fmla="*/ 49 w 136"/>
                      <a:gd name="T51" fmla="*/ 152 h 190"/>
                      <a:gd name="T52" fmla="*/ 51 w 136"/>
                      <a:gd name="T53" fmla="*/ 144 h 190"/>
                      <a:gd name="T54" fmla="*/ 49 w 136"/>
                      <a:gd name="T55" fmla="*/ 124 h 190"/>
                      <a:gd name="T56" fmla="*/ 33 w 136"/>
                      <a:gd name="T57" fmla="*/ 109 h 190"/>
                      <a:gd name="T58" fmla="*/ 23 w 136"/>
                      <a:gd name="T59" fmla="*/ 96 h 190"/>
                      <a:gd name="T60" fmla="*/ 7 w 136"/>
                      <a:gd name="T61" fmla="*/ 81 h 190"/>
                      <a:gd name="T62" fmla="*/ 0 w 136"/>
                      <a:gd name="T63" fmla="*/ 67 h 190"/>
                      <a:gd name="T64" fmla="*/ 0 w 136"/>
                      <a:gd name="T65" fmla="*/ 57 h 190"/>
                      <a:gd name="T66" fmla="*/ 7 w 136"/>
                      <a:gd name="T67" fmla="*/ 53 h 190"/>
                      <a:gd name="T68" fmla="*/ 36 w 136"/>
                      <a:gd name="T69" fmla="*/ 39 h 190"/>
                      <a:gd name="T70" fmla="*/ 67 w 136"/>
                      <a:gd name="T71" fmla="*/ 25 h 190"/>
                      <a:gd name="T72" fmla="*/ 96 w 136"/>
                      <a:gd name="T73" fmla="*/ 13 h 190"/>
                      <a:gd name="T74" fmla="*/ 103 w 136"/>
                      <a:gd name="T75" fmla="*/ 8 h 190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</a:gdLst>
                    <a:ahLst/>
                    <a:cxnLst>
                      <a:cxn ang="T76">
                        <a:pos x="T0" y="T1"/>
                      </a:cxn>
                      <a:cxn ang="T77">
                        <a:pos x="T2" y="T3"/>
                      </a:cxn>
                      <a:cxn ang="T78">
                        <a:pos x="T4" y="T5"/>
                      </a:cxn>
                      <a:cxn ang="T79">
                        <a:pos x="T6" y="T7"/>
                      </a:cxn>
                      <a:cxn ang="T80">
                        <a:pos x="T8" y="T9"/>
                      </a:cxn>
                      <a:cxn ang="T81">
                        <a:pos x="T10" y="T11"/>
                      </a:cxn>
                      <a:cxn ang="T82">
                        <a:pos x="T12" y="T13"/>
                      </a:cxn>
                      <a:cxn ang="T83">
                        <a:pos x="T14" y="T15"/>
                      </a:cxn>
                      <a:cxn ang="T84">
                        <a:pos x="T16" y="T17"/>
                      </a:cxn>
                      <a:cxn ang="T85">
                        <a:pos x="T18" y="T19"/>
                      </a:cxn>
                      <a:cxn ang="T86">
                        <a:pos x="T20" y="T21"/>
                      </a:cxn>
                      <a:cxn ang="T87">
                        <a:pos x="T22" y="T23"/>
                      </a:cxn>
                      <a:cxn ang="T88">
                        <a:pos x="T24" y="T25"/>
                      </a:cxn>
                      <a:cxn ang="T89">
                        <a:pos x="T26" y="T27"/>
                      </a:cxn>
                      <a:cxn ang="T90">
                        <a:pos x="T28" y="T29"/>
                      </a:cxn>
                      <a:cxn ang="T91">
                        <a:pos x="T30" y="T31"/>
                      </a:cxn>
                      <a:cxn ang="T92">
                        <a:pos x="T32" y="T33"/>
                      </a:cxn>
                      <a:cxn ang="T93">
                        <a:pos x="T34" y="T35"/>
                      </a:cxn>
                      <a:cxn ang="T94">
                        <a:pos x="T36" y="T37"/>
                      </a:cxn>
                      <a:cxn ang="T95">
                        <a:pos x="T38" y="T39"/>
                      </a:cxn>
                      <a:cxn ang="T96">
                        <a:pos x="T40" y="T41"/>
                      </a:cxn>
                      <a:cxn ang="T97">
                        <a:pos x="T42" y="T43"/>
                      </a:cxn>
                      <a:cxn ang="T98">
                        <a:pos x="T44" y="T45"/>
                      </a:cxn>
                      <a:cxn ang="T99">
                        <a:pos x="T46" y="T47"/>
                      </a:cxn>
                      <a:cxn ang="T100">
                        <a:pos x="T48" y="T49"/>
                      </a:cxn>
                      <a:cxn ang="T101">
                        <a:pos x="T50" y="T51"/>
                      </a:cxn>
                      <a:cxn ang="T102">
                        <a:pos x="T52" y="T53"/>
                      </a:cxn>
                      <a:cxn ang="T103">
                        <a:pos x="T54" y="T55"/>
                      </a:cxn>
                      <a:cxn ang="T104">
                        <a:pos x="T56" y="T57"/>
                      </a:cxn>
                      <a:cxn ang="T105">
                        <a:pos x="T58" y="T59"/>
                      </a:cxn>
                      <a:cxn ang="T106">
                        <a:pos x="T60" y="T61"/>
                      </a:cxn>
                      <a:cxn ang="T107">
                        <a:pos x="T62" y="T63"/>
                      </a:cxn>
                      <a:cxn ang="T108">
                        <a:pos x="T64" y="T65"/>
                      </a:cxn>
                      <a:cxn ang="T109">
                        <a:pos x="T66" y="T67"/>
                      </a:cxn>
                      <a:cxn ang="T110">
                        <a:pos x="T68" y="T69"/>
                      </a:cxn>
                      <a:cxn ang="T111">
                        <a:pos x="T70" y="T71"/>
                      </a:cxn>
                      <a:cxn ang="T112">
                        <a:pos x="T72" y="T73"/>
                      </a:cxn>
                      <a:cxn ang="T113">
                        <a:pos x="T74" y="T75"/>
                      </a:cxn>
                    </a:cxnLst>
                    <a:rect l="0" t="0" r="r" b="b"/>
                    <a:pathLst>
                      <a:path w="136" h="190">
                        <a:moveTo>
                          <a:pt x="103" y="8"/>
                        </a:moveTo>
                        <a:lnTo>
                          <a:pt x="116" y="0"/>
                        </a:lnTo>
                        <a:lnTo>
                          <a:pt x="129" y="0"/>
                        </a:lnTo>
                        <a:lnTo>
                          <a:pt x="135" y="6"/>
                        </a:lnTo>
                        <a:lnTo>
                          <a:pt x="132" y="17"/>
                        </a:lnTo>
                        <a:lnTo>
                          <a:pt x="122" y="25"/>
                        </a:lnTo>
                        <a:lnTo>
                          <a:pt x="106" y="33"/>
                        </a:lnTo>
                        <a:lnTo>
                          <a:pt x="72" y="44"/>
                        </a:lnTo>
                        <a:lnTo>
                          <a:pt x="31" y="63"/>
                        </a:lnTo>
                        <a:lnTo>
                          <a:pt x="15" y="64"/>
                        </a:lnTo>
                        <a:lnTo>
                          <a:pt x="25" y="81"/>
                        </a:lnTo>
                        <a:lnTo>
                          <a:pt x="41" y="101"/>
                        </a:lnTo>
                        <a:lnTo>
                          <a:pt x="57" y="124"/>
                        </a:lnTo>
                        <a:lnTo>
                          <a:pt x="62" y="148"/>
                        </a:lnTo>
                        <a:lnTo>
                          <a:pt x="59" y="156"/>
                        </a:lnTo>
                        <a:lnTo>
                          <a:pt x="51" y="162"/>
                        </a:lnTo>
                        <a:lnTo>
                          <a:pt x="38" y="165"/>
                        </a:lnTo>
                        <a:lnTo>
                          <a:pt x="28" y="172"/>
                        </a:lnTo>
                        <a:lnTo>
                          <a:pt x="23" y="179"/>
                        </a:lnTo>
                        <a:lnTo>
                          <a:pt x="20" y="189"/>
                        </a:lnTo>
                        <a:lnTo>
                          <a:pt x="10" y="189"/>
                        </a:lnTo>
                        <a:lnTo>
                          <a:pt x="7" y="182"/>
                        </a:lnTo>
                        <a:lnTo>
                          <a:pt x="12" y="171"/>
                        </a:lnTo>
                        <a:lnTo>
                          <a:pt x="31" y="164"/>
                        </a:lnTo>
                        <a:lnTo>
                          <a:pt x="41" y="156"/>
                        </a:lnTo>
                        <a:lnTo>
                          <a:pt x="49" y="152"/>
                        </a:lnTo>
                        <a:lnTo>
                          <a:pt x="51" y="144"/>
                        </a:lnTo>
                        <a:lnTo>
                          <a:pt x="49" y="124"/>
                        </a:lnTo>
                        <a:lnTo>
                          <a:pt x="33" y="109"/>
                        </a:lnTo>
                        <a:lnTo>
                          <a:pt x="23" y="96"/>
                        </a:lnTo>
                        <a:lnTo>
                          <a:pt x="7" y="81"/>
                        </a:lnTo>
                        <a:lnTo>
                          <a:pt x="0" y="67"/>
                        </a:lnTo>
                        <a:lnTo>
                          <a:pt x="0" y="57"/>
                        </a:lnTo>
                        <a:lnTo>
                          <a:pt x="7" y="53"/>
                        </a:lnTo>
                        <a:lnTo>
                          <a:pt x="36" y="39"/>
                        </a:lnTo>
                        <a:lnTo>
                          <a:pt x="67" y="25"/>
                        </a:lnTo>
                        <a:lnTo>
                          <a:pt x="96" y="13"/>
                        </a:lnTo>
                        <a:lnTo>
                          <a:pt x="103" y="8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432" name="Freeform 21"/>
                  <p:cNvSpPr>
                    <a:spLocks/>
                  </p:cNvSpPr>
                  <p:nvPr/>
                </p:nvSpPr>
                <p:spPr bwMode="auto">
                  <a:xfrm>
                    <a:off x="3068" y="2284"/>
                    <a:ext cx="91" cy="206"/>
                  </a:xfrm>
                  <a:custGeom>
                    <a:avLst/>
                    <a:gdLst>
                      <a:gd name="T0" fmla="*/ 15 w 91"/>
                      <a:gd name="T1" fmla="*/ 23 h 206"/>
                      <a:gd name="T2" fmla="*/ 5 w 91"/>
                      <a:gd name="T3" fmla="*/ 9 h 206"/>
                      <a:gd name="T4" fmla="*/ 7 w 91"/>
                      <a:gd name="T5" fmla="*/ 0 h 206"/>
                      <a:gd name="T6" fmla="*/ 20 w 91"/>
                      <a:gd name="T7" fmla="*/ 0 h 206"/>
                      <a:gd name="T8" fmla="*/ 33 w 91"/>
                      <a:gd name="T9" fmla="*/ 10 h 206"/>
                      <a:gd name="T10" fmla="*/ 51 w 91"/>
                      <a:gd name="T11" fmla="*/ 33 h 206"/>
                      <a:gd name="T12" fmla="*/ 61 w 91"/>
                      <a:gd name="T13" fmla="*/ 55 h 206"/>
                      <a:gd name="T14" fmla="*/ 69 w 91"/>
                      <a:gd name="T15" fmla="*/ 76 h 206"/>
                      <a:gd name="T16" fmla="*/ 74 w 91"/>
                      <a:gd name="T17" fmla="*/ 96 h 206"/>
                      <a:gd name="T18" fmla="*/ 72 w 91"/>
                      <a:gd name="T19" fmla="*/ 105 h 206"/>
                      <a:gd name="T20" fmla="*/ 64 w 91"/>
                      <a:gd name="T21" fmla="*/ 118 h 206"/>
                      <a:gd name="T22" fmla="*/ 48 w 91"/>
                      <a:gd name="T23" fmla="*/ 152 h 206"/>
                      <a:gd name="T24" fmla="*/ 33 w 91"/>
                      <a:gd name="T25" fmla="*/ 171 h 206"/>
                      <a:gd name="T26" fmla="*/ 28 w 91"/>
                      <a:gd name="T27" fmla="*/ 180 h 206"/>
                      <a:gd name="T28" fmla="*/ 43 w 91"/>
                      <a:gd name="T29" fmla="*/ 181 h 206"/>
                      <a:gd name="T30" fmla="*/ 64 w 91"/>
                      <a:gd name="T31" fmla="*/ 181 h 206"/>
                      <a:gd name="T32" fmla="*/ 90 w 91"/>
                      <a:gd name="T33" fmla="*/ 189 h 206"/>
                      <a:gd name="T34" fmla="*/ 87 w 91"/>
                      <a:gd name="T35" fmla="*/ 195 h 206"/>
                      <a:gd name="T36" fmla="*/ 84 w 91"/>
                      <a:gd name="T37" fmla="*/ 201 h 206"/>
                      <a:gd name="T38" fmla="*/ 77 w 91"/>
                      <a:gd name="T39" fmla="*/ 205 h 206"/>
                      <a:gd name="T40" fmla="*/ 61 w 91"/>
                      <a:gd name="T41" fmla="*/ 199 h 206"/>
                      <a:gd name="T42" fmla="*/ 43 w 91"/>
                      <a:gd name="T43" fmla="*/ 192 h 206"/>
                      <a:gd name="T44" fmla="*/ 20 w 91"/>
                      <a:gd name="T45" fmla="*/ 191 h 206"/>
                      <a:gd name="T46" fmla="*/ 5 w 91"/>
                      <a:gd name="T47" fmla="*/ 194 h 206"/>
                      <a:gd name="T48" fmla="*/ 0 w 91"/>
                      <a:gd name="T49" fmla="*/ 190 h 206"/>
                      <a:gd name="T50" fmla="*/ 0 w 91"/>
                      <a:gd name="T51" fmla="*/ 184 h 206"/>
                      <a:gd name="T52" fmla="*/ 7 w 91"/>
                      <a:gd name="T53" fmla="*/ 177 h 206"/>
                      <a:gd name="T54" fmla="*/ 20 w 91"/>
                      <a:gd name="T55" fmla="*/ 166 h 206"/>
                      <a:gd name="T56" fmla="*/ 43 w 91"/>
                      <a:gd name="T57" fmla="*/ 138 h 206"/>
                      <a:gd name="T58" fmla="*/ 54 w 91"/>
                      <a:gd name="T59" fmla="*/ 113 h 206"/>
                      <a:gd name="T60" fmla="*/ 56 w 91"/>
                      <a:gd name="T61" fmla="*/ 91 h 206"/>
                      <a:gd name="T62" fmla="*/ 54 w 91"/>
                      <a:gd name="T63" fmla="*/ 77 h 206"/>
                      <a:gd name="T64" fmla="*/ 46 w 91"/>
                      <a:gd name="T65" fmla="*/ 55 h 206"/>
                      <a:gd name="T66" fmla="*/ 25 w 91"/>
                      <a:gd name="T67" fmla="*/ 31 h 206"/>
                      <a:gd name="T68" fmla="*/ 12 w 91"/>
                      <a:gd name="T69" fmla="*/ 18 h 206"/>
                      <a:gd name="T70" fmla="*/ 15 w 91"/>
                      <a:gd name="T71" fmla="*/ 23 h 20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91" h="206">
                        <a:moveTo>
                          <a:pt x="15" y="23"/>
                        </a:moveTo>
                        <a:lnTo>
                          <a:pt x="5" y="9"/>
                        </a:lnTo>
                        <a:lnTo>
                          <a:pt x="7" y="0"/>
                        </a:lnTo>
                        <a:lnTo>
                          <a:pt x="20" y="0"/>
                        </a:lnTo>
                        <a:lnTo>
                          <a:pt x="33" y="10"/>
                        </a:lnTo>
                        <a:lnTo>
                          <a:pt x="51" y="33"/>
                        </a:lnTo>
                        <a:lnTo>
                          <a:pt x="61" y="55"/>
                        </a:lnTo>
                        <a:lnTo>
                          <a:pt x="69" y="76"/>
                        </a:lnTo>
                        <a:lnTo>
                          <a:pt x="74" y="96"/>
                        </a:lnTo>
                        <a:lnTo>
                          <a:pt x="72" y="105"/>
                        </a:lnTo>
                        <a:lnTo>
                          <a:pt x="64" y="118"/>
                        </a:lnTo>
                        <a:lnTo>
                          <a:pt x="48" y="152"/>
                        </a:lnTo>
                        <a:lnTo>
                          <a:pt x="33" y="171"/>
                        </a:lnTo>
                        <a:lnTo>
                          <a:pt x="28" y="180"/>
                        </a:lnTo>
                        <a:lnTo>
                          <a:pt x="43" y="181"/>
                        </a:lnTo>
                        <a:lnTo>
                          <a:pt x="64" y="181"/>
                        </a:lnTo>
                        <a:lnTo>
                          <a:pt x="90" y="189"/>
                        </a:lnTo>
                        <a:lnTo>
                          <a:pt x="87" y="195"/>
                        </a:lnTo>
                        <a:lnTo>
                          <a:pt x="84" y="201"/>
                        </a:lnTo>
                        <a:lnTo>
                          <a:pt x="77" y="205"/>
                        </a:lnTo>
                        <a:lnTo>
                          <a:pt x="61" y="199"/>
                        </a:lnTo>
                        <a:lnTo>
                          <a:pt x="43" y="192"/>
                        </a:lnTo>
                        <a:lnTo>
                          <a:pt x="20" y="191"/>
                        </a:lnTo>
                        <a:lnTo>
                          <a:pt x="5" y="194"/>
                        </a:lnTo>
                        <a:lnTo>
                          <a:pt x="0" y="190"/>
                        </a:lnTo>
                        <a:lnTo>
                          <a:pt x="0" y="184"/>
                        </a:lnTo>
                        <a:lnTo>
                          <a:pt x="7" y="177"/>
                        </a:lnTo>
                        <a:lnTo>
                          <a:pt x="20" y="166"/>
                        </a:lnTo>
                        <a:lnTo>
                          <a:pt x="43" y="138"/>
                        </a:lnTo>
                        <a:lnTo>
                          <a:pt x="54" y="113"/>
                        </a:lnTo>
                        <a:lnTo>
                          <a:pt x="56" y="91"/>
                        </a:lnTo>
                        <a:lnTo>
                          <a:pt x="54" y="77"/>
                        </a:lnTo>
                        <a:lnTo>
                          <a:pt x="46" y="55"/>
                        </a:lnTo>
                        <a:lnTo>
                          <a:pt x="25" y="31"/>
                        </a:lnTo>
                        <a:lnTo>
                          <a:pt x="12" y="18"/>
                        </a:lnTo>
                        <a:lnTo>
                          <a:pt x="15" y="23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433" name="Freeform 22"/>
                  <p:cNvSpPr>
                    <a:spLocks/>
                  </p:cNvSpPr>
                  <p:nvPr/>
                </p:nvSpPr>
                <p:spPr bwMode="auto">
                  <a:xfrm>
                    <a:off x="2928" y="2270"/>
                    <a:ext cx="136" cy="227"/>
                  </a:xfrm>
                  <a:custGeom>
                    <a:avLst/>
                    <a:gdLst>
                      <a:gd name="T0" fmla="*/ 77 w 136"/>
                      <a:gd name="T1" fmla="*/ 40 h 227"/>
                      <a:gd name="T2" fmla="*/ 98 w 136"/>
                      <a:gd name="T3" fmla="*/ 17 h 227"/>
                      <a:gd name="T4" fmla="*/ 116 w 136"/>
                      <a:gd name="T5" fmla="*/ 0 h 227"/>
                      <a:gd name="T6" fmla="*/ 127 w 136"/>
                      <a:gd name="T7" fmla="*/ 2 h 227"/>
                      <a:gd name="T8" fmla="*/ 135 w 136"/>
                      <a:gd name="T9" fmla="*/ 9 h 227"/>
                      <a:gd name="T10" fmla="*/ 135 w 136"/>
                      <a:gd name="T11" fmla="*/ 22 h 227"/>
                      <a:gd name="T12" fmla="*/ 122 w 136"/>
                      <a:gd name="T13" fmla="*/ 30 h 227"/>
                      <a:gd name="T14" fmla="*/ 103 w 136"/>
                      <a:gd name="T15" fmla="*/ 40 h 227"/>
                      <a:gd name="T16" fmla="*/ 88 w 136"/>
                      <a:gd name="T17" fmla="*/ 53 h 227"/>
                      <a:gd name="T18" fmla="*/ 72 w 136"/>
                      <a:gd name="T19" fmla="*/ 70 h 227"/>
                      <a:gd name="T20" fmla="*/ 64 w 136"/>
                      <a:gd name="T21" fmla="*/ 82 h 227"/>
                      <a:gd name="T22" fmla="*/ 57 w 136"/>
                      <a:gd name="T23" fmla="*/ 98 h 227"/>
                      <a:gd name="T24" fmla="*/ 54 w 136"/>
                      <a:gd name="T25" fmla="*/ 117 h 227"/>
                      <a:gd name="T26" fmla="*/ 54 w 136"/>
                      <a:gd name="T27" fmla="*/ 136 h 227"/>
                      <a:gd name="T28" fmla="*/ 57 w 136"/>
                      <a:gd name="T29" fmla="*/ 158 h 227"/>
                      <a:gd name="T30" fmla="*/ 67 w 136"/>
                      <a:gd name="T31" fmla="*/ 180 h 227"/>
                      <a:gd name="T32" fmla="*/ 77 w 136"/>
                      <a:gd name="T33" fmla="*/ 192 h 227"/>
                      <a:gd name="T34" fmla="*/ 83 w 136"/>
                      <a:gd name="T35" fmla="*/ 202 h 227"/>
                      <a:gd name="T36" fmla="*/ 83 w 136"/>
                      <a:gd name="T37" fmla="*/ 208 h 227"/>
                      <a:gd name="T38" fmla="*/ 77 w 136"/>
                      <a:gd name="T39" fmla="*/ 211 h 227"/>
                      <a:gd name="T40" fmla="*/ 64 w 136"/>
                      <a:gd name="T41" fmla="*/ 211 h 227"/>
                      <a:gd name="T42" fmla="*/ 41 w 136"/>
                      <a:gd name="T43" fmla="*/ 214 h 227"/>
                      <a:gd name="T44" fmla="*/ 25 w 136"/>
                      <a:gd name="T45" fmla="*/ 219 h 227"/>
                      <a:gd name="T46" fmla="*/ 15 w 136"/>
                      <a:gd name="T47" fmla="*/ 226 h 227"/>
                      <a:gd name="T48" fmla="*/ 7 w 136"/>
                      <a:gd name="T49" fmla="*/ 223 h 227"/>
                      <a:gd name="T50" fmla="*/ 0 w 136"/>
                      <a:gd name="T51" fmla="*/ 214 h 227"/>
                      <a:gd name="T52" fmla="*/ 2 w 136"/>
                      <a:gd name="T53" fmla="*/ 206 h 227"/>
                      <a:gd name="T54" fmla="*/ 18 w 136"/>
                      <a:gd name="T55" fmla="*/ 201 h 227"/>
                      <a:gd name="T56" fmla="*/ 44 w 136"/>
                      <a:gd name="T57" fmla="*/ 199 h 227"/>
                      <a:gd name="T58" fmla="*/ 70 w 136"/>
                      <a:gd name="T59" fmla="*/ 199 h 227"/>
                      <a:gd name="T60" fmla="*/ 59 w 136"/>
                      <a:gd name="T61" fmla="*/ 188 h 227"/>
                      <a:gd name="T62" fmla="*/ 54 w 136"/>
                      <a:gd name="T63" fmla="*/ 176 h 227"/>
                      <a:gd name="T64" fmla="*/ 46 w 136"/>
                      <a:gd name="T65" fmla="*/ 158 h 227"/>
                      <a:gd name="T66" fmla="*/ 38 w 136"/>
                      <a:gd name="T67" fmla="*/ 140 h 227"/>
                      <a:gd name="T68" fmla="*/ 38 w 136"/>
                      <a:gd name="T69" fmla="*/ 118 h 227"/>
                      <a:gd name="T70" fmla="*/ 41 w 136"/>
                      <a:gd name="T71" fmla="*/ 98 h 227"/>
                      <a:gd name="T72" fmla="*/ 51 w 136"/>
                      <a:gd name="T73" fmla="*/ 78 h 227"/>
                      <a:gd name="T74" fmla="*/ 67 w 136"/>
                      <a:gd name="T75" fmla="*/ 53 h 227"/>
                      <a:gd name="T76" fmla="*/ 77 w 136"/>
                      <a:gd name="T77" fmla="*/ 40 h 227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</a:gdLst>
                    <a:ahLst/>
                    <a:cxnLst>
                      <a:cxn ang="T78">
                        <a:pos x="T0" y="T1"/>
                      </a:cxn>
                      <a:cxn ang="T79">
                        <a:pos x="T2" y="T3"/>
                      </a:cxn>
                      <a:cxn ang="T80">
                        <a:pos x="T4" y="T5"/>
                      </a:cxn>
                      <a:cxn ang="T81">
                        <a:pos x="T6" y="T7"/>
                      </a:cxn>
                      <a:cxn ang="T82">
                        <a:pos x="T8" y="T9"/>
                      </a:cxn>
                      <a:cxn ang="T83">
                        <a:pos x="T10" y="T11"/>
                      </a:cxn>
                      <a:cxn ang="T84">
                        <a:pos x="T12" y="T13"/>
                      </a:cxn>
                      <a:cxn ang="T85">
                        <a:pos x="T14" y="T15"/>
                      </a:cxn>
                      <a:cxn ang="T86">
                        <a:pos x="T16" y="T17"/>
                      </a:cxn>
                      <a:cxn ang="T87">
                        <a:pos x="T18" y="T19"/>
                      </a:cxn>
                      <a:cxn ang="T88">
                        <a:pos x="T20" y="T21"/>
                      </a:cxn>
                      <a:cxn ang="T89">
                        <a:pos x="T22" y="T23"/>
                      </a:cxn>
                      <a:cxn ang="T90">
                        <a:pos x="T24" y="T25"/>
                      </a:cxn>
                      <a:cxn ang="T91">
                        <a:pos x="T26" y="T27"/>
                      </a:cxn>
                      <a:cxn ang="T92">
                        <a:pos x="T28" y="T29"/>
                      </a:cxn>
                      <a:cxn ang="T93">
                        <a:pos x="T30" y="T31"/>
                      </a:cxn>
                      <a:cxn ang="T94">
                        <a:pos x="T32" y="T33"/>
                      </a:cxn>
                      <a:cxn ang="T95">
                        <a:pos x="T34" y="T35"/>
                      </a:cxn>
                      <a:cxn ang="T96">
                        <a:pos x="T36" y="T37"/>
                      </a:cxn>
                      <a:cxn ang="T97">
                        <a:pos x="T38" y="T39"/>
                      </a:cxn>
                      <a:cxn ang="T98">
                        <a:pos x="T40" y="T41"/>
                      </a:cxn>
                      <a:cxn ang="T99">
                        <a:pos x="T42" y="T43"/>
                      </a:cxn>
                      <a:cxn ang="T100">
                        <a:pos x="T44" y="T45"/>
                      </a:cxn>
                      <a:cxn ang="T101">
                        <a:pos x="T46" y="T47"/>
                      </a:cxn>
                      <a:cxn ang="T102">
                        <a:pos x="T48" y="T49"/>
                      </a:cxn>
                      <a:cxn ang="T103">
                        <a:pos x="T50" y="T51"/>
                      </a:cxn>
                      <a:cxn ang="T104">
                        <a:pos x="T52" y="T53"/>
                      </a:cxn>
                      <a:cxn ang="T105">
                        <a:pos x="T54" y="T55"/>
                      </a:cxn>
                      <a:cxn ang="T106">
                        <a:pos x="T56" y="T57"/>
                      </a:cxn>
                      <a:cxn ang="T107">
                        <a:pos x="T58" y="T59"/>
                      </a:cxn>
                      <a:cxn ang="T108">
                        <a:pos x="T60" y="T61"/>
                      </a:cxn>
                      <a:cxn ang="T109">
                        <a:pos x="T62" y="T63"/>
                      </a:cxn>
                      <a:cxn ang="T110">
                        <a:pos x="T64" y="T65"/>
                      </a:cxn>
                      <a:cxn ang="T111">
                        <a:pos x="T66" y="T67"/>
                      </a:cxn>
                      <a:cxn ang="T112">
                        <a:pos x="T68" y="T69"/>
                      </a:cxn>
                      <a:cxn ang="T113">
                        <a:pos x="T70" y="T71"/>
                      </a:cxn>
                      <a:cxn ang="T114">
                        <a:pos x="T72" y="T73"/>
                      </a:cxn>
                      <a:cxn ang="T115">
                        <a:pos x="T74" y="T75"/>
                      </a:cxn>
                      <a:cxn ang="T116">
                        <a:pos x="T76" y="T77"/>
                      </a:cxn>
                    </a:cxnLst>
                    <a:rect l="0" t="0" r="r" b="b"/>
                    <a:pathLst>
                      <a:path w="136" h="227">
                        <a:moveTo>
                          <a:pt x="77" y="40"/>
                        </a:moveTo>
                        <a:lnTo>
                          <a:pt x="98" y="17"/>
                        </a:lnTo>
                        <a:lnTo>
                          <a:pt x="116" y="0"/>
                        </a:lnTo>
                        <a:lnTo>
                          <a:pt x="127" y="2"/>
                        </a:lnTo>
                        <a:lnTo>
                          <a:pt x="135" y="9"/>
                        </a:lnTo>
                        <a:lnTo>
                          <a:pt x="135" y="22"/>
                        </a:lnTo>
                        <a:lnTo>
                          <a:pt x="122" y="30"/>
                        </a:lnTo>
                        <a:lnTo>
                          <a:pt x="103" y="40"/>
                        </a:lnTo>
                        <a:lnTo>
                          <a:pt x="88" y="53"/>
                        </a:lnTo>
                        <a:lnTo>
                          <a:pt x="72" y="70"/>
                        </a:lnTo>
                        <a:lnTo>
                          <a:pt x="64" y="82"/>
                        </a:lnTo>
                        <a:lnTo>
                          <a:pt x="57" y="98"/>
                        </a:lnTo>
                        <a:lnTo>
                          <a:pt x="54" y="117"/>
                        </a:lnTo>
                        <a:lnTo>
                          <a:pt x="54" y="136"/>
                        </a:lnTo>
                        <a:lnTo>
                          <a:pt x="57" y="158"/>
                        </a:lnTo>
                        <a:lnTo>
                          <a:pt x="67" y="180"/>
                        </a:lnTo>
                        <a:lnTo>
                          <a:pt x="77" y="192"/>
                        </a:lnTo>
                        <a:lnTo>
                          <a:pt x="83" y="202"/>
                        </a:lnTo>
                        <a:lnTo>
                          <a:pt x="83" y="208"/>
                        </a:lnTo>
                        <a:lnTo>
                          <a:pt x="77" y="211"/>
                        </a:lnTo>
                        <a:lnTo>
                          <a:pt x="64" y="211"/>
                        </a:lnTo>
                        <a:lnTo>
                          <a:pt x="41" y="214"/>
                        </a:lnTo>
                        <a:lnTo>
                          <a:pt x="25" y="219"/>
                        </a:lnTo>
                        <a:lnTo>
                          <a:pt x="15" y="226"/>
                        </a:lnTo>
                        <a:lnTo>
                          <a:pt x="7" y="223"/>
                        </a:lnTo>
                        <a:lnTo>
                          <a:pt x="0" y="214"/>
                        </a:lnTo>
                        <a:lnTo>
                          <a:pt x="2" y="206"/>
                        </a:lnTo>
                        <a:lnTo>
                          <a:pt x="18" y="201"/>
                        </a:lnTo>
                        <a:lnTo>
                          <a:pt x="44" y="199"/>
                        </a:lnTo>
                        <a:lnTo>
                          <a:pt x="70" y="199"/>
                        </a:lnTo>
                        <a:lnTo>
                          <a:pt x="59" y="188"/>
                        </a:lnTo>
                        <a:lnTo>
                          <a:pt x="54" y="176"/>
                        </a:lnTo>
                        <a:lnTo>
                          <a:pt x="46" y="158"/>
                        </a:lnTo>
                        <a:lnTo>
                          <a:pt x="38" y="140"/>
                        </a:lnTo>
                        <a:lnTo>
                          <a:pt x="38" y="118"/>
                        </a:lnTo>
                        <a:lnTo>
                          <a:pt x="41" y="98"/>
                        </a:lnTo>
                        <a:lnTo>
                          <a:pt x="51" y="78"/>
                        </a:lnTo>
                        <a:lnTo>
                          <a:pt x="67" y="53"/>
                        </a:lnTo>
                        <a:lnTo>
                          <a:pt x="77" y="4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7422" name="Rectangle 23"/>
                <p:cNvSpPr>
                  <a:spLocks noChangeArrowheads="1"/>
                </p:cNvSpPr>
                <p:nvPr/>
              </p:nvSpPr>
              <p:spPr bwMode="auto">
                <a:xfrm>
                  <a:off x="3848" y="1398"/>
                  <a:ext cx="571" cy="1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algn="l" defTabSz="762000">
                    <a:lnSpc>
                      <a:spcPct val="90000"/>
                    </a:lnSpc>
                  </a:pPr>
                  <a:r>
                    <a:rPr lang="en-GB" sz="1600">
                      <a:solidFill>
                        <a:schemeClr val="tx2"/>
                      </a:solidFill>
                    </a:rPr>
                    <a:t>System</a:t>
                  </a:r>
                </a:p>
              </p:txBody>
            </p:sp>
            <p:sp>
              <p:nvSpPr>
                <p:cNvPr id="17423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3216" y="2150"/>
                  <a:ext cx="509" cy="20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24" name="Line 25"/>
                <p:cNvSpPr>
                  <a:spLocks noChangeShapeType="1"/>
                </p:cNvSpPr>
                <p:nvPr/>
              </p:nvSpPr>
              <p:spPr bwMode="auto">
                <a:xfrm flipH="1">
                  <a:off x="4560" y="2304"/>
                  <a:ext cx="624" cy="231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25" name="Rectangle 26"/>
                <p:cNvSpPr>
                  <a:spLocks noChangeArrowheads="1"/>
                </p:cNvSpPr>
                <p:nvPr/>
              </p:nvSpPr>
              <p:spPr bwMode="auto">
                <a:xfrm>
                  <a:off x="2801" y="2618"/>
                  <a:ext cx="578" cy="19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algn="l" defTabSz="762000">
                    <a:lnSpc>
                      <a:spcPct val="90000"/>
                    </a:lnSpc>
                  </a:pPr>
                  <a:r>
                    <a:rPr lang="en-GB" sz="1600">
                      <a:solidFill>
                        <a:schemeClr val="tx2"/>
                      </a:solidFill>
                    </a:rPr>
                    <a:t>Actor A</a:t>
                  </a:r>
                </a:p>
              </p:txBody>
            </p:sp>
            <p:sp>
              <p:nvSpPr>
                <p:cNvPr id="17426" name="Rectangle 27"/>
                <p:cNvSpPr>
                  <a:spLocks noChangeArrowheads="1"/>
                </p:cNvSpPr>
                <p:nvPr/>
              </p:nvSpPr>
              <p:spPr bwMode="auto">
                <a:xfrm>
                  <a:off x="5110" y="2783"/>
                  <a:ext cx="578" cy="19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algn="l" defTabSz="762000">
                    <a:lnSpc>
                      <a:spcPct val="90000"/>
                    </a:lnSpc>
                  </a:pPr>
                  <a:r>
                    <a:rPr lang="en-GB" sz="1600">
                      <a:solidFill>
                        <a:schemeClr val="tx2"/>
                      </a:solidFill>
                    </a:rPr>
                    <a:t>Actor B</a:t>
                  </a:r>
                </a:p>
              </p:txBody>
            </p:sp>
            <p:sp>
              <p:nvSpPr>
                <p:cNvPr id="17427" name="Oval 28"/>
                <p:cNvSpPr>
                  <a:spLocks noChangeArrowheads="1"/>
                </p:cNvSpPr>
                <p:nvPr/>
              </p:nvSpPr>
              <p:spPr bwMode="auto">
                <a:xfrm>
                  <a:off x="3737" y="2364"/>
                  <a:ext cx="819" cy="43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pPr defTabSz="762000"/>
                  <a:r>
                    <a:rPr lang="en-GB" sz="1800">
                      <a:latin typeface="Times New Roman" pitchFamily="18" charset="0"/>
                    </a:rPr>
                    <a:t>Scenario</a:t>
                  </a:r>
                </a:p>
              </p:txBody>
            </p:sp>
          </p:grpSp>
        </p:grpSp>
        <p:sp>
          <p:nvSpPr>
            <p:cNvPr id="17415" name="Text Box 40"/>
            <p:cNvSpPr txBox="1">
              <a:spLocks noChangeArrowheads="1"/>
            </p:cNvSpPr>
            <p:nvPr/>
          </p:nvSpPr>
          <p:spPr bwMode="auto">
            <a:xfrm>
              <a:off x="3024" y="3456"/>
              <a:ext cx="2352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just">
                <a:spcBef>
                  <a:spcPct val="50000"/>
                </a:spcBef>
              </a:pPr>
              <a:r>
                <a:rPr lang="en-GB" sz="1800" b="0" dirty="0" err="1">
                  <a:solidFill>
                    <a:schemeClr val="tx2"/>
                  </a:solidFill>
                  <a:latin typeface="Comic Sans MS" pitchFamily="66" charset="0"/>
                </a:rPr>
                <a:t>Menggambarkan</a:t>
              </a:r>
              <a:r>
                <a:rPr lang="en-GB" sz="1800" b="0" dirty="0">
                  <a:solidFill>
                    <a:schemeClr val="tx2"/>
                  </a:solidFill>
                  <a:latin typeface="Comic Sans MS" pitchFamily="66" charset="0"/>
                </a:rPr>
                <a:t> </a:t>
              </a:r>
              <a:r>
                <a:rPr lang="en-GB" sz="1800" b="0" dirty="0" err="1">
                  <a:solidFill>
                    <a:schemeClr val="tx2"/>
                  </a:solidFill>
                  <a:latin typeface="Comic Sans MS" pitchFamily="66" charset="0"/>
                </a:rPr>
                <a:t>bagaimana</a:t>
              </a:r>
              <a:r>
                <a:rPr lang="en-GB" sz="1800" b="0" dirty="0">
                  <a:solidFill>
                    <a:schemeClr val="tx2"/>
                  </a:solidFill>
                  <a:latin typeface="Comic Sans MS" pitchFamily="66" charset="0"/>
                </a:rPr>
                <a:t> </a:t>
              </a:r>
              <a:r>
                <a:rPr lang="en-GB" sz="1800" b="0" dirty="0" err="1">
                  <a:solidFill>
                    <a:schemeClr val="tx2"/>
                  </a:solidFill>
                  <a:latin typeface="Comic Sans MS" pitchFamily="66" charset="0"/>
                </a:rPr>
                <a:t>setiap</a:t>
              </a:r>
              <a:r>
                <a:rPr lang="en-GB" sz="1800" b="0" dirty="0">
                  <a:solidFill>
                    <a:schemeClr val="tx2"/>
                  </a:solidFill>
                  <a:latin typeface="Comic Sans MS" pitchFamily="66" charset="0"/>
                </a:rPr>
                <a:t> </a:t>
              </a:r>
              <a:r>
                <a:rPr lang="en-GB" sz="1800" b="0" dirty="0" err="1">
                  <a:solidFill>
                    <a:schemeClr val="tx2"/>
                  </a:solidFill>
                  <a:latin typeface="Comic Sans MS" pitchFamily="66" charset="0"/>
                </a:rPr>
                <a:t>aktor</a:t>
              </a:r>
              <a:r>
                <a:rPr lang="en-GB" sz="1800" b="0" dirty="0">
                  <a:solidFill>
                    <a:schemeClr val="tx2"/>
                  </a:solidFill>
                  <a:latin typeface="Comic Sans MS" pitchFamily="66" charset="0"/>
                </a:rPr>
                <a:t> </a:t>
              </a:r>
              <a:r>
                <a:rPr lang="en-GB" sz="1800" b="0" dirty="0" err="1">
                  <a:solidFill>
                    <a:schemeClr val="tx2"/>
                  </a:solidFill>
                  <a:latin typeface="Comic Sans MS" pitchFamily="66" charset="0"/>
                </a:rPr>
                <a:t>harus</a:t>
              </a:r>
              <a:r>
                <a:rPr lang="en-GB" sz="1800" b="0" dirty="0">
                  <a:solidFill>
                    <a:schemeClr val="tx2"/>
                  </a:solidFill>
                  <a:latin typeface="Comic Sans MS" pitchFamily="66" charset="0"/>
                </a:rPr>
                <a:t> </a:t>
              </a:r>
              <a:r>
                <a:rPr lang="en-GB" sz="1800" b="0" dirty="0" err="1">
                  <a:solidFill>
                    <a:schemeClr val="tx2"/>
                  </a:solidFill>
                  <a:latin typeface="Comic Sans MS" pitchFamily="66" charset="0"/>
                </a:rPr>
                <a:t>seperti</a:t>
              </a:r>
              <a:r>
                <a:rPr lang="en-GB" sz="1800" b="0" dirty="0">
                  <a:solidFill>
                    <a:schemeClr val="tx2"/>
                  </a:solidFill>
                  <a:latin typeface="Comic Sans MS" pitchFamily="66" charset="0"/>
                </a:rPr>
                <a:t> </a:t>
              </a:r>
              <a:r>
                <a:rPr lang="en-GB" sz="1800" b="0" dirty="0" err="1">
                  <a:solidFill>
                    <a:schemeClr val="tx2"/>
                  </a:solidFill>
                  <a:latin typeface="Comic Sans MS" pitchFamily="66" charset="0"/>
                </a:rPr>
                <a:t>apa</a:t>
              </a:r>
              <a:r>
                <a:rPr lang="en-GB" sz="1800" b="0" dirty="0">
                  <a:solidFill>
                    <a:schemeClr val="tx2"/>
                  </a:solidFill>
                  <a:latin typeface="Comic Sans MS" pitchFamily="66" charset="0"/>
                </a:rPr>
                <a:t> </a:t>
              </a:r>
              <a:r>
                <a:rPr lang="en-GB" sz="1800" b="0" dirty="0" err="1">
                  <a:solidFill>
                    <a:schemeClr val="tx2"/>
                  </a:solidFill>
                  <a:latin typeface="Comic Sans MS" pitchFamily="66" charset="0"/>
                </a:rPr>
                <a:t>berinteraksi</a:t>
              </a:r>
              <a:r>
                <a:rPr lang="en-GB" sz="1800" b="0" dirty="0">
                  <a:solidFill>
                    <a:schemeClr val="tx2"/>
                  </a:solidFill>
                  <a:latin typeface="Comic Sans MS" pitchFamily="66" charset="0"/>
                </a:rPr>
                <a:t> </a:t>
              </a:r>
              <a:r>
                <a:rPr lang="en-GB" sz="1800" b="0" dirty="0" err="1">
                  <a:solidFill>
                    <a:schemeClr val="tx2"/>
                  </a:solidFill>
                  <a:latin typeface="Comic Sans MS" pitchFamily="66" charset="0"/>
                </a:rPr>
                <a:t>dengan</a:t>
              </a:r>
              <a:r>
                <a:rPr lang="en-GB" sz="1800" b="0" dirty="0">
                  <a:solidFill>
                    <a:schemeClr val="tx2"/>
                  </a:solidFill>
                  <a:latin typeface="Comic Sans MS" pitchFamily="66" charset="0"/>
                </a:rPr>
                <a:t> </a:t>
              </a:r>
              <a:r>
                <a:rPr lang="en-GB" sz="1800" b="0" dirty="0" err="1">
                  <a:solidFill>
                    <a:schemeClr val="tx2"/>
                  </a:solidFill>
                  <a:latin typeface="Comic Sans MS" pitchFamily="66" charset="0"/>
                </a:rPr>
                <a:t>sistem</a:t>
              </a:r>
              <a:endParaRPr lang="en-GB" sz="1800" b="0" dirty="0">
                <a:solidFill>
                  <a:schemeClr val="tx2"/>
                </a:solidFill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692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6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6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28600" y="1447800"/>
            <a:ext cx="876300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" indent="0" algn="just">
              <a:lnSpc>
                <a:spcPct val="150000"/>
              </a:lnSpc>
              <a:buNone/>
            </a:pPr>
            <a:r>
              <a:rPr lang="en-US" i="1" dirty="0">
                <a:solidFill>
                  <a:schemeClr val="tx1"/>
                </a:solidFill>
                <a:latin typeface="Comic Sans MS" pitchFamily="66" charset="0"/>
              </a:rPr>
              <a:t>In essence, </a:t>
            </a:r>
            <a:r>
              <a:rPr lang="en-US" i="1" dirty="0">
                <a:solidFill>
                  <a:srgbClr val="0070C0"/>
                </a:solidFill>
                <a:latin typeface="Comic Sans MS" pitchFamily="66" charset="0"/>
              </a:rPr>
              <a:t>requirements engineering aims </a:t>
            </a:r>
            <a:r>
              <a:rPr lang="en-US" i="1" dirty="0">
                <a:solidFill>
                  <a:schemeClr val="tx1"/>
                </a:solidFill>
                <a:latin typeface="Comic Sans MS" pitchFamily="66" charset="0"/>
              </a:rPr>
              <a:t>to transform potentially incomplete, inconsistent and conflicting stakeholder goals into a complete set of high quality requirements.</a:t>
            </a:r>
          </a:p>
          <a:p>
            <a:pPr marL="45720" indent="0" algn="just">
              <a:lnSpc>
                <a:spcPct val="150000"/>
              </a:lnSpc>
              <a:buNone/>
            </a:pPr>
            <a:endParaRPr lang="en-US" i="1" dirty="0">
              <a:latin typeface="Comic Sans MS" pitchFamily="66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6858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 err="1"/>
              <a:t>Peran</a:t>
            </a:r>
            <a:r>
              <a:rPr lang="en-US" sz="2800" dirty="0"/>
              <a:t> </a:t>
            </a:r>
            <a:r>
              <a:rPr lang="en-US" sz="2800" i="1" dirty="0"/>
              <a:t>Stakeholders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i="1" dirty="0"/>
              <a:t>Requirement Engineering</a:t>
            </a:r>
          </a:p>
        </p:txBody>
      </p:sp>
    </p:spTree>
    <p:extLst>
      <p:ext uri="{BB962C8B-B14F-4D97-AF65-F5344CB8AC3E}">
        <p14:creationId xmlns:p14="http://schemas.microsoft.com/office/powerpoint/2010/main" val="3314681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686800" cy="6858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 err="1"/>
              <a:t>Pengertian</a:t>
            </a:r>
            <a:r>
              <a:rPr lang="en-US" sz="3200" dirty="0"/>
              <a:t> </a:t>
            </a:r>
            <a:r>
              <a:rPr lang="en-US" sz="3200" i="1" dirty="0"/>
              <a:t>Requirement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228600" y="1600200"/>
            <a:ext cx="8534400" cy="347472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6000" i="1" dirty="0">
                <a:solidFill>
                  <a:schemeClr val="tx1"/>
                </a:solidFill>
                <a:latin typeface="Comic Sans MS" pitchFamily="66" charset="0"/>
              </a:rPr>
              <a:t>Requirement</a:t>
            </a:r>
            <a:r>
              <a:rPr lang="en-US" sz="13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691035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28600" y="1066800"/>
            <a:ext cx="876300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" indent="0" algn="just">
              <a:lnSpc>
                <a:spcPct val="150000"/>
              </a:lnSpc>
              <a:buNone/>
            </a:pPr>
            <a:r>
              <a:rPr lang="en-US" i="1" dirty="0">
                <a:solidFill>
                  <a:srgbClr val="0070C0"/>
                </a:solidFill>
                <a:latin typeface="Comic Sans MS" pitchFamily="66" charset="0"/>
                <a:cs typeface="Times New Roman" pitchFamily="18" charset="0"/>
              </a:rPr>
              <a:t>Product Managers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Termasuk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user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dan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i="1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administrator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dari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sisi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klien</a:t>
            </a:r>
            <a:r>
              <a:rPr lang="en-US" i="1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.</a:t>
            </a:r>
          </a:p>
          <a:p>
            <a:pPr marL="45720" indent="0" algn="just">
              <a:lnSpc>
                <a:spcPct val="150000"/>
              </a:lnSpc>
              <a:buNone/>
            </a:pPr>
            <a:endParaRPr lang="en-US" dirty="0">
              <a:latin typeface="Comic Sans MS" pitchFamily="66" charset="0"/>
              <a:cs typeface="Times New Roman" pitchFamily="18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i="1" dirty="0">
                <a:solidFill>
                  <a:srgbClr val="0070C0"/>
                </a:solidFill>
                <a:latin typeface="Comic Sans MS" pitchFamily="66" charset="0"/>
                <a:cs typeface="Times New Roman" pitchFamily="18" charset="0"/>
              </a:rPr>
              <a:t>Software team members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dari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sisi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pembuat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i="1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software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990600"/>
            <a:ext cx="8686800" cy="685800"/>
          </a:xfrm>
        </p:spPr>
        <p:txBody>
          <a:bodyPr/>
          <a:lstStyle/>
          <a:p>
            <a:pPr marL="45720" indent="0" algn="ctr">
              <a:buNone/>
            </a:pP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Typical stakeholders</a:t>
            </a:r>
            <a:br>
              <a:rPr lang="en-US" sz="3200" i="1" dirty="0">
                <a:latin typeface="Times New Roman" pitchFamily="18" charset="0"/>
                <a:cs typeface="Times New Roman" pitchFamily="18" charset="0"/>
              </a:rPr>
            </a:br>
            <a:endParaRPr lang="en-US" sz="3200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1053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1447800"/>
            <a:ext cx="822960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" indent="0" algn="just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Salah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satu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mic Sans MS" pitchFamily="66" charset="0"/>
              </a:rPr>
              <a:t>masalah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mic Sans MS" pitchFamily="66" charset="0"/>
              </a:rPr>
              <a:t>utama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dalam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i="1" dirty="0">
                <a:solidFill>
                  <a:schemeClr val="tx1"/>
                </a:solidFill>
                <a:latin typeface="Comic Sans MS" pitchFamily="66" charset="0"/>
              </a:rPr>
              <a:t>Requirement Engineering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adalah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mic Sans MS" pitchFamily="66" charset="0"/>
              </a:rPr>
              <a:t>mengelola</a:t>
            </a:r>
            <a:r>
              <a:rPr lang="en-US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mic Sans MS" pitchFamily="66" charset="0"/>
              </a:rPr>
              <a:t>berbagai</a:t>
            </a:r>
            <a:r>
              <a:rPr lang="en-US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mic Sans MS" pitchFamily="66" charset="0"/>
              </a:rPr>
              <a:t>jenis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inkonsistensi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dihasilkan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dari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i="1" dirty="0">
                <a:solidFill>
                  <a:schemeClr val="tx1"/>
                </a:solidFill>
                <a:latin typeface="Comic Sans MS" pitchFamily="66" charset="0"/>
              </a:rPr>
              <a:t>requirements elicitation, modeling, specification, and prioritization activities.</a:t>
            </a:r>
          </a:p>
          <a:p>
            <a:pPr marL="45720" indent="0" algn="just">
              <a:lnSpc>
                <a:spcPct val="150000"/>
              </a:lnSpc>
              <a:buNone/>
            </a:pPr>
            <a:endParaRPr lang="en-US" dirty="0">
              <a:latin typeface="Comic Sans MS" pitchFamily="66" charset="0"/>
            </a:endParaRPr>
          </a:p>
          <a:p>
            <a:pPr marL="45720" indent="0">
              <a:lnSpc>
                <a:spcPct val="150000"/>
              </a:lnSpc>
              <a:buNone/>
            </a:pPr>
            <a:endParaRPr lang="en-US" dirty="0">
              <a:latin typeface="Comic Sans MS" pitchFamily="66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6858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Requirements Engineering</a:t>
            </a:r>
          </a:p>
        </p:txBody>
      </p:sp>
    </p:spTree>
    <p:extLst>
      <p:ext uri="{BB962C8B-B14F-4D97-AF65-F5344CB8AC3E}">
        <p14:creationId xmlns:p14="http://schemas.microsoft.com/office/powerpoint/2010/main" val="35749470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1447800"/>
            <a:ext cx="822960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" indent="0" algn="just">
              <a:lnSpc>
                <a:spcPct val="150000"/>
              </a:lnSpc>
              <a:buNone/>
            </a:pP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Inkonsistensi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menjadi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sangat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jelas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ketika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ada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mic Sans MS" pitchFamily="66" charset="0"/>
              </a:rPr>
              <a:t>beberapa</a:t>
            </a:r>
            <a:r>
              <a:rPr lang="en-US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mic Sans MS" pitchFamily="66" charset="0"/>
              </a:rPr>
              <a:t>pemangku</a:t>
            </a:r>
            <a:r>
              <a:rPr lang="en-US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mic Sans MS" pitchFamily="66" charset="0"/>
              </a:rPr>
              <a:t>kepentingan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mic Sans MS" pitchFamily="66" charset="0"/>
              </a:rPr>
              <a:t>sudut</a:t>
            </a:r>
            <a:r>
              <a:rPr lang="en-US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mic Sans MS" pitchFamily="66" charset="0"/>
              </a:rPr>
              <a:t>pandang</a:t>
            </a:r>
            <a:endParaRPr lang="en-US" dirty="0">
              <a:solidFill>
                <a:srgbClr val="0070C0"/>
              </a:solidFill>
              <a:latin typeface="Comic Sans MS" pitchFamily="66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endParaRPr lang="en-US" dirty="0">
              <a:latin typeface="Comic Sans MS" pitchFamily="66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Karena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para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pemangku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kepentingan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berbeda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memiliki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berbagai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cara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untuk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mengekspresikan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diri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mereka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mic Sans MS" pitchFamily="66" charset="0"/>
              </a:rPr>
              <a:t>pendapat</a:t>
            </a:r>
            <a:r>
              <a:rPr lang="en-US" dirty="0">
                <a:solidFill>
                  <a:srgbClr val="0070C0"/>
                </a:solidFill>
                <a:latin typeface="Comic Sans MS" pitchFamily="66" charset="0"/>
              </a:rPr>
              <a:t> yang </a:t>
            </a:r>
            <a:r>
              <a:rPr lang="en-US" dirty="0" err="1">
                <a:solidFill>
                  <a:srgbClr val="0070C0"/>
                </a:solidFill>
                <a:latin typeface="Comic Sans MS" pitchFamily="66" charset="0"/>
              </a:rPr>
              <a:t>berbeda</a:t>
            </a:r>
            <a:r>
              <a:rPr lang="en-US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serta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memiliki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prioritas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.</a:t>
            </a:r>
          </a:p>
          <a:p>
            <a:pPr marL="45720" indent="0">
              <a:lnSpc>
                <a:spcPct val="150000"/>
              </a:lnSpc>
              <a:buNone/>
            </a:pPr>
            <a:endParaRPr lang="en-US" dirty="0">
              <a:latin typeface="Comic Sans MS" pitchFamily="66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686800" cy="6858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Requirements Engineering</a:t>
            </a:r>
          </a:p>
        </p:txBody>
      </p:sp>
    </p:spTree>
    <p:extLst>
      <p:ext uri="{BB962C8B-B14F-4D97-AF65-F5344CB8AC3E}">
        <p14:creationId xmlns:p14="http://schemas.microsoft.com/office/powerpoint/2010/main" val="31237506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1447800"/>
            <a:ext cx="822960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" indent="0" algn="just">
              <a:lnSpc>
                <a:spcPct val="150000"/>
              </a:lnSpc>
              <a:buNone/>
            </a:pP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Keberhasilan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proyek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rekayasa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kebutuhan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mic Sans MS" pitchFamily="66" charset="0"/>
              </a:rPr>
              <a:t>tergantung</a:t>
            </a:r>
            <a:r>
              <a:rPr lang="en-US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pada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analisis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akurat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dari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perspektif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untuk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ketidaklengkapan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inkonsistensi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.</a:t>
            </a:r>
          </a:p>
          <a:p>
            <a:pPr marL="45720" indent="0" algn="just">
              <a:lnSpc>
                <a:spcPct val="150000"/>
              </a:lnSpc>
              <a:buNone/>
            </a:pPr>
            <a:endParaRPr lang="en-US" dirty="0">
              <a:latin typeface="Comic Sans MS" pitchFamily="66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Kebutuhan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perlu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mic Sans MS" pitchFamily="66" charset="0"/>
              </a:rPr>
              <a:t>dinegosiasikan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mic Sans MS" pitchFamily="66" charset="0"/>
              </a:rPr>
              <a:t>divalidasi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sebelum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mereka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mic Sans MS" pitchFamily="66" charset="0"/>
              </a:rPr>
              <a:t>didokumentasikan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dan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mic Sans MS" pitchFamily="66" charset="0"/>
              </a:rPr>
              <a:t>pengembang</a:t>
            </a:r>
            <a:r>
              <a:rPr lang="en-US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mic Sans MS" pitchFamily="66" charset="0"/>
              </a:rPr>
              <a:t>berkomitmen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untuk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</a:rPr>
              <a:t>menerapkannya</a:t>
            </a:r>
            <a:endParaRPr lang="en-US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6858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Requirements Engineering</a:t>
            </a:r>
          </a:p>
        </p:txBody>
      </p:sp>
    </p:spTree>
    <p:extLst>
      <p:ext uri="{BB962C8B-B14F-4D97-AF65-F5344CB8AC3E}">
        <p14:creationId xmlns:p14="http://schemas.microsoft.com/office/powerpoint/2010/main" val="15042105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514600" y="3124200"/>
            <a:ext cx="4495800" cy="1066800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marL="0" indent="0">
              <a:buNone/>
              <a:defRPr/>
            </a:pPr>
            <a:r>
              <a:rPr lang="en-US" sz="5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TERIMA KASIH</a:t>
            </a:r>
            <a:endParaRPr lang="id-ID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id-ID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016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 err="1"/>
              <a:t>Pengertian</a:t>
            </a:r>
            <a:r>
              <a:rPr lang="en-US" sz="3200" dirty="0"/>
              <a:t> </a:t>
            </a:r>
            <a:r>
              <a:rPr lang="en-US" sz="3200" i="1" dirty="0"/>
              <a:t>Requirement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228600" y="1600200"/>
            <a:ext cx="8534400" cy="347472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“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Sesuatu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pada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produk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 yang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harus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dilakukan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atau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sebuah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kualitas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 yang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harus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dimiliki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produk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tersebut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” (Robertson99).</a:t>
            </a:r>
          </a:p>
          <a:p>
            <a:pPr marL="45720" indent="0" algn="just">
              <a:buNone/>
            </a:pPr>
            <a:endParaRPr lang="en-US" sz="2400" dirty="0">
              <a:solidFill>
                <a:schemeClr val="tx1"/>
              </a:solidFill>
              <a:latin typeface="Comic Sans MS" pitchFamily="66" charset="0"/>
            </a:endParaRPr>
          </a:p>
          <a:p>
            <a:pPr marL="4572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“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Sebuah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spesifikasi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kebutuhan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adalah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bagaimana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tujuan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harus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sesuai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dengan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sistem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 yang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diusulkan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” (Anton96).</a:t>
            </a:r>
          </a:p>
        </p:txBody>
      </p:sp>
    </p:spTree>
    <p:extLst>
      <p:ext uri="{BB962C8B-B14F-4D97-AF65-F5344CB8AC3E}">
        <p14:creationId xmlns:p14="http://schemas.microsoft.com/office/powerpoint/2010/main" val="2613086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 err="1"/>
              <a:t>Pengertian</a:t>
            </a:r>
            <a:r>
              <a:rPr lang="en-US" sz="3200" dirty="0"/>
              <a:t> </a:t>
            </a:r>
            <a:r>
              <a:rPr lang="en-US" sz="3200" i="1" dirty="0"/>
              <a:t>Requirement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228600" y="1600200"/>
            <a:ext cx="8534400" cy="495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" indent="0" algn="just">
              <a:lnSpc>
                <a:spcPct val="150000"/>
              </a:lnSpc>
              <a:buNone/>
            </a:pPr>
            <a:endParaRPr lang="en-US" i="1" dirty="0">
              <a:solidFill>
                <a:schemeClr val="tx1"/>
              </a:solidFill>
              <a:latin typeface="Comic Sans MS" pitchFamily="66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i="1" dirty="0">
                <a:solidFill>
                  <a:schemeClr val="tx1"/>
                </a:solidFill>
                <a:latin typeface="Comic Sans MS" pitchFamily="66" charset="0"/>
              </a:rPr>
              <a:t>A condition or capability needed by a user to solve a problem or achieve an objective.</a:t>
            </a:r>
          </a:p>
          <a:p>
            <a:pPr marL="45720" indent="0" algn="just">
              <a:lnSpc>
                <a:spcPct val="150000"/>
              </a:lnSpc>
              <a:buNone/>
            </a:pPr>
            <a:endParaRPr lang="en-US" i="1" dirty="0">
              <a:solidFill>
                <a:schemeClr val="tx1"/>
              </a:solidFill>
              <a:latin typeface="Comic Sans MS" pitchFamily="66" charset="0"/>
            </a:endParaRPr>
          </a:p>
          <a:p>
            <a:pPr marL="502920" indent="-457200" algn="just">
              <a:lnSpc>
                <a:spcPct val="150000"/>
              </a:lnSpc>
              <a:buAutoNum type="arabicParenBoth"/>
            </a:pPr>
            <a:endParaRPr lang="en-US" i="1" dirty="0">
              <a:solidFill>
                <a:schemeClr val="tx1"/>
              </a:solidFill>
              <a:latin typeface="Comic Sans MS" pitchFamily="66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endParaRPr lang="en-US" i="1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000" y="6356866"/>
            <a:ext cx="2987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" indent="0" algn="just">
              <a:buNone/>
            </a:pPr>
            <a:r>
              <a:rPr lang="en-US" dirty="0"/>
              <a:t>IEEE 610.12-1990 Standard</a:t>
            </a:r>
          </a:p>
        </p:txBody>
      </p:sp>
    </p:spTree>
    <p:extLst>
      <p:ext uri="{BB962C8B-B14F-4D97-AF65-F5344CB8AC3E}">
        <p14:creationId xmlns:p14="http://schemas.microsoft.com/office/powerpoint/2010/main" val="2143468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 err="1"/>
              <a:t>Pengertian</a:t>
            </a:r>
            <a:r>
              <a:rPr lang="en-US" sz="3200" dirty="0"/>
              <a:t> Requirement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228600" y="1600200"/>
            <a:ext cx="8534400" cy="495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" indent="0" algn="just">
              <a:lnSpc>
                <a:spcPct val="150000"/>
              </a:lnSpc>
              <a:buNone/>
            </a:pPr>
            <a:r>
              <a:rPr lang="en-US" i="1" dirty="0">
                <a:solidFill>
                  <a:schemeClr val="tx1"/>
                </a:solidFill>
                <a:latin typeface="Comic Sans MS" pitchFamily="66" charset="0"/>
              </a:rPr>
              <a:t>A condition or capability needed by a user to solve a problem or achieve an objective.</a:t>
            </a:r>
          </a:p>
          <a:p>
            <a:pPr marL="45720" indent="0" algn="just">
              <a:lnSpc>
                <a:spcPct val="150000"/>
              </a:lnSpc>
              <a:buNone/>
            </a:pPr>
            <a:endParaRPr lang="en-US" dirty="0">
              <a:solidFill>
                <a:schemeClr val="tx1"/>
              </a:solidFill>
              <a:latin typeface="Comic Sans MS" pitchFamily="66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sz="2000" dirty="0" err="1">
                <a:solidFill>
                  <a:srgbClr val="0070C0"/>
                </a:solidFill>
                <a:latin typeface="Comic Sans MS" pitchFamily="66" charset="0"/>
              </a:rPr>
              <a:t>Kondisi</a:t>
            </a:r>
            <a:r>
              <a:rPr lang="en-US" sz="2000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mic Sans MS" pitchFamily="66" charset="0"/>
              </a:rPr>
              <a:t>atau</a:t>
            </a:r>
            <a:r>
              <a:rPr lang="en-US" sz="2000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mic Sans MS" pitchFamily="66" charset="0"/>
              </a:rPr>
              <a:t>kapabilitas</a:t>
            </a:r>
            <a:r>
              <a:rPr lang="en-US" sz="2000" dirty="0">
                <a:solidFill>
                  <a:srgbClr val="0070C0"/>
                </a:solidFill>
                <a:latin typeface="Comic Sans MS" pitchFamily="66" charset="0"/>
              </a:rPr>
              <a:t> yang </a:t>
            </a:r>
            <a:r>
              <a:rPr lang="en-US" sz="2000" dirty="0" err="1">
                <a:solidFill>
                  <a:srgbClr val="0070C0"/>
                </a:solidFill>
                <a:latin typeface="Comic Sans MS" pitchFamily="66" charset="0"/>
              </a:rPr>
              <a:t>dibutuhkan</a:t>
            </a:r>
            <a:r>
              <a:rPr lang="en-US" sz="2000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mic Sans MS" pitchFamily="66" charset="0"/>
              </a:rPr>
              <a:t>oleh</a:t>
            </a:r>
            <a:r>
              <a:rPr lang="en-US" sz="2000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mic Sans MS" pitchFamily="66" charset="0"/>
              </a:rPr>
              <a:t>pengguna</a:t>
            </a:r>
            <a:r>
              <a:rPr lang="en-US" sz="2000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mic Sans MS" pitchFamily="66" charset="0"/>
              </a:rPr>
              <a:t>untuk</a:t>
            </a:r>
            <a:r>
              <a:rPr lang="en-US" sz="2000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mic Sans MS" pitchFamily="66" charset="0"/>
              </a:rPr>
              <a:t>menyelesaikan</a:t>
            </a:r>
            <a:r>
              <a:rPr lang="en-US" sz="2000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mic Sans MS" pitchFamily="66" charset="0"/>
              </a:rPr>
              <a:t>masalah</a:t>
            </a:r>
            <a:r>
              <a:rPr lang="en-US" sz="2000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mic Sans MS" pitchFamily="66" charset="0"/>
              </a:rPr>
              <a:t>atau</a:t>
            </a:r>
            <a:r>
              <a:rPr lang="en-US" sz="2000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mic Sans MS" pitchFamily="66" charset="0"/>
              </a:rPr>
              <a:t>mendapatkan</a:t>
            </a:r>
            <a:r>
              <a:rPr lang="en-US" sz="2000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mic Sans MS" pitchFamily="66" charset="0"/>
              </a:rPr>
              <a:t>tujuan</a:t>
            </a:r>
            <a:endParaRPr lang="en-US" sz="2000" dirty="0">
              <a:solidFill>
                <a:srgbClr val="0070C0"/>
              </a:solidFill>
              <a:latin typeface="Comic Sans MS" pitchFamily="66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endParaRPr lang="en-US" dirty="0">
              <a:solidFill>
                <a:schemeClr val="tx1"/>
              </a:solidFill>
              <a:latin typeface="Comic Sans MS" pitchFamily="66" charset="0"/>
            </a:endParaRPr>
          </a:p>
          <a:p>
            <a:pPr marL="502920" indent="-457200" algn="just">
              <a:lnSpc>
                <a:spcPct val="150000"/>
              </a:lnSpc>
              <a:buAutoNum type="arabicParenBoth"/>
            </a:pPr>
            <a:endParaRPr lang="en-US" dirty="0">
              <a:solidFill>
                <a:schemeClr val="tx1"/>
              </a:solidFill>
              <a:latin typeface="Comic Sans MS" pitchFamily="66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endParaRPr lang="en-US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000" y="6356866"/>
            <a:ext cx="2987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" indent="0" algn="just">
              <a:buNone/>
            </a:pPr>
            <a:r>
              <a:rPr lang="en-US" dirty="0"/>
              <a:t>IEEE 610.12-1990 Standard</a:t>
            </a:r>
          </a:p>
        </p:txBody>
      </p:sp>
    </p:spTree>
    <p:extLst>
      <p:ext uri="{BB962C8B-B14F-4D97-AF65-F5344CB8AC3E}">
        <p14:creationId xmlns:p14="http://schemas.microsoft.com/office/powerpoint/2010/main" val="2468433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10668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 err="1"/>
              <a:t>Pengertian</a:t>
            </a:r>
            <a:r>
              <a:rPr lang="en-US" sz="3200" dirty="0"/>
              <a:t> </a:t>
            </a:r>
            <a:r>
              <a:rPr lang="en-US" sz="3200" i="1" dirty="0"/>
              <a:t>Requirement Engineering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228600" y="1600200"/>
            <a:ext cx="8534400" cy="34747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" indent="0" algn="ctr">
              <a:buNone/>
            </a:pPr>
            <a:r>
              <a:rPr lang="en-US" sz="4000" i="1" dirty="0">
                <a:solidFill>
                  <a:schemeClr val="tx1"/>
                </a:solidFill>
                <a:latin typeface="Comic Sans MS" pitchFamily="66" charset="0"/>
              </a:rPr>
              <a:t>Requirement Engineering</a:t>
            </a:r>
            <a:r>
              <a:rPr lang="en-US" sz="8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6819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686800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 err="1"/>
              <a:t>Pengertian</a:t>
            </a:r>
            <a:r>
              <a:rPr lang="en-US" sz="3200" dirty="0"/>
              <a:t> </a:t>
            </a:r>
            <a:r>
              <a:rPr lang="en-US" sz="3200" i="1" dirty="0"/>
              <a:t>Requirement Engineering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457200" y="1600200"/>
            <a:ext cx="8153400" cy="347472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" indent="0" algn="just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“</a:t>
            </a:r>
            <a:r>
              <a:rPr lang="en-US" sz="2400" b="1" i="1" dirty="0">
                <a:solidFill>
                  <a:schemeClr val="tx1"/>
                </a:solidFill>
                <a:latin typeface="Comic Sans MS" pitchFamily="66" charset="0"/>
              </a:rPr>
              <a:t>Requirement Engineering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adalah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 Proses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dimana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persyaratan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untuk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produk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perangkat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lunak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dikumpulkan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dianalisis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didokumentasikan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dan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dikelola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 di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seluruh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siklus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hidup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rekayasa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perangkat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lunak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”.</a:t>
            </a:r>
          </a:p>
          <a:p>
            <a:pPr marL="45720" indent="0" algn="just">
              <a:lnSpc>
                <a:spcPct val="150000"/>
              </a:lnSpc>
              <a:buNone/>
            </a:pPr>
            <a:endParaRPr lang="en-US" sz="2400" dirty="0">
              <a:solidFill>
                <a:schemeClr val="tx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437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3250</TotalTime>
  <Words>1026</Words>
  <Application>Microsoft Office PowerPoint</Application>
  <PresentationFormat>On-screen Show (4:3)</PresentationFormat>
  <Paragraphs>231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Arial</vt:lpstr>
      <vt:lpstr>Calibri</vt:lpstr>
      <vt:lpstr>Century Gothic</vt:lpstr>
      <vt:lpstr>Comic Sans MS</vt:lpstr>
      <vt:lpstr>Courier New</vt:lpstr>
      <vt:lpstr>Georgia</vt:lpstr>
      <vt:lpstr>Palatino Linotype</vt:lpstr>
      <vt:lpstr>Times New Roman</vt:lpstr>
      <vt:lpstr>Executive</vt:lpstr>
      <vt:lpstr>Teknik Informatika S1</vt:lpstr>
      <vt:lpstr>SILABUS MATA KULIAH</vt:lpstr>
      <vt:lpstr>SOFTWARE REQUIREMENT ENGINEERING</vt:lpstr>
      <vt:lpstr>Pengertian Requirement</vt:lpstr>
      <vt:lpstr>Pengertian Requirement</vt:lpstr>
      <vt:lpstr>Pengertian Requirement</vt:lpstr>
      <vt:lpstr>Pengertian Requirement</vt:lpstr>
      <vt:lpstr>Pengertian Requirement Engineering</vt:lpstr>
      <vt:lpstr>Pengertian Requirement Engineering</vt:lpstr>
      <vt:lpstr>Requirement Classifications</vt:lpstr>
      <vt:lpstr>Requirement Classifications</vt:lpstr>
      <vt:lpstr>Requirement Classifications</vt:lpstr>
      <vt:lpstr>Requirement Classifications</vt:lpstr>
      <vt:lpstr>Requirement Classifications</vt:lpstr>
      <vt:lpstr>Requirement Classifications</vt:lpstr>
      <vt:lpstr>Requirement Classifications</vt:lpstr>
      <vt:lpstr>Requirement Classifications</vt:lpstr>
      <vt:lpstr>Requirement Classifications</vt:lpstr>
      <vt:lpstr>Requirement Classifications</vt:lpstr>
      <vt:lpstr>Requirement Classifications</vt:lpstr>
      <vt:lpstr>Requirement Classifications</vt:lpstr>
      <vt:lpstr>Requirement Classifications</vt:lpstr>
      <vt:lpstr>Requirement Classifications</vt:lpstr>
      <vt:lpstr>Requirement Classifications</vt:lpstr>
      <vt:lpstr>Requirement Classifications</vt:lpstr>
      <vt:lpstr>Requirement Classifications</vt:lpstr>
      <vt:lpstr>Requirement Classifications</vt:lpstr>
      <vt:lpstr>Requirement Classifications</vt:lpstr>
      <vt:lpstr>Requirement Classifications</vt:lpstr>
      <vt:lpstr>Requirement Classifications</vt:lpstr>
      <vt:lpstr>Requirement Classifications</vt:lpstr>
      <vt:lpstr>Requirement Classifications</vt:lpstr>
      <vt:lpstr>Requirement Classifications</vt:lpstr>
      <vt:lpstr>Requirement Classifications</vt:lpstr>
      <vt:lpstr>Requirement Classifications</vt:lpstr>
      <vt:lpstr>Requirement Classifications</vt:lpstr>
      <vt:lpstr>Skenario dasar Requirement Engineering</vt:lpstr>
      <vt:lpstr>Skenario dasar Requirement Engineering</vt:lpstr>
      <vt:lpstr>Peran Stakeholders dalam Requirement Engineering</vt:lpstr>
      <vt:lpstr>Typical stakeholders </vt:lpstr>
      <vt:lpstr>Requirements Engineering</vt:lpstr>
      <vt:lpstr>Requirements Engineering</vt:lpstr>
      <vt:lpstr>Requirements Engineering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Teknik Informatika S1</dc:title>
  <dc:creator>Egi</dc:creator>
  <cp:lastModifiedBy>BIMA 2</cp:lastModifiedBy>
  <cp:revision>246</cp:revision>
  <dcterms:created xsi:type="dcterms:W3CDTF">2014-02-27T04:21:26Z</dcterms:created>
  <dcterms:modified xsi:type="dcterms:W3CDTF">2024-04-24T03:53:36Z</dcterms:modified>
</cp:coreProperties>
</file>