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9"/>
  </p:notesMasterIdLst>
  <p:sldIdLst>
    <p:sldId id="256" r:id="rId2"/>
    <p:sldId id="389" r:id="rId3"/>
    <p:sldId id="482" r:id="rId4"/>
    <p:sldId id="498" r:id="rId5"/>
    <p:sldId id="499" r:id="rId6"/>
    <p:sldId id="483" r:id="rId7"/>
    <p:sldId id="484" r:id="rId8"/>
    <p:sldId id="485" r:id="rId9"/>
    <p:sldId id="494" r:id="rId10"/>
    <p:sldId id="487" r:id="rId11"/>
    <p:sldId id="488" r:id="rId12"/>
    <p:sldId id="489" r:id="rId13"/>
    <p:sldId id="495" r:id="rId14"/>
    <p:sldId id="496" r:id="rId15"/>
    <p:sldId id="497" r:id="rId16"/>
    <p:sldId id="493" r:id="rId17"/>
    <p:sldId id="44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89858" autoAdjust="0"/>
  </p:normalViewPr>
  <p:slideViewPr>
    <p:cSldViewPr>
      <p:cViewPr varScale="1">
        <p:scale>
          <a:sx n="65" d="100"/>
          <a:sy n="65" d="100"/>
        </p:scale>
        <p:origin x="1524" y="72"/>
      </p:cViewPr>
      <p:guideLst>
        <p:guide orient="horz" pos="2160"/>
        <p:guide pos="2880"/>
      </p:guideLst>
    </p:cSldViewPr>
  </p:slideViewPr>
  <p:outlineViewPr>
    <p:cViewPr>
      <p:scale>
        <a:sx n="33" d="100"/>
        <a:sy n="33" d="100"/>
      </p:scale>
      <p:origin x="0" y="400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B68DAB-7320-458B-B939-EF8098742320}" type="datetimeFigureOut">
              <a:rPr lang="en-US" smtClean="0"/>
              <a:t>4/24/2024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60B307-1DB8-4B2E-B6B2-1E20563C4C7F}" type="slidenum">
              <a:rPr lang="en-US" smtClean="0"/>
              <a:t>‹#›</a:t>
            </a:fld>
            <a:endParaRPr lang="en-US"/>
          </a:p>
        </p:txBody>
      </p:sp>
    </p:spTree>
    <p:extLst>
      <p:ext uri="{BB962C8B-B14F-4D97-AF65-F5344CB8AC3E}">
        <p14:creationId xmlns:p14="http://schemas.microsoft.com/office/powerpoint/2010/main" val="2408942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3</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Analisis dan Desain Terstruktur (SAD) telah ada sejak pertengahan 1970-an dan telah banyak menulis tentang, dipromosikan, dan digunakan. </a:t>
            </a:r>
          </a:p>
          <a:p>
            <a:r>
              <a:rPr lang="nb-NO" sz="1100" dirty="0"/>
              <a:t>Pendekatan ini sebagian besar berorientasi fungsi. </a:t>
            </a:r>
          </a:p>
        </p:txBody>
      </p:sp>
      <p:sp>
        <p:nvSpPr>
          <p:cNvPr id="4" name="Slide Number Placeholder 3"/>
          <p:cNvSpPr>
            <a:spLocks noGrp="1"/>
          </p:cNvSpPr>
          <p:nvPr>
            <p:ph type="sldNum" sz="quarter" idx="10"/>
          </p:nvPr>
        </p:nvSpPr>
        <p:spPr/>
        <p:txBody>
          <a:bodyPr/>
          <a:lstStyle/>
          <a:p>
            <a:fld id="{7A3CA83C-C192-4059-BB71-4B5829D37A7E}" type="slidenum">
              <a:rPr lang="en-US" smtClean="0"/>
              <a:t>12</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Analisis dan Desain Terstruktur (SAD) telah ada sejak pertengahan 1970-an dan telah banyak menulis tentang, dipromosikan, dan digunakan. </a:t>
            </a:r>
          </a:p>
          <a:p>
            <a:r>
              <a:rPr lang="nb-NO" sz="1100" dirty="0"/>
              <a:t>Pendekatan ini sebagian besar berorientasi fungsi. </a:t>
            </a:r>
          </a:p>
        </p:txBody>
      </p:sp>
      <p:sp>
        <p:nvSpPr>
          <p:cNvPr id="4" name="Slide Number Placeholder 3"/>
          <p:cNvSpPr>
            <a:spLocks noGrp="1"/>
          </p:cNvSpPr>
          <p:nvPr>
            <p:ph type="sldNum" sz="quarter" idx="10"/>
          </p:nvPr>
        </p:nvSpPr>
        <p:spPr/>
        <p:txBody>
          <a:bodyPr/>
          <a:lstStyle/>
          <a:p>
            <a:fld id="{7A3CA83C-C192-4059-BB71-4B5829D37A7E}" type="slidenum">
              <a:rPr lang="en-US" smtClean="0"/>
              <a:t>13</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Analisis dan Desain Terstruktur (SAD) telah ada sejak pertengahan 1970-an dan telah banyak menulis tentang, dipromosikan, dan digunakan. </a:t>
            </a:r>
          </a:p>
          <a:p>
            <a:r>
              <a:rPr lang="nb-NO" sz="1100" dirty="0"/>
              <a:t>Pendekatan ini sebagian besar berorientasi fungsi. </a:t>
            </a:r>
          </a:p>
        </p:txBody>
      </p:sp>
      <p:sp>
        <p:nvSpPr>
          <p:cNvPr id="4" name="Slide Number Placeholder 3"/>
          <p:cNvSpPr>
            <a:spLocks noGrp="1"/>
          </p:cNvSpPr>
          <p:nvPr>
            <p:ph type="sldNum" sz="quarter" idx="10"/>
          </p:nvPr>
        </p:nvSpPr>
        <p:spPr/>
        <p:txBody>
          <a:bodyPr/>
          <a:lstStyle/>
          <a:p>
            <a:fld id="{7A3CA83C-C192-4059-BB71-4B5829D37A7E}" type="slidenum">
              <a:rPr lang="en-US" smtClean="0"/>
              <a:t>14</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Analisis dan Desain Terstruktur (SAD) telah ada sejak pertengahan 1970-an dan telah banyak menulis tentang, dipromosikan, dan digunakan. </a:t>
            </a:r>
          </a:p>
          <a:p>
            <a:r>
              <a:rPr lang="nb-NO" sz="1100" dirty="0"/>
              <a:t>Pendekatan ini sebagian besar berorientasi fungsi. </a:t>
            </a:r>
          </a:p>
        </p:txBody>
      </p:sp>
      <p:sp>
        <p:nvSpPr>
          <p:cNvPr id="4" name="Slide Number Placeholder 3"/>
          <p:cNvSpPr>
            <a:spLocks noGrp="1"/>
          </p:cNvSpPr>
          <p:nvPr>
            <p:ph type="sldNum" sz="quarter" idx="10"/>
          </p:nvPr>
        </p:nvSpPr>
        <p:spPr/>
        <p:txBody>
          <a:bodyPr/>
          <a:lstStyle/>
          <a:p>
            <a:fld id="{7A3CA83C-C192-4059-BB71-4B5829D37A7E}" type="slidenum">
              <a:rPr lang="en-US" smtClean="0"/>
              <a:t>15</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Alat manajemen persyaratan seperti </a:t>
            </a:r>
            <a:r>
              <a:rPr lang="en-US" sz="1100" dirty="0">
                <a:solidFill>
                  <a:srgbClr val="FF0000"/>
                </a:solidFill>
              </a:rPr>
              <a:t>DOORS</a:t>
            </a:r>
            <a:r>
              <a:rPr lang="en-US" sz="1100" dirty="0"/>
              <a:t>, </a:t>
            </a:r>
            <a:r>
              <a:rPr lang="en-US" sz="1100" dirty="0" err="1">
                <a:solidFill>
                  <a:srgbClr val="FF0000"/>
                </a:solidFill>
              </a:rPr>
              <a:t>CaliberRM</a:t>
            </a:r>
            <a:r>
              <a:rPr lang="en-US" sz="1100" dirty="0"/>
              <a:t> </a:t>
            </a:r>
            <a:r>
              <a:rPr lang="en-US" sz="1100" dirty="0" err="1"/>
              <a:t>dan</a:t>
            </a:r>
            <a:r>
              <a:rPr lang="en-US" sz="1100" dirty="0"/>
              <a:t> </a:t>
            </a:r>
            <a:r>
              <a:rPr lang="en-US" sz="1100" dirty="0" err="1">
                <a:solidFill>
                  <a:srgbClr val="FF0000"/>
                </a:solidFill>
              </a:rPr>
              <a:t>RequisitPro</a:t>
            </a:r>
            <a:r>
              <a:rPr lang="en-US" sz="1100" dirty="0"/>
              <a:t> </a:t>
            </a:r>
            <a:r>
              <a:rPr lang="nb-NO" sz="1100" dirty="0"/>
              <a:t>memberikan dukungan format berbasis untuk elisitasi persyaratan. </a:t>
            </a:r>
          </a:p>
          <a:p>
            <a:endParaRPr lang="nb-NO" sz="1100" dirty="0"/>
          </a:p>
          <a:p>
            <a:r>
              <a:rPr lang="nb-NO" sz="1100" dirty="0"/>
              <a:t>Beberapa alat telah dikembangkan dengan dukungan kognitif untuk analis persyaratan elisitasi dalam pikiran seperti </a:t>
            </a:r>
            <a:r>
              <a:rPr lang="en-US" sz="1100" dirty="0">
                <a:solidFill>
                  <a:srgbClr val="FF0000"/>
                </a:solidFill>
              </a:rPr>
              <a:t>The Requirements Apprentice</a:t>
            </a:r>
            <a:r>
              <a:rPr lang="en-US" sz="1100" dirty="0"/>
              <a:t>, </a:t>
            </a:r>
            <a:r>
              <a:rPr lang="en-US" sz="1100" dirty="0">
                <a:solidFill>
                  <a:srgbClr val="FF0000"/>
                </a:solidFill>
              </a:rPr>
              <a:t>ACME/ PRIME</a:t>
            </a:r>
            <a:r>
              <a:rPr lang="en-US" sz="1100" dirty="0"/>
              <a:t>, </a:t>
            </a:r>
            <a:r>
              <a:rPr lang="en-US" sz="1100" dirty="0" err="1"/>
              <a:t>dan</a:t>
            </a:r>
            <a:r>
              <a:rPr lang="en-US" sz="1100" dirty="0"/>
              <a:t> </a:t>
            </a:r>
            <a:r>
              <a:rPr lang="en-US" sz="1100" dirty="0" err="1">
                <a:solidFill>
                  <a:srgbClr val="FF0000"/>
                </a:solidFill>
              </a:rPr>
              <a:t>AbstFinder</a:t>
            </a:r>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16</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4</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5</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Dua pertanyaan penting yang perlu ditangani selama elisitasi persyaratan adalah: </a:t>
            </a:r>
          </a:p>
          <a:p>
            <a:endParaRPr lang="nb-NO" sz="1100" dirty="0"/>
          </a:p>
          <a:p>
            <a:r>
              <a:rPr lang="nb-NO" sz="1100" dirty="0"/>
              <a:t>Teknik dan pendekatan yang harus digunakan untuk kegiatan elisitasi persyaratan yang diberikan? </a:t>
            </a:r>
          </a:p>
          <a:p>
            <a:r>
              <a:rPr lang="nb-NO" sz="1100" dirty="0"/>
              <a:t>Manakah dari teknik dan pendekatan ini saling melengkapi atau dapat digunakan sebagai alternatif?</a:t>
            </a:r>
          </a:p>
        </p:txBody>
      </p:sp>
      <p:sp>
        <p:nvSpPr>
          <p:cNvPr id="4" name="Slide Number Placeholder 3"/>
          <p:cNvSpPr>
            <a:spLocks noGrp="1"/>
          </p:cNvSpPr>
          <p:nvPr>
            <p:ph type="sldNum" sz="quarter" idx="10"/>
          </p:nvPr>
        </p:nvSpPr>
        <p:spPr/>
        <p:txBody>
          <a:bodyPr/>
          <a:lstStyle/>
          <a:p>
            <a:fld id="{7A3CA83C-C192-4059-BB71-4B5829D37A7E}" type="slidenum">
              <a:rPr lang="en-US" smtClean="0"/>
              <a:t>6</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7</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Wawancara, analisis domain, dan kerja kelompok, yang generik dan cukup untuk menyediakan dukungan untuk semua kegiatan elisitasi yang terdaftar fleksibel.</a:t>
            </a:r>
          </a:p>
        </p:txBody>
      </p:sp>
      <p:sp>
        <p:nvSpPr>
          <p:cNvPr id="4" name="Slide Number Placeholder 3"/>
          <p:cNvSpPr>
            <a:spLocks noGrp="1"/>
          </p:cNvSpPr>
          <p:nvPr>
            <p:ph type="sldNum" sz="quarter" idx="10"/>
          </p:nvPr>
        </p:nvSpPr>
        <p:spPr/>
        <p:txBody>
          <a:bodyPr/>
          <a:lstStyle/>
          <a:p>
            <a:fld id="{7A3CA83C-C192-4059-BB71-4B5829D37A7E}" type="slidenum">
              <a:rPr lang="en-US" smtClean="0"/>
              <a:t>8</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Wawancara, analisis domain, dan kerja kelompok, yang generik dan cukup untuk menyediakan dukungan untuk semua kegiatan elisitasi yang terdaftar fleksibel.</a:t>
            </a:r>
          </a:p>
        </p:txBody>
      </p:sp>
      <p:sp>
        <p:nvSpPr>
          <p:cNvPr id="4" name="Slide Number Placeholder 3"/>
          <p:cNvSpPr>
            <a:spLocks noGrp="1"/>
          </p:cNvSpPr>
          <p:nvPr>
            <p:ph type="sldNum" sz="quarter" idx="10"/>
          </p:nvPr>
        </p:nvSpPr>
        <p:spPr/>
        <p:txBody>
          <a:bodyPr/>
          <a:lstStyle/>
          <a:p>
            <a:fld id="{7A3CA83C-C192-4059-BB71-4B5829D37A7E}" type="slidenum">
              <a:rPr lang="en-US" smtClean="0"/>
              <a:t>9</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sz="1100" dirty="0"/>
          </a:p>
        </p:txBody>
      </p:sp>
      <p:sp>
        <p:nvSpPr>
          <p:cNvPr id="4" name="Slide Number Placeholder 3"/>
          <p:cNvSpPr>
            <a:spLocks noGrp="1"/>
          </p:cNvSpPr>
          <p:nvPr>
            <p:ph type="sldNum" sz="quarter" idx="10"/>
          </p:nvPr>
        </p:nvSpPr>
        <p:spPr/>
        <p:txBody>
          <a:bodyPr/>
          <a:lstStyle/>
          <a:p>
            <a:fld id="{7A3CA83C-C192-4059-BB71-4B5829D37A7E}" type="slidenum">
              <a:rPr lang="en-US" smtClean="0"/>
              <a:t>10</a:t>
            </a:fld>
            <a:endParaRPr lang="en-US"/>
          </a:p>
        </p:txBody>
      </p:sp>
    </p:spTree>
    <p:extLst>
      <p:ext uri="{BB962C8B-B14F-4D97-AF65-F5344CB8AC3E}">
        <p14:creationId xmlns:p14="http://schemas.microsoft.com/office/powerpoint/2010/main" val="4100747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100" dirty="0"/>
              <a:t>Dalam sebagian besar proyek lebih dari satu persyaratan teknik elisitasi dan pendekatan akan perlu digunakan, </a:t>
            </a:r>
          </a:p>
          <a:p>
            <a:r>
              <a:rPr lang="nb-NO" sz="1100" dirty="0"/>
              <a:t>oleh karena itu berguna untuk memilih teknik dan pendekatan yang saling melengkapi untuk mencapai hasil terbaik dari proses elisitasi persyaratan.</a:t>
            </a:r>
          </a:p>
        </p:txBody>
      </p:sp>
      <p:sp>
        <p:nvSpPr>
          <p:cNvPr id="4" name="Slide Number Placeholder 3"/>
          <p:cNvSpPr>
            <a:spLocks noGrp="1"/>
          </p:cNvSpPr>
          <p:nvPr>
            <p:ph type="sldNum" sz="quarter" idx="10"/>
          </p:nvPr>
        </p:nvSpPr>
        <p:spPr/>
        <p:txBody>
          <a:bodyPr/>
          <a:lstStyle/>
          <a:p>
            <a:fld id="{7A3CA83C-C192-4059-BB71-4B5829D37A7E}" type="slidenum">
              <a:rPr lang="en-US" smtClean="0"/>
              <a:t>11</a:t>
            </a:fld>
            <a:endParaRPr lang="en-US"/>
          </a:p>
        </p:txBody>
      </p:sp>
    </p:spTree>
    <p:extLst>
      <p:ext uri="{BB962C8B-B14F-4D97-AF65-F5344CB8AC3E}">
        <p14:creationId xmlns:p14="http://schemas.microsoft.com/office/powerpoint/2010/main" val="4100747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5CB5D86-C893-4966-9211-771754B3E3A1}" type="datetimeFigureOut">
              <a:rPr lang="en-US" smtClean="0"/>
              <a:t>4/24/2024</a:t>
            </a:fld>
            <a:endParaRPr lang="en-US"/>
          </a:p>
        </p:txBody>
      </p:sp>
      <p:sp>
        <p:nvSpPr>
          <p:cNvPr id="8" name="Slide Number Placeholder 7"/>
          <p:cNvSpPr>
            <a:spLocks noGrp="1"/>
          </p:cNvSpPr>
          <p:nvPr>
            <p:ph type="sldNum" sz="quarter" idx="11"/>
          </p:nvPr>
        </p:nvSpPr>
        <p:spPr/>
        <p:txBody>
          <a:bodyPr/>
          <a:lstStyle/>
          <a:p>
            <a:fld id="{4336E96B-F38E-44AB-8C93-BAB3189C017C}"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B5D86-C893-4966-9211-771754B3E3A1}"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B5D86-C893-4966-9211-771754B3E3A1}"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B5D86-C893-4966-9211-771754B3E3A1}"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CB5D86-C893-4966-9211-771754B3E3A1}"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6E96B-F38E-44AB-8C93-BAB3189C017C}"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CB5D86-C893-4966-9211-771754B3E3A1}"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5CB5D86-C893-4966-9211-771754B3E3A1}"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6E96B-F38E-44AB-8C93-BAB3189C017C}"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CB5D86-C893-4966-9211-771754B3E3A1}"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B5D86-C893-4966-9211-771754B3E3A1}"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B5D86-C893-4966-9211-771754B3E3A1}"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CB5D86-C893-4966-9211-771754B3E3A1}"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6E96B-F38E-44AB-8C93-BAB3189C01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5CB5D86-C893-4966-9211-771754B3E3A1}" type="datetimeFigureOut">
              <a:rPr lang="en-US" smtClean="0"/>
              <a:t>4/24/2024</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336E96B-F38E-44AB-8C93-BAB3189C017C}"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342900"/>
            <a:ext cx="7543800" cy="914400"/>
          </a:xfrm>
        </p:spPr>
        <p:txBody>
          <a:bodyPr>
            <a:normAutofit/>
          </a:bodyPr>
          <a:lstStyle/>
          <a:p>
            <a:pPr marL="182880" indent="0">
              <a:buNone/>
            </a:pPr>
            <a:r>
              <a:rPr lang="en-US" sz="4800" dirty="0" err="1">
                <a:latin typeface="Times New Roman" pitchFamily="18" charset="0"/>
                <a:cs typeface="Times New Roman" pitchFamily="18" charset="0"/>
              </a:rPr>
              <a:t>Teknik</a:t>
            </a:r>
            <a:r>
              <a:rPr lang="en-US" sz="4800" dirty="0">
                <a:latin typeface="Times New Roman" pitchFamily="18" charset="0"/>
                <a:cs typeface="Times New Roman" pitchFamily="18" charset="0"/>
              </a:rPr>
              <a:t> </a:t>
            </a:r>
            <a:r>
              <a:rPr lang="en-US" sz="4800" dirty="0" err="1">
                <a:latin typeface="Times New Roman" pitchFamily="18" charset="0"/>
                <a:cs typeface="Times New Roman" pitchFamily="18" charset="0"/>
              </a:rPr>
              <a:t>Informatika</a:t>
            </a:r>
            <a:r>
              <a:rPr lang="en-US" sz="4800" dirty="0">
                <a:latin typeface="Times New Roman" pitchFamily="18" charset="0"/>
                <a:cs typeface="Times New Roman" pitchFamily="18" charset="0"/>
              </a:rPr>
              <a:t> S1</a:t>
            </a:r>
          </a:p>
        </p:txBody>
      </p:sp>
      <p:sp>
        <p:nvSpPr>
          <p:cNvPr id="3" name="Subtitle 2"/>
          <p:cNvSpPr>
            <a:spLocks noGrp="1"/>
          </p:cNvSpPr>
          <p:nvPr>
            <p:ph type="subTitle" idx="1"/>
          </p:nvPr>
        </p:nvSpPr>
        <p:spPr>
          <a:xfrm>
            <a:off x="318655" y="4419600"/>
            <a:ext cx="6082105" cy="2133600"/>
          </a:xfrm>
        </p:spPr>
        <p:txBody>
          <a:bodyPr>
            <a:normAutofit/>
          </a:bodyPr>
          <a:lstStyle/>
          <a:p>
            <a:pPr algn="l"/>
            <a:r>
              <a:rPr lang="en-US" dirty="0" err="1">
                <a:solidFill>
                  <a:schemeClr val="tx1"/>
                </a:solidFill>
                <a:latin typeface="Comic Sans MS" pitchFamily="66" charset="0"/>
                <a:cs typeface="Times New Roman" pitchFamily="18" charset="0"/>
              </a:rPr>
              <a:t>Disusun</a:t>
            </a:r>
            <a:r>
              <a:rPr lang="en-US" dirty="0">
                <a:solidFill>
                  <a:schemeClr val="tx1"/>
                </a:solidFill>
                <a:latin typeface="Comic Sans MS" pitchFamily="66" charset="0"/>
                <a:cs typeface="Times New Roman" pitchFamily="18" charset="0"/>
              </a:rPr>
              <a:t> </a:t>
            </a:r>
            <a:r>
              <a:rPr lang="en-US" dirty="0" err="1">
                <a:solidFill>
                  <a:schemeClr val="tx1"/>
                </a:solidFill>
                <a:latin typeface="Comic Sans MS" pitchFamily="66" charset="0"/>
                <a:cs typeface="Times New Roman" pitchFamily="18" charset="0"/>
              </a:rPr>
              <a:t>Oleh</a:t>
            </a:r>
            <a:r>
              <a:rPr lang="en-US" dirty="0">
                <a:solidFill>
                  <a:schemeClr val="tx1"/>
                </a:solidFill>
                <a:latin typeface="Comic Sans MS" pitchFamily="66" charset="0"/>
                <a:cs typeface="Times New Roman" pitchFamily="18" charset="0"/>
              </a:rPr>
              <a:t>:</a:t>
            </a:r>
          </a:p>
          <a:p>
            <a:pPr algn="l"/>
            <a:r>
              <a:rPr lang="en-US">
                <a:solidFill>
                  <a:schemeClr val="tx1"/>
                </a:solidFill>
                <a:latin typeface="Comic Sans MS" pitchFamily="66" charset="0"/>
                <a:cs typeface="Times New Roman" pitchFamily="18" charset="0"/>
              </a:rPr>
              <a:t>Tim SRE </a:t>
            </a:r>
            <a:endParaRPr lang="en-US" dirty="0">
              <a:solidFill>
                <a:schemeClr val="tx1"/>
              </a:solidFill>
              <a:latin typeface="Comic Sans MS" pitchFamily="66" charset="0"/>
              <a:cs typeface="Times New Roman" pitchFamily="18" charset="0"/>
            </a:endParaRPr>
          </a:p>
        </p:txBody>
      </p:sp>
      <p:sp>
        <p:nvSpPr>
          <p:cNvPr id="4" name="Title 1"/>
          <p:cNvSpPr txBox="1">
            <a:spLocks/>
          </p:cNvSpPr>
          <p:nvPr/>
        </p:nvSpPr>
        <p:spPr>
          <a:xfrm>
            <a:off x="0" y="2895600"/>
            <a:ext cx="8915400" cy="914400"/>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buFont typeface="Georgia" pitchFamily="18" charset="0"/>
              <a:buNone/>
            </a:pPr>
            <a:r>
              <a:rPr lang="en-US" sz="2800" i="1" dirty="0">
                <a:solidFill>
                  <a:schemeClr val="tx1"/>
                </a:solidFill>
                <a:latin typeface="Times New Roman" pitchFamily="18" charset="0"/>
                <a:cs typeface="Times New Roman" pitchFamily="18" charset="0"/>
              </a:rPr>
              <a:t>Requirement Elicitation (2)</a:t>
            </a:r>
          </a:p>
        </p:txBody>
      </p:sp>
      <p:pic>
        <p:nvPicPr>
          <p:cNvPr id="5" name="Picture 6" descr="world_connected_hg_cl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906494" y="3200400"/>
            <a:ext cx="2223651" cy="148243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0" y="2133600"/>
            <a:ext cx="8839200" cy="914400"/>
          </a:xfrm>
          <a:prstGeom prst="rect">
            <a:avLst/>
          </a:prstGeom>
          <a:effectLst/>
        </p:spPr>
        <p:txBody>
          <a:bodyPr vert="horz" lIns="91440" tIns="45720" rIns="91440" bIns="45720" rtlCol="0" anchor="t" anchorCtr="0">
            <a:noAutofit/>
          </a:bodyPr>
          <a:lstStyle>
            <a:lvl1pPr marL="640080" indent="-457200" algn="l" defTabSz="914400" rtl="0" eaLnBrk="1" latinLnBrk="0" hangingPunct="1">
              <a:spcBef>
                <a:spcPct val="0"/>
              </a:spcBef>
              <a:buClr>
                <a:schemeClr val="accent6">
                  <a:lumMod val="75000"/>
                </a:schemeClr>
              </a:buClr>
              <a:buSzPct val="128000"/>
              <a:buFont typeface="Georgia" pitchFamily="18" charset="0"/>
              <a:buChar char="*"/>
              <a:defRPr sz="54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buFont typeface="Georgia" pitchFamily="18" charset="0"/>
              <a:buNone/>
            </a:pPr>
            <a:r>
              <a:rPr lang="en-US" sz="3600" dirty="0">
                <a:solidFill>
                  <a:schemeClr val="tx1"/>
                </a:solidFill>
                <a:latin typeface="Comic Sans MS" pitchFamily="66" charset="0"/>
                <a:cs typeface="Times New Roman" pitchFamily="18" charset="0"/>
              </a:rPr>
              <a:t>Software Requirement Engineering</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804" y="168121"/>
            <a:ext cx="1358596" cy="1355879"/>
          </a:xfrm>
          <a:prstGeom prst="rect">
            <a:avLst/>
          </a:prstGeom>
        </p:spPr>
      </p:pic>
    </p:spTree>
    <p:extLst>
      <p:ext uri="{BB962C8B-B14F-4D97-AF65-F5344CB8AC3E}">
        <p14:creationId xmlns:p14="http://schemas.microsoft.com/office/powerpoint/2010/main" val="5492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533400"/>
          </a:xfrm>
        </p:spPr>
        <p:txBody>
          <a:bodyPr/>
          <a:lstStyle/>
          <a:p>
            <a:r>
              <a:rPr lang="en-US" sz="2400" dirty="0" err="1"/>
              <a:t>Teknik</a:t>
            </a:r>
            <a:r>
              <a:rPr lang="en-US" sz="2400" dirty="0"/>
              <a:t> </a:t>
            </a:r>
            <a:r>
              <a:rPr lang="en-US" sz="2400" dirty="0" err="1"/>
              <a:t>dan</a:t>
            </a:r>
            <a:r>
              <a:rPr lang="en-US" sz="2400" dirty="0"/>
              <a:t> </a:t>
            </a:r>
            <a:r>
              <a:rPr lang="en-US" sz="2400" dirty="0" err="1"/>
              <a:t>Pendekatan</a:t>
            </a:r>
            <a:r>
              <a:rPr lang="en-US" sz="2400" dirty="0"/>
              <a:t> </a:t>
            </a:r>
            <a:r>
              <a:rPr lang="en-US" sz="2400" dirty="0" err="1"/>
              <a:t>pelengkap</a:t>
            </a:r>
            <a:r>
              <a:rPr lang="en-US" sz="2400" dirty="0"/>
              <a:t> </a:t>
            </a:r>
            <a:r>
              <a:rPr lang="en-US" sz="2400" dirty="0" err="1"/>
              <a:t>dan</a:t>
            </a:r>
            <a:r>
              <a:rPr lang="en-US" sz="2400" dirty="0"/>
              <a:t> </a:t>
            </a:r>
            <a:r>
              <a:rPr lang="en-US" sz="2400" dirty="0" err="1"/>
              <a:t>alternatif</a:t>
            </a:r>
            <a:endParaRPr lang="en-US" sz="2400" dirty="0"/>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1078610848"/>
              </p:ext>
            </p:extLst>
          </p:nvPr>
        </p:nvGraphicFramePr>
        <p:xfrm>
          <a:off x="152400" y="838200"/>
          <a:ext cx="8839200" cy="5562600"/>
        </p:xfrm>
        <a:graphic>
          <a:graphicData uri="http://schemas.openxmlformats.org/drawingml/2006/table">
            <a:tbl>
              <a:tblPr firstRow="1" bandRow="1">
                <a:tableStyleId>{8A107856-5554-42FB-B03E-39F5DBC370BA}</a:tableStyleId>
              </a:tblPr>
              <a:tblGrid>
                <a:gridCol w="2357119">
                  <a:extLst>
                    <a:ext uri="{9D8B030D-6E8A-4147-A177-3AD203B41FA5}">
                      <a16:colId xmlns:a16="http://schemas.microsoft.com/office/drawing/2014/main" val="20000"/>
                    </a:ext>
                  </a:extLst>
                </a:gridCol>
                <a:gridCol w="815927">
                  <a:extLst>
                    <a:ext uri="{9D8B030D-6E8A-4147-A177-3AD203B41FA5}">
                      <a16:colId xmlns:a16="http://schemas.microsoft.com/office/drawing/2014/main" val="20001"/>
                    </a:ext>
                  </a:extLst>
                </a:gridCol>
                <a:gridCol w="878253">
                  <a:extLst>
                    <a:ext uri="{9D8B030D-6E8A-4147-A177-3AD203B41FA5}">
                      <a16:colId xmlns:a16="http://schemas.microsoft.com/office/drawing/2014/main" val="20002"/>
                    </a:ext>
                  </a:extLst>
                </a:gridCol>
                <a:gridCol w="810260">
                  <a:extLst>
                    <a:ext uri="{9D8B030D-6E8A-4147-A177-3AD203B41FA5}">
                      <a16:colId xmlns:a16="http://schemas.microsoft.com/office/drawing/2014/main" val="20003"/>
                    </a:ext>
                  </a:extLst>
                </a:gridCol>
                <a:gridCol w="810260">
                  <a:extLst>
                    <a:ext uri="{9D8B030D-6E8A-4147-A177-3AD203B41FA5}">
                      <a16:colId xmlns:a16="http://schemas.microsoft.com/office/drawing/2014/main" val="20004"/>
                    </a:ext>
                  </a:extLst>
                </a:gridCol>
                <a:gridCol w="810260">
                  <a:extLst>
                    <a:ext uri="{9D8B030D-6E8A-4147-A177-3AD203B41FA5}">
                      <a16:colId xmlns:a16="http://schemas.microsoft.com/office/drawing/2014/main" val="20005"/>
                    </a:ext>
                  </a:extLst>
                </a:gridCol>
                <a:gridCol w="736600">
                  <a:extLst>
                    <a:ext uri="{9D8B030D-6E8A-4147-A177-3AD203B41FA5}">
                      <a16:colId xmlns:a16="http://schemas.microsoft.com/office/drawing/2014/main" val="20006"/>
                    </a:ext>
                  </a:extLst>
                </a:gridCol>
                <a:gridCol w="810260">
                  <a:extLst>
                    <a:ext uri="{9D8B030D-6E8A-4147-A177-3AD203B41FA5}">
                      <a16:colId xmlns:a16="http://schemas.microsoft.com/office/drawing/2014/main" val="20007"/>
                    </a:ext>
                  </a:extLst>
                </a:gridCol>
                <a:gridCol w="810261">
                  <a:extLst>
                    <a:ext uri="{9D8B030D-6E8A-4147-A177-3AD203B41FA5}">
                      <a16:colId xmlns:a16="http://schemas.microsoft.com/office/drawing/2014/main" val="20008"/>
                    </a:ext>
                  </a:extLst>
                </a:gridCol>
              </a:tblGrid>
              <a:tr h="1438466">
                <a:tc>
                  <a:txBody>
                    <a:bodyPr/>
                    <a:lstStyle/>
                    <a:p>
                      <a:endParaRPr lang="en-US" dirty="0">
                        <a:solidFill>
                          <a:schemeClr val="bg2">
                            <a:lumMod val="75000"/>
                          </a:schemeClr>
                        </a:solidFill>
                      </a:endParaRPr>
                    </a:p>
                  </a:txBody>
                  <a:tcPr/>
                </a:tc>
                <a:tc>
                  <a:txBody>
                    <a:bodyPr/>
                    <a:lstStyle/>
                    <a:p>
                      <a:r>
                        <a:rPr lang="en-US" dirty="0"/>
                        <a:t>Interviews</a:t>
                      </a:r>
                    </a:p>
                  </a:txBody>
                  <a:tcPr vert="vert270" anchor="ctr"/>
                </a:tc>
                <a:tc>
                  <a:txBody>
                    <a:bodyPr/>
                    <a:lstStyle/>
                    <a:p>
                      <a:r>
                        <a:rPr lang="en-US" dirty="0"/>
                        <a:t>Domain Analysis</a:t>
                      </a:r>
                    </a:p>
                  </a:txBody>
                  <a:tcPr vert="vert270" anchor="ctr"/>
                </a:tc>
                <a:tc>
                  <a:txBody>
                    <a:bodyPr/>
                    <a:lstStyle/>
                    <a:p>
                      <a:r>
                        <a:rPr lang="en-US" dirty="0"/>
                        <a:t>Group work</a:t>
                      </a:r>
                    </a:p>
                  </a:txBody>
                  <a:tcPr vert="vert270" anchor="ctr"/>
                </a:tc>
                <a:tc>
                  <a:txBody>
                    <a:bodyPr/>
                    <a:lstStyle/>
                    <a:p>
                      <a:r>
                        <a:rPr lang="en-US" dirty="0"/>
                        <a:t>Ethnography</a:t>
                      </a:r>
                    </a:p>
                  </a:txBody>
                  <a:tcPr vert="vert270" anchor="ctr"/>
                </a:tc>
                <a:tc>
                  <a:txBody>
                    <a:bodyPr/>
                    <a:lstStyle/>
                    <a:p>
                      <a:r>
                        <a:rPr lang="en-US" dirty="0"/>
                        <a:t>Prototyping</a:t>
                      </a:r>
                    </a:p>
                  </a:txBody>
                  <a:tcPr vert="vert270" anchor="ctr"/>
                </a:tc>
                <a:tc>
                  <a:txBody>
                    <a:bodyPr/>
                    <a:lstStyle/>
                    <a:p>
                      <a:r>
                        <a:rPr lang="en-US" dirty="0"/>
                        <a:t>Goals</a:t>
                      </a:r>
                    </a:p>
                  </a:txBody>
                  <a:tcPr vert="vert270" anchor="ctr"/>
                </a:tc>
                <a:tc>
                  <a:txBody>
                    <a:bodyPr/>
                    <a:lstStyle/>
                    <a:p>
                      <a:r>
                        <a:rPr lang="en-US" dirty="0"/>
                        <a:t>Scenarios</a:t>
                      </a:r>
                    </a:p>
                  </a:txBody>
                  <a:tcPr vert="vert270" anchor="ctr"/>
                </a:tc>
                <a:tc>
                  <a:txBody>
                    <a:bodyPr/>
                    <a:lstStyle/>
                    <a:p>
                      <a:r>
                        <a:rPr lang="en-US" dirty="0"/>
                        <a:t>Viewpoints</a:t>
                      </a:r>
                    </a:p>
                  </a:txBody>
                  <a:tcPr vert="vert270" anchor="ctr"/>
                </a:tc>
                <a:extLst>
                  <a:ext uri="{0D108BD9-81ED-4DB2-BD59-A6C34878D82A}">
                    <a16:rowId xmlns:a16="http://schemas.microsoft.com/office/drawing/2014/main" val="10000"/>
                  </a:ext>
                </a:extLst>
              </a:tr>
              <a:tr h="524980">
                <a:tc>
                  <a:txBody>
                    <a:bodyPr/>
                    <a:lstStyle/>
                    <a:p>
                      <a:r>
                        <a:rPr lang="en-US" dirty="0"/>
                        <a:t>Interviews</a:t>
                      </a:r>
                    </a:p>
                  </a:txBody>
                  <a:tcPr anchor="ctr"/>
                </a:tc>
                <a:tc>
                  <a:txBody>
                    <a:bodyPr/>
                    <a:lstStyle/>
                    <a:p>
                      <a:pPr algn="ctr"/>
                      <a:endParaRPr lang="en-US" sz="1800" b="1" dirty="0"/>
                    </a:p>
                  </a:txBody>
                  <a:tcPr anchor="ctr">
                    <a:solidFill>
                      <a:schemeClr val="tx1"/>
                    </a:solidFill>
                  </a:tcPr>
                </a:tc>
                <a:tc>
                  <a:txBody>
                    <a:bodyPr/>
                    <a:lstStyle/>
                    <a:p>
                      <a:pPr algn="ctr"/>
                      <a:r>
                        <a:rPr lang="en-US" sz="1800" b="1" dirty="0"/>
                        <a:t>C</a:t>
                      </a:r>
                    </a:p>
                  </a:txBody>
                  <a:tcPr anchor="ctr"/>
                </a:tc>
                <a:tc>
                  <a:txBody>
                    <a:bodyPr/>
                    <a:lstStyle/>
                    <a:p>
                      <a:pPr algn="ctr"/>
                      <a:r>
                        <a:rPr lang="en-US" sz="1800" b="1" dirty="0"/>
                        <a:t>A</a:t>
                      </a:r>
                    </a:p>
                  </a:txBody>
                  <a:tcPr anchor="ctr"/>
                </a:tc>
                <a:tc>
                  <a:txBody>
                    <a:bodyPr/>
                    <a:lstStyle/>
                    <a:p>
                      <a:pPr algn="ctr"/>
                      <a:r>
                        <a:rPr lang="en-US" sz="1800" b="1" dirty="0"/>
                        <a:t>A</a:t>
                      </a:r>
                    </a:p>
                  </a:txBody>
                  <a:tcPr anchor="ctr"/>
                </a:tc>
                <a:tc>
                  <a:txBody>
                    <a:bodyPr/>
                    <a:lstStyle/>
                    <a:p>
                      <a:pPr algn="ctr"/>
                      <a:r>
                        <a:rPr lang="en-US" sz="1800" b="1" dirty="0"/>
                        <a:t>A</a:t>
                      </a:r>
                    </a:p>
                  </a:txBody>
                  <a:tcPr anchor="ctr"/>
                </a:tc>
                <a:tc>
                  <a:txBody>
                    <a:bodyPr/>
                    <a:lstStyle/>
                    <a:p>
                      <a:pPr algn="ctr"/>
                      <a:r>
                        <a:rPr lang="en-US" sz="1800" b="1" dirty="0"/>
                        <a:t>C</a:t>
                      </a:r>
                    </a:p>
                  </a:txBody>
                  <a:tcPr anchor="ctr"/>
                </a:tc>
                <a:tc>
                  <a:txBody>
                    <a:bodyPr/>
                    <a:lstStyle/>
                    <a:p>
                      <a:pPr algn="ctr"/>
                      <a:r>
                        <a:rPr lang="en-US" sz="1800" b="1" dirty="0"/>
                        <a:t>C</a:t>
                      </a:r>
                    </a:p>
                  </a:txBody>
                  <a:tcPr anchor="ctr"/>
                </a:tc>
                <a:tc>
                  <a:txBody>
                    <a:bodyPr/>
                    <a:lstStyle/>
                    <a:p>
                      <a:pPr algn="ctr"/>
                      <a:r>
                        <a:rPr lang="en-US" sz="1800" b="1" dirty="0"/>
                        <a:t>C</a:t>
                      </a:r>
                    </a:p>
                  </a:txBody>
                  <a:tcPr anchor="ctr"/>
                </a:tc>
                <a:extLst>
                  <a:ext uri="{0D108BD9-81ED-4DB2-BD59-A6C34878D82A}">
                    <a16:rowId xmlns:a16="http://schemas.microsoft.com/office/drawing/2014/main" val="10001"/>
                  </a:ext>
                </a:extLst>
              </a:tr>
              <a:tr h="509042">
                <a:tc>
                  <a:txBody>
                    <a:bodyPr/>
                    <a:lstStyle/>
                    <a:p>
                      <a:r>
                        <a:rPr lang="en-US" dirty="0"/>
                        <a:t>Domain</a:t>
                      </a:r>
                    </a:p>
                  </a:txBody>
                  <a:tcPr anchor="ctr"/>
                </a:tc>
                <a:tc>
                  <a:txBody>
                    <a:bodyPr/>
                    <a:lstStyle/>
                    <a:p>
                      <a:pPr algn="ctr"/>
                      <a:r>
                        <a:rPr lang="en-US" sz="1800" b="1" dirty="0"/>
                        <a:t>C</a:t>
                      </a:r>
                    </a:p>
                  </a:txBody>
                  <a:tcPr anchor="ctr"/>
                </a:tc>
                <a:tc>
                  <a:txBody>
                    <a:bodyPr/>
                    <a:lstStyle/>
                    <a:p>
                      <a:pPr algn="ctr"/>
                      <a:endParaRPr lang="en-US" sz="1800" b="1" dirty="0"/>
                    </a:p>
                  </a:txBody>
                  <a:tcPr anchor="ctr">
                    <a:solidFill>
                      <a:schemeClr val="tx1"/>
                    </a:solidFill>
                  </a:tcPr>
                </a:tc>
                <a:tc>
                  <a:txBody>
                    <a:bodyPr/>
                    <a:lstStyle/>
                    <a:p>
                      <a:pPr algn="ctr"/>
                      <a:r>
                        <a:rPr lang="en-US" sz="1800" b="1" dirty="0"/>
                        <a:t>C</a:t>
                      </a:r>
                    </a:p>
                  </a:txBody>
                  <a:tcPr anchor="ctr"/>
                </a:tc>
                <a:tc>
                  <a:txBody>
                    <a:bodyPr/>
                    <a:lstStyle/>
                    <a:p>
                      <a:pPr algn="ctr"/>
                      <a:r>
                        <a:rPr lang="en-US" sz="1800" b="1" dirty="0"/>
                        <a:t>A</a:t>
                      </a:r>
                    </a:p>
                  </a:txBody>
                  <a:tcPr anchor="ctr"/>
                </a:tc>
                <a:tc>
                  <a:txBody>
                    <a:bodyPr/>
                    <a:lstStyle/>
                    <a:p>
                      <a:pPr algn="ctr"/>
                      <a:r>
                        <a:rPr lang="en-US" sz="1800" b="1" dirty="0"/>
                        <a:t>A</a:t>
                      </a:r>
                    </a:p>
                  </a:txBody>
                  <a:tcPr anchor="ctr"/>
                </a:tc>
                <a:tc>
                  <a:txBody>
                    <a:bodyPr/>
                    <a:lstStyle/>
                    <a:p>
                      <a:pPr algn="ctr"/>
                      <a:r>
                        <a:rPr lang="en-US" sz="1800" b="1" dirty="0"/>
                        <a:t>A</a:t>
                      </a:r>
                    </a:p>
                  </a:txBody>
                  <a:tcPr anchor="ctr"/>
                </a:tc>
                <a:tc>
                  <a:txBody>
                    <a:bodyPr/>
                    <a:lstStyle/>
                    <a:p>
                      <a:pPr algn="ctr"/>
                      <a:r>
                        <a:rPr lang="en-US" sz="1800" b="1" dirty="0"/>
                        <a:t>A</a:t>
                      </a:r>
                    </a:p>
                  </a:txBody>
                  <a:tcPr anchor="ctr"/>
                </a:tc>
                <a:tc>
                  <a:txBody>
                    <a:bodyPr/>
                    <a:lstStyle/>
                    <a:p>
                      <a:pPr algn="ctr"/>
                      <a:r>
                        <a:rPr lang="en-US" sz="1800" b="1" dirty="0"/>
                        <a:t>A</a:t>
                      </a:r>
                    </a:p>
                  </a:txBody>
                  <a:tcPr anchor="ctr"/>
                </a:tc>
                <a:extLst>
                  <a:ext uri="{0D108BD9-81ED-4DB2-BD59-A6C34878D82A}">
                    <a16:rowId xmlns:a16="http://schemas.microsoft.com/office/drawing/2014/main" val="10002"/>
                  </a:ext>
                </a:extLst>
              </a:tr>
              <a:tr h="529962">
                <a:tc>
                  <a:txBody>
                    <a:bodyPr/>
                    <a:lstStyle/>
                    <a:p>
                      <a:r>
                        <a:rPr lang="en-US" dirty="0"/>
                        <a:t>Group Work</a:t>
                      </a:r>
                    </a:p>
                  </a:txBody>
                  <a:tcPr anchor="ctr"/>
                </a:tc>
                <a:tc>
                  <a:txBody>
                    <a:bodyPr/>
                    <a:lstStyle/>
                    <a:p>
                      <a:pPr algn="ctr"/>
                      <a:r>
                        <a:rPr lang="en-US" sz="1800" b="1" dirty="0"/>
                        <a:t>A</a:t>
                      </a:r>
                    </a:p>
                  </a:txBody>
                  <a:tcPr anchor="ctr"/>
                </a:tc>
                <a:tc>
                  <a:txBody>
                    <a:bodyPr/>
                    <a:lstStyle/>
                    <a:p>
                      <a:pPr algn="ctr"/>
                      <a:r>
                        <a:rPr lang="en-US" sz="1800" b="1" dirty="0"/>
                        <a:t>C</a:t>
                      </a:r>
                    </a:p>
                  </a:txBody>
                  <a:tcPr anchor="ctr"/>
                </a:tc>
                <a:tc>
                  <a:txBody>
                    <a:bodyPr/>
                    <a:lstStyle/>
                    <a:p>
                      <a:pPr algn="ctr"/>
                      <a:endParaRPr lang="en-US" sz="1800" b="1" dirty="0"/>
                    </a:p>
                  </a:txBody>
                  <a:tcPr anchor="ctr">
                    <a:solidFill>
                      <a:schemeClr val="tx1"/>
                    </a:solidFill>
                  </a:tcPr>
                </a:tc>
                <a:tc>
                  <a:txBody>
                    <a:bodyPr/>
                    <a:lstStyle/>
                    <a:p>
                      <a:pPr algn="ctr"/>
                      <a:r>
                        <a:rPr lang="en-US" sz="1800" b="1" dirty="0"/>
                        <a:t>A</a:t>
                      </a:r>
                    </a:p>
                  </a:txBody>
                  <a:tcPr anchor="ctr"/>
                </a:tc>
                <a:tc>
                  <a:txBody>
                    <a:bodyPr/>
                    <a:lstStyle/>
                    <a:p>
                      <a:pPr algn="ctr"/>
                      <a:r>
                        <a:rPr lang="en-US" sz="1800" b="1" dirty="0"/>
                        <a:t>C</a:t>
                      </a:r>
                    </a:p>
                  </a:txBody>
                  <a:tcPr anchor="ctr"/>
                </a:tc>
                <a:tc>
                  <a:txBody>
                    <a:bodyPr/>
                    <a:lstStyle/>
                    <a:p>
                      <a:pPr algn="ctr"/>
                      <a:r>
                        <a:rPr lang="en-US" sz="1800" b="1" dirty="0"/>
                        <a:t>C</a:t>
                      </a:r>
                    </a:p>
                  </a:txBody>
                  <a:tcPr anchor="ctr"/>
                </a:tc>
                <a:tc>
                  <a:txBody>
                    <a:bodyPr/>
                    <a:lstStyle/>
                    <a:p>
                      <a:pPr algn="ctr"/>
                      <a:r>
                        <a:rPr lang="en-US" sz="1800" b="1" dirty="0"/>
                        <a:t>C</a:t>
                      </a:r>
                    </a:p>
                  </a:txBody>
                  <a:tcPr anchor="ctr"/>
                </a:tc>
                <a:tc>
                  <a:txBody>
                    <a:bodyPr/>
                    <a:lstStyle/>
                    <a:p>
                      <a:pPr algn="ctr"/>
                      <a:r>
                        <a:rPr lang="en-US" sz="1800" b="1" dirty="0"/>
                        <a:t>C</a:t>
                      </a:r>
                    </a:p>
                  </a:txBody>
                  <a:tcPr anchor="ctr"/>
                </a:tc>
                <a:extLst>
                  <a:ext uri="{0D108BD9-81ED-4DB2-BD59-A6C34878D82A}">
                    <a16:rowId xmlns:a16="http://schemas.microsoft.com/office/drawing/2014/main" val="10003"/>
                  </a:ext>
                </a:extLst>
              </a:tr>
              <a:tr h="605670">
                <a:tc>
                  <a:txBody>
                    <a:bodyPr/>
                    <a:lstStyle/>
                    <a:p>
                      <a:r>
                        <a:rPr lang="en-US" dirty="0"/>
                        <a:t>Ethnography</a:t>
                      </a:r>
                    </a:p>
                  </a:txBody>
                  <a:tcPr anchor="ctr"/>
                </a:tc>
                <a:tc>
                  <a:txBody>
                    <a:bodyPr/>
                    <a:lstStyle/>
                    <a:p>
                      <a:pPr algn="ctr"/>
                      <a:r>
                        <a:rPr lang="en-US" sz="1800" b="1" dirty="0"/>
                        <a:t>A</a:t>
                      </a:r>
                    </a:p>
                  </a:txBody>
                  <a:tcPr anchor="ctr"/>
                </a:tc>
                <a:tc>
                  <a:txBody>
                    <a:bodyPr/>
                    <a:lstStyle/>
                    <a:p>
                      <a:pPr algn="ctr"/>
                      <a:r>
                        <a:rPr lang="en-US" sz="1800" b="1" dirty="0"/>
                        <a:t>A</a:t>
                      </a:r>
                    </a:p>
                  </a:txBody>
                  <a:tcPr anchor="ctr"/>
                </a:tc>
                <a:tc>
                  <a:txBody>
                    <a:bodyPr/>
                    <a:lstStyle/>
                    <a:p>
                      <a:pPr algn="ctr"/>
                      <a:r>
                        <a:rPr lang="en-US" sz="1800" b="1" dirty="0"/>
                        <a:t>A</a:t>
                      </a:r>
                    </a:p>
                  </a:txBody>
                  <a:tcPr anchor="ctr"/>
                </a:tc>
                <a:tc>
                  <a:txBody>
                    <a:bodyPr/>
                    <a:lstStyle/>
                    <a:p>
                      <a:pPr algn="ctr"/>
                      <a:endParaRPr lang="en-US" sz="1800" b="1" dirty="0"/>
                    </a:p>
                  </a:txBody>
                  <a:tcPr anchor="ctr">
                    <a:solidFill>
                      <a:schemeClr val="tx1"/>
                    </a:solidFill>
                  </a:tcPr>
                </a:tc>
                <a:tc>
                  <a:txBody>
                    <a:bodyPr/>
                    <a:lstStyle/>
                    <a:p>
                      <a:pPr algn="ctr"/>
                      <a:r>
                        <a:rPr lang="en-US" sz="1800" b="1" dirty="0"/>
                        <a:t>C</a:t>
                      </a:r>
                    </a:p>
                  </a:txBody>
                  <a:tcPr anchor="ctr"/>
                </a:tc>
                <a:tc>
                  <a:txBody>
                    <a:bodyPr/>
                    <a:lstStyle/>
                    <a:p>
                      <a:pPr algn="ctr"/>
                      <a:r>
                        <a:rPr lang="en-US" sz="1800" b="1" dirty="0"/>
                        <a:t>C</a:t>
                      </a:r>
                    </a:p>
                  </a:txBody>
                  <a:tcPr anchor="ctr"/>
                </a:tc>
                <a:tc>
                  <a:txBody>
                    <a:bodyPr/>
                    <a:lstStyle/>
                    <a:p>
                      <a:pPr algn="ctr"/>
                      <a:r>
                        <a:rPr lang="en-US" sz="1800" b="1" dirty="0"/>
                        <a:t>A</a:t>
                      </a:r>
                    </a:p>
                  </a:txBody>
                  <a:tcPr anchor="ctr"/>
                </a:tc>
                <a:tc>
                  <a:txBody>
                    <a:bodyPr/>
                    <a:lstStyle/>
                    <a:p>
                      <a:pPr algn="ctr"/>
                      <a:r>
                        <a:rPr lang="en-US" sz="1800" b="1" dirty="0"/>
                        <a:t>A</a:t>
                      </a:r>
                    </a:p>
                  </a:txBody>
                  <a:tcPr anchor="ctr"/>
                </a:tc>
                <a:extLst>
                  <a:ext uri="{0D108BD9-81ED-4DB2-BD59-A6C34878D82A}">
                    <a16:rowId xmlns:a16="http://schemas.microsoft.com/office/drawing/2014/main" val="10004"/>
                  </a:ext>
                </a:extLst>
              </a:tr>
              <a:tr h="536934">
                <a:tc>
                  <a:txBody>
                    <a:bodyPr/>
                    <a:lstStyle/>
                    <a:p>
                      <a:r>
                        <a:rPr lang="en-US" dirty="0"/>
                        <a:t>Prototyping</a:t>
                      </a:r>
                    </a:p>
                  </a:txBody>
                  <a:tcPr anchor="ctr"/>
                </a:tc>
                <a:tc>
                  <a:txBody>
                    <a:bodyPr/>
                    <a:lstStyle/>
                    <a:p>
                      <a:pPr algn="ctr"/>
                      <a:r>
                        <a:rPr lang="en-US" sz="1800" b="1" dirty="0"/>
                        <a:t>A</a:t>
                      </a:r>
                    </a:p>
                  </a:txBody>
                  <a:tcPr anchor="ctr"/>
                </a:tc>
                <a:tc>
                  <a:txBody>
                    <a:bodyPr/>
                    <a:lstStyle/>
                    <a:p>
                      <a:pPr algn="ctr"/>
                      <a:r>
                        <a:rPr lang="en-US" sz="1800" b="1" dirty="0"/>
                        <a:t>A</a:t>
                      </a:r>
                    </a:p>
                  </a:txBody>
                  <a:tcPr anchor="ctr"/>
                </a:tc>
                <a:tc>
                  <a:txBody>
                    <a:bodyPr/>
                    <a:lstStyle/>
                    <a:p>
                      <a:pPr algn="ctr"/>
                      <a:r>
                        <a:rPr lang="en-US" sz="1800" b="1" dirty="0"/>
                        <a:t>C</a:t>
                      </a:r>
                    </a:p>
                  </a:txBody>
                  <a:tcPr anchor="ctr"/>
                </a:tc>
                <a:tc>
                  <a:txBody>
                    <a:bodyPr/>
                    <a:lstStyle/>
                    <a:p>
                      <a:pPr algn="ctr"/>
                      <a:r>
                        <a:rPr lang="en-US" sz="1800" b="1" dirty="0"/>
                        <a:t>C</a:t>
                      </a:r>
                    </a:p>
                  </a:txBody>
                  <a:tcPr anchor="ctr"/>
                </a:tc>
                <a:tc>
                  <a:txBody>
                    <a:bodyPr/>
                    <a:lstStyle/>
                    <a:p>
                      <a:pPr algn="ctr"/>
                      <a:endParaRPr lang="en-US" sz="1800" b="1" dirty="0"/>
                    </a:p>
                  </a:txBody>
                  <a:tcPr anchor="ctr">
                    <a:solidFill>
                      <a:schemeClr val="tx1"/>
                    </a:solidFill>
                  </a:tcPr>
                </a:tc>
                <a:tc>
                  <a:txBody>
                    <a:bodyPr/>
                    <a:lstStyle/>
                    <a:p>
                      <a:pPr algn="ctr"/>
                      <a:r>
                        <a:rPr lang="en-US" sz="1800" b="1" dirty="0"/>
                        <a:t>C</a:t>
                      </a:r>
                    </a:p>
                  </a:txBody>
                  <a:tcPr anchor="ctr"/>
                </a:tc>
                <a:tc>
                  <a:txBody>
                    <a:bodyPr/>
                    <a:lstStyle/>
                    <a:p>
                      <a:pPr algn="ctr"/>
                      <a:r>
                        <a:rPr lang="en-US" sz="1800" b="1" dirty="0"/>
                        <a:t>C</a:t>
                      </a:r>
                    </a:p>
                  </a:txBody>
                  <a:tcPr anchor="ctr"/>
                </a:tc>
                <a:tc>
                  <a:txBody>
                    <a:bodyPr/>
                    <a:lstStyle/>
                    <a:p>
                      <a:pPr algn="ctr"/>
                      <a:r>
                        <a:rPr lang="en-US" sz="1800" b="1" dirty="0"/>
                        <a:t>C</a:t>
                      </a:r>
                    </a:p>
                  </a:txBody>
                  <a:tcPr anchor="ctr"/>
                </a:tc>
                <a:extLst>
                  <a:ext uri="{0D108BD9-81ED-4DB2-BD59-A6C34878D82A}">
                    <a16:rowId xmlns:a16="http://schemas.microsoft.com/office/drawing/2014/main" val="10005"/>
                  </a:ext>
                </a:extLst>
              </a:tr>
              <a:tr h="509042">
                <a:tc>
                  <a:txBody>
                    <a:bodyPr/>
                    <a:lstStyle/>
                    <a:p>
                      <a:r>
                        <a:rPr lang="en-US" dirty="0"/>
                        <a:t>Goals</a:t>
                      </a:r>
                    </a:p>
                  </a:txBody>
                  <a:tcPr anchor="ctr"/>
                </a:tc>
                <a:tc>
                  <a:txBody>
                    <a:bodyPr/>
                    <a:lstStyle/>
                    <a:p>
                      <a:pPr algn="ctr"/>
                      <a:r>
                        <a:rPr lang="en-US" sz="1800" b="1" dirty="0"/>
                        <a:t>C</a:t>
                      </a:r>
                    </a:p>
                  </a:txBody>
                  <a:tcPr anchor="ctr"/>
                </a:tc>
                <a:tc>
                  <a:txBody>
                    <a:bodyPr/>
                    <a:lstStyle/>
                    <a:p>
                      <a:pPr algn="ctr"/>
                      <a:r>
                        <a:rPr lang="en-US" sz="1800" b="1" dirty="0"/>
                        <a:t>A</a:t>
                      </a:r>
                    </a:p>
                  </a:txBody>
                  <a:tcPr anchor="ctr"/>
                </a:tc>
                <a:tc>
                  <a:txBody>
                    <a:bodyPr/>
                    <a:lstStyle/>
                    <a:p>
                      <a:pPr algn="ctr"/>
                      <a:r>
                        <a:rPr lang="en-US" sz="1800" b="1" dirty="0"/>
                        <a:t>C</a:t>
                      </a:r>
                    </a:p>
                  </a:txBody>
                  <a:tcPr anchor="ctr"/>
                </a:tc>
                <a:tc>
                  <a:txBody>
                    <a:bodyPr/>
                    <a:lstStyle/>
                    <a:p>
                      <a:pPr algn="ctr"/>
                      <a:r>
                        <a:rPr lang="en-US" sz="1800" b="1" dirty="0"/>
                        <a:t>C</a:t>
                      </a:r>
                    </a:p>
                  </a:txBody>
                  <a:tcPr anchor="ctr"/>
                </a:tc>
                <a:tc>
                  <a:txBody>
                    <a:bodyPr/>
                    <a:lstStyle/>
                    <a:p>
                      <a:pPr algn="ctr"/>
                      <a:r>
                        <a:rPr lang="en-US" sz="1800" b="1" dirty="0"/>
                        <a:t>C</a:t>
                      </a:r>
                    </a:p>
                  </a:txBody>
                  <a:tcPr anchor="ctr"/>
                </a:tc>
                <a:tc>
                  <a:txBody>
                    <a:bodyPr/>
                    <a:lstStyle/>
                    <a:p>
                      <a:pPr algn="ctr"/>
                      <a:endParaRPr lang="en-US" sz="1800" b="1" dirty="0"/>
                    </a:p>
                  </a:txBody>
                  <a:tcPr anchor="ctr">
                    <a:solidFill>
                      <a:schemeClr val="tx1"/>
                    </a:solidFill>
                  </a:tcPr>
                </a:tc>
                <a:tc>
                  <a:txBody>
                    <a:bodyPr/>
                    <a:lstStyle/>
                    <a:p>
                      <a:pPr algn="ctr"/>
                      <a:r>
                        <a:rPr lang="en-US" sz="1800" b="1" dirty="0"/>
                        <a:t>C</a:t>
                      </a:r>
                    </a:p>
                  </a:txBody>
                  <a:tcPr anchor="ctr"/>
                </a:tc>
                <a:tc>
                  <a:txBody>
                    <a:bodyPr/>
                    <a:lstStyle/>
                    <a:p>
                      <a:pPr algn="ctr"/>
                      <a:r>
                        <a:rPr lang="en-US" sz="1800" b="1" dirty="0"/>
                        <a:t>C</a:t>
                      </a:r>
                    </a:p>
                  </a:txBody>
                  <a:tcPr anchor="ctr"/>
                </a:tc>
                <a:extLst>
                  <a:ext uri="{0D108BD9-81ED-4DB2-BD59-A6C34878D82A}">
                    <a16:rowId xmlns:a16="http://schemas.microsoft.com/office/drawing/2014/main" val="10006"/>
                  </a:ext>
                </a:extLst>
              </a:tr>
              <a:tr h="454252">
                <a:tc>
                  <a:txBody>
                    <a:bodyPr/>
                    <a:lstStyle/>
                    <a:p>
                      <a:r>
                        <a:rPr lang="en-US" dirty="0"/>
                        <a:t>Scenarios</a:t>
                      </a:r>
                    </a:p>
                  </a:txBody>
                  <a:tcPr anchor="ctr"/>
                </a:tc>
                <a:tc>
                  <a:txBody>
                    <a:bodyPr/>
                    <a:lstStyle/>
                    <a:p>
                      <a:pPr algn="ctr"/>
                      <a:r>
                        <a:rPr lang="en-US" sz="1800" b="1" dirty="0"/>
                        <a:t>C</a:t>
                      </a:r>
                    </a:p>
                  </a:txBody>
                  <a:tcPr anchor="ctr"/>
                </a:tc>
                <a:tc>
                  <a:txBody>
                    <a:bodyPr/>
                    <a:lstStyle/>
                    <a:p>
                      <a:pPr algn="ctr"/>
                      <a:r>
                        <a:rPr lang="en-US" sz="1800" b="1" dirty="0"/>
                        <a:t>A</a:t>
                      </a:r>
                    </a:p>
                  </a:txBody>
                  <a:tcPr anchor="ctr"/>
                </a:tc>
                <a:tc>
                  <a:txBody>
                    <a:bodyPr/>
                    <a:lstStyle/>
                    <a:p>
                      <a:pPr algn="ctr"/>
                      <a:r>
                        <a:rPr lang="en-US" sz="1800" b="1" dirty="0"/>
                        <a:t>C</a:t>
                      </a:r>
                    </a:p>
                  </a:txBody>
                  <a:tcPr anchor="ctr"/>
                </a:tc>
                <a:tc>
                  <a:txBody>
                    <a:bodyPr/>
                    <a:lstStyle/>
                    <a:p>
                      <a:pPr algn="ctr"/>
                      <a:r>
                        <a:rPr lang="en-US" sz="1800" b="1" dirty="0"/>
                        <a:t>A</a:t>
                      </a:r>
                    </a:p>
                  </a:txBody>
                  <a:tcPr anchor="ctr"/>
                </a:tc>
                <a:tc>
                  <a:txBody>
                    <a:bodyPr/>
                    <a:lstStyle/>
                    <a:p>
                      <a:pPr algn="ctr"/>
                      <a:r>
                        <a:rPr lang="en-US" sz="1800" b="1" dirty="0"/>
                        <a:t>C</a:t>
                      </a:r>
                    </a:p>
                  </a:txBody>
                  <a:tcPr anchor="ctr"/>
                </a:tc>
                <a:tc>
                  <a:txBody>
                    <a:bodyPr/>
                    <a:lstStyle/>
                    <a:p>
                      <a:pPr algn="ctr"/>
                      <a:r>
                        <a:rPr lang="en-US" sz="1800" b="1" dirty="0"/>
                        <a:t>C</a:t>
                      </a:r>
                    </a:p>
                  </a:txBody>
                  <a:tcPr anchor="ctr"/>
                </a:tc>
                <a:tc>
                  <a:txBody>
                    <a:bodyPr/>
                    <a:lstStyle/>
                    <a:p>
                      <a:pPr algn="ctr"/>
                      <a:endParaRPr lang="en-US" sz="1800" b="1" dirty="0"/>
                    </a:p>
                  </a:txBody>
                  <a:tcPr anchor="ctr">
                    <a:solidFill>
                      <a:schemeClr val="tx1"/>
                    </a:solidFill>
                  </a:tcPr>
                </a:tc>
                <a:tc>
                  <a:txBody>
                    <a:bodyPr/>
                    <a:lstStyle/>
                    <a:p>
                      <a:pPr algn="ctr"/>
                      <a:r>
                        <a:rPr lang="en-US" sz="1800" b="1" dirty="0"/>
                        <a:t>A</a:t>
                      </a:r>
                    </a:p>
                  </a:txBody>
                  <a:tcPr anchor="ctr"/>
                </a:tc>
                <a:extLst>
                  <a:ext uri="{0D108BD9-81ED-4DB2-BD59-A6C34878D82A}">
                    <a16:rowId xmlns:a16="http://schemas.microsoft.com/office/drawing/2014/main" val="10007"/>
                  </a:ext>
                </a:extLst>
              </a:tr>
              <a:tr h="454252">
                <a:tc>
                  <a:txBody>
                    <a:bodyPr/>
                    <a:lstStyle/>
                    <a:p>
                      <a:r>
                        <a:rPr lang="en-US" dirty="0"/>
                        <a:t>Viewpoints</a:t>
                      </a:r>
                    </a:p>
                  </a:txBody>
                  <a:tcPr anchor="ctr"/>
                </a:tc>
                <a:tc>
                  <a:txBody>
                    <a:bodyPr/>
                    <a:lstStyle/>
                    <a:p>
                      <a:pPr algn="ctr"/>
                      <a:r>
                        <a:rPr lang="en-US" sz="1800" b="1" dirty="0"/>
                        <a:t>C</a:t>
                      </a:r>
                    </a:p>
                  </a:txBody>
                  <a:tcPr anchor="ctr"/>
                </a:tc>
                <a:tc>
                  <a:txBody>
                    <a:bodyPr/>
                    <a:lstStyle/>
                    <a:p>
                      <a:pPr algn="ctr"/>
                      <a:r>
                        <a:rPr lang="en-US" sz="1800" b="1" dirty="0"/>
                        <a:t>A</a:t>
                      </a:r>
                    </a:p>
                  </a:txBody>
                  <a:tcPr anchor="ctr"/>
                </a:tc>
                <a:tc>
                  <a:txBody>
                    <a:bodyPr/>
                    <a:lstStyle/>
                    <a:p>
                      <a:pPr algn="ctr"/>
                      <a:r>
                        <a:rPr lang="en-US" sz="1800" b="1" dirty="0"/>
                        <a:t>C</a:t>
                      </a:r>
                    </a:p>
                  </a:txBody>
                  <a:tcPr anchor="ctr"/>
                </a:tc>
                <a:tc>
                  <a:txBody>
                    <a:bodyPr/>
                    <a:lstStyle/>
                    <a:p>
                      <a:pPr algn="ctr"/>
                      <a:r>
                        <a:rPr lang="en-US" sz="1800" b="1" dirty="0"/>
                        <a:t>A</a:t>
                      </a:r>
                    </a:p>
                  </a:txBody>
                  <a:tcPr anchor="ctr"/>
                </a:tc>
                <a:tc>
                  <a:txBody>
                    <a:bodyPr/>
                    <a:lstStyle/>
                    <a:p>
                      <a:pPr algn="ctr"/>
                      <a:r>
                        <a:rPr lang="en-US" sz="1800" b="1" dirty="0"/>
                        <a:t>C</a:t>
                      </a:r>
                    </a:p>
                  </a:txBody>
                  <a:tcPr anchor="ctr"/>
                </a:tc>
                <a:tc>
                  <a:txBody>
                    <a:bodyPr/>
                    <a:lstStyle/>
                    <a:p>
                      <a:pPr algn="ctr"/>
                      <a:r>
                        <a:rPr lang="en-US" sz="1800" b="1" dirty="0"/>
                        <a:t>C</a:t>
                      </a:r>
                    </a:p>
                  </a:txBody>
                  <a:tcPr anchor="ctr"/>
                </a:tc>
                <a:tc>
                  <a:txBody>
                    <a:bodyPr/>
                    <a:lstStyle/>
                    <a:p>
                      <a:pPr algn="ctr"/>
                      <a:r>
                        <a:rPr lang="en-US" sz="1800" b="1" dirty="0"/>
                        <a:t>A</a:t>
                      </a:r>
                    </a:p>
                  </a:txBody>
                  <a:tcPr anchor="ctr"/>
                </a:tc>
                <a:tc>
                  <a:txBody>
                    <a:bodyPr/>
                    <a:lstStyle/>
                    <a:p>
                      <a:pPr algn="ctr"/>
                      <a:endParaRPr lang="en-US" sz="1800" b="1" dirty="0"/>
                    </a:p>
                  </a:txBody>
                  <a:tcPr anchor="ctr">
                    <a:solidFill>
                      <a:schemeClr val="tx1"/>
                    </a:solidFill>
                  </a:tcPr>
                </a:tc>
                <a:extLst>
                  <a:ext uri="{0D108BD9-81ED-4DB2-BD59-A6C34878D82A}">
                    <a16:rowId xmlns:a16="http://schemas.microsoft.com/office/drawing/2014/main" val="10008"/>
                  </a:ext>
                </a:extLst>
              </a:tr>
            </a:tbl>
          </a:graphicData>
        </a:graphic>
      </p:graphicFrame>
      <p:sp>
        <p:nvSpPr>
          <p:cNvPr id="4" name="Title 1"/>
          <p:cNvSpPr txBox="1">
            <a:spLocks/>
          </p:cNvSpPr>
          <p:nvPr/>
        </p:nvSpPr>
        <p:spPr>
          <a:xfrm>
            <a:off x="457200" y="6648450"/>
            <a:ext cx="2895600" cy="28575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1600" dirty="0"/>
              <a:t>C: </a:t>
            </a:r>
            <a:r>
              <a:rPr lang="en-US" sz="1600" dirty="0" err="1"/>
              <a:t>Pelengkap</a:t>
            </a:r>
            <a:r>
              <a:rPr lang="en-US" sz="1600" dirty="0"/>
              <a:t> A: </a:t>
            </a:r>
            <a:r>
              <a:rPr lang="en-US" sz="1600" dirty="0" err="1"/>
              <a:t>Alternatif</a:t>
            </a:r>
            <a:endParaRPr lang="en-US" sz="1600" dirty="0"/>
          </a:p>
        </p:txBody>
      </p:sp>
    </p:spTree>
    <p:extLst>
      <p:ext uri="{BB962C8B-B14F-4D97-AF65-F5344CB8AC3E}">
        <p14:creationId xmlns:p14="http://schemas.microsoft.com/office/powerpoint/2010/main" val="222796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533400"/>
          </a:xfrm>
        </p:spPr>
        <p:txBody>
          <a:bodyPr/>
          <a:lstStyle/>
          <a:p>
            <a:r>
              <a:rPr lang="en-US" sz="3200" dirty="0" err="1"/>
              <a:t>Teknik</a:t>
            </a:r>
            <a:r>
              <a:rPr lang="en-US" sz="3200" dirty="0"/>
              <a:t> </a:t>
            </a:r>
            <a:r>
              <a:rPr lang="en-US" sz="3200" dirty="0" err="1"/>
              <a:t>dan</a:t>
            </a:r>
            <a:r>
              <a:rPr lang="en-US" sz="3200" dirty="0"/>
              <a:t> </a:t>
            </a:r>
            <a:r>
              <a:rPr lang="en-US" sz="3200" dirty="0" err="1"/>
              <a:t>Pendekatan</a:t>
            </a:r>
            <a:r>
              <a:rPr lang="en-US" sz="3200" dirty="0"/>
              <a:t> </a:t>
            </a:r>
            <a:r>
              <a:rPr lang="en-US" sz="3200" dirty="0" err="1"/>
              <a:t>pelengkap</a:t>
            </a:r>
            <a:r>
              <a:rPr lang="en-US" sz="3200" dirty="0"/>
              <a:t> </a:t>
            </a:r>
            <a:r>
              <a:rPr lang="en-US" sz="3200" dirty="0" err="1"/>
              <a:t>dan</a:t>
            </a:r>
            <a:r>
              <a:rPr lang="en-US" sz="3200" dirty="0"/>
              <a:t> </a:t>
            </a:r>
            <a:r>
              <a:rPr lang="en-US" sz="3200" dirty="0" err="1"/>
              <a:t>alternatif</a:t>
            </a:r>
            <a:endParaRPr lang="en-US" sz="3200" dirty="0"/>
          </a:p>
        </p:txBody>
      </p:sp>
      <p:sp>
        <p:nvSpPr>
          <p:cNvPr id="3" name="Content Placeholder 2"/>
          <p:cNvSpPr>
            <a:spLocks noGrp="1"/>
          </p:cNvSpPr>
          <p:nvPr>
            <p:ph sz="quarter" idx="4294967295"/>
          </p:nvPr>
        </p:nvSpPr>
        <p:spPr>
          <a:xfrm>
            <a:off x="228600" y="1371600"/>
            <a:ext cx="8686800" cy="5334000"/>
          </a:xfrm>
          <a:prstGeom prst="rect">
            <a:avLst/>
          </a:prstGeom>
        </p:spPr>
        <p:txBody>
          <a:bodyPr>
            <a:normAutofit/>
          </a:bodyPr>
          <a:lstStyle/>
          <a:p>
            <a:pPr marL="0" indent="0" algn="just">
              <a:lnSpc>
                <a:spcPct val="150000"/>
              </a:lnSpc>
              <a:buNone/>
            </a:pPr>
            <a:r>
              <a:rPr lang="nb-NO" dirty="0">
                <a:solidFill>
                  <a:schemeClr val="tx1"/>
                </a:solidFill>
                <a:latin typeface="Comic Sans MS" pitchFamily="66" charset="0"/>
              </a:rPr>
              <a:t>Dalam sebagian besar proyek lebih dari satu teknik elisitasi dan pendekatan akan perlu digunakan, oleh karena itu berguna untuk memilih teknik dan pendekatan yang saling melengkapi untuk mencapai hasil terbaik dari proses elisitasi kebutuhan.</a:t>
            </a:r>
          </a:p>
        </p:txBody>
      </p:sp>
    </p:spTree>
    <p:extLst>
      <p:ext uri="{BB962C8B-B14F-4D97-AF65-F5344CB8AC3E}">
        <p14:creationId xmlns:p14="http://schemas.microsoft.com/office/powerpoint/2010/main" val="3722717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762000"/>
          </a:xfrm>
        </p:spPr>
        <p:txBody>
          <a:bodyPr/>
          <a:lstStyle/>
          <a:p>
            <a:pPr marL="0" indent="0" algn="ctr">
              <a:buNone/>
            </a:pPr>
            <a:r>
              <a:rPr lang="en-US" sz="2800" dirty="0" err="1"/>
              <a:t>Metodologi</a:t>
            </a:r>
            <a:r>
              <a:rPr lang="en-US" sz="2800" dirty="0"/>
              <a:t> </a:t>
            </a:r>
            <a:r>
              <a:rPr lang="en-US" sz="2800" dirty="0" err="1"/>
              <a:t>berdasarkan</a:t>
            </a:r>
            <a:r>
              <a:rPr lang="en-US" sz="2800" dirty="0"/>
              <a:t> Requirements Elicitation</a:t>
            </a:r>
          </a:p>
        </p:txBody>
      </p:sp>
      <p:sp>
        <p:nvSpPr>
          <p:cNvPr id="3" name="Content Placeholder 2"/>
          <p:cNvSpPr>
            <a:spLocks noGrp="1"/>
          </p:cNvSpPr>
          <p:nvPr>
            <p:ph sz="quarter" idx="4294967295"/>
          </p:nvPr>
        </p:nvSpPr>
        <p:spPr>
          <a:xfrm>
            <a:off x="228600" y="1066800"/>
            <a:ext cx="8686800" cy="5334000"/>
          </a:xfrm>
          <a:prstGeom prst="rect">
            <a:avLst/>
          </a:prstGeom>
        </p:spPr>
        <p:txBody>
          <a:bodyPr>
            <a:normAutofit/>
          </a:bodyPr>
          <a:lstStyle/>
          <a:p>
            <a:pPr marL="45720" indent="0" algn="just">
              <a:lnSpc>
                <a:spcPct val="150000"/>
              </a:lnSpc>
              <a:buNone/>
            </a:pPr>
            <a:r>
              <a:rPr lang="en-US" dirty="0">
                <a:solidFill>
                  <a:srgbClr val="0070C0"/>
                </a:solidFill>
                <a:latin typeface="Comic Sans MS" pitchFamily="66" charset="0"/>
              </a:rPr>
              <a:t>1. Structured Analysis and Design (SAD) </a:t>
            </a:r>
          </a:p>
          <a:p>
            <a:pPr marL="45720" indent="0" algn="just">
              <a:lnSpc>
                <a:spcPct val="150000"/>
              </a:lnSpc>
              <a:buNone/>
            </a:pPr>
            <a:r>
              <a:rPr lang="en-US" dirty="0">
                <a:solidFill>
                  <a:schemeClr val="tx1"/>
                </a:solidFill>
                <a:latin typeface="Comic Sans MS" pitchFamily="66" charset="0"/>
              </a:rPr>
              <a:t>Structured Analysis and Design (SAD) </a:t>
            </a:r>
            <a:r>
              <a:rPr lang="en-US" dirty="0" err="1">
                <a:solidFill>
                  <a:schemeClr val="tx1"/>
                </a:solidFill>
                <a:latin typeface="Comic Sans MS" pitchFamily="66" charset="0"/>
              </a:rPr>
              <a:t>telah</a:t>
            </a:r>
            <a:r>
              <a:rPr lang="en-US" dirty="0">
                <a:solidFill>
                  <a:schemeClr val="tx1"/>
                </a:solidFill>
                <a:latin typeface="Comic Sans MS" pitchFamily="66" charset="0"/>
              </a:rPr>
              <a:t> </a:t>
            </a:r>
            <a:r>
              <a:rPr lang="en-US" dirty="0" err="1">
                <a:solidFill>
                  <a:schemeClr val="tx1"/>
                </a:solidFill>
                <a:latin typeface="Comic Sans MS" pitchFamily="66" charset="0"/>
              </a:rPr>
              <a:t>ada</a:t>
            </a:r>
            <a:r>
              <a:rPr lang="en-US" dirty="0">
                <a:solidFill>
                  <a:schemeClr val="tx1"/>
                </a:solidFill>
                <a:latin typeface="Comic Sans MS" pitchFamily="66" charset="0"/>
              </a:rPr>
              <a:t> </a:t>
            </a:r>
            <a:r>
              <a:rPr lang="en-US" dirty="0" err="1">
                <a:solidFill>
                  <a:schemeClr val="tx1"/>
                </a:solidFill>
                <a:latin typeface="Comic Sans MS" pitchFamily="66" charset="0"/>
              </a:rPr>
              <a:t>sejak</a:t>
            </a:r>
            <a:r>
              <a:rPr lang="en-US" dirty="0">
                <a:solidFill>
                  <a:schemeClr val="tx1"/>
                </a:solidFill>
                <a:latin typeface="Comic Sans MS" pitchFamily="66" charset="0"/>
              </a:rPr>
              <a:t> </a:t>
            </a:r>
            <a:r>
              <a:rPr lang="en-US" dirty="0" err="1">
                <a:solidFill>
                  <a:schemeClr val="tx1"/>
                </a:solidFill>
                <a:latin typeface="Comic Sans MS" pitchFamily="66" charset="0"/>
              </a:rPr>
              <a:t>pertengahan</a:t>
            </a:r>
            <a:r>
              <a:rPr lang="en-US" dirty="0">
                <a:solidFill>
                  <a:schemeClr val="tx1"/>
                </a:solidFill>
                <a:latin typeface="Comic Sans MS" pitchFamily="66" charset="0"/>
              </a:rPr>
              <a:t> 1970an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telah</a:t>
            </a:r>
            <a:r>
              <a:rPr lang="en-US" dirty="0">
                <a:solidFill>
                  <a:schemeClr val="tx1"/>
                </a:solidFill>
                <a:latin typeface="Comic Sans MS" pitchFamily="66" charset="0"/>
              </a:rPr>
              <a:t> </a:t>
            </a:r>
            <a:r>
              <a:rPr lang="en-US" dirty="0" err="1">
                <a:solidFill>
                  <a:schemeClr val="tx1"/>
                </a:solidFill>
                <a:latin typeface="Comic Sans MS" pitchFamily="66" charset="0"/>
              </a:rPr>
              <a:t>banyak</a:t>
            </a:r>
            <a:r>
              <a:rPr lang="en-US" dirty="0">
                <a:solidFill>
                  <a:schemeClr val="tx1"/>
                </a:solidFill>
                <a:latin typeface="Comic Sans MS" pitchFamily="66" charset="0"/>
              </a:rPr>
              <a:t> yang </a:t>
            </a:r>
            <a:r>
              <a:rPr lang="en-US" dirty="0" err="1">
                <a:solidFill>
                  <a:schemeClr val="tx1"/>
                </a:solidFill>
                <a:latin typeface="Comic Sans MS" pitchFamily="66" charset="0"/>
              </a:rPr>
              <a:t>menulis</a:t>
            </a:r>
            <a:r>
              <a:rPr lang="en-US" dirty="0">
                <a:solidFill>
                  <a:schemeClr val="tx1"/>
                </a:solidFill>
                <a:latin typeface="Comic Sans MS" pitchFamily="66" charset="0"/>
              </a:rPr>
              <a:t> </a:t>
            </a:r>
            <a:r>
              <a:rPr lang="en-US" dirty="0" err="1">
                <a:solidFill>
                  <a:schemeClr val="tx1"/>
                </a:solidFill>
                <a:latin typeface="Comic Sans MS" pitchFamily="66" charset="0"/>
              </a:rPr>
              <a:t>tentang</a:t>
            </a:r>
            <a:r>
              <a:rPr lang="en-US" dirty="0">
                <a:solidFill>
                  <a:schemeClr val="tx1"/>
                </a:solidFill>
                <a:latin typeface="Comic Sans MS" pitchFamily="66" charset="0"/>
              </a:rPr>
              <a:t> </a:t>
            </a:r>
            <a:r>
              <a:rPr lang="en-US" dirty="0" err="1">
                <a:solidFill>
                  <a:schemeClr val="tx1"/>
                </a:solidFill>
                <a:latin typeface="Comic Sans MS" pitchFamily="66" charset="0"/>
              </a:rPr>
              <a:t>ini</a:t>
            </a:r>
            <a:r>
              <a:rPr lang="en-US" dirty="0">
                <a:solidFill>
                  <a:schemeClr val="tx1"/>
                </a:solidFill>
                <a:latin typeface="Comic Sans MS" pitchFamily="66" charset="0"/>
              </a:rPr>
              <a:t>, </a:t>
            </a:r>
            <a:r>
              <a:rPr lang="en-US" dirty="0" err="1">
                <a:solidFill>
                  <a:schemeClr val="tx1"/>
                </a:solidFill>
                <a:latin typeface="Comic Sans MS" pitchFamily="66" charset="0"/>
              </a:rPr>
              <a:t>dipromosikan</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digunakan</a:t>
            </a:r>
            <a:r>
              <a:rPr lang="en-US" dirty="0">
                <a:solidFill>
                  <a:schemeClr val="tx1"/>
                </a:solidFill>
                <a:latin typeface="Comic Sans MS" pitchFamily="66" charset="0"/>
              </a:rPr>
              <a:t>.</a:t>
            </a:r>
          </a:p>
          <a:p>
            <a:pPr marL="45720" indent="0" algn="just">
              <a:lnSpc>
                <a:spcPct val="150000"/>
              </a:lnSpc>
              <a:buNone/>
            </a:pPr>
            <a:r>
              <a:rPr lang="nb-NO" dirty="0">
                <a:solidFill>
                  <a:schemeClr val="tx1"/>
                </a:solidFill>
                <a:latin typeface="Comic Sans MS" pitchFamily="66" charset="0"/>
              </a:rPr>
              <a:t>Pendekatan ini sebagian besar berorientasi fungsi. </a:t>
            </a:r>
          </a:p>
          <a:p>
            <a:pPr marL="45720" indent="0" algn="just">
              <a:lnSpc>
                <a:spcPct val="150000"/>
              </a:lnSpc>
              <a:buNone/>
            </a:pPr>
            <a:endParaRPr lang="en-US" dirty="0">
              <a:solidFill>
                <a:schemeClr val="tx1"/>
              </a:solidFill>
              <a:latin typeface="Comic Sans MS" pitchFamily="66" charset="0"/>
            </a:endParaRPr>
          </a:p>
        </p:txBody>
      </p:sp>
    </p:spTree>
    <p:extLst>
      <p:ext uri="{BB962C8B-B14F-4D97-AF65-F5344CB8AC3E}">
        <p14:creationId xmlns:p14="http://schemas.microsoft.com/office/powerpoint/2010/main" val="1850305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762000"/>
          </a:xfrm>
        </p:spPr>
        <p:txBody>
          <a:bodyPr/>
          <a:lstStyle/>
          <a:p>
            <a:pPr marL="0" indent="0" algn="ctr">
              <a:buNone/>
            </a:pPr>
            <a:r>
              <a:rPr lang="en-US" sz="2800" dirty="0" err="1"/>
              <a:t>Metodologi</a:t>
            </a:r>
            <a:r>
              <a:rPr lang="en-US" sz="2800" dirty="0"/>
              <a:t> </a:t>
            </a:r>
            <a:r>
              <a:rPr lang="en-US" sz="2800" dirty="0" err="1"/>
              <a:t>berdasarkan</a:t>
            </a:r>
            <a:r>
              <a:rPr lang="en-US" sz="2800" dirty="0"/>
              <a:t> Requirements Elicitation</a:t>
            </a:r>
          </a:p>
        </p:txBody>
      </p:sp>
      <p:sp>
        <p:nvSpPr>
          <p:cNvPr id="3" name="Content Placeholder 2"/>
          <p:cNvSpPr>
            <a:spLocks noGrp="1"/>
          </p:cNvSpPr>
          <p:nvPr>
            <p:ph sz="quarter" idx="4294967295"/>
          </p:nvPr>
        </p:nvSpPr>
        <p:spPr>
          <a:xfrm>
            <a:off x="228600" y="1066800"/>
            <a:ext cx="8686800" cy="5334000"/>
          </a:xfrm>
          <a:prstGeom prst="rect">
            <a:avLst/>
          </a:prstGeom>
        </p:spPr>
        <p:txBody>
          <a:bodyPr>
            <a:normAutofit/>
          </a:bodyPr>
          <a:lstStyle/>
          <a:p>
            <a:pPr marL="45720" indent="0" algn="just">
              <a:lnSpc>
                <a:spcPct val="150000"/>
              </a:lnSpc>
              <a:buNone/>
            </a:pPr>
            <a:r>
              <a:rPr lang="en-US" dirty="0">
                <a:solidFill>
                  <a:srgbClr val="0070C0"/>
                </a:solidFill>
                <a:latin typeface="Comic Sans MS" pitchFamily="66" charset="0"/>
              </a:rPr>
              <a:t>1. Structured Analysis and Design (SAD) </a:t>
            </a:r>
          </a:p>
          <a:p>
            <a:pPr marL="45720" indent="0" algn="just">
              <a:lnSpc>
                <a:spcPct val="150000"/>
              </a:lnSpc>
              <a:buNone/>
            </a:pPr>
            <a:r>
              <a:rPr lang="en-US" dirty="0" err="1">
                <a:solidFill>
                  <a:schemeClr val="tx1"/>
                </a:solidFill>
                <a:latin typeface="Comic Sans MS" pitchFamily="66" charset="0"/>
              </a:rPr>
              <a:t>Ini</a:t>
            </a:r>
            <a:r>
              <a:rPr lang="en-US" dirty="0">
                <a:solidFill>
                  <a:schemeClr val="tx1"/>
                </a:solidFill>
                <a:latin typeface="Comic Sans MS" pitchFamily="66" charset="0"/>
              </a:rPr>
              <a:t> </a:t>
            </a:r>
            <a:r>
              <a:rPr lang="en-US" dirty="0" err="1">
                <a:solidFill>
                  <a:schemeClr val="tx1"/>
                </a:solidFill>
                <a:latin typeface="Comic Sans MS" pitchFamily="66" charset="0"/>
              </a:rPr>
              <a:t>terdiri</a:t>
            </a:r>
            <a:r>
              <a:rPr lang="en-US" dirty="0">
                <a:solidFill>
                  <a:schemeClr val="tx1"/>
                </a:solidFill>
                <a:latin typeface="Comic Sans MS" pitchFamily="66" charset="0"/>
              </a:rPr>
              <a:t> </a:t>
            </a:r>
            <a:r>
              <a:rPr lang="en-US" dirty="0" err="1">
                <a:solidFill>
                  <a:schemeClr val="tx1"/>
                </a:solidFill>
                <a:latin typeface="Comic Sans MS" pitchFamily="66" charset="0"/>
              </a:rPr>
              <a:t>dari</a:t>
            </a:r>
            <a:r>
              <a:rPr lang="en-US" dirty="0">
                <a:solidFill>
                  <a:schemeClr val="tx1"/>
                </a:solidFill>
                <a:latin typeface="Comic Sans MS" pitchFamily="66" charset="0"/>
              </a:rPr>
              <a:t> </a:t>
            </a:r>
            <a:r>
              <a:rPr lang="en-US" dirty="0" err="1">
                <a:solidFill>
                  <a:schemeClr val="tx1"/>
                </a:solidFill>
                <a:latin typeface="Comic Sans MS" pitchFamily="66" charset="0"/>
              </a:rPr>
              <a:t>kumpulan</a:t>
            </a:r>
            <a:r>
              <a:rPr lang="en-US" dirty="0">
                <a:solidFill>
                  <a:schemeClr val="tx1"/>
                </a:solidFill>
                <a:latin typeface="Comic Sans MS" pitchFamily="66" charset="0"/>
              </a:rPr>
              <a:t> </a:t>
            </a:r>
            <a:r>
              <a:rPr lang="en-US" dirty="0" err="1">
                <a:solidFill>
                  <a:schemeClr val="tx1"/>
                </a:solidFill>
                <a:latin typeface="Comic Sans MS" pitchFamily="66" charset="0"/>
              </a:rPr>
              <a:t>teknik</a:t>
            </a:r>
            <a:r>
              <a:rPr lang="en-US" dirty="0">
                <a:solidFill>
                  <a:schemeClr val="tx1"/>
                </a:solidFill>
                <a:latin typeface="Comic Sans MS" pitchFamily="66" charset="0"/>
              </a:rPr>
              <a:t> </a:t>
            </a:r>
            <a:r>
              <a:rPr lang="en-US" dirty="0" err="1">
                <a:solidFill>
                  <a:schemeClr val="tx1"/>
                </a:solidFill>
                <a:latin typeface="Comic Sans MS" pitchFamily="66" charset="0"/>
              </a:rPr>
              <a:t>seperti</a:t>
            </a:r>
            <a:r>
              <a:rPr lang="en-US" dirty="0">
                <a:solidFill>
                  <a:schemeClr val="tx1"/>
                </a:solidFill>
                <a:latin typeface="Comic Sans MS" pitchFamily="66" charset="0"/>
              </a:rPr>
              <a:t> Data Flow Diagram (DFD) yang detail </a:t>
            </a:r>
            <a:r>
              <a:rPr lang="en-US" dirty="0" err="1">
                <a:solidFill>
                  <a:schemeClr val="tx1"/>
                </a:solidFill>
                <a:latin typeface="Comic Sans MS" pitchFamily="66" charset="0"/>
              </a:rPr>
              <a:t>dekomposisi</a:t>
            </a:r>
            <a:r>
              <a:rPr lang="en-US" dirty="0">
                <a:solidFill>
                  <a:schemeClr val="tx1"/>
                </a:solidFill>
                <a:latin typeface="Comic Sans MS" pitchFamily="66" charset="0"/>
              </a:rPr>
              <a:t> </a:t>
            </a:r>
            <a:r>
              <a:rPr lang="en-US" dirty="0" err="1">
                <a:solidFill>
                  <a:schemeClr val="tx1"/>
                </a:solidFill>
                <a:latin typeface="Comic Sans MS" pitchFamily="66" charset="0"/>
              </a:rPr>
              <a:t>fungsional</a:t>
            </a:r>
            <a:r>
              <a:rPr lang="en-US" dirty="0">
                <a:solidFill>
                  <a:schemeClr val="tx1"/>
                </a:solidFill>
                <a:latin typeface="Comic Sans MS" pitchFamily="66" charset="0"/>
              </a:rPr>
              <a:t> </a:t>
            </a:r>
            <a:r>
              <a:rPr lang="en-US" dirty="0" err="1">
                <a:solidFill>
                  <a:schemeClr val="tx1"/>
                </a:solidFill>
                <a:latin typeface="Comic Sans MS" pitchFamily="66" charset="0"/>
              </a:rPr>
              <a:t>dengan</a:t>
            </a:r>
            <a:r>
              <a:rPr lang="en-US" dirty="0">
                <a:solidFill>
                  <a:schemeClr val="tx1"/>
                </a:solidFill>
                <a:latin typeface="Comic Sans MS" pitchFamily="66" charset="0"/>
              </a:rPr>
              <a:t> </a:t>
            </a:r>
            <a:r>
              <a:rPr lang="en-US" dirty="0" err="1">
                <a:solidFill>
                  <a:schemeClr val="tx1"/>
                </a:solidFill>
                <a:latin typeface="Comic Sans MS" pitchFamily="66" charset="0"/>
              </a:rPr>
              <a:t>penekanan</a:t>
            </a:r>
            <a:r>
              <a:rPr lang="en-US" dirty="0">
                <a:solidFill>
                  <a:schemeClr val="tx1"/>
                </a:solidFill>
                <a:latin typeface="Comic Sans MS" pitchFamily="66" charset="0"/>
              </a:rPr>
              <a:t> </a:t>
            </a:r>
            <a:r>
              <a:rPr lang="en-US" dirty="0" err="1">
                <a:solidFill>
                  <a:schemeClr val="tx1"/>
                </a:solidFill>
                <a:latin typeface="Comic Sans MS" pitchFamily="66" charset="0"/>
              </a:rPr>
              <a:t>pada</a:t>
            </a:r>
            <a:r>
              <a:rPr lang="en-US" dirty="0">
                <a:solidFill>
                  <a:schemeClr val="tx1"/>
                </a:solidFill>
                <a:latin typeface="Comic Sans MS" pitchFamily="66" charset="0"/>
              </a:rPr>
              <a:t> data </a:t>
            </a:r>
            <a:r>
              <a:rPr lang="en-US" dirty="0" err="1">
                <a:solidFill>
                  <a:schemeClr val="tx1"/>
                </a:solidFill>
                <a:latin typeface="Comic Sans MS" pitchFamily="66" charset="0"/>
              </a:rPr>
              <a:t>masuk</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keluar</a:t>
            </a:r>
            <a:r>
              <a:rPr lang="en-US" dirty="0">
                <a:solidFill>
                  <a:schemeClr val="tx1"/>
                </a:solidFill>
                <a:latin typeface="Comic Sans MS" pitchFamily="66" charset="0"/>
              </a:rPr>
              <a:t> </a:t>
            </a:r>
            <a:r>
              <a:rPr lang="en-US" dirty="0" err="1">
                <a:solidFill>
                  <a:schemeClr val="tx1"/>
                </a:solidFill>
                <a:latin typeface="Comic Sans MS" pitchFamily="66" charset="0"/>
              </a:rPr>
              <a:t>dari</a:t>
            </a:r>
            <a:r>
              <a:rPr lang="en-US" dirty="0">
                <a:solidFill>
                  <a:schemeClr val="tx1"/>
                </a:solidFill>
                <a:latin typeface="Comic Sans MS" pitchFamily="66" charset="0"/>
              </a:rPr>
              <a:t> </a:t>
            </a:r>
            <a:r>
              <a:rPr lang="en-US" dirty="0" err="1">
                <a:solidFill>
                  <a:schemeClr val="tx1"/>
                </a:solidFill>
                <a:latin typeface="Comic Sans MS" pitchFamily="66" charset="0"/>
              </a:rPr>
              <a:t>sistem</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komponen</a:t>
            </a:r>
            <a:r>
              <a:rPr lang="en-US" dirty="0">
                <a:solidFill>
                  <a:schemeClr val="tx1"/>
                </a:solidFill>
                <a:latin typeface="Comic Sans MS" pitchFamily="66" charset="0"/>
              </a:rPr>
              <a:t> </a:t>
            </a:r>
            <a:r>
              <a:rPr lang="en-US" dirty="0" err="1">
                <a:solidFill>
                  <a:schemeClr val="tx1"/>
                </a:solidFill>
                <a:latin typeface="Comic Sans MS" pitchFamily="66" charset="0"/>
              </a:rPr>
              <a:t>terkait</a:t>
            </a:r>
            <a:r>
              <a:rPr lang="en-US" dirty="0">
                <a:solidFill>
                  <a:schemeClr val="tx1"/>
                </a:solidFill>
                <a:latin typeface="Comic Sans MS" pitchFamily="66" charset="0"/>
              </a:rPr>
              <a:t>.</a:t>
            </a:r>
          </a:p>
          <a:p>
            <a:pPr marL="45720" indent="0" algn="just">
              <a:lnSpc>
                <a:spcPct val="150000"/>
              </a:lnSpc>
              <a:buNone/>
            </a:pPr>
            <a:r>
              <a:rPr lang="en-US" dirty="0">
                <a:solidFill>
                  <a:schemeClr val="tx1"/>
                </a:solidFill>
                <a:latin typeface="Comic Sans MS" pitchFamily="66" charset="0"/>
              </a:rPr>
              <a:t>Entity Relationship Diagram (ERD) yang </a:t>
            </a:r>
            <a:r>
              <a:rPr lang="en-US" dirty="0" err="1">
                <a:solidFill>
                  <a:schemeClr val="tx1"/>
                </a:solidFill>
                <a:latin typeface="Comic Sans MS" pitchFamily="66" charset="0"/>
              </a:rPr>
              <a:t>memfasilitasi</a:t>
            </a:r>
            <a:r>
              <a:rPr lang="en-US" dirty="0">
                <a:solidFill>
                  <a:schemeClr val="tx1"/>
                </a:solidFill>
                <a:latin typeface="Comic Sans MS" pitchFamily="66" charset="0"/>
              </a:rPr>
              <a:t> </a:t>
            </a:r>
            <a:r>
              <a:rPr lang="en-US" dirty="0" err="1">
                <a:solidFill>
                  <a:schemeClr val="tx1"/>
                </a:solidFill>
                <a:latin typeface="Comic Sans MS" pitchFamily="66" charset="0"/>
              </a:rPr>
              <a:t>representasi</a:t>
            </a:r>
            <a:r>
              <a:rPr lang="en-US" dirty="0">
                <a:solidFill>
                  <a:schemeClr val="tx1"/>
                </a:solidFill>
                <a:latin typeface="Comic Sans MS" pitchFamily="66" charset="0"/>
              </a:rPr>
              <a:t> </a:t>
            </a:r>
            <a:r>
              <a:rPr lang="en-US" dirty="0" err="1">
                <a:solidFill>
                  <a:schemeClr val="tx1"/>
                </a:solidFill>
                <a:latin typeface="Comic Sans MS" pitchFamily="66" charset="0"/>
              </a:rPr>
              <a:t>entitas</a:t>
            </a:r>
            <a:r>
              <a:rPr lang="en-US" dirty="0">
                <a:solidFill>
                  <a:schemeClr val="tx1"/>
                </a:solidFill>
                <a:latin typeface="Comic Sans MS" pitchFamily="66" charset="0"/>
              </a:rPr>
              <a:t> </a:t>
            </a:r>
            <a:r>
              <a:rPr lang="en-US" dirty="0" err="1">
                <a:solidFill>
                  <a:schemeClr val="tx1"/>
                </a:solidFill>
                <a:latin typeface="Comic Sans MS" pitchFamily="66" charset="0"/>
              </a:rPr>
              <a:t>sistem</a:t>
            </a:r>
            <a:r>
              <a:rPr lang="en-US" dirty="0">
                <a:solidFill>
                  <a:schemeClr val="tx1"/>
                </a:solidFill>
                <a:latin typeface="Comic Sans MS" pitchFamily="66" charset="0"/>
              </a:rPr>
              <a:t>, </a:t>
            </a:r>
            <a:r>
              <a:rPr lang="en-US" dirty="0" err="1">
                <a:solidFill>
                  <a:schemeClr val="tx1"/>
                </a:solidFill>
                <a:latin typeface="Comic Sans MS" pitchFamily="66" charset="0"/>
              </a:rPr>
              <a:t>atribut</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hubungan</a:t>
            </a:r>
            <a:r>
              <a:rPr lang="en-US" dirty="0">
                <a:solidFill>
                  <a:schemeClr val="tx1"/>
                </a:solidFill>
                <a:latin typeface="Comic Sans MS" pitchFamily="66" charset="0"/>
              </a:rPr>
              <a:t> </a:t>
            </a:r>
            <a:r>
              <a:rPr lang="en-US" dirty="0" err="1">
                <a:solidFill>
                  <a:schemeClr val="tx1"/>
                </a:solidFill>
                <a:latin typeface="Comic Sans MS" pitchFamily="66" charset="0"/>
              </a:rPr>
              <a:t>mereka</a:t>
            </a:r>
            <a:r>
              <a:rPr lang="en-US" dirty="0">
                <a:solidFill>
                  <a:schemeClr val="tx1"/>
                </a:solidFill>
                <a:latin typeface="Comic Sans MS" pitchFamily="66" charset="0"/>
              </a:rPr>
              <a:t> </a:t>
            </a:r>
            <a:r>
              <a:rPr lang="en-US" dirty="0" err="1">
                <a:solidFill>
                  <a:schemeClr val="tx1"/>
                </a:solidFill>
                <a:latin typeface="Comic Sans MS" pitchFamily="66" charset="0"/>
              </a:rPr>
              <a:t>satu</a:t>
            </a:r>
            <a:r>
              <a:rPr lang="en-US" dirty="0">
                <a:solidFill>
                  <a:schemeClr val="tx1"/>
                </a:solidFill>
                <a:latin typeface="Comic Sans MS" pitchFamily="66" charset="0"/>
              </a:rPr>
              <a:t> </a:t>
            </a:r>
            <a:r>
              <a:rPr lang="en-US" dirty="0" err="1">
                <a:solidFill>
                  <a:schemeClr val="tx1"/>
                </a:solidFill>
                <a:latin typeface="Comic Sans MS" pitchFamily="66" charset="0"/>
              </a:rPr>
              <a:t>sama</a:t>
            </a:r>
            <a:r>
              <a:rPr lang="en-US" dirty="0">
                <a:solidFill>
                  <a:schemeClr val="tx1"/>
                </a:solidFill>
                <a:latin typeface="Comic Sans MS" pitchFamily="66" charset="0"/>
              </a:rPr>
              <a:t> lain.</a:t>
            </a:r>
          </a:p>
        </p:txBody>
      </p:sp>
    </p:spTree>
    <p:extLst>
      <p:ext uri="{BB962C8B-B14F-4D97-AF65-F5344CB8AC3E}">
        <p14:creationId xmlns:p14="http://schemas.microsoft.com/office/powerpoint/2010/main" val="232462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762000"/>
          </a:xfrm>
        </p:spPr>
        <p:txBody>
          <a:bodyPr/>
          <a:lstStyle/>
          <a:p>
            <a:pPr marL="0" indent="0" algn="ctr">
              <a:buNone/>
            </a:pPr>
            <a:r>
              <a:rPr lang="en-US" sz="2800" dirty="0" err="1"/>
              <a:t>Metodologi</a:t>
            </a:r>
            <a:r>
              <a:rPr lang="en-US" sz="2800" dirty="0"/>
              <a:t> </a:t>
            </a:r>
            <a:r>
              <a:rPr lang="en-US" sz="2800" dirty="0" err="1"/>
              <a:t>berdasarkan</a:t>
            </a:r>
            <a:r>
              <a:rPr lang="en-US" sz="2800" dirty="0"/>
              <a:t> Requirements Elicitation</a:t>
            </a:r>
          </a:p>
        </p:txBody>
      </p:sp>
      <p:sp>
        <p:nvSpPr>
          <p:cNvPr id="3" name="Content Placeholder 2"/>
          <p:cNvSpPr>
            <a:spLocks noGrp="1"/>
          </p:cNvSpPr>
          <p:nvPr>
            <p:ph sz="quarter" idx="4294967295"/>
          </p:nvPr>
        </p:nvSpPr>
        <p:spPr>
          <a:xfrm>
            <a:off x="228600" y="1066800"/>
            <a:ext cx="8686800" cy="5334000"/>
          </a:xfrm>
          <a:prstGeom prst="rect">
            <a:avLst/>
          </a:prstGeom>
        </p:spPr>
        <p:txBody>
          <a:bodyPr>
            <a:normAutofit/>
          </a:bodyPr>
          <a:lstStyle/>
          <a:p>
            <a:pPr marL="45720" indent="0" algn="just">
              <a:lnSpc>
                <a:spcPct val="150000"/>
              </a:lnSpc>
              <a:buFont typeface="Georgia" pitchFamily="18" charset="0"/>
              <a:buNone/>
            </a:pPr>
            <a:r>
              <a:rPr lang="en-US" dirty="0">
                <a:solidFill>
                  <a:srgbClr val="0070C0"/>
                </a:solidFill>
                <a:latin typeface="Comic Sans MS" pitchFamily="66" charset="0"/>
              </a:rPr>
              <a:t>2. </a:t>
            </a:r>
            <a:r>
              <a:rPr lang="en-US" i="1" dirty="0">
                <a:solidFill>
                  <a:srgbClr val="0070C0"/>
                </a:solidFill>
                <a:latin typeface="Comic Sans MS" pitchFamily="66" charset="0"/>
              </a:rPr>
              <a:t>Object Oriented (OO) Approaches </a:t>
            </a:r>
          </a:p>
          <a:p>
            <a:pPr marL="45720" indent="0" algn="just">
              <a:lnSpc>
                <a:spcPct val="150000"/>
              </a:lnSpc>
              <a:buNone/>
            </a:pPr>
            <a:r>
              <a:rPr lang="en-US" dirty="0" err="1">
                <a:solidFill>
                  <a:schemeClr val="tx1"/>
                </a:solidFill>
                <a:latin typeface="Comic Sans MS" pitchFamily="66" charset="0"/>
              </a:rPr>
              <a:t>Secara</a:t>
            </a:r>
            <a:r>
              <a:rPr lang="en-US" dirty="0">
                <a:solidFill>
                  <a:schemeClr val="tx1"/>
                </a:solidFill>
                <a:latin typeface="Comic Sans MS" pitchFamily="66" charset="0"/>
              </a:rPr>
              <a:t> </a:t>
            </a:r>
            <a:r>
              <a:rPr lang="en-US" dirty="0" err="1">
                <a:solidFill>
                  <a:schemeClr val="tx1"/>
                </a:solidFill>
                <a:latin typeface="Comic Sans MS" pitchFamily="66" charset="0"/>
              </a:rPr>
              <a:t>khusus</a:t>
            </a:r>
            <a:r>
              <a:rPr lang="en-US" dirty="0">
                <a:solidFill>
                  <a:schemeClr val="tx1"/>
                </a:solidFill>
                <a:latin typeface="Comic Sans MS" pitchFamily="66" charset="0"/>
              </a:rPr>
              <a:t> </a:t>
            </a:r>
            <a:r>
              <a:rPr lang="en-US" i="1" dirty="0">
                <a:solidFill>
                  <a:schemeClr val="tx1"/>
                </a:solidFill>
                <a:latin typeface="Comic Sans MS" pitchFamily="66" charset="0"/>
              </a:rPr>
              <a:t>Unified Modeling Language </a:t>
            </a:r>
            <a:r>
              <a:rPr lang="en-US" dirty="0">
                <a:solidFill>
                  <a:schemeClr val="tx1"/>
                </a:solidFill>
                <a:latin typeface="Comic Sans MS" pitchFamily="66" charset="0"/>
              </a:rPr>
              <a:t>(UML) </a:t>
            </a:r>
            <a:r>
              <a:rPr lang="en-US" dirty="0" err="1">
                <a:solidFill>
                  <a:schemeClr val="tx1"/>
                </a:solidFill>
                <a:latin typeface="Comic Sans MS" pitchFamily="66" charset="0"/>
              </a:rPr>
              <a:t>berisi</a:t>
            </a:r>
            <a:r>
              <a:rPr lang="en-US" dirty="0">
                <a:solidFill>
                  <a:schemeClr val="tx1"/>
                </a:solidFill>
                <a:latin typeface="Comic Sans MS" pitchFamily="66" charset="0"/>
              </a:rPr>
              <a:t> </a:t>
            </a:r>
            <a:r>
              <a:rPr lang="en-US" dirty="0" err="1">
                <a:solidFill>
                  <a:schemeClr val="tx1"/>
                </a:solidFill>
                <a:latin typeface="Comic Sans MS" pitchFamily="66" charset="0"/>
              </a:rPr>
              <a:t>beberapa</a:t>
            </a:r>
            <a:r>
              <a:rPr lang="en-US" dirty="0">
                <a:solidFill>
                  <a:schemeClr val="tx1"/>
                </a:solidFill>
                <a:latin typeface="Comic Sans MS" pitchFamily="66" charset="0"/>
              </a:rPr>
              <a:t> </a:t>
            </a:r>
            <a:r>
              <a:rPr lang="en-US" dirty="0" err="1">
                <a:solidFill>
                  <a:schemeClr val="tx1"/>
                </a:solidFill>
                <a:latin typeface="Comic Sans MS" pitchFamily="66" charset="0"/>
              </a:rPr>
              <a:t>teknik</a:t>
            </a:r>
            <a:r>
              <a:rPr lang="en-US" dirty="0">
                <a:solidFill>
                  <a:schemeClr val="tx1"/>
                </a:solidFill>
                <a:latin typeface="Comic Sans MS" pitchFamily="66" charset="0"/>
              </a:rPr>
              <a:t> yang </a:t>
            </a:r>
            <a:r>
              <a:rPr lang="en-US" dirty="0" err="1">
                <a:solidFill>
                  <a:schemeClr val="tx1"/>
                </a:solidFill>
                <a:latin typeface="Comic Sans MS" pitchFamily="66" charset="0"/>
              </a:rPr>
              <a:t>sering</a:t>
            </a:r>
            <a:r>
              <a:rPr lang="en-US" dirty="0">
                <a:solidFill>
                  <a:schemeClr val="tx1"/>
                </a:solidFill>
                <a:latin typeface="Comic Sans MS" pitchFamily="66" charset="0"/>
              </a:rPr>
              <a:t> </a:t>
            </a:r>
            <a:r>
              <a:rPr lang="en-US" dirty="0" err="1">
                <a:solidFill>
                  <a:schemeClr val="tx1"/>
                </a:solidFill>
                <a:latin typeface="Comic Sans MS" pitchFamily="66" charset="0"/>
              </a:rPr>
              <a:t>digunakan</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elisitasi</a:t>
            </a:r>
            <a:r>
              <a:rPr lang="en-US" dirty="0">
                <a:solidFill>
                  <a:schemeClr val="tx1"/>
                </a:solidFill>
                <a:latin typeface="Comic Sans MS" pitchFamily="66" charset="0"/>
              </a:rPr>
              <a:t> </a:t>
            </a:r>
            <a:r>
              <a:rPr lang="en-US" dirty="0" err="1">
                <a:solidFill>
                  <a:schemeClr val="tx1"/>
                </a:solidFill>
                <a:latin typeface="Comic Sans MS" pitchFamily="66" charset="0"/>
              </a:rPr>
              <a:t>kebutuhan</a:t>
            </a:r>
            <a:r>
              <a:rPr lang="en-US" dirty="0">
                <a:solidFill>
                  <a:schemeClr val="tx1"/>
                </a:solidFill>
                <a:latin typeface="Comic Sans MS" pitchFamily="66" charset="0"/>
              </a:rPr>
              <a:t> </a:t>
            </a:r>
            <a:r>
              <a:rPr lang="en-US" dirty="0" err="1">
                <a:solidFill>
                  <a:schemeClr val="tx1"/>
                </a:solidFill>
                <a:latin typeface="Comic Sans MS" pitchFamily="66" charset="0"/>
              </a:rPr>
              <a:t>dengan</a:t>
            </a:r>
            <a:r>
              <a:rPr lang="en-US" dirty="0">
                <a:solidFill>
                  <a:schemeClr val="tx1"/>
                </a:solidFill>
                <a:latin typeface="Comic Sans MS" pitchFamily="66" charset="0"/>
              </a:rPr>
              <a:t> </a:t>
            </a:r>
            <a:r>
              <a:rPr lang="en-US" dirty="0" err="1">
                <a:solidFill>
                  <a:schemeClr val="tx1"/>
                </a:solidFill>
                <a:latin typeface="Comic Sans MS" pitchFamily="66" charset="0"/>
              </a:rPr>
              <a:t>membuat</a:t>
            </a:r>
            <a:r>
              <a:rPr lang="en-US" dirty="0">
                <a:solidFill>
                  <a:schemeClr val="tx1"/>
                </a:solidFill>
                <a:latin typeface="Comic Sans MS" pitchFamily="66" charset="0"/>
              </a:rPr>
              <a:t> </a:t>
            </a:r>
            <a:r>
              <a:rPr lang="en-US" dirty="0" err="1">
                <a:solidFill>
                  <a:schemeClr val="tx1"/>
                </a:solidFill>
                <a:latin typeface="Comic Sans MS" pitchFamily="66" charset="0"/>
              </a:rPr>
              <a:t>notasi</a:t>
            </a:r>
            <a:r>
              <a:rPr lang="en-US" dirty="0">
                <a:solidFill>
                  <a:schemeClr val="tx1"/>
                </a:solidFill>
                <a:latin typeface="Comic Sans MS" pitchFamily="66" charset="0"/>
              </a:rPr>
              <a:t> </a:t>
            </a:r>
            <a:r>
              <a:rPr lang="en-US" dirty="0" err="1">
                <a:solidFill>
                  <a:schemeClr val="tx1"/>
                </a:solidFill>
                <a:latin typeface="Comic Sans MS" pitchFamily="66" charset="0"/>
              </a:rPr>
              <a:t>namun</a:t>
            </a:r>
            <a:r>
              <a:rPr lang="en-US" dirty="0">
                <a:solidFill>
                  <a:schemeClr val="tx1"/>
                </a:solidFill>
                <a:latin typeface="Comic Sans MS" pitchFamily="66" charset="0"/>
              </a:rPr>
              <a:t> </a:t>
            </a:r>
            <a:r>
              <a:rPr lang="en-US" dirty="0" err="1">
                <a:solidFill>
                  <a:schemeClr val="tx1"/>
                </a:solidFill>
                <a:latin typeface="Comic Sans MS" pitchFamily="66" charset="0"/>
              </a:rPr>
              <a:t>fleksibel</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chemeClr val="tx1"/>
                </a:solidFill>
                <a:latin typeface="Comic Sans MS" pitchFamily="66" charset="0"/>
              </a:rPr>
              <a:t>mempunyai</a:t>
            </a:r>
            <a:r>
              <a:rPr lang="en-US" dirty="0">
                <a:solidFill>
                  <a:schemeClr val="tx1"/>
                </a:solidFill>
                <a:latin typeface="Comic Sans MS" pitchFamily="66" charset="0"/>
              </a:rPr>
              <a:t> format </a:t>
            </a:r>
            <a:r>
              <a:rPr lang="en-US" dirty="0" err="1">
                <a:solidFill>
                  <a:schemeClr val="tx1"/>
                </a:solidFill>
                <a:latin typeface="Comic Sans MS" pitchFamily="66" charset="0"/>
              </a:rPr>
              <a:t>seperti</a:t>
            </a:r>
            <a:r>
              <a:rPr lang="en-US" dirty="0">
                <a:solidFill>
                  <a:schemeClr val="tx1"/>
                </a:solidFill>
                <a:latin typeface="Comic Sans MS" pitchFamily="66" charset="0"/>
              </a:rPr>
              <a:t> </a:t>
            </a:r>
            <a:r>
              <a:rPr lang="en-US" i="1" dirty="0">
                <a:solidFill>
                  <a:schemeClr val="tx1"/>
                </a:solidFill>
                <a:latin typeface="Comic Sans MS" pitchFamily="66" charset="0"/>
              </a:rPr>
              <a:t>Use Case diagram, Use Case Description</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i="1" dirty="0">
                <a:solidFill>
                  <a:schemeClr val="tx1"/>
                </a:solidFill>
                <a:latin typeface="Comic Sans MS" pitchFamily="66" charset="0"/>
              </a:rPr>
              <a:t>Class Diagram</a:t>
            </a:r>
            <a:r>
              <a:rPr lang="en-US" dirty="0">
                <a:solidFill>
                  <a:schemeClr val="tx1"/>
                </a:solidFill>
                <a:latin typeface="Comic Sans MS" pitchFamily="66" charset="0"/>
              </a:rPr>
              <a:t>.</a:t>
            </a:r>
          </a:p>
        </p:txBody>
      </p:sp>
    </p:spTree>
    <p:extLst>
      <p:ext uri="{BB962C8B-B14F-4D97-AF65-F5344CB8AC3E}">
        <p14:creationId xmlns:p14="http://schemas.microsoft.com/office/powerpoint/2010/main" val="877108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762000"/>
          </a:xfrm>
        </p:spPr>
        <p:txBody>
          <a:bodyPr/>
          <a:lstStyle/>
          <a:p>
            <a:pPr marL="0" indent="0" algn="ctr">
              <a:buNone/>
            </a:pPr>
            <a:r>
              <a:rPr lang="en-US" sz="2800" dirty="0" err="1"/>
              <a:t>Metodologi</a:t>
            </a:r>
            <a:r>
              <a:rPr lang="en-US" sz="2800" dirty="0"/>
              <a:t> </a:t>
            </a:r>
            <a:r>
              <a:rPr lang="en-US" sz="2800" dirty="0" err="1"/>
              <a:t>berdasarkan</a:t>
            </a:r>
            <a:r>
              <a:rPr lang="en-US" sz="2800" dirty="0"/>
              <a:t> Requirements Elicitation</a:t>
            </a:r>
          </a:p>
        </p:txBody>
      </p:sp>
      <p:sp>
        <p:nvSpPr>
          <p:cNvPr id="3" name="Content Placeholder 2"/>
          <p:cNvSpPr>
            <a:spLocks noGrp="1"/>
          </p:cNvSpPr>
          <p:nvPr>
            <p:ph sz="quarter" idx="4294967295"/>
          </p:nvPr>
        </p:nvSpPr>
        <p:spPr>
          <a:xfrm>
            <a:off x="228600" y="1066800"/>
            <a:ext cx="8686800" cy="5334000"/>
          </a:xfrm>
          <a:prstGeom prst="rect">
            <a:avLst/>
          </a:prstGeom>
        </p:spPr>
        <p:txBody>
          <a:bodyPr>
            <a:normAutofit/>
          </a:bodyPr>
          <a:lstStyle/>
          <a:p>
            <a:pPr marL="45720" indent="0" algn="just">
              <a:lnSpc>
                <a:spcPct val="150000"/>
              </a:lnSpc>
              <a:buFont typeface="Georgia" pitchFamily="18" charset="0"/>
              <a:buNone/>
            </a:pPr>
            <a:r>
              <a:rPr lang="en-US" dirty="0">
                <a:solidFill>
                  <a:srgbClr val="0070C0"/>
                </a:solidFill>
                <a:latin typeface="Comic Sans MS" pitchFamily="66" charset="0"/>
              </a:rPr>
              <a:t>2. </a:t>
            </a:r>
            <a:r>
              <a:rPr lang="en-US" i="1" dirty="0">
                <a:solidFill>
                  <a:srgbClr val="0070C0"/>
                </a:solidFill>
                <a:latin typeface="Comic Sans MS" pitchFamily="66" charset="0"/>
              </a:rPr>
              <a:t>Object Oriented (OO) Approaches </a:t>
            </a:r>
          </a:p>
          <a:p>
            <a:pPr marL="45720" indent="0" algn="just">
              <a:lnSpc>
                <a:spcPct val="150000"/>
              </a:lnSpc>
              <a:buNone/>
            </a:pPr>
            <a:r>
              <a:rPr lang="en-US" i="1" dirty="0">
                <a:solidFill>
                  <a:schemeClr val="tx1"/>
                </a:solidFill>
                <a:latin typeface="Comic Sans MS" pitchFamily="66" charset="0"/>
              </a:rPr>
              <a:t>Use Case diagram </a:t>
            </a:r>
            <a:r>
              <a:rPr lang="en-US" dirty="0" err="1">
                <a:solidFill>
                  <a:schemeClr val="tx1"/>
                </a:solidFill>
                <a:latin typeface="Comic Sans MS" pitchFamily="66" charset="0"/>
              </a:rPr>
              <a:t>pada</a:t>
            </a:r>
            <a:r>
              <a:rPr lang="en-US" dirty="0">
                <a:solidFill>
                  <a:schemeClr val="tx1"/>
                </a:solidFill>
                <a:latin typeface="Comic Sans MS" pitchFamily="66" charset="0"/>
              </a:rPr>
              <a:t> </a:t>
            </a:r>
            <a:r>
              <a:rPr lang="en-US" dirty="0" err="1">
                <a:solidFill>
                  <a:schemeClr val="tx1"/>
                </a:solidFill>
                <a:latin typeface="Comic Sans MS" pitchFamily="66" charset="0"/>
              </a:rPr>
              <a:t>dasarnya</a:t>
            </a:r>
            <a:r>
              <a:rPr lang="en-US" dirty="0">
                <a:solidFill>
                  <a:schemeClr val="tx1"/>
                </a:solidFill>
                <a:latin typeface="Comic Sans MS" pitchFamily="66" charset="0"/>
              </a:rPr>
              <a:t> </a:t>
            </a:r>
            <a:r>
              <a:rPr lang="en-US" dirty="0" err="1">
                <a:solidFill>
                  <a:schemeClr val="tx1"/>
                </a:solidFill>
                <a:latin typeface="Comic Sans MS" pitchFamily="66" charset="0"/>
              </a:rPr>
              <a:t>abstraksi</a:t>
            </a:r>
            <a:r>
              <a:rPr lang="en-US" dirty="0">
                <a:solidFill>
                  <a:schemeClr val="tx1"/>
                </a:solidFill>
                <a:latin typeface="Comic Sans MS" pitchFamily="66" charset="0"/>
              </a:rPr>
              <a:t> </a:t>
            </a:r>
            <a:r>
              <a:rPr lang="en-US" dirty="0" err="1">
                <a:solidFill>
                  <a:schemeClr val="tx1"/>
                </a:solidFill>
                <a:latin typeface="Comic Sans MS" pitchFamily="66" charset="0"/>
              </a:rPr>
              <a:t>dari</a:t>
            </a:r>
            <a:r>
              <a:rPr lang="en-US" dirty="0">
                <a:solidFill>
                  <a:schemeClr val="tx1"/>
                </a:solidFill>
                <a:latin typeface="Comic Sans MS" pitchFamily="66" charset="0"/>
              </a:rPr>
              <a:t> </a:t>
            </a:r>
            <a:r>
              <a:rPr lang="en-US" dirty="0" err="1">
                <a:solidFill>
                  <a:schemeClr val="tx1"/>
                </a:solidFill>
                <a:latin typeface="Comic Sans MS" pitchFamily="66" charset="0"/>
              </a:rPr>
              <a:t>skenario</a:t>
            </a:r>
            <a:r>
              <a:rPr lang="en-US" dirty="0">
                <a:solidFill>
                  <a:schemeClr val="tx1"/>
                </a:solidFill>
                <a:latin typeface="Comic Sans MS" pitchFamily="66" charset="0"/>
              </a:rPr>
              <a:t> yang </a:t>
            </a:r>
            <a:r>
              <a:rPr lang="en-US" dirty="0" err="1">
                <a:solidFill>
                  <a:schemeClr val="tx1"/>
                </a:solidFill>
                <a:latin typeface="Comic Sans MS" pitchFamily="66" charset="0"/>
              </a:rPr>
              <a:t>menggambarkan</a:t>
            </a:r>
            <a:r>
              <a:rPr lang="en-US" dirty="0">
                <a:solidFill>
                  <a:schemeClr val="tx1"/>
                </a:solidFill>
                <a:latin typeface="Comic Sans MS" pitchFamily="66" charset="0"/>
              </a:rPr>
              <a:t> </a:t>
            </a:r>
            <a:r>
              <a:rPr lang="en-US" dirty="0" err="1">
                <a:solidFill>
                  <a:schemeClr val="tx1"/>
                </a:solidFill>
                <a:latin typeface="Comic Sans MS" pitchFamily="66" charset="0"/>
              </a:rPr>
              <a:t>perilaku</a:t>
            </a:r>
            <a:r>
              <a:rPr lang="en-US" dirty="0">
                <a:solidFill>
                  <a:schemeClr val="tx1"/>
                </a:solidFill>
                <a:latin typeface="Comic Sans MS" pitchFamily="66" charset="0"/>
              </a:rPr>
              <a:t> </a:t>
            </a:r>
            <a:r>
              <a:rPr lang="en-US" dirty="0" err="1">
                <a:solidFill>
                  <a:schemeClr val="tx1"/>
                </a:solidFill>
                <a:latin typeface="Comic Sans MS" pitchFamily="66" charset="0"/>
              </a:rPr>
              <a:t>fungsional</a:t>
            </a:r>
            <a:r>
              <a:rPr lang="en-US" dirty="0">
                <a:solidFill>
                  <a:schemeClr val="tx1"/>
                </a:solidFill>
                <a:latin typeface="Comic Sans MS" pitchFamily="66" charset="0"/>
              </a:rPr>
              <a:t> </a:t>
            </a:r>
            <a:r>
              <a:rPr lang="en-US" dirty="0" err="1">
                <a:solidFill>
                  <a:schemeClr val="tx1"/>
                </a:solidFill>
                <a:latin typeface="Comic Sans MS" pitchFamily="66" charset="0"/>
              </a:rPr>
              <a:t>dari</a:t>
            </a:r>
            <a:r>
              <a:rPr lang="en-US" dirty="0">
                <a:solidFill>
                  <a:schemeClr val="tx1"/>
                </a:solidFill>
                <a:latin typeface="Comic Sans MS" pitchFamily="66" charset="0"/>
              </a:rPr>
              <a:t> </a:t>
            </a:r>
            <a:r>
              <a:rPr lang="en-US" dirty="0" err="1">
                <a:solidFill>
                  <a:schemeClr val="tx1"/>
                </a:solidFill>
                <a:latin typeface="Comic Sans MS" pitchFamily="66" charset="0"/>
              </a:rPr>
              <a:t>sistem</a:t>
            </a:r>
            <a:r>
              <a:rPr lang="en-US" dirty="0">
                <a:solidFill>
                  <a:schemeClr val="tx1"/>
                </a:solidFill>
                <a:latin typeface="Comic Sans MS" pitchFamily="66" charset="0"/>
              </a:rPr>
              <a:t>.</a:t>
            </a:r>
          </a:p>
          <a:p>
            <a:pPr marL="45720" indent="0" algn="just">
              <a:lnSpc>
                <a:spcPct val="150000"/>
              </a:lnSpc>
              <a:buNone/>
            </a:pPr>
            <a:r>
              <a:rPr lang="en-US" dirty="0" err="1">
                <a:solidFill>
                  <a:schemeClr val="tx1"/>
                </a:solidFill>
                <a:latin typeface="Comic Sans MS" pitchFamily="66" charset="0"/>
              </a:rPr>
              <a:t>Teknik</a:t>
            </a:r>
            <a:r>
              <a:rPr lang="en-US" dirty="0">
                <a:solidFill>
                  <a:schemeClr val="tx1"/>
                </a:solidFill>
                <a:latin typeface="Comic Sans MS" pitchFamily="66" charset="0"/>
              </a:rPr>
              <a:t> </a:t>
            </a:r>
            <a:r>
              <a:rPr lang="en-US" dirty="0" err="1">
                <a:solidFill>
                  <a:schemeClr val="tx1"/>
                </a:solidFill>
                <a:latin typeface="Comic Sans MS" pitchFamily="66" charset="0"/>
              </a:rPr>
              <a:t>ini</a:t>
            </a:r>
            <a:r>
              <a:rPr lang="en-US" dirty="0">
                <a:solidFill>
                  <a:schemeClr val="tx1"/>
                </a:solidFill>
                <a:latin typeface="Comic Sans MS" pitchFamily="66" charset="0"/>
              </a:rPr>
              <a:t> </a:t>
            </a:r>
            <a:r>
              <a:rPr lang="en-US" dirty="0" err="1">
                <a:solidFill>
                  <a:schemeClr val="tx1"/>
                </a:solidFill>
                <a:latin typeface="Comic Sans MS" pitchFamily="66" charset="0"/>
              </a:rPr>
              <a:t>sangat</a:t>
            </a:r>
            <a:r>
              <a:rPr lang="en-US" dirty="0">
                <a:solidFill>
                  <a:schemeClr val="tx1"/>
                </a:solidFill>
                <a:latin typeface="Comic Sans MS" pitchFamily="66" charset="0"/>
              </a:rPr>
              <a:t> </a:t>
            </a:r>
            <a:r>
              <a:rPr lang="en-US" dirty="0" err="1">
                <a:solidFill>
                  <a:schemeClr val="tx1"/>
                </a:solidFill>
                <a:latin typeface="Comic Sans MS" pitchFamily="66" charset="0"/>
              </a:rPr>
              <a:t>efektif</a:t>
            </a:r>
            <a:r>
              <a:rPr lang="en-US" dirty="0">
                <a:solidFill>
                  <a:schemeClr val="tx1"/>
                </a:solidFill>
                <a:latin typeface="Comic Sans MS" pitchFamily="66" charset="0"/>
              </a:rPr>
              <a:t> </a:t>
            </a:r>
            <a:r>
              <a:rPr lang="en-US" dirty="0" err="1">
                <a:solidFill>
                  <a:schemeClr val="tx1"/>
                </a:solidFill>
                <a:latin typeface="Comic Sans MS" pitchFamily="66" charset="0"/>
              </a:rPr>
              <a:t>dalam</a:t>
            </a:r>
            <a:r>
              <a:rPr lang="en-US" dirty="0">
                <a:solidFill>
                  <a:schemeClr val="tx1"/>
                </a:solidFill>
                <a:latin typeface="Comic Sans MS" pitchFamily="66" charset="0"/>
              </a:rPr>
              <a:t> </a:t>
            </a:r>
            <a:r>
              <a:rPr lang="en-US" dirty="0" err="1">
                <a:solidFill>
                  <a:schemeClr val="tx1"/>
                </a:solidFill>
                <a:latin typeface="Comic Sans MS" pitchFamily="66" charset="0"/>
              </a:rPr>
              <a:t>proyek-proyek</a:t>
            </a:r>
            <a:r>
              <a:rPr lang="en-US" dirty="0">
                <a:solidFill>
                  <a:schemeClr val="tx1"/>
                </a:solidFill>
                <a:latin typeface="Comic Sans MS" pitchFamily="66" charset="0"/>
              </a:rPr>
              <a:t> di </a:t>
            </a:r>
            <a:r>
              <a:rPr lang="en-US" dirty="0" err="1">
                <a:solidFill>
                  <a:schemeClr val="tx1"/>
                </a:solidFill>
                <a:latin typeface="Comic Sans MS" pitchFamily="66" charset="0"/>
              </a:rPr>
              <a:t>mana</a:t>
            </a:r>
            <a:r>
              <a:rPr lang="en-US" dirty="0">
                <a:solidFill>
                  <a:schemeClr val="tx1"/>
                </a:solidFill>
                <a:latin typeface="Comic Sans MS" pitchFamily="66" charset="0"/>
              </a:rPr>
              <a:t> </a:t>
            </a:r>
            <a:r>
              <a:rPr lang="en-US" dirty="0" err="1">
                <a:solidFill>
                  <a:schemeClr val="tx1"/>
                </a:solidFill>
                <a:latin typeface="Comic Sans MS" pitchFamily="66" charset="0"/>
              </a:rPr>
              <a:t>ada</a:t>
            </a:r>
            <a:r>
              <a:rPr lang="en-US" dirty="0">
                <a:solidFill>
                  <a:schemeClr val="tx1"/>
                </a:solidFill>
                <a:latin typeface="Comic Sans MS" pitchFamily="66" charset="0"/>
              </a:rPr>
              <a:t> </a:t>
            </a:r>
            <a:r>
              <a:rPr lang="en-US" dirty="0" err="1">
                <a:solidFill>
                  <a:schemeClr val="tx1"/>
                </a:solidFill>
                <a:latin typeface="Comic Sans MS" pitchFamily="66" charset="0"/>
              </a:rPr>
              <a:t>tingkat</a:t>
            </a:r>
            <a:r>
              <a:rPr lang="en-US" dirty="0">
                <a:solidFill>
                  <a:schemeClr val="tx1"/>
                </a:solidFill>
                <a:latin typeface="Comic Sans MS" pitchFamily="66" charset="0"/>
              </a:rPr>
              <a:t> </a:t>
            </a:r>
            <a:r>
              <a:rPr lang="en-US" dirty="0" err="1">
                <a:solidFill>
                  <a:schemeClr val="tx1"/>
                </a:solidFill>
                <a:latin typeface="Comic Sans MS" pitchFamily="66" charset="0"/>
              </a:rPr>
              <a:t>ketidakpastian</a:t>
            </a:r>
            <a:r>
              <a:rPr lang="en-US" dirty="0">
                <a:solidFill>
                  <a:schemeClr val="tx1"/>
                </a:solidFill>
                <a:latin typeface="Comic Sans MS" pitchFamily="66" charset="0"/>
              </a:rPr>
              <a:t> yang </a:t>
            </a:r>
            <a:r>
              <a:rPr lang="en-US" dirty="0" err="1">
                <a:solidFill>
                  <a:schemeClr val="tx1"/>
                </a:solidFill>
                <a:latin typeface="Comic Sans MS" pitchFamily="66" charset="0"/>
              </a:rPr>
              <a:t>tinggi</a:t>
            </a:r>
            <a:r>
              <a:rPr lang="en-US" dirty="0">
                <a:solidFill>
                  <a:schemeClr val="tx1"/>
                </a:solidFill>
                <a:latin typeface="Comic Sans MS" pitchFamily="66" charset="0"/>
              </a:rPr>
              <a:t> </a:t>
            </a:r>
            <a:r>
              <a:rPr lang="en-US" dirty="0" err="1">
                <a:solidFill>
                  <a:schemeClr val="tx1"/>
                </a:solidFill>
                <a:latin typeface="Comic Sans MS" pitchFamily="66" charset="0"/>
              </a:rPr>
              <a:t>atau</a:t>
            </a:r>
            <a:r>
              <a:rPr lang="en-US" dirty="0">
                <a:solidFill>
                  <a:schemeClr val="tx1"/>
                </a:solidFill>
                <a:latin typeface="Comic Sans MS" pitchFamily="66" charset="0"/>
              </a:rPr>
              <a:t> </a:t>
            </a:r>
            <a:r>
              <a:rPr lang="en-US" dirty="0" err="1">
                <a:solidFill>
                  <a:schemeClr val="tx1"/>
                </a:solidFill>
                <a:latin typeface="Comic Sans MS" pitchFamily="66" charset="0"/>
              </a:rPr>
              <a:t>ketika</a:t>
            </a:r>
            <a:r>
              <a:rPr lang="en-US" dirty="0">
                <a:solidFill>
                  <a:schemeClr val="tx1"/>
                </a:solidFill>
                <a:latin typeface="Comic Sans MS" pitchFamily="66" charset="0"/>
              </a:rPr>
              <a:t> </a:t>
            </a:r>
            <a:r>
              <a:rPr lang="en-US" dirty="0" err="1">
                <a:solidFill>
                  <a:schemeClr val="tx1"/>
                </a:solidFill>
                <a:latin typeface="Comic Sans MS" pitchFamily="66" charset="0"/>
              </a:rPr>
              <a:t>analis</a:t>
            </a:r>
            <a:r>
              <a:rPr lang="en-US" dirty="0">
                <a:solidFill>
                  <a:schemeClr val="tx1"/>
                </a:solidFill>
                <a:latin typeface="Comic Sans MS" pitchFamily="66" charset="0"/>
              </a:rPr>
              <a:t> </a:t>
            </a:r>
            <a:r>
              <a:rPr lang="en-US" dirty="0" err="1">
                <a:solidFill>
                  <a:schemeClr val="tx1"/>
                </a:solidFill>
                <a:latin typeface="Comic Sans MS" pitchFamily="66" charset="0"/>
              </a:rPr>
              <a:t>tidak</a:t>
            </a:r>
            <a:r>
              <a:rPr lang="en-US" dirty="0">
                <a:solidFill>
                  <a:schemeClr val="tx1"/>
                </a:solidFill>
                <a:latin typeface="Comic Sans MS" pitchFamily="66" charset="0"/>
              </a:rPr>
              <a:t> </a:t>
            </a:r>
            <a:r>
              <a:rPr lang="en-US" dirty="0" err="1">
                <a:solidFill>
                  <a:schemeClr val="tx1"/>
                </a:solidFill>
                <a:latin typeface="Comic Sans MS" pitchFamily="66" charset="0"/>
              </a:rPr>
              <a:t>ahli</a:t>
            </a:r>
            <a:r>
              <a:rPr lang="en-US" dirty="0">
                <a:solidFill>
                  <a:schemeClr val="tx1"/>
                </a:solidFill>
                <a:latin typeface="Comic Sans MS" pitchFamily="66" charset="0"/>
              </a:rPr>
              <a:t> </a:t>
            </a:r>
            <a:r>
              <a:rPr lang="en-US" dirty="0" err="1">
                <a:solidFill>
                  <a:schemeClr val="tx1"/>
                </a:solidFill>
                <a:latin typeface="Comic Sans MS" pitchFamily="66" charset="0"/>
              </a:rPr>
              <a:t>dalam</a:t>
            </a:r>
            <a:r>
              <a:rPr lang="en-US" dirty="0">
                <a:solidFill>
                  <a:schemeClr val="tx1"/>
                </a:solidFill>
                <a:latin typeface="Comic Sans MS" pitchFamily="66" charset="0"/>
              </a:rPr>
              <a:t> domain </a:t>
            </a:r>
            <a:r>
              <a:rPr lang="en-US" dirty="0" err="1">
                <a:solidFill>
                  <a:schemeClr val="tx1"/>
                </a:solidFill>
                <a:latin typeface="Comic Sans MS" pitchFamily="66" charset="0"/>
              </a:rPr>
              <a:t>tertentu</a:t>
            </a:r>
            <a:r>
              <a:rPr lang="en-US" dirty="0">
                <a:solidFill>
                  <a:schemeClr val="tx1"/>
                </a:solidFill>
                <a:latin typeface="Comic Sans MS" pitchFamily="66" charset="0"/>
              </a:rPr>
              <a:t>.</a:t>
            </a:r>
          </a:p>
        </p:txBody>
      </p:sp>
    </p:spTree>
    <p:extLst>
      <p:ext uri="{BB962C8B-B14F-4D97-AF65-F5344CB8AC3E}">
        <p14:creationId xmlns:p14="http://schemas.microsoft.com/office/powerpoint/2010/main" val="2644237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762000"/>
          </a:xfrm>
        </p:spPr>
        <p:txBody>
          <a:bodyPr/>
          <a:lstStyle/>
          <a:p>
            <a:pPr marL="0" indent="0" algn="ctr">
              <a:buNone/>
            </a:pPr>
            <a:r>
              <a:rPr lang="en-US" sz="3200" dirty="0" err="1"/>
              <a:t>Alat</a:t>
            </a:r>
            <a:r>
              <a:rPr lang="en-US" sz="3200" dirty="0"/>
              <a:t> </a:t>
            </a:r>
            <a:r>
              <a:rPr lang="en-US" sz="3200" dirty="0" err="1"/>
              <a:t>pendukung</a:t>
            </a:r>
            <a:r>
              <a:rPr lang="en-US" sz="3200" dirty="0"/>
              <a:t> </a:t>
            </a:r>
            <a:r>
              <a:rPr lang="en-US" sz="3200" i="1" dirty="0"/>
              <a:t>Requirements Elicitation</a:t>
            </a:r>
          </a:p>
        </p:txBody>
      </p:sp>
      <p:sp>
        <p:nvSpPr>
          <p:cNvPr id="3" name="Content Placeholder 2"/>
          <p:cNvSpPr>
            <a:spLocks noGrp="1"/>
          </p:cNvSpPr>
          <p:nvPr>
            <p:ph sz="quarter" idx="4294967295"/>
          </p:nvPr>
        </p:nvSpPr>
        <p:spPr>
          <a:xfrm>
            <a:off x="228600" y="990600"/>
            <a:ext cx="8686800" cy="5334000"/>
          </a:xfrm>
          <a:prstGeom prst="rect">
            <a:avLst/>
          </a:prstGeom>
        </p:spPr>
        <p:txBody>
          <a:bodyPr>
            <a:normAutofit/>
          </a:bodyPr>
          <a:lstStyle/>
          <a:p>
            <a:pPr marL="45720" indent="0" algn="just">
              <a:lnSpc>
                <a:spcPct val="150000"/>
              </a:lnSpc>
              <a:buNone/>
            </a:pPr>
            <a:r>
              <a:rPr lang="en-US" dirty="0" err="1">
                <a:solidFill>
                  <a:schemeClr val="tx1"/>
                </a:solidFill>
                <a:latin typeface="Comic Sans MS" pitchFamily="66" charset="0"/>
              </a:rPr>
              <a:t>Alat</a:t>
            </a:r>
            <a:r>
              <a:rPr lang="en-US" dirty="0">
                <a:solidFill>
                  <a:schemeClr val="tx1"/>
                </a:solidFill>
                <a:latin typeface="Comic Sans MS" pitchFamily="66" charset="0"/>
              </a:rPr>
              <a:t> </a:t>
            </a:r>
            <a:r>
              <a:rPr lang="en-US" dirty="0" err="1">
                <a:solidFill>
                  <a:schemeClr val="tx1"/>
                </a:solidFill>
                <a:latin typeface="Comic Sans MS" pitchFamily="66" charset="0"/>
              </a:rPr>
              <a:t>pengelola</a:t>
            </a:r>
            <a:r>
              <a:rPr lang="en-US" dirty="0">
                <a:solidFill>
                  <a:schemeClr val="tx1"/>
                </a:solidFill>
                <a:latin typeface="Comic Sans MS" pitchFamily="66" charset="0"/>
              </a:rPr>
              <a:t> </a:t>
            </a:r>
            <a:r>
              <a:rPr lang="en-US" dirty="0" err="1">
                <a:solidFill>
                  <a:schemeClr val="tx1"/>
                </a:solidFill>
                <a:latin typeface="Comic Sans MS" pitchFamily="66" charset="0"/>
              </a:rPr>
              <a:t>kebutuhan</a:t>
            </a:r>
            <a:r>
              <a:rPr lang="en-US" dirty="0">
                <a:solidFill>
                  <a:schemeClr val="tx1"/>
                </a:solidFill>
                <a:latin typeface="Comic Sans MS" pitchFamily="66" charset="0"/>
              </a:rPr>
              <a:t> </a:t>
            </a:r>
            <a:r>
              <a:rPr lang="en-US" dirty="0" err="1">
                <a:solidFill>
                  <a:schemeClr val="tx1"/>
                </a:solidFill>
                <a:latin typeface="Comic Sans MS" pitchFamily="66" charset="0"/>
              </a:rPr>
              <a:t>seperti</a:t>
            </a:r>
            <a:r>
              <a:rPr lang="en-US" dirty="0">
                <a:solidFill>
                  <a:schemeClr val="tx1"/>
                </a:solidFill>
                <a:latin typeface="Comic Sans MS" pitchFamily="66" charset="0"/>
              </a:rPr>
              <a:t> </a:t>
            </a:r>
            <a:r>
              <a:rPr lang="en-US" dirty="0">
                <a:solidFill>
                  <a:srgbClr val="0070C0"/>
                </a:solidFill>
                <a:latin typeface="Comic Sans MS" pitchFamily="66" charset="0"/>
              </a:rPr>
              <a:t>DOORS, </a:t>
            </a:r>
            <a:r>
              <a:rPr lang="en-US" dirty="0" err="1">
                <a:solidFill>
                  <a:srgbClr val="0070C0"/>
                </a:solidFill>
                <a:latin typeface="Comic Sans MS" pitchFamily="66" charset="0"/>
              </a:rPr>
              <a:t>CaliberRM</a:t>
            </a:r>
            <a:r>
              <a:rPr lang="en-US" dirty="0">
                <a:solidFill>
                  <a:srgbClr val="0070C0"/>
                </a:solidFill>
                <a:latin typeface="Comic Sans MS" pitchFamily="66" charset="0"/>
              </a:rPr>
              <a:t> </a:t>
            </a:r>
            <a:r>
              <a:rPr lang="en-US" dirty="0" err="1">
                <a:solidFill>
                  <a:schemeClr val="tx1"/>
                </a:solidFill>
                <a:latin typeface="Comic Sans MS" pitchFamily="66" charset="0"/>
              </a:rPr>
              <a:t>dan</a:t>
            </a:r>
            <a:r>
              <a:rPr lang="en-US" dirty="0">
                <a:latin typeface="Comic Sans MS" pitchFamily="66" charset="0"/>
              </a:rPr>
              <a:t> </a:t>
            </a:r>
            <a:r>
              <a:rPr lang="en-US" dirty="0" err="1">
                <a:solidFill>
                  <a:srgbClr val="0070C0"/>
                </a:solidFill>
                <a:latin typeface="Comic Sans MS" pitchFamily="66" charset="0"/>
              </a:rPr>
              <a:t>RequisitPro</a:t>
            </a:r>
            <a:r>
              <a:rPr lang="en-US" dirty="0">
                <a:latin typeface="Comic Sans MS" pitchFamily="66" charset="0"/>
              </a:rPr>
              <a:t> </a:t>
            </a:r>
            <a:r>
              <a:rPr lang="nb-NO" dirty="0">
                <a:solidFill>
                  <a:schemeClr val="tx1"/>
                </a:solidFill>
                <a:latin typeface="Comic Sans MS" pitchFamily="66" charset="0"/>
              </a:rPr>
              <a:t>menyediakan berbagai format untuk elisitasi kebutuhan. </a:t>
            </a:r>
            <a:endParaRPr lang="en-US" dirty="0">
              <a:solidFill>
                <a:schemeClr val="tx1"/>
              </a:solidFill>
              <a:latin typeface="Comic Sans MS" pitchFamily="66" charset="0"/>
            </a:endParaRPr>
          </a:p>
          <a:p>
            <a:pPr marL="45720" indent="0" algn="just">
              <a:lnSpc>
                <a:spcPct val="150000"/>
              </a:lnSpc>
              <a:buNone/>
            </a:pPr>
            <a:r>
              <a:rPr lang="en-US" dirty="0" err="1">
                <a:solidFill>
                  <a:schemeClr val="tx1"/>
                </a:solidFill>
                <a:latin typeface="Comic Sans MS" pitchFamily="66" charset="0"/>
              </a:rPr>
              <a:t>Beberapa</a:t>
            </a:r>
            <a:r>
              <a:rPr lang="en-US" dirty="0">
                <a:solidFill>
                  <a:schemeClr val="tx1"/>
                </a:solidFill>
                <a:latin typeface="Comic Sans MS" pitchFamily="66" charset="0"/>
              </a:rPr>
              <a:t> </a:t>
            </a:r>
            <a:r>
              <a:rPr lang="en-US" dirty="0" err="1">
                <a:solidFill>
                  <a:schemeClr val="tx1"/>
                </a:solidFill>
                <a:latin typeface="Comic Sans MS" pitchFamily="66" charset="0"/>
              </a:rPr>
              <a:t>alat</a:t>
            </a:r>
            <a:r>
              <a:rPr lang="en-US" dirty="0">
                <a:solidFill>
                  <a:schemeClr val="tx1"/>
                </a:solidFill>
                <a:latin typeface="Comic Sans MS" pitchFamily="66" charset="0"/>
              </a:rPr>
              <a:t> </a:t>
            </a:r>
            <a:r>
              <a:rPr lang="en-US" dirty="0" err="1">
                <a:solidFill>
                  <a:schemeClr val="tx1"/>
                </a:solidFill>
                <a:latin typeface="Comic Sans MS" pitchFamily="66" charset="0"/>
              </a:rPr>
              <a:t>telah</a:t>
            </a:r>
            <a:r>
              <a:rPr lang="en-US" dirty="0">
                <a:solidFill>
                  <a:schemeClr val="tx1"/>
                </a:solidFill>
                <a:latin typeface="Comic Sans MS" pitchFamily="66" charset="0"/>
              </a:rPr>
              <a:t> </a:t>
            </a:r>
            <a:r>
              <a:rPr lang="en-US" dirty="0" err="1">
                <a:solidFill>
                  <a:schemeClr val="tx1"/>
                </a:solidFill>
                <a:latin typeface="Comic Sans MS" pitchFamily="66" charset="0"/>
              </a:rPr>
              <a:t>dikembangkan</a:t>
            </a:r>
            <a:r>
              <a:rPr lang="en-US" dirty="0">
                <a:solidFill>
                  <a:schemeClr val="tx1"/>
                </a:solidFill>
                <a:latin typeface="Comic Sans MS" pitchFamily="66" charset="0"/>
              </a:rPr>
              <a:t> </a:t>
            </a:r>
            <a:r>
              <a:rPr lang="en-US" dirty="0" err="1">
                <a:solidFill>
                  <a:schemeClr val="tx1"/>
                </a:solidFill>
                <a:latin typeface="Comic Sans MS" pitchFamily="66" charset="0"/>
              </a:rPr>
              <a:t>dengan</a:t>
            </a:r>
            <a:r>
              <a:rPr lang="en-US" dirty="0">
                <a:solidFill>
                  <a:schemeClr val="tx1"/>
                </a:solidFill>
                <a:latin typeface="Comic Sans MS" pitchFamily="66" charset="0"/>
              </a:rPr>
              <a:t> </a:t>
            </a:r>
            <a:r>
              <a:rPr lang="en-US" dirty="0" err="1">
                <a:solidFill>
                  <a:schemeClr val="tx1"/>
                </a:solidFill>
                <a:latin typeface="Comic Sans MS" pitchFamily="66" charset="0"/>
              </a:rPr>
              <a:t>dukungan</a:t>
            </a:r>
            <a:r>
              <a:rPr lang="en-US" dirty="0">
                <a:solidFill>
                  <a:schemeClr val="tx1"/>
                </a:solidFill>
                <a:latin typeface="Comic Sans MS" pitchFamily="66" charset="0"/>
              </a:rPr>
              <a:t> </a:t>
            </a:r>
            <a:r>
              <a:rPr lang="en-US" dirty="0" err="1">
                <a:solidFill>
                  <a:schemeClr val="tx1"/>
                </a:solidFill>
                <a:latin typeface="Comic Sans MS" pitchFamily="66" charset="0"/>
              </a:rPr>
              <a:t>kognitif</a:t>
            </a:r>
            <a:r>
              <a:rPr lang="en-US" dirty="0">
                <a:solidFill>
                  <a:schemeClr val="tx1"/>
                </a:solidFill>
                <a:latin typeface="Comic Sans MS" pitchFamily="66" charset="0"/>
              </a:rPr>
              <a:t> </a:t>
            </a:r>
            <a:r>
              <a:rPr lang="en-US" dirty="0" err="1">
                <a:solidFill>
                  <a:schemeClr val="tx1"/>
                </a:solidFill>
                <a:latin typeface="Comic Sans MS" pitchFamily="66" charset="0"/>
              </a:rPr>
              <a:t>untuk</a:t>
            </a:r>
            <a:r>
              <a:rPr lang="en-US" dirty="0">
                <a:solidFill>
                  <a:schemeClr val="tx1"/>
                </a:solidFill>
                <a:latin typeface="Comic Sans MS" pitchFamily="66" charset="0"/>
              </a:rPr>
              <a:t> </a:t>
            </a:r>
            <a:r>
              <a:rPr lang="en-US" dirty="0" err="1">
                <a:solidFill>
                  <a:schemeClr val="tx1"/>
                </a:solidFill>
                <a:latin typeface="Comic Sans MS" pitchFamily="66" charset="0"/>
              </a:rPr>
              <a:t>analis</a:t>
            </a:r>
            <a:r>
              <a:rPr lang="en-US" dirty="0">
                <a:solidFill>
                  <a:schemeClr val="tx1"/>
                </a:solidFill>
                <a:latin typeface="Comic Sans MS" pitchFamily="66" charset="0"/>
              </a:rPr>
              <a:t> </a:t>
            </a:r>
            <a:r>
              <a:rPr lang="en-US" dirty="0" err="1">
                <a:solidFill>
                  <a:schemeClr val="tx1"/>
                </a:solidFill>
                <a:latin typeface="Comic Sans MS" pitchFamily="66" charset="0"/>
              </a:rPr>
              <a:t>selama</a:t>
            </a:r>
            <a:r>
              <a:rPr lang="en-US" dirty="0">
                <a:solidFill>
                  <a:schemeClr val="tx1"/>
                </a:solidFill>
                <a:latin typeface="Comic Sans MS" pitchFamily="66" charset="0"/>
              </a:rPr>
              <a:t> </a:t>
            </a:r>
            <a:r>
              <a:rPr lang="en-US" dirty="0" err="1">
                <a:solidFill>
                  <a:schemeClr val="tx1"/>
                </a:solidFill>
                <a:latin typeface="Comic Sans MS" pitchFamily="66" charset="0"/>
              </a:rPr>
              <a:t>elisitasi</a:t>
            </a:r>
            <a:r>
              <a:rPr lang="en-US" dirty="0">
                <a:solidFill>
                  <a:schemeClr val="tx1"/>
                </a:solidFill>
                <a:latin typeface="Comic Sans MS" pitchFamily="66" charset="0"/>
              </a:rPr>
              <a:t> </a:t>
            </a:r>
            <a:r>
              <a:rPr lang="en-US" dirty="0" err="1">
                <a:solidFill>
                  <a:schemeClr val="tx1"/>
                </a:solidFill>
                <a:latin typeface="Comic Sans MS" pitchFamily="66" charset="0"/>
              </a:rPr>
              <a:t>kebutuhan</a:t>
            </a:r>
            <a:r>
              <a:rPr lang="en-US" dirty="0">
                <a:solidFill>
                  <a:schemeClr val="tx1"/>
                </a:solidFill>
                <a:latin typeface="Comic Sans MS" pitchFamily="66" charset="0"/>
              </a:rPr>
              <a:t> </a:t>
            </a:r>
            <a:r>
              <a:rPr lang="en-US" dirty="0" err="1">
                <a:solidFill>
                  <a:schemeClr val="tx1"/>
                </a:solidFill>
                <a:latin typeface="Comic Sans MS" pitchFamily="66" charset="0"/>
              </a:rPr>
              <a:t>seperti</a:t>
            </a:r>
            <a:r>
              <a:rPr lang="en-US" dirty="0">
                <a:solidFill>
                  <a:srgbClr val="FF0000"/>
                </a:solidFill>
                <a:latin typeface="Comic Sans MS" pitchFamily="66" charset="0"/>
              </a:rPr>
              <a:t> </a:t>
            </a:r>
            <a:r>
              <a:rPr lang="en-US" dirty="0">
                <a:solidFill>
                  <a:srgbClr val="0070C0"/>
                </a:solidFill>
                <a:latin typeface="Comic Sans MS" pitchFamily="66" charset="0"/>
              </a:rPr>
              <a:t>The Requirements Apprentice, ACME/ PRIME</a:t>
            </a:r>
            <a:r>
              <a:rPr lang="en-US" dirty="0">
                <a:solidFill>
                  <a:schemeClr val="tx1"/>
                </a:solidFill>
                <a:latin typeface="Comic Sans MS" pitchFamily="66" charset="0"/>
              </a:rPr>
              <a:t>, </a:t>
            </a:r>
            <a:r>
              <a:rPr lang="en-US" dirty="0" err="1">
                <a:solidFill>
                  <a:schemeClr val="tx1"/>
                </a:solidFill>
                <a:latin typeface="Comic Sans MS" pitchFamily="66" charset="0"/>
              </a:rPr>
              <a:t>dan</a:t>
            </a:r>
            <a:r>
              <a:rPr lang="en-US" dirty="0">
                <a:solidFill>
                  <a:schemeClr val="tx1"/>
                </a:solidFill>
                <a:latin typeface="Comic Sans MS" pitchFamily="66" charset="0"/>
              </a:rPr>
              <a:t> </a:t>
            </a:r>
            <a:r>
              <a:rPr lang="en-US" dirty="0" err="1">
                <a:solidFill>
                  <a:srgbClr val="0070C0"/>
                </a:solidFill>
                <a:latin typeface="Comic Sans MS" pitchFamily="66" charset="0"/>
              </a:rPr>
              <a:t>AbstFinder</a:t>
            </a:r>
            <a:endParaRPr lang="en-US" dirty="0">
              <a:solidFill>
                <a:srgbClr val="0070C0"/>
              </a:solidFill>
              <a:latin typeface="Comic Sans MS" pitchFamily="66" charset="0"/>
            </a:endParaRPr>
          </a:p>
          <a:p>
            <a:pPr marL="45720" indent="0" algn="just">
              <a:lnSpc>
                <a:spcPct val="150000"/>
              </a:lnSpc>
              <a:buNone/>
            </a:pPr>
            <a:endParaRPr lang="en-US" dirty="0">
              <a:solidFill>
                <a:srgbClr val="FF0000"/>
              </a:solidFill>
              <a:latin typeface="Comic Sans MS" pitchFamily="66" charset="0"/>
            </a:endParaRPr>
          </a:p>
        </p:txBody>
      </p:sp>
    </p:spTree>
    <p:extLst>
      <p:ext uri="{BB962C8B-B14F-4D97-AF65-F5344CB8AC3E}">
        <p14:creationId xmlns:p14="http://schemas.microsoft.com/office/powerpoint/2010/main" val="348536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ontent Placeholder 2"/>
          <p:cNvSpPr>
            <a:spLocks noGrp="1"/>
          </p:cNvSpPr>
          <p:nvPr>
            <p:ph sz="quarter" idx="4294967295"/>
          </p:nvPr>
        </p:nvSpPr>
        <p:spPr>
          <a:xfrm>
            <a:off x="2514600" y="3124200"/>
            <a:ext cx="4495800" cy="1066800"/>
          </a:xfrm>
          <a:prstGeom prst="rect">
            <a:avLst/>
          </a:prstGeom>
        </p:spPr>
        <p:txBody>
          <a:bodyPr>
            <a:normAutofit fontScale="85000" lnSpcReduction="10000"/>
          </a:bodyPr>
          <a:lstStyle/>
          <a:p>
            <a:pPr marL="0" indent="0">
              <a:buNone/>
              <a:defRPr/>
            </a:pPr>
            <a:r>
              <a:rPr lang="en-US" sz="5400" dirty="0">
                <a:solidFill>
                  <a:schemeClr val="tx1"/>
                </a:solidFill>
                <a:latin typeface="Times New Roman" pitchFamily="18" charset="0"/>
                <a:cs typeface="Times New Roman" pitchFamily="18" charset="0"/>
              </a:rPr>
              <a:t>TERIMA KASIH</a:t>
            </a:r>
            <a:endParaRPr lang="id-ID" sz="4000" dirty="0">
              <a:solidFill>
                <a:schemeClr val="tx1"/>
              </a:solidFill>
              <a:latin typeface="Times New Roman" pitchFamily="18" charset="0"/>
              <a:cs typeface="Times New Roman" pitchFamily="18" charset="0"/>
            </a:endParaRPr>
          </a:p>
          <a:p>
            <a:pPr>
              <a:defRPr/>
            </a:pPr>
            <a:endParaRPr lang="id-ID" sz="4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3601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8915400" cy="762000"/>
          </a:xfrm>
        </p:spPr>
        <p:txBody>
          <a:bodyPr/>
          <a:lstStyle/>
          <a:p>
            <a:pPr marL="0" indent="0">
              <a:buNone/>
            </a:pPr>
            <a:r>
              <a:rPr lang="en-US" sz="4400" dirty="0">
                <a:latin typeface="Times New Roman" pitchFamily="18" charset="0"/>
                <a:cs typeface="Times New Roman" pitchFamily="18" charset="0"/>
              </a:rPr>
              <a:t>SILABUS MATA KULIAH</a:t>
            </a:r>
          </a:p>
        </p:txBody>
      </p:sp>
      <p:sp>
        <p:nvSpPr>
          <p:cNvPr id="3" name="Content Placeholder 2"/>
          <p:cNvSpPr>
            <a:spLocks noGrp="1"/>
          </p:cNvSpPr>
          <p:nvPr>
            <p:ph sz="quarter" idx="4294967295"/>
          </p:nvPr>
        </p:nvSpPr>
        <p:spPr>
          <a:xfrm>
            <a:off x="533400" y="1219200"/>
            <a:ext cx="8305800" cy="5181600"/>
          </a:xfrm>
          <a:prstGeom prst="rect">
            <a:avLst/>
          </a:prstGeom>
        </p:spPr>
        <p:txBody>
          <a:bodyPr>
            <a:noAutofit/>
          </a:bodyPr>
          <a:lstStyle/>
          <a:p>
            <a:pPr marL="45720" indent="0">
              <a:buNone/>
            </a:pPr>
            <a:r>
              <a:rPr lang="en-US" sz="2400" dirty="0">
                <a:solidFill>
                  <a:schemeClr val="tx1"/>
                </a:solidFill>
                <a:latin typeface="Comic Sans MS" pitchFamily="66" charset="0"/>
              </a:rPr>
              <a:t>1.</a:t>
            </a:r>
            <a:r>
              <a:rPr lang="en-US" sz="2400" dirty="0">
                <a:solidFill>
                  <a:srgbClr val="FF0000"/>
                </a:solidFill>
                <a:latin typeface="Comic Sans MS" pitchFamily="66" charset="0"/>
              </a:rPr>
              <a:t> </a:t>
            </a:r>
            <a:r>
              <a:rPr lang="en-US" dirty="0">
                <a:solidFill>
                  <a:schemeClr val="tx1"/>
                </a:solidFill>
                <a:latin typeface="Comic Sans MS" pitchFamily="66" charset="0"/>
              </a:rPr>
              <a:t>Requirement Engineering</a:t>
            </a:r>
          </a:p>
          <a:p>
            <a:pPr marL="45720" indent="0">
              <a:buNone/>
            </a:pPr>
            <a:r>
              <a:rPr lang="en-US" sz="2400" dirty="0">
                <a:solidFill>
                  <a:schemeClr val="tx1"/>
                </a:solidFill>
                <a:latin typeface="Comic Sans MS" pitchFamily="66" charset="0"/>
              </a:rPr>
              <a:t>2. </a:t>
            </a:r>
            <a:r>
              <a:rPr lang="en-US" sz="2800" dirty="0">
                <a:solidFill>
                  <a:srgbClr val="0070C0"/>
                </a:solidFill>
                <a:latin typeface="Comic Sans MS" pitchFamily="66" charset="0"/>
              </a:rPr>
              <a:t>Requirement Elicitation</a:t>
            </a:r>
          </a:p>
          <a:p>
            <a:pPr marL="45720" indent="0">
              <a:buNone/>
            </a:pPr>
            <a:r>
              <a:rPr lang="en-US" sz="2400" dirty="0">
                <a:solidFill>
                  <a:schemeClr val="tx1"/>
                </a:solidFill>
                <a:latin typeface="Comic Sans MS" pitchFamily="66" charset="0"/>
              </a:rPr>
              <a:t>3. Specification of Requirement Models</a:t>
            </a:r>
          </a:p>
          <a:p>
            <a:pPr marL="45720" indent="0">
              <a:buNone/>
            </a:pPr>
            <a:r>
              <a:rPr lang="en-US" sz="2400" dirty="0">
                <a:solidFill>
                  <a:schemeClr val="tx1"/>
                </a:solidFill>
                <a:latin typeface="Comic Sans MS" pitchFamily="66" charset="0"/>
              </a:rPr>
              <a:t>4. Requirement Prioritization</a:t>
            </a:r>
          </a:p>
          <a:p>
            <a:pPr marL="45720" indent="0">
              <a:buNone/>
            </a:pPr>
            <a:r>
              <a:rPr lang="en-US" sz="2400" dirty="0">
                <a:solidFill>
                  <a:schemeClr val="tx1"/>
                </a:solidFill>
                <a:latin typeface="Comic Sans MS" pitchFamily="66" charset="0"/>
              </a:rPr>
              <a:t>5. Requirement Interdependencies: State of the Art and Future</a:t>
            </a:r>
          </a:p>
          <a:p>
            <a:pPr marL="45720" indent="0">
              <a:buNone/>
            </a:pPr>
            <a:r>
              <a:rPr lang="en-US" sz="2400" dirty="0">
                <a:solidFill>
                  <a:schemeClr val="tx1"/>
                </a:solidFill>
                <a:latin typeface="Comic Sans MS" pitchFamily="66" charset="0"/>
              </a:rPr>
              <a:t>6. Impact Analysis</a:t>
            </a:r>
          </a:p>
          <a:p>
            <a:pPr marL="45720" indent="0">
              <a:buNone/>
            </a:pPr>
            <a:r>
              <a:rPr lang="en-US" sz="2400" dirty="0">
                <a:solidFill>
                  <a:schemeClr val="tx1"/>
                </a:solidFill>
                <a:latin typeface="Comic Sans MS" pitchFamily="66" charset="0"/>
              </a:rPr>
              <a:t>7. Requirement Negotiation</a:t>
            </a:r>
          </a:p>
          <a:p>
            <a:pPr marL="45720" indent="0">
              <a:buNone/>
            </a:pPr>
            <a:r>
              <a:rPr lang="en-US" sz="2400" dirty="0">
                <a:solidFill>
                  <a:schemeClr val="tx1"/>
                </a:solidFill>
                <a:latin typeface="Comic Sans MS" pitchFamily="66" charset="0"/>
              </a:rPr>
              <a:t>8. Quality Assurance in Requirement Engineering</a:t>
            </a:r>
          </a:p>
          <a:p>
            <a:pPr marL="45720" indent="0">
              <a:buNone/>
            </a:pPr>
            <a:endParaRPr lang="en-US" sz="2400" dirty="0">
              <a:solidFill>
                <a:schemeClr val="tx1"/>
              </a:solidFill>
              <a:latin typeface="Comic Sans MS" pitchFamily="66" charset="0"/>
            </a:endParaRPr>
          </a:p>
        </p:txBody>
      </p:sp>
    </p:spTree>
    <p:extLst>
      <p:ext uri="{BB962C8B-B14F-4D97-AF65-F5344CB8AC3E}">
        <p14:creationId xmlns:p14="http://schemas.microsoft.com/office/powerpoint/2010/main" val="4223536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686800" cy="685800"/>
          </a:xfrm>
        </p:spPr>
        <p:txBody>
          <a:bodyPr/>
          <a:lstStyle/>
          <a:p>
            <a:pPr marL="0" indent="0" algn="ctr">
              <a:buNone/>
            </a:pPr>
            <a:r>
              <a:rPr lang="en-US" sz="3200" dirty="0" err="1"/>
              <a:t>Teknik</a:t>
            </a:r>
            <a:r>
              <a:rPr lang="en-US" sz="3200" dirty="0"/>
              <a:t> </a:t>
            </a:r>
            <a:r>
              <a:rPr lang="en-US" sz="3200" dirty="0" err="1"/>
              <a:t>dan</a:t>
            </a:r>
            <a:r>
              <a:rPr lang="en-US" sz="3200" dirty="0"/>
              <a:t> </a:t>
            </a:r>
            <a:r>
              <a:rPr lang="en-US" sz="3200" dirty="0" err="1"/>
              <a:t>Pendekatan</a:t>
            </a:r>
            <a:r>
              <a:rPr lang="en-US" sz="3200" dirty="0"/>
              <a:t> </a:t>
            </a:r>
            <a:r>
              <a:rPr lang="en-US" sz="3200" i="1" dirty="0"/>
              <a:t>Requirements Elicitation</a:t>
            </a:r>
          </a:p>
        </p:txBody>
      </p:sp>
      <p:sp>
        <p:nvSpPr>
          <p:cNvPr id="4" name="Content Placeholder 2"/>
          <p:cNvSpPr>
            <a:spLocks noGrp="1"/>
          </p:cNvSpPr>
          <p:nvPr>
            <p:ph sz="quarter" idx="4294967295"/>
          </p:nvPr>
        </p:nvSpPr>
        <p:spPr>
          <a:xfrm>
            <a:off x="228600" y="1524000"/>
            <a:ext cx="3581400" cy="5562600"/>
          </a:xfrm>
          <a:prstGeom prst="rect">
            <a:avLst/>
          </a:prstGeom>
        </p:spPr>
        <p:txBody>
          <a:bodyPr>
            <a:normAutofit/>
          </a:bodyPr>
          <a:lstStyle/>
          <a:p>
            <a:pPr marL="45720" indent="0" algn="just">
              <a:buNone/>
            </a:pPr>
            <a:r>
              <a:rPr lang="en-US" sz="2400" dirty="0">
                <a:solidFill>
                  <a:schemeClr val="tx1"/>
                </a:solidFill>
                <a:latin typeface="Comic Sans MS" pitchFamily="66" charset="0"/>
              </a:rPr>
              <a:t>1. Interviews</a:t>
            </a:r>
          </a:p>
          <a:p>
            <a:pPr marL="45720" indent="0" algn="just">
              <a:buNone/>
            </a:pPr>
            <a:r>
              <a:rPr lang="en-US" sz="2400" dirty="0">
                <a:solidFill>
                  <a:schemeClr val="tx1"/>
                </a:solidFill>
                <a:latin typeface="Comic Sans MS" pitchFamily="66" charset="0"/>
              </a:rPr>
              <a:t>2. Questionnaires</a:t>
            </a:r>
          </a:p>
          <a:p>
            <a:pPr marL="45720" indent="0" algn="just">
              <a:buNone/>
            </a:pPr>
            <a:r>
              <a:rPr lang="en-US" sz="2400" dirty="0">
                <a:solidFill>
                  <a:schemeClr val="tx1"/>
                </a:solidFill>
                <a:latin typeface="Comic Sans MS" pitchFamily="66" charset="0"/>
              </a:rPr>
              <a:t>3. Task Analysis</a:t>
            </a:r>
          </a:p>
          <a:p>
            <a:pPr marL="45720" indent="0" algn="just">
              <a:buNone/>
            </a:pPr>
            <a:r>
              <a:rPr lang="en-US" sz="2400" dirty="0">
                <a:solidFill>
                  <a:schemeClr val="tx1"/>
                </a:solidFill>
                <a:latin typeface="Comic Sans MS" pitchFamily="66" charset="0"/>
              </a:rPr>
              <a:t>4. Domain Analysis</a:t>
            </a:r>
          </a:p>
          <a:p>
            <a:pPr marL="45720" indent="0" algn="just">
              <a:buNone/>
            </a:pPr>
            <a:r>
              <a:rPr lang="en-US" sz="2400" dirty="0">
                <a:solidFill>
                  <a:schemeClr val="tx1"/>
                </a:solidFill>
                <a:latin typeface="Comic Sans MS" pitchFamily="66" charset="0"/>
              </a:rPr>
              <a:t>5. Introspection</a:t>
            </a:r>
          </a:p>
          <a:p>
            <a:pPr marL="45720" indent="0" algn="just">
              <a:buNone/>
            </a:pPr>
            <a:r>
              <a:rPr lang="en-US" sz="2400" dirty="0">
                <a:solidFill>
                  <a:schemeClr val="tx1"/>
                </a:solidFill>
                <a:latin typeface="Comic Sans MS" pitchFamily="66" charset="0"/>
              </a:rPr>
              <a:t>6. Repertory Grids</a:t>
            </a:r>
          </a:p>
          <a:p>
            <a:pPr marL="45720" indent="0" algn="just">
              <a:buNone/>
            </a:pPr>
            <a:r>
              <a:rPr lang="en-US" sz="2400" dirty="0">
                <a:solidFill>
                  <a:schemeClr val="tx1"/>
                </a:solidFill>
                <a:latin typeface="Comic Sans MS" pitchFamily="66" charset="0"/>
              </a:rPr>
              <a:t>7. Card Sorting</a:t>
            </a:r>
          </a:p>
          <a:p>
            <a:pPr marL="45720" indent="0" algn="just">
              <a:buNone/>
            </a:pPr>
            <a:r>
              <a:rPr lang="en-US" sz="2400" dirty="0">
                <a:solidFill>
                  <a:schemeClr val="tx1"/>
                </a:solidFill>
                <a:latin typeface="Comic Sans MS" pitchFamily="66" charset="0"/>
              </a:rPr>
              <a:t>8. Laddering</a:t>
            </a:r>
          </a:p>
          <a:p>
            <a:pPr marL="45720" indent="0" algn="just">
              <a:buNone/>
            </a:pPr>
            <a:r>
              <a:rPr lang="en-US" sz="2400" dirty="0">
                <a:solidFill>
                  <a:schemeClr val="tx1"/>
                </a:solidFill>
                <a:latin typeface="Comic Sans MS" pitchFamily="66" charset="0"/>
              </a:rPr>
              <a:t>9. Group Work</a:t>
            </a:r>
          </a:p>
          <a:p>
            <a:pPr marL="45720" indent="0" algn="just">
              <a:buNone/>
            </a:pPr>
            <a:r>
              <a:rPr lang="en-US" sz="2400" dirty="0">
                <a:solidFill>
                  <a:schemeClr val="tx1"/>
                </a:solidFill>
                <a:latin typeface="Comic Sans MS" pitchFamily="66" charset="0"/>
              </a:rPr>
              <a:t>10. Brainstorming</a:t>
            </a:r>
          </a:p>
          <a:p>
            <a:pPr marL="45720" indent="0" algn="just">
              <a:buNone/>
            </a:pPr>
            <a:endParaRPr lang="en-US" sz="2400" dirty="0">
              <a:solidFill>
                <a:schemeClr val="tx1"/>
              </a:solidFill>
              <a:latin typeface="Comic Sans MS" pitchFamily="66" charset="0"/>
            </a:endParaRPr>
          </a:p>
        </p:txBody>
      </p:sp>
      <p:sp>
        <p:nvSpPr>
          <p:cNvPr id="5" name="Content Placeholder 2"/>
          <p:cNvSpPr txBox="1">
            <a:spLocks/>
          </p:cNvSpPr>
          <p:nvPr/>
        </p:nvSpPr>
        <p:spPr>
          <a:xfrm>
            <a:off x="4114800" y="1524000"/>
            <a:ext cx="5486400" cy="55626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buNone/>
            </a:pPr>
            <a:r>
              <a:rPr lang="en-US" sz="2400" dirty="0">
                <a:solidFill>
                  <a:schemeClr val="tx1"/>
                </a:solidFill>
                <a:latin typeface="Comic Sans MS" pitchFamily="66" charset="0"/>
              </a:rPr>
              <a:t>11. Joint Application Development</a:t>
            </a:r>
          </a:p>
          <a:p>
            <a:pPr marL="45720" indent="0">
              <a:buNone/>
            </a:pPr>
            <a:r>
              <a:rPr lang="en-US" sz="2400" dirty="0">
                <a:solidFill>
                  <a:schemeClr val="tx1"/>
                </a:solidFill>
                <a:latin typeface="Comic Sans MS" pitchFamily="66" charset="0"/>
              </a:rPr>
              <a:t>12. Requirements Workshops</a:t>
            </a:r>
          </a:p>
          <a:p>
            <a:pPr marL="45720" indent="0">
              <a:buNone/>
            </a:pPr>
            <a:r>
              <a:rPr lang="en-US" sz="2400" dirty="0">
                <a:solidFill>
                  <a:schemeClr val="tx1"/>
                </a:solidFill>
                <a:latin typeface="Comic Sans MS" pitchFamily="66" charset="0"/>
              </a:rPr>
              <a:t>13. Ethnography</a:t>
            </a:r>
          </a:p>
          <a:p>
            <a:pPr marL="45720" indent="0">
              <a:buFont typeface="Georgia" pitchFamily="18" charset="0"/>
              <a:buNone/>
            </a:pPr>
            <a:r>
              <a:rPr lang="en-US" sz="2400" dirty="0">
                <a:solidFill>
                  <a:schemeClr val="tx1"/>
                </a:solidFill>
                <a:latin typeface="Comic Sans MS" pitchFamily="66" charset="0"/>
              </a:rPr>
              <a:t>14. Observation</a:t>
            </a:r>
          </a:p>
          <a:p>
            <a:pPr marL="45720" indent="0">
              <a:buFont typeface="Georgia" pitchFamily="18" charset="0"/>
              <a:buNone/>
            </a:pPr>
            <a:r>
              <a:rPr lang="en-US" sz="2400" dirty="0">
                <a:solidFill>
                  <a:schemeClr val="tx1"/>
                </a:solidFill>
                <a:latin typeface="Comic Sans MS" pitchFamily="66" charset="0"/>
              </a:rPr>
              <a:t>15. Protocol Analysis</a:t>
            </a:r>
          </a:p>
          <a:p>
            <a:pPr marL="45720" indent="0">
              <a:buFont typeface="Georgia" pitchFamily="18" charset="0"/>
              <a:buNone/>
            </a:pPr>
            <a:r>
              <a:rPr lang="en-US" sz="2400" dirty="0">
                <a:solidFill>
                  <a:schemeClr val="tx1"/>
                </a:solidFill>
                <a:latin typeface="Comic Sans MS" pitchFamily="66" charset="0"/>
              </a:rPr>
              <a:t>16. Apprenticing</a:t>
            </a:r>
          </a:p>
          <a:p>
            <a:pPr marL="45720" indent="0">
              <a:buFont typeface="Georgia" pitchFamily="18" charset="0"/>
              <a:buNone/>
            </a:pPr>
            <a:r>
              <a:rPr lang="en-US" sz="2400" dirty="0">
                <a:solidFill>
                  <a:schemeClr val="tx1"/>
                </a:solidFill>
                <a:latin typeface="Comic Sans MS" pitchFamily="66" charset="0"/>
              </a:rPr>
              <a:t>17. Prototyping</a:t>
            </a:r>
          </a:p>
          <a:p>
            <a:pPr marL="45720" indent="0">
              <a:buFont typeface="Georgia" pitchFamily="18" charset="0"/>
              <a:buNone/>
            </a:pPr>
            <a:r>
              <a:rPr lang="en-US" sz="2400" dirty="0">
                <a:solidFill>
                  <a:schemeClr val="tx1"/>
                </a:solidFill>
                <a:latin typeface="Comic Sans MS" pitchFamily="66" charset="0"/>
              </a:rPr>
              <a:t>18. Goal Based Approach</a:t>
            </a:r>
          </a:p>
          <a:p>
            <a:pPr marL="45720" indent="0">
              <a:buFont typeface="Georgia" pitchFamily="18" charset="0"/>
              <a:buNone/>
            </a:pPr>
            <a:r>
              <a:rPr lang="en-US" sz="2400" dirty="0">
                <a:solidFill>
                  <a:schemeClr val="tx1"/>
                </a:solidFill>
                <a:latin typeface="Comic Sans MS" pitchFamily="66" charset="0"/>
              </a:rPr>
              <a:t>19. Scenarios</a:t>
            </a:r>
          </a:p>
          <a:p>
            <a:pPr marL="45720" indent="0">
              <a:buFont typeface="Georgia" pitchFamily="18" charset="0"/>
              <a:buNone/>
            </a:pPr>
            <a:r>
              <a:rPr lang="en-US" sz="2400" dirty="0">
                <a:solidFill>
                  <a:schemeClr val="tx1"/>
                </a:solidFill>
                <a:latin typeface="Comic Sans MS" pitchFamily="66" charset="0"/>
              </a:rPr>
              <a:t>20. Viewpoints</a:t>
            </a:r>
          </a:p>
        </p:txBody>
      </p:sp>
    </p:spTree>
    <p:extLst>
      <p:ext uri="{BB962C8B-B14F-4D97-AF65-F5344CB8AC3E}">
        <p14:creationId xmlns:p14="http://schemas.microsoft.com/office/powerpoint/2010/main" val="3237104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686800" cy="685800"/>
          </a:xfrm>
        </p:spPr>
        <p:txBody>
          <a:bodyPr/>
          <a:lstStyle/>
          <a:p>
            <a:pPr marL="0" indent="0" algn="ctr">
              <a:buNone/>
            </a:pPr>
            <a:r>
              <a:rPr lang="en-US" sz="3200" dirty="0"/>
              <a:t>Progress </a:t>
            </a:r>
            <a:r>
              <a:rPr lang="en-US" sz="3200" dirty="0" err="1"/>
              <a:t>Presentasi</a:t>
            </a:r>
            <a:r>
              <a:rPr lang="en-US" sz="3200" dirty="0"/>
              <a:t> 4803</a:t>
            </a:r>
            <a:endParaRPr lang="en-US" sz="3200" i="1" dirty="0"/>
          </a:p>
        </p:txBody>
      </p:sp>
      <p:sp>
        <p:nvSpPr>
          <p:cNvPr id="4" name="Content Placeholder 2"/>
          <p:cNvSpPr>
            <a:spLocks noGrp="1"/>
          </p:cNvSpPr>
          <p:nvPr>
            <p:ph sz="quarter" idx="4294967295"/>
          </p:nvPr>
        </p:nvSpPr>
        <p:spPr>
          <a:xfrm>
            <a:off x="228600" y="1524000"/>
            <a:ext cx="3581400" cy="5562600"/>
          </a:xfrm>
          <a:prstGeom prst="rect">
            <a:avLst/>
          </a:prstGeom>
        </p:spPr>
        <p:txBody>
          <a:bodyPr>
            <a:normAutofit/>
          </a:bodyPr>
          <a:lstStyle/>
          <a:p>
            <a:pPr marL="45720" indent="0" algn="just">
              <a:buNone/>
            </a:pPr>
            <a:r>
              <a:rPr lang="en-US" sz="2400" dirty="0">
                <a:solidFill>
                  <a:srgbClr val="0070C0"/>
                </a:solidFill>
                <a:latin typeface="Comic Sans MS" pitchFamily="66" charset="0"/>
              </a:rPr>
              <a:t>1. Interviews</a:t>
            </a:r>
          </a:p>
          <a:p>
            <a:pPr marL="45720" indent="0" algn="just">
              <a:buNone/>
            </a:pPr>
            <a:r>
              <a:rPr lang="en-US" sz="2400" dirty="0">
                <a:solidFill>
                  <a:srgbClr val="0070C0"/>
                </a:solidFill>
                <a:latin typeface="Comic Sans MS" pitchFamily="66" charset="0"/>
              </a:rPr>
              <a:t>2. Questionnaires</a:t>
            </a:r>
          </a:p>
          <a:p>
            <a:pPr marL="45720" indent="0" algn="just">
              <a:buNone/>
            </a:pPr>
            <a:r>
              <a:rPr lang="en-US" sz="2400" dirty="0">
                <a:solidFill>
                  <a:srgbClr val="0070C0"/>
                </a:solidFill>
                <a:latin typeface="Comic Sans MS" pitchFamily="66" charset="0"/>
              </a:rPr>
              <a:t>3. Task Analysis</a:t>
            </a:r>
          </a:p>
          <a:p>
            <a:pPr marL="45720" indent="0" algn="just">
              <a:buNone/>
            </a:pPr>
            <a:r>
              <a:rPr lang="en-US" sz="2400" dirty="0">
                <a:solidFill>
                  <a:srgbClr val="0070C0"/>
                </a:solidFill>
                <a:latin typeface="Comic Sans MS" pitchFamily="66" charset="0"/>
              </a:rPr>
              <a:t>4. Domain Analysis</a:t>
            </a:r>
          </a:p>
          <a:p>
            <a:pPr marL="45720" indent="0" algn="just">
              <a:buNone/>
            </a:pPr>
            <a:r>
              <a:rPr lang="en-US" sz="2400" dirty="0">
                <a:solidFill>
                  <a:srgbClr val="0070C0"/>
                </a:solidFill>
                <a:latin typeface="Comic Sans MS" pitchFamily="66" charset="0"/>
              </a:rPr>
              <a:t>5. Introspection</a:t>
            </a:r>
          </a:p>
          <a:p>
            <a:pPr marL="45720" indent="0" algn="just">
              <a:buNone/>
            </a:pPr>
            <a:r>
              <a:rPr lang="en-US" sz="2400" dirty="0">
                <a:solidFill>
                  <a:srgbClr val="0070C0"/>
                </a:solidFill>
                <a:latin typeface="Comic Sans MS" pitchFamily="66" charset="0"/>
              </a:rPr>
              <a:t>6. Repertory Grids</a:t>
            </a:r>
          </a:p>
          <a:p>
            <a:pPr marL="45720" indent="0" algn="just">
              <a:buNone/>
            </a:pPr>
            <a:r>
              <a:rPr lang="en-US" sz="2400" dirty="0">
                <a:solidFill>
                  <a:srgbClr val="0070C0"/>
                </a:solidFill>
                <a:latin typeface="Comic Sans MS" pitchFamily="66" charset="0"/>
              </a:rPr>
              <a:t>7. Card Sorting</a:t>
            </a:r>
          </a:p>
          <a:p>
            <a:pPr marL="45720" indent="0" algn="just">
              <a:buNone/>
            </a:pPr>
            <a:r>
              <a:rPr lang="en-US" sz="2400" dirty="0">
                <a:solidFill>
                  <a:srgbClr val="0070C0"/>
                </a:solidFill>
                <a:latin typeface="Comic Sans MS" pitchFamily="66" charset="0"/>
              </a:rPr>
              <a:t>8. Laddering</a:t>
            </a:r>
          </a:p>
          <a:p>
            <a:pPr marL="45720" indent="0" algn="just">
              <a:buNone/>
            </a:pPr>
            <a:r>
              <a:rPr lang="en-US" sz="2400" dirty="0">
                <a:solidFill>
                  <a:srgbClr val="0070C0"/>
                </a:solidFill>
                <a:latin typeface="Comic Sans MS" pitchFamily="66" charset="0"/>
              </a:rPr>
              <a:t>9. Group Work</a:t>
            </a:r>
          </a:p>
          <a:p>
            <a:pPr marL="45720" indent="0" algn="just">
              <a:buNone/>
            </a:pPr>
            <a:r>
              <a:rPr lang="en-US" sz="2400" dirty="0">
                <a:solidFill>
                  <a:srgbClr val="0070C0"/>
                </a:solidFill>
                <a:latin typeface="Comic Sans MS" pitchFamily="66" charset="0"/>
              </a:rPr>
              <a:t>10. Brainstorming</a:t>
            </a:r>
          </a:p>
          <a:p>
            <a:pPr marL="45720" indent="0" algn="just">
              <a:buNone/>
            </a:pPr>
            <a:endParaRPr lang="en-US" sz="2400" dirty="0">
              <a:solidFill>
                <a:schemeClr val="tx1"/>
              </a:solidFill>
              <a:latin typeface="Comic Sans MS" pitchFamily="66" charset="0"/>
            </a:endParaRPr>
          </a:p>
        </p:txBody>
      </p:sp>
      <p:sp>
        <p:nvSpPr>
          <p:cNvPr id="5" name="Content Placeholder 2"/>
          <p:cNvSpPr txBox="1">
            <a:spLocks/>
          </p:cNvSpPr>
          <p:nvPr/>
        </p:nvSpPr>
        <p:spPr>
          <a:xfrm>
            <a:off x="4114800" y="1524000"/>
            <a:ext cx="5486400" cy="55626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buNone/>
            </a:pPr>
            <a:r>
              <a:rPr lang="en-US" sz="2400" dirty="0">
                <a:solidFill>
                  <a:srgbClr val="0070C0"/>
                </a:solidFill>
                <a:latin typeface="Comic Sans MS" pitchFamily="66" charset="0"/>
              </a:rPr>
              <a:t>11. Joint Application Development</a:t>
            </a:r>
          </a:p>
          <a:p>
            <a:pPr marL="45720" indent="0">
              <a:buNone/>
            </a:pPr>
            <a:r>
              <a:rPr lang="en-US" sz="2400" dirty="0">
                <a:solidFill>
                  <a:srgbClr val="0070C0"/>
                </a:solidFill>
                <a:latin typeface="Comic Sans MS" pitchFamily="66" charset="0"/>
              </a:rPr>
              <a:t>12. Requirements Workshops</a:t>
            </a:r>
          </a:p>
          <a:p>
            <a:pPr marL="45720" indent="0">
              <a:buNone/>
            </a:pPr>
            <a:r>
              <a:rPr lang="en-US" sz="2400" dirty="0">
                <a:solidFill>
                  <a:srgbClr val="0070C0"/>
                </a:solidFill>
                <a:latin typeface="Comic Sans MS" pitchFamily="66" charset="0"/>
              </a:rPr>
              <a:t>13. Ethnography</a:t>
            </a:r>
          </a:p>
          <a:p>
            <a:pPr marL="45720" indent="0">
              <a:buFont typeface="Georgia" pitchFamily="18" charset="0"/>
              <a:buNone/>
            </a:pPr>
            <a:r>
              <a:rPr lang="en-US" sz="2400" dirty="0">
                <a:solidFill>
                  <a:srgbClr val="0070C0"/>
                </a:solidFill>
                <a:latin typeface="Comic Sans MS" pitchFamily="66" charset="0"/>
              </a:rPr>
              <a:t>14. Observation</a:t>
            </a:r>
          </a:p>
          <a:p>
            <a:pPr marL="45720" indent="0">
              <a:buFont typeface="Georgia" pitchFamily="18" charset="0"/>
              <a:buNone/>
            </a:pPr>
            <a:r>
              <a:rPr lang="en-US" sz="2400" dirty="0">
                <a:solidFill>
                  <a:srgbClr val="0070C0"/>
                </a:solidFill>
                <a:latin typeface="Comic Sans MS" pitchFamily="66" charset="0"/>
              </a:rPr>
              <a:t>15. Protocol Analysis</a:t>
            </a:r>
          </a:p>
          <a:p>
            <a:pPr marL="45720" indent="0">
              <a:buFont typeface="Georgia" pitchFamily="18" charset="0"/>
              <a:buNone/>
            </a:pPr>
            <a:r>
              <a:rPr lang="en-US" sz="2400" dirty="0">
                <a:solidFill>
                  <a:srgbClr val="0070C0"/>
                </a:solidFill>
                <a:latin typeface="Comic Sans MS" pitchFamily="66" charset="0"/>
              </a:rPr>
              <a:t>16. Apprenticing</a:t>
            </a:r>
          </a:p>
          <a:p>
            <a:pPr marL="45720" indent="0">
              <a:buFont typeface="Georgia" pitchFamily="18" charset="0"/>
              <a:buNone/>
            </a:pPr>
            <a:r>
              <a:rPr lang="en-US" sz="2400" dirty="0">
                <a:solidFill>
                  <a:srgbClr val="0070C0"/>
                </a:solidFill>
                <a:latin typeface="Comic Sans MS" pitchFamily="66" charset="0"/>
              </a:rPr>
              <a:t>17. Prototyping</a:t>
            </a:r>
          </a:p>
          <a:p>
            <a:pPr marL="45720" indent="0">
              <a:buFont typeface="Georgia" pitchFamily="18" charset="0"/>
              <a:buNone/>
            </a:pPr>
            <a:r>
              <a:rPr lang="en-US" sz="2400" dirty="0">
                <a:solidFill>
                  <a:srgbClr val="0070C0"/>
                </a:solidFill>
                <a:latin typeface="Comic Sans MS" pitchFamily="66" charset="0"/>
              </a:rPr>
              <a:t>18. Goal Based Approach</a:t>
            </a:r>
          </a:p>
          <a:p>
            <a:pPr marL="45720" indent="0">
              <a:buFont typeface="Georgia" pitchFamily="18" charset="0"/>
              <a:buNone/>
            </a:pPr>
            <a:r>
              <a:rPr lang="en-US" sz="2400" dirty="0">
                <a:solidFill>
                  <a:srgbClr val="0070C0"/>
                </a:solidFill>
                <a:latin typeface="Comic Sans MS" pitchFamily="66" charset="0"/>
              </a:rPr>
              <a:t>19. Scenarios</a:t>
            </a:r>
          </a:p>
          <a:p>
            <a:pPr marL="45720" indent="0">
              <a:buFont typeface="Georgia" pitchFamily="18" charset="0"/>
              <a:buNone/>
            </a:pPr>
            <a:r>
              <a:rPr lang="en-US" sz="2400" dirty="0">
                <a:solidFill>
                  <a:srgbClr val="0070C0"/>
                </a:solidFill>
                <a:latin typeface="Comic Sans MS" pitchFamily="66" charset="0"/>
              </a:rPr>
              <a:t>20. Viewpoints</a:t>
            </a:r>
          </a:p>
        </p:txBody>
      </p:sp>
    </p:spTree>
    <p:extLst>
      <p:ext uri="{BB962C8B-B14F-4D97-AF65-F5344CB8AC3E}">
        <p14:creationId xmlns:p14="http://schemas.microsoft.com/office/powerpoint/2010/main" val="1815682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686800" cy="685800"/>
          </a:xfrm>
        </p:spPr>
        <p:txBody>
          <a:bodyPr/>
          <a:lstStyle/>
          <a:p>
            <a:pPr marL="0" indent="0" algn="ctr">
              <a:buNone/>
            </a:pPr>
            <a:r>
              <a:rPr lang="en-US" sz="3200" dirty="0"/>
              <a:t>Progress </a:t>
            </a:r>
            <a:r>
              <a:rPr lang="en-US" sz="3200" dirty="0" err="1"/>
              <a:t>Presentasi</a:t>
            </a:r>
            <a:r>
              <a:rPr lang="en-US" sz="3200" dirty="0"/>
              <a:t> 4806</a:t>
            </a:r>
            <a:endParaRPr lang="en-US" sz="3200" i="1" dirty="0"/>
          </a:p>
        </p:txBody>
      </p:sp>
      <p:sp>
        <p:nvSpPr>
          <p:cNvPr id="4" name="Content Placeholder 2"/>
          <p:cNvSpPr>
            <a:spLocks noGrp="1"/>
          </p:cNvSpPr>
          <p:nvPr>
            <p:ph sz="quarter" idx="4294967295"/>
          </p:nvPr>
        </p:nvSpPr>
        <p:spPr>
          <a:xfrm>
            <a:off x="228600" y="1524000"/>
            <a:ext cx="3581400" cy="5562600"/>
          </a:xfrm>
          <a:prstGeom prst="rect">
            <a:avLst/>
          </a:prstGeom>
        </p:spPr>
        <p:txBody>
          <a:bodyPr>
            <a:normAutofit/>
          </a:bodyPr>
          <a:lstStyle/>
          <a:p>
            <a:pPr marL="45720" indent="0" algn="just">
              <a:buNone/>
            </a:pPr>
            <a:r>
              <a:rPr lang="en-US" sz="2400" dirty="0">
                <a:solidFill>
                  <a:srgbClr val="0070C0"/>
                </a:solidFill>
                <a:latin typeface="Comic Sans MS" pitchFamily="66" charset="0"/>
              </a:rPr>
              <a:t>1. Interviews</a:t>
            </a:r>
          </a:p>
          <a:p>
            <a:pPr marL="45720" indent="0" algn="just">
              <a:buNone/>
            </a:pPr>
            <a:r>
              <a:rPr lang="en-US" sz="2400" dirty="0">
                <a:solidFill>
                  <a:srgbClr val="0070C0"/>
                </a:solidFill>
                <a:latin typeface="Comic Sans MS" pitchFamily="66" charset="0"/>
              </a:rPr>
              <a:t>2. Questionnaires</a:t>
            </a:r>
          </a:p>
          <a:p>
            <a:pPr marL="45720" indent="0" algn="just">
              <a:buNone/>
            </a:pPr>
            <a:r>
              <a:rPr lang="en-US" sz="2400" dirty="0">
                <a:solidFill>
                  <a:srgbClr val="0070C0"/>
                </a:solidFill>
                <a:latin typeface="Comic Sans MS" pitchFamily="66" charset="0"/>
              </a:rPr>
              <a:t>3. Task Analysis</a:t>
            </a:r>
          </a:p>
          <a:p>
            <a:pPr marL="45720" indent="0" algn="just">
              <a:buNone/>
            </a:pPr>
            <a:r>
              <a:rPr lang="en-US" sz="2400" dirty="0">
                <a:solidFill>
                  <a:srgbClr val="0070C0"/>
                </a:solidFill>
                <a:latin typeface="Comic Sans MS" pitchFamily="66" charset="0"/>
              </a:rPr>
              <a:t>4. Domain Analysis</a:t>
            </a:r>
          </a:p>
          <a:p>
            <a:pPr marL="45720" indent="0" algn="just">
              <a:buNone/>
            </a:pPr>
            <a:r>
              <a:rPr lang="en-US" sz="2400" dirty="0">
                <a:solidFill>
                  <a:srgbClr val="0070C0"/>
                </a:solidFill>
                <a:latin typeface="Comic Sans MS" pitchFamily="66" charset="0"/>
              </a:rPr>
              <a:t>5. Introspection</a:t>
            </a:r>
          </a:p>
          <a:p>
            <a:pPr marL="45720" indent="0" algn="just">
              <a:buNone/>
            </a:pPr>
            <a:r>
              <a:rPr lang="en-US" sz="2400" dirty="0">
                <a:solidFill>
                  <a:srgbClr val="0070C0"/>
                </a:solidFill>
                <a:latin typeface="Comic Sans MS" pitchFamily="66" charset="0"/>
              </a:rPr>
              <a:t>6. Repertory Grids</a:t>
            </a:r>
          </a:p>
          <a:p>
            <a:pPr marL="45720" indent="0" algn="just">
              <a:buNone/>
            </a:pPr>
            <a:r>
              <a:rPr lang="en-US" sz="2400" dirty="0">
                <a:solidFill>
                  <a:srgbClr val="0070C0"/>
                </a:solidFill>
                <a:latin typeface="Comic Sans MS" pitchFamily="66" charset="0"/>
              </a:rPr>
              <a:t>7. Card Sorting</a:t>
            </a:r>
          </a:p>
          <a:p>
            <a:pPr marL="45720" indent="0" algn="just">
              <a:buNone/>
            </a:pPr>
            <a:r>
              <a:rPr lang="en-US" sz="2400" dirty="0">
                <a:solidFill>
                  <a:srgbClr val="0070C0"/>
                </a:solidFill>
                <a:latin typeface="Comic Sans MS" pitchFamily="66" charset="0"/>
              </a:rPr>
              <a:t>8. Laddering</a:t>
            </a:r>
          </a:p>
          <a:p>
            <a:pPr marL="45720" indent="0" algn="just">
              <a:buNone/>
            </a:pPr>
            <a:r>
              <a:rPr lang="en-US" sz="2400" dirty="0">
                <a:solidFill>
                  <a:srgbClr val="0070C0"/>
                </a:solidFill>
                <a:latin typeface="Comic Sans MS" pitchFamily="66" charset="0"/>
              </a:rPr>
              <a:t>9. Group Work</a:t>
            </a:r>
          </a:p>
          <a:p>
            <a:pPr marL="45720" indent="0" algn="just">
              <a:buNone/>
            </a:pPr>
            <a:r>
              <a:rPr lang="en-US" sz="2400" dirty="0">
                <a:solidFill>
                  <a:srgbClr val="0070C0"/>
                </a:solidFill>
                <a:latin typeface="Comic Sans MS" pitchFamily="66" charset="0"/>
              </a:rPr>
              <a:t>10. Brainstorming</a:t>
            </a:r>
          </a:p>
          <a:p>
            <a:pPr marL="45720" indent="0" algn="just">
              <a:buNone/>
            </a:pPr>
            <a:endParaRPr lang="en-US" sz="2400" dirty="0">
              <a:solidFill>
                <a:schemeClr val="tx1"/>
              </a:solidFill>
              <a:latin typeface="Comic Sans MS" pitchFamily="66" charset="0"/>
            </a:endParaRPr>
          </a:p>
        </p:txBody>
      </p:sp>
      <p:sp>
        <p:nvSpPr>
          <p:cNvPr id="5" name="Content Placeholder 2"/>
          <p:cNvSpPr txBox="1">
            <a:spLocks/>
          </p:cNvSpPr>
          <p:nvPr/>
        </p:nvSpPr>
        <p:spPr>
          <a:xfrm>
            <a:off x="4114800" y="1524000"/>
            <a:ext cx="5486400" cy="55626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buNone/>
            </a:pPr>
            <a:r>
              <a:rPr lang="en-US" sz="2400" dirty="0">
                <a:solidFill>
                  <a:srgbClr val="0070C0"/>
                </a:solidFill>
                <a:latin typeface="Comic Sans MS" pitchFamily="66" charset="0"/>
              </a:rPr>
              <a:t>11. Joint Application Development</a:t>
            </a:r>
          </a:p>
          <a:p>
            <a:pPr marL="45720" indent="0">
              <a:buNone/>
            </a:pPr>
            <a:r>
              <a:rPr lang="en-US" sz="2400" dirty="0">
                <a:solidFill>
                  <a:srgbClr val="0070C0"/>
                </a:solidFill>
                <a:latin typeface="Comic Sans MS" pitchFamily="66" charset="0"/>
              </a:rPr>
              <a:t>12. Requirements Workshops</a:t>
            </a:r>
          </a:p>
          <a:p>
            <a:pPr marL="45720" indent="0">
              <a:buNone/>
            </a:pPr>
            <a:r>
              <a:rPr lang="en-US" sz="2400" dirty="0">
                <a:solidFill>
                  <a:srgbClr val="0070C0"/>
                </a:solidFill>
                <a:latin typeface="Comic Sans MS" pitchFamily="66" charset="0"/>
              </a:rPr>
              <a:t>13. Ethnography</a:t>
            </a:r>
          </a:p>
          <a:p>
            <a:pPr marL="45720" indent="0">
              <a:buFont typeface="Georgia" pitchFamily="18" charset="0"/>
              <a:buNone/>
            </a:pPr>
            <a:r>
              <a:rPr lang="en-US" sz="2400" dirty="0">
                <a:solidFill>
                  <a:srgbClr val="0070C0"/>
                </a:solidFill>
                <a:latin typeface="Comic Sans MS" pitchFamily="66" charset="0"/>
              </a:rPr>
              <a:t>14. Observation</a:t>
            </a:r>
          </a:p>
          <a:p>
            <a:pPr marL="45720" indent="0">
              <a:buFont typeface="Georgia" pitchFamily="18" charset="0"/>
              <a:buNone/>
            </a:pPr>
            <a:r>
              <a:rPr lang="en-US" sz="2400" dirty="0">
                <a:solidFill>
                  <a:srgbClr val="0070C0"/>
                </a:solidFill>
                <a:latin typeface="Comic Sans MS" pitchFamily="66" charset="0"/>
              </a:rPr>
              <a:t>15. Protocol Analysis</a:t>
            </a:r>
          </a:p>
          <a:p>
            <a:pPr marL="45720" indent="0">
              <a:buFont typeface="Georgia" pitchFamily="18" charset="0"/>
              <a:buNone/>
            </a:pPr>
            <a:r>
              <a:rPr lang="en-US" sz="2400" dirty="0">
                <a:solidFill>
                  <a:srgbClr val="0070C0"/>
                </a:solidFill>
                <a:latin typeface="Comic Sans MS" pitchFamily="66" charset="0"/>
              </a:rPr>
              <a:t>16. Apprenticing</a:t>
            </a:r>
          </a:p>
          <a:p>
            <a:pPr marL="45720" indent="0">
              <a:buFont typeface="Georgia" pitchFamily="18" charset="0"/>
              <a:buNone/>
            </a:pPr>
            <a:r>
              <a:rPr lang="en-US" sz="2400" dirty="0">
                <a:solidFill>
                  <a:srgbClr val="0070C0"/>
                </a:solidFill>
                <a:latin typeface="Comic Sans MS" pitchFamily="66" charset="0"/>
              </a:rPr>
              <a:t>17. Prototyping</a:t>
            </a:r>
          </a:p>
          <a:p>
            <a:pPr marL="45720" indent="0">
              <a:buFont typeface="Georgia" pitchFamily="18" charset="0"/>
              <a:buNone/>
            </a:pPr>
            <a:r>
              <a:rPr lang="en-US" sz="2400" dirty="0">
                <a:solidFill>
                  <a:srgbClr val="0070C0"/>
                </a:solidFill>
                <a:latin typeface="Comic Sans MS" pitchFamily="66" charset="0"/>
              </a:rPr>
              <a:t>18. Goal Based Approach</a:t>
            </a:r>
          </a:p>
          <a:p>
            <a:pPr marL="45720" indent="0">
              <a:buFont typeface="Georgia" pitchFamily="18" charset="0"/>
              <a:buNone/>
            </a:pPr>
            <a:r>
              <a:rPr lang="en-US" sz="2400" dirty="0">
                <a:solidFill>
                  <a:srgbClr val="0070C0"/>
                </a:solidFill>
                <a:latin typeface="Comic Sans MS" pitchFamily="66" charset="0"/>
              </a:rPr>
              <a:t>19. Scenarios</a:t>
            </a:r>
          </a:p>
          <a:p>
            <a:pPr marL="45720" indent="0">
              <a:buFont typeface="Georgia" pitchFamily="18" charset="0"/>
              <a:buNone/>
            </a:pPr>
            <a:r>
              <a:rPr lang="en-US" sz="2400" dirty="0">
                <a:solidFill>
                  <a:srgbClr val="0070C0"/>
                </a:solidFill>
                <a:latin typeface="Comic Sans MS" pitchFamily="66" charset="0"/>
              </a:rPr>
              <a:t>20. Viewpoints</a:t>
            </a:r>
          </a:p>
        </p:txBody>
      </p:sp>
    </p:spTree>
    <p:extLst>
      <p:ext uri="{BB962C8B-B14F-4D97-AF65-F5344CB8AC3E}">
        <p14:creationId xmlns:p14="http://schemas.microsoft.com/office/powerpoint/2010/main" val="338452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685800"/>
          </a:xfrm>
        </p:spPr>
        <p:txBody>
          <a:bodyPr/>
          <a:lstStyle/>
          <a:p>
            <a:r>
              <a:rPr lang="en-US" sz="3200" dirty="0" err="1">
                <a:latin typeface="Times New Roman" pitchFamily="18" charset="0"/>
                <a:cs typeface="Times New Roman" pitchFamily="18" charset="0"/>
              </a:rPr>
              <a:t>Perbandingan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Teknik</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dan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Pendekatan</a:t>
            </a:r>
            <a:endParaRPr lang="en-US" sz="3200" dirty="0">
              <a:latin typeface="Times New Roman" pitchFamily="18" charset="0"/>
              <a:cs typeface="Times New Roman" pitchFamily="18" charset="0"/>
            </a:endParaRPr>
          </a:p>
        </p:txBody>
      </p:sp>
      <p:sp>
        <p:nvSpPr>
          <p:cNvPr id="4" name="Content Placeholder 2"/>
          <p:cNvSpPr>
            <a:spLocks noGrp="1"/>
          </p:cNvSpPr>
          <p:nvPr>
            <p:ph sz="quarter" idx="4294967295"/>
          </p:nvPr>
        </p:nvSpPr>
        <p:spPr>
          <a:xfrm>
            <a:off x="0" y="1524000"/>
            <a:ext cx="9144000" cy="5562600"/>
          </a:xfrm>
          <a:prstGeom prst="rect">
            <a:avLst/>
          </a:prstGeom>
        </p:spPr>
        <p:txBody>
          <a:bodyPr>
            <a:normAutofit/>
          </a:bodyPr>
          <a:lstStyle/>
          <a:p>
            <a:pPr marL="45720" indent="0" algn="just">
              <a:lnSpc>
                <a:spcPct val="150000"/>
              </a:lnSpc>
              <a:buNone/>
            </a:pPr>
            <a:r>
              <a:rPr lang="en-US" dirty="0" err="1">
                <a:solidFill>
                  <a:schemeClr val="tx1"/>
                </a:solidFill>
                <a:latin typeface="Comic Sans MS" pitchFamily="66" charset="0"/>
              </a:rPr>
              <a:t>Dua</a:t>
            </a:r>
            <a:r>
              <a:rPr lang="en-US" dirty="0">
                <a:solidFill>
                  <a:schemeClr val="tx1"/>
                </a:solidFill>
                <a:latin typeface="Comic Sans MS" pitchFamily="66" charset="0"/>
              </a:rPr>
              <a:t> </a:t>
            </a:r>
            <a:r>
              <a:rPr lang="en-US" dirty="0" err="1">
                <a:solidFill>
                  <a:schemeClr val="tx1"/>
                </a:solidFill>
                <a:latin typeface="Comic Sans MS" pitchFamily="66" charset="0"/>
              </a:rPr>
              <a:t>pertanyaan</a:t>
            </a:r>
            <a:r>
              <a:rPr lang="en-US" dirty="0">
                <a:solidFill>
                  <a:schemeClr val="tx1"/>
                </a:solidFill>
                <a:latin typeface="Comic Sans MS" pitchFamily="66" charset="0"/>
              </a:rPr>
              <a:t> </a:t>
            </a:r>
            <a:r>
              <a:rPr lang="en-US" dirty="0" err="1">
                <a:solidFill>
                  <a:schemeClr val="tx1"/>
                </a:solidFill>
                <a:latin typeface="Comic Sans MS" pitchFamily="66" charset="0"/>
              </a:rPr>
              <a:t>penting</a:t>
            </a:r>
            <a:r>
              <a:rPr lang="en-US" dirty="0">
                <a:solidFill>
                  <a:schemeClr val="tx1"/>
                </a:solidFill>
                <a:latin typeface="Comic Sans MS" pitchFamily="66" charset="0"/>
              </a:rPr>
              <a:t> yang </a:t>
            </a:r>
            <a:r>
              <a:rPr lang="en-US" dirty="0" err="1">
                <a:solidFill>
                  <a:schemeClr val="tx1"/>
                </a:solidFill>
                <a:latin typeface="Comic Sans MS" pitchFamily="66" charset="0"/>
              </a:rPr>
              <a:t>perlu</a:t>
            </a:r>
            <a:r>
              <a:rPr lang="en-US" dirty="0">
                <a:solidFill>
                  <a:schemeClr val="tx1"/>
                </a:solidFill>
                <a:latin typeface="Comic Sans MS" pitchFamily="66" charset="0"/>
              </a:rPr>
              <a:t> </a:t>
            </a:r>
            <a:r>
              <a:rPr lang="en-US" dirty="0" err="1">
                <a:solidFill>
                  <a:schemeClr val="tx1"/>
                </a:solidFill>
                <a:latin typeface="Comic Sans MS" pitchFamily="66" charset="0"/>
              </a:rPr>
              <a:t>ditangani</a:t>
            </a:r>
            <a:r>
              <a:rPr lang="en-US" dirty="0">
                <a:solidFill>
                  <a:schemeClr val="tx1"/>
                </a:solidFill>
                <a:latin typeface="Comic Sans MS" pitchFamily="66" charset="0"/>
              </a:rPr>
              <a:t> </a:t>
            </a:r>
            <a:r>
              <a:rPr lang="en-US" dirty="0" err="1">
                <a:solidFill>
                  <a:schemeClr val="tx1"/>
                </a:solidFill>
                <a:latin typeface="Comic Sans MS" pitchFamily="66" charset="0"/>
              </a:rPr>
              <a:t>selama</a:t>
            </a:r>
            <a:r>
              <a:rPr lang="en-US" dirty="0">
                <a:solidFill>
                  <a:schemeClr val="tx1"/>
                </a:solidFill>
                <a:latin typeface="Comic Sans MS" pitchFamily="66" charset="0"/>
              </a:rPr>
              <a:t> </a:t>
            </a:r>
            <a:r>
              <a:rPr lang="en-US" dirty="0" err="1">
                <a:solidFill>
                  <a:schemeClr val="tx1"/>
                </a:solidFill>
                <a:latin typeface="Comic Sans MS" pitchFamily="66" charset="0"/>
              </a:rPr>
              <a:t>elisitasi</a:t>
            </a:r>
            <a:r>
              <a:rPr lang="en-US" dirty="0">
                <a:solidFill>
                  <a:schemeClr val="tx1"/>
                </a:solidFill>
                <a:latin typeface="Comic Sans MS" pitchFamily="66" charset="0"/>
              </a:rPr>
              <a:t> </a:t>
            </a:r>
            <a:r>
              <a:rPr lang="en-US" dirty="0" err="1">
                <a:solidFill>
                  <a:schemeClr val="tx1"/>
                </a:solidFill>
                <a:latin typeface="Comic Sans MS" pitchFamily="66" charset="0"/>
              </a:rPr>
              <a:t>kebutuhan</a:t>
            </a:r>
            <a:r>
              <a:rPr lang="en-US" dirty="0">
                <a:solidFill>
                  <a:schemeClr val="tx1"/>
                </a:solidFill>
                <a:latin typeface="Comic Sans MS" pitchFamily="66" charset="0"/>
              </a:rPr>
              <a:t> </a:t>
            </a:r>
            <a:r>
              <a:rPr lang="en-US" dirty="0" err="1">
                <a:solidFill>
                  <a:schemeClr val="tx1"/>
                </a:solidFill>
                <a:latin typeface="Comic Sans MS" pitchFamily="66" charset="0"/>
              </a:rPr>
              <a:t>adalah</a:t>
            </a:r>
            <a:r>
              <a:rPr lang="en-US" dirty="0">
                <a:solidFill>
                  <a:schemeClr val="tx1"/>
                </a:solidFill>
                <a:latin typeface="Comic Sans MS" pitchFamily="66" charset="0"/>
              </a:rPr>
              <a:t>:</a:t>
            </a:r>
          </a:p>
          <a:p>
            <a:pPr marL="45720" indent="0" algn="just">
              <a:lnSpc>
                <a:spcPct val="150000"/>
              </a:lnSpc>
              <a:buNone/>
            </a:pPr>
            <a:endParaRPr lang="en-US" dirty="0">
              <a:solidFill>
                <a:schemeClr val="tx1"/>
              </a:solidFill>
              <a:latin typeface="Comic Sans MS" pitchFamily="66" charset="0"/>
            </a:endParaRPr>
          </a:p>
          <a:p>
            <a:pPr marL="45720" indent="0" algn="just">
              <a:lnSpc>
                <a:spcPct val="150000"/>
              </a:lnSpc>
              <a:buNone/>
            </a:pPr>
            <a:r>
              <a:rPr lang="en-US" dirty="0">
                <a:solidFill>
                  <a:srgbClr val="0070C0"/>
                </a:solidFill>
                <a:latin typeface="Comic Sans MS" pitchFamily="66" charset="0"/>
              </a:rPr>
              <a:t>1. </a:t>
            </a:r>
            <a:r>
              <a:rPr lang="en-US" dirty="0" err="1">
                <a:solidFill>
                  <a:srgbClr val="0070C0"/>
                </a:solidFill>
                <a:latin typeface="Comic Sans MS" pitchFamily="66" charset="0"/>
              </a:rPr>
              <a:t>Teknik</a:t>
            </a:r>
            <a:r>
              <a:rPr lang="en-US" dirty="0">
                <a:solidFill>
                  <a:srgbClr val="0070C0"/>
                </a:solidFill>
                <a:latin typeface="Comic Sans MS" pitchFamily="66" charset="0"/>
              </a:rPr>
              <a:t> </a:t>
            </a:r>
            <a:r>
              <a:rPr lang="en-US" dirty="0" err="1">
                <a:solidFill>
                  <a:srgbClr val="0070C0"/>
                </a:solidFill>
                <a:latin typeface="Comic Sans MS" pitchFamily="66" charset="0"/>
              </a:rPr>
              <a:t>dan</a:t>
            </a:r>
            <a:r>
              <a:rPr lang="en-US" dirty="0">
                <a:solidFill>
                  <a:srgbClr val="0070C0"/>
                </a:solidFill>
                <a:latin typeface="Comic Sans MS" pitchFamily="66" charset="0"/>
              </a:rPr>
              <a:t> </a:t>
            </a:r>
            <a:r>
              <a:rPr lang="en-US" dirty="0" err="1">
                <a:solidFill>
                  <a:srgbClr val="0070C0"/>
                </a:solidFill>
                <a:latin typeface="Comic Sans MS" pitchFamily="66" charset="0"/>
              </a:rPr>
              <a:t>pendekatan</a:t>
            </a:r>
            <a:r>
              <a:rPr lang="en-US" dirty="0">
                <a:solidFill>
                  <a:srgbClr val="0070C0"/>
                </a:solidFill>
                <a:latin typeface="Comic Sans MS" pitchFamily="66" charset="0"/>
              </a:rPr>
              <a:t> </a:t>
            </a:r>
            <a:r>
              <a:rPr lang="en-US" dirty="0" err="1">
                <a:solidFill>
                  <a:srgbClr val="0070C0"/>
                </a:solidFill>
                <a:latin typeface="Comic Sans MS" pitchFamily="66" charset="0"/>
              </a:rPr>
              <a:t>mana</a:t>
            </a:r>
            <a:r>
              <a:rPr lang="en-US" dirty="0">
                <a:solidFill>
                  <a:srgbClr val="0070C0"/>
                </a:solidFill>
                <a:latin typeface="Comic Sans MS" pitchFamily="66" charset="0"/>
              </a:rPr>
              <a:t> yang </a:t>
            </a:r>
            <a:r>
              <a:rPr lang="en-US" dirty="0" err="1">
                <a:solidFill>
                  <a:srgbClr val="0070C0"/>
                </a:solidFill>
                <a:latin typeface="Comic Sans MS" pitchFamily="66" charset="0"/>
              </a:rPr>
              <a:t>digunakan</a:t>
            </a:r>
            <a:r>
              <a:rPr lang="en-US" dirty="0">
                <a:solidFill>
                  <a:srgbClr val="0070C0"/>
                </a:solidFill>
                <a:latin typeface="Comic Sans MS" pitchFamily="66" charset="0"/>
              </a:rPr>
              <a:t> </a:t>
            </a:r>
            <a:r>
              <a:rPr lang="en-US" dirty="0" err="1">
                <a:solidFill>
                  <a:srgbClr val="0070C0"/>
                </a:solidFill>
                <a:latin typeface="Comic Sans MS" pitchFamily="66" charset="0"/>
              </a:rPr>
              <a:t>untuk</a:t>
            </a:r>
            <a:r>
              <a:rPr lang="en-US" dirty="0">
                <a:solidFill>
                  <a:srgbClr val="0070C0"/>
                </a:solidFill>
                <a:latin typeface="Comic Sans MS" pitchFamily="66" charset="0"/>
              </a:rPr>
              <a:t> </a:t>
            </a:r>
            <a:r>
              <a:rPr lang="en-US" dirty="0" err="1">
                <a:solidFill>
                  <a:srgbClr val="0070C0"/>
                </a:solidFill>
                <a:latin typeface="Comic Sans MS" pitchFamily="66" charset="0"/>
              </a:rPr>
              <a:t>kegiatan</a:t>
            </a:r>
            <a:r>
              <a:rPr lang="en-US" dirty="0">
                <a:solidFill>
                  <a:srgbClr val="0070C0"/>
                </a:solidFill>
                <a:latin typeface="Comic Sans MS" pitchFamily="66" charset="0"/>
              </a:rPr>
              <a:t> </a:t>
            </a:r>
            <a:r>
              <a:rPr lang="en-US" dirty="0" err="1">
                <a:solidFill>
                  <a:srgbClr val="0070C0"/>
                </a:solidFill>
                <a:latin typeface="Comic Sans MS" pitchFamily="66" charset="0"/>
              </a:rPr>
              <a:t>elisitasi</a:t>
            </a:r>
            <a:r>
              <a:rPr lang="en-US" dirty="0">
                <a:solidFill>
                  <a:srgbClr val="0070C0"/>
                </a:solidFill>
                <a:latin typeface="Comic Sans MS" pitchFamily="66" charset="0"/>
              </a:rPr>
              <a:t> </a:t>
            </a:r>
            <a:r>
              <a:rPr lang="en-US" dirty="0" err="1">
                <a:solidFill>
                  <a:srgbClr val="0070C0"/>
                </a:solidFill>
                <a:latin typeface="Comic Sans MS" pitchFamily="66" charset="0"/>
              </a:rPr>
              <a:t>kebutuhan</a:t>
            </a:r>
            <a:r>
              <a:rPr lang="en-US" dirty="0">
                <a:solidFill>
                  <a:srgbClr val="0070C0"/>
                </a:solidFill>
                <a:latin typeface="Comic Sans MS" pitchFamily="66" charset="0"/>
              </a:rPr>
              <a:t>?</a:t>
            </a:r>
          </a:p>
          <a:p>
            <a:pPr marL="45720" indent="0" algn="just">
              <a:lnSpc>
                <a:spcPct val="150000"/>
              </a:lnSpc>
              <a:buNone/>
            </a:pPr>
            <a:r>
              <a:rPr lang="en-US" dirty="0">
                <a:solidFill>
                  <a:srgbClr val="0070C0"/>
                </a:solidFill>
                <a:latin typeface="Comic Sans MS" pitchFamily="66" charset="0"/>
              </a:rPr>
              <a:t>2. </a:t>
            </a:r>
            <a:r>
              <a:rPr lang="en-US" dirty="0" err="1">
                <a:solidFill>
                  <a:srgbClr val="0070C0"/>
                </a:solidFill>
                <a:latin typeface="Comic Sans MS" pitchFamily="66" charset="0"/>
              </a:rPr>
              <a:t>Manakah</a:t>
            </a:r>
            <a:r>
              <a:rPr lang="en-US" dirty="0">
                <a:solidFill>
                  <a:srgbClr val="0070C0"/>
                </a:solidFill>
                <a:latin typeface="Comic Sans MS" pitchFamily="66" charset="0"/>
              </a:rPr>
              <a:t> </a:t>
            </a:r>
            <a:r>
              <a:rPr lang="en-US" dirty="0" err="1">
                <a:solidFill>
                  <a:srgbClr val="0070C0"/>
                </a:solidFill>
                <a:latin typeface="Comic Sans MS" pitchFamily="66" charset="0"/>
              </a:rPr>
              <a:t>dari</a:t>
            </a:r>
            <a:r>
              <a:rPr lang="en-US" dirty="0">
                <a:solidFill>
                  <a:srgbClr val="0070C0"/>
                </a:solidFill>
                <a:latin typeface="Comic Sans MS" pitchFamily="66" charset="0"/>
              </a:rPr>
              <a:t> </a:t>
            </a:r>
            <a:r>
              <a:rPr lang="en-US" dirty="0" err="1">
                <a:solidFill>
                  <a:srgbClr val="0070C0"/>
                </a:solidFill>
                <a:latin typeface="Comic Sans MS" pitchFamily="66" charset="0"/>
              </a:rPr>
              <a:t>teknik</a:t>
            </a:r>
            <a:r>
              <a:rPr lang="en-US" dirty="0">
                <a:solidFill>
                  <a:srgbClr val="0070C0"/>
                </a:solidFill>
                <a:latin typeface="Comic Sans MS" pitchFamily="66" charset="0"/>
              </a:rPr>
              <a:t> </a:t>
            </a:r>
            <a:r>
              <a:rPr lang="en-US" dirty="0" err="1">
                <a:solidFill>
                  <a:srgbClr val="0070C0"/>
                </a:solidFill>
                <a:latin typeface="Comic Sans MS" pitchFamily="66" charset="0"/>
              </a:rPr>
              <a:t>dan</a:t>
            </a:r>
            <a:r>
              <a:rPr lang="en-US" dirty="0">
                <a:solidFill>
                  <a:srgbClr val="0070C0"/>
                </a:solidFill>
                <a:latin typeface="Comic Sans MS" pitchFamily="66" charset="0"/>
              </a:rPr>
              <a:t> </a:t>
            </a:r>
            <a:r>
              <a:rPr lang="en-US" dirty="0" err="1">
                <a:solidFill>
                  <a:srgbClr val="0070C0"/>
                </a:solidFill>
                <a:latin typeface="Comic Sans MS" pitchFamily="66" charset="0"/>
              </a:rPr>
              <a:t>pendekatan</a:t>
            </a:r>
            <a:r>
              <a:rPr lang="en-US" dirty="0">
                <a:solidFill>
                  <a:srgbClr val="0070C0"/>
                </a:solidFill>
                <a:latin typeface="Comic Sans MS" pitchFamily="66" charset="0"/>
              </a:rPr>
              <a:t> </a:t>
            </a:r>
            <a:r>
              <a:rPr lang="en-US" dirty="0" err="1">
                <a:solidFill>
                  <a:srgbClr val="0070C0"/>
                </a:solidFill>
                <a:latin typeface="Comic Sans MS" pitchFamily="66" charset="0"/>
              </a:rPr>
              <a:t>ini</a:t>
            </a:r>
            <a:r>
              <a:rPr lang="en-US" dirty="0">
                <a:solidFill>
                  <a:srgbClr val="0070C0"/>
                </a:solidFill>
                <a:latin typeface="Comic Sans MS" pitchFamily="66" charset="0"/>
              </a:rPr>
              <a:t> yang </a:t>
            </a:r>
            <a:r>
              <a:rPr lang="en-US" dirty="0" err="1">
                <a:solidFill>
                  <a:srgbClr val="0070C0"/>
                </a:solidFill>
                <a:latin typeface="Comic Sans MS" pitchFamily="66" charset="0"/>
              </a:rPr>
              <a:t>saling</a:t>
            </a:r>
            <a:r>
              <a:rPr lang="en-US" dirty="0">
                <a:solidFill>
                  <a:srgbClr val="0070C0"/>
                </a:solidFill>
                <a:latin typeface="Comic Sans MS" pitchFamily="66" charset="0"/>
              </a:rPr>
              <a:t> </a:t>
            </a:r>
            <a:r>
              <a:rPr lang="en-US" dirty="0" err="1">
                <a:solidFill>
                  <a:srgbClr val="0070C0"/>
                </a:solidFill>
                <a:latin typeface="Comic Sans MS" pitchFamily="66" charset="0"/>
              </a:rPr>
              <a:t>melengkapi</a:t>
            </a:r>
            <a:r>
              <a:rPr lang="en-US" dirty="0">
                <a:solidFill>
                  <a:srgbClr val="0070C0"/>
                </a:solidFill>
                <a:latin typeface="Comic Sans MS" pitchFamily="66" charset="0"/>
              </a:rPr>
              <a:t> </a:t>
            </a:r>
            <a:r>
              <a:rPr lang="en-US" dirty="0" err="1">
                <a:solidFill>
                  <a:srgbClr val="0070C0"/>
                </a:solidFill>
                <a:latin typeface="Comic Sans MS" pitchFamily="66" charset="0"/>
              </a:rPr>
              <a:t>atau</a:t>
            </a:r>
            <a:r>
              <a:rPr lang="en-US" dirty="0">
                <a:solidFill>
                  <a:srgbClr val="0070C0"/>
                </a:solidFill>
                <a:latin typeface="Comic Sans MS" pitchFamily="66" charset="0"/>
              </a:rPr>
              <a:t> </a:t>
            </a:r>
            <a:r>
              <a:rPr lang="en-US" dirty="0" err="1">
                <a:solidFill>
                  <a:srgbClr val="0070C0"/>
                </a:solidFill>
                <a:latin typeface="Comic Sans MS" pitchFamily="66" charset="0"/>
              </a:rPr>
              <a:t>dapat</a:t>
            </a:r>
            <a:r>
              <a:rPr lang="en-US" dirty="0">
                <a:solidFill>
                  <a:srgbClr val="0070C0"/>
                </a:solidFill>
                <a:latin typeface="Comic Sans MS" pitchFamily="66" charset="0"/>
              </a:rPr>
              <a:t> </a:t>
            </a:r>
            <a:r>
              <a:rPr lang="en-US" dirty="0" err="1">
                <a:solidFill>
                  <a:srgbClr val="0070C0"/>
                </a:solidFill>
                <a:latin typeface="Comic Sans MS" pitchFamily="66" charset="0"/>
              </a:rPr>
              <a:t>digunakan</a:t>
            </a:r>
            <a:r>
              <a:rPr lang="en-US" dirty="0">
                <a:solidFill>
                  <a:srgbClr val="0070C0"/>
                </a:solidFill>
                <a:latin typeface="Comic Sans MS" pitchFamily="66" charset="0"/>
              </a:rPr>
              <a:t> </a:t>
            </a:r>
            <a:r>
              <a:rPr lang="en-US" dirty="0" err="1">
                <a:solidFill>
                  <a:srgbClr val="0070C0"/>
                </a:solidFill>
                <a:latin typeface="Comic Sans MS" pitchFamily="66" charset="0"/>
              </a:rPr>
              <a:t>sebagai</a:t>
            </a:r>
            <a:r>
              <a:rPr lang="en-US" dirty="0">
                <a:solidFill>
                  <a:srgbClr val="0070C0"/>
                </a:solidFill>
                <a:latin typeface="Comic Sans MS" pitchFamily="66" charset="0"/>
              </a:rPr>
              <a:t> </a:t>
            </a:r>
            <a:r>
              <a:rPr lang="en-US" dirty="0" err="1">
                <a:solidFill>
                  <a:srgbClr val="0070C0"/>
                </a:solidFill>
                <a:latin typeface="Comic Sans MS" pitchFamily="66" charset="0"/>
              </a:rPr>
              <a:t>alternatif</a:t>
            </a:r>
            <a:r>
              <a:rPr lang="en-US" dirty="0">
                <a:solidFill>
                  <a:srgbClr val="0070C0"/>
                </a:solidFill>
                <a:latin typeface="Comic Sans MS" pitchFamily="66" charset="0"/>
              </a:rPr>
              <a:t>?</a:t>
            </a:r>
          </a:p>
        </p:txBody>
      </p:sp>
    </p:spTree>
    <p:extLst>
      <p:ext uri="{BB962C8B-B14F-4D97-AF65-F5344CB8AC3E}">
        <p14:creationId xmlns:p14="http://schemas.microsoft.com/office/powerpoint/2010/main" val="20814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457200"/>
          </a:xfrm>
        </p:spPr>
        <p:txBody>
          <a:bodyPr/>
          <a:lstStyle/>
          <a:p>
            <a:r>
              <a:rPr lang="en-US" sz="3200" dirty="0" err="1">
                <a:latin typeface="Times New Roman" pitchFamily="18" charset="0"/>
                <a:cs typeface="Times New Roman" pitchFamily="18" charset="0"/>
              </a:rPr>
              <a:t>Perbandingan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Teknik</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dan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Pendekatan</a:t>
            </a:r>
            <a:endParaRPr lang="en-US" sz="3200" dirty="0"/>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1800292035"/>
              </p:ext>
            </p:extLst>
          </p:nvPr>
        </p:nvGraphicFramePr>
        <p:xfrm>
          <a:off x="1" y="609598"/>
          <a:ext cx="9144000" cy="6379032"/>
        </p:xfrm>
        <a:graphic>
          <a:graphicData uri="http://schemas.openxmlformats.org/drawingml/2006/table">
            <a:tbl>
              <a:tblPr firstRow="1" bandRow="1">
                <a:tableStyleId>{8A107856-5554-42FB-B03E-39F5DBC370BA}</a:tableStyleId>
              </a:tblPr>
              <a:tblGrid>
                <a:gridCol w="2438399">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gridCol w="838201">
                  <a:extLst>
                    <a:ext uri="{9D8B030D-6E8A-4147-A177-3AD203B41FA5}">
                      <a16:colId xmlns:a16="http://schemas.microsoft.com/office/drawing/2014/main" val="20008"/>
                    </a:ext>
                  </a:extLst>
                </a:gridCol>
              </a:tblGrid>
              <a:tr h="1397712">
                <a:tc>
                  <a:txBody>
                    <a:bodyPr/>
                    <a:lstStyle/>
                    <a:p>
                      <a:endParaRPr lang="en-US" sz="1600" dirty="0">
                        <a:solidFill>
                          <a:schemeClr val="bg2">
                            <a:lumMod val="75000"/>
                          </a:schemeClr>
                        </a:solidFill>
                      </a:endParaRPr>
                    </a:p>
                  </a:txBody>
                  <a:tcPr/>
                </a:tc>
                <a:tc>
                  <a:txBody>
                    <a:bodyPr/>
                    <a:lstStyle/>
                    <a:p>
                      <a:r>
                        <a:rPr lang="en-US" sz="1600" dirty="0"/>
                        <a:t>Interviews</a:t>
                      </a:r>
                    </a:p>
                  </a:txBody>
                  <a:tcPr vert="vert270" anchor="ctr"/>
                </a:tc>
                <a:tc>
                  <a:txBody>
                    <a:bodyPr/>
                    <a:lstStyle/>
                    <a:p>
                      <a:r>
                        <a:rPr lang="en-US" sz="1600" dirty="0"/>
                        <a:t>Domain Analysis</a:t>
                      </a:r>
                    </a:p>
                  </a:txBody>
                  <a:tcPr vert="vert270" anchor="ctr"/>
                </a:tc>
                <a:tc>
                  <a:txBody>
                    <a:bodyPr/>
                    <a:lstStyle/>
                    <a:p>
                      <a:r>
                        <a:rPr lang="en-US" sz="1600" dirty="0"/>
                        <a:t>Group work</a:t>
                      </a:r>
                    </a:p>
                  </a:txBody>
                  <a:tcPr vert="vert270" anchor="ctr"/>
                </a:tc>
                <a:tc>
                  <a:txBody>
                    <a:bodyPr/>
                    <a:lstStyle/>
                    <a:p>
                      <a:r>
                        <a:rPr lang="en-US" sz="1600" dirty="0"/>
                        <a:t>Ethnography</a:t>
                      </a:r>
                    </a:p>
                  </a:txBody>
                  <a:tcPr vert="vert270" anchor="ctr"/>
                </a:tc>
                <a:tc>
                  <a:txBody>
                    <a:bodyPr/>
                    <a:lstStyle/>
                    <a:p>
                      <a:r>
                        <a:rPr lang="en-US" sz="1600" dirty="0"/>
                        <a:t>Prototyping</a:t>
                      </a:r>
                    </a:p>
                  </a:txBody>
                  <a:tcPr vert="vert270" anchor="ctr"/>
                </a:tc>
                <a:tc>
                  <a:txBody>
                    <a:bodyPr/>
                    <a:lstStyle/>
                    <a:p>
                      <a:r>
                        <a:rPr lang="en-US" sz="1600" dirty="0"/>
                        <a:t>Goals</a:t>
                      </a:r>
                    </a:p>
                  </a:txBody>
                  <a:tcPr vert="vert270" anchor="ctr"/>
                </a:tc>
                <a:tc>
                  <a:txBody>
                    <a:bodyPr/>
                    <a:lstStyle/>
                    <a:p>
                      <a:r>
                        <a:rPr lang="en-US" sz="1600" dirty="0"/>
                        <a:t>Scenarios</a:t>
                      </a:r>
                    </a:p>
                  </a:txBody>
                  <a:tcPr vert="vert270" anchor="ctr"/>
                </a:tc>
                <a:tc>
                  <a:txBody>
                    <a:bodyPr/>
                    <a:lstStyle/>
                    <a:p>
                      <a:r>
                        <a:rPr lang="en-US" sz="1600" dirty="0"/>
                        <a:t>Viewpoints</a:t>
                      </a:r>
                    </a:p>
                  </a:txBody>
                  <a:tcPr vert="vert270" anchor="ctr"/>
                </a:tc>
                <a:extLst>
                  <a:ext uri="{0D108BD9-81ED-4DB2-BD59-A6C34878D82A}">
                    <a16:rowId xmlns:a16="http://schemas.microsoft.com/office/drawing/2014/main" val="10000"/>
                  </a:ext>
                </a:extLst>
              </a:tr>
              <a:tr h="996264">
                <a:tc>
                  <a:txBody>
                    <a:bodyPr/>
                    <a:lstStyle/>
                    <a:p>
                      <a:r>
                        <a:rPr lang="en-US" sz="1600" dirty="0"/>
                        <a:t>Understanding the domain</a:t>
                      </a:r>
                    </a:p>
                  </a:txBody>
                  <a:tcPr anchor="ctr"/>
                </a:tc>
                <a:tc>
                  <a:txBody>
                    <a:bodyPr/>
                    <a:lstStyle/>
                    <a:p>
                      <a:pPr algn="ctr"/>
                      <a:r>
                        <a:rPr lang="en-US" sz="1600" b="1" dirty="0"/>
                        <a:t>X</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algn="ctr"/>
                      <a:endParaRPr lang="en-US" sz="1600" b="1"/>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extLst>
                  <a:ext uri="{0D108BD9-81ED-4DB2-BD59-A6C34878D82A}">
                    <a16:rowId xmlns:a16="http://schemas.microsoft.com/office/drawing/2014/main" val="10001"/>
                  </a:ext>
                </a:extLst>
              </a:tr>
              <a:tr h="996264">
                <a:tc>
                  <a:txBody>
                    <a:bodyPr/>
                    <a:lstStyle/>
                    <a:p>
                      <a:r>
                        <a:rPr lang="en-US" sz="1600" dirty="0"/>
                        <a:t>Identifying sources of requirements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algn="ctr"/>
                      <a:endParaRPr lang="en-US" sz="1600" b="1" dirty="0"/>
                    </a:p>
                  </a:txBody>
                  <a:tcPr anchor="ctr"/>
                </a:tc>
                <a:tc>
                  <a:txBody>
                    <a:bodyPr/>
                    <a:lstStyle/>
                    <a:p>
                      <a:pPr algn="ctr"/>
                      <a:endParaRPr lang="en-US" sz="1600" b="1"/>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extLst>
                  <a:ext uri="{0D108BD9-81ED-4DB2-BD59-A6C34878D82A}">
                    <a16:rowId xmlns:a16="http://schemas.microsoft.com/office/drawing/2014/main" val="10002"/>
                  </a:ext>
                </a:extLst>
              </a:tr>
              <a:tr h="996264">
                <a:tc>
                  <a:txBody>
                    <a:bodyPr/>
                    <a:lstStyle/>
                    <a:p>
                      <a:r>
                        <a:rPr lang="en-US" sz="1600" dirty="0"/>
                        <a:t>Analyzing the stakeholders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extLst>
                  <a:ext uri="{0D108BD9-81ED-4DB2-BD59-A6C34878D82A}">
                    <a16:rowId xmlns:a16="http://schemas.microsoft.com/office/drawing/2014/main" val="10003"/>
                  </a:ext>
                </a:extLst>
              </a:tr>
              <a:tr h="996264">
                <a:tc>
                  <a:txBody>
                    <a:bodyPr/>
                    <a:lstStyle/>
                    <a:p>
                      <a:r>
                        <a:rPr lang="en-US" sz="1600" dirty="0"/>
                        <a:t>Selecting techniques and approaches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algn="ctr"/>
                      <a:endParaRPr lang="en-US" sz="1600" b="1"/>
                    </a:p>
                  </a:txBody>
                  <a:tcPr anchor="ctr"/>
                </a:tc>
                <a:tc>
                  <a:txBody>
                    <a:bodyPr/>
                    <a:lstStyle/>
                    <a:p>
                      <a:pPr algn="ctr"/>
                      <a:endParaRPr lang="en-US" sz="1600" b="1" dirty="0"/>
                    </a:p>
                  </a:txBody>
                  <a:tcPr anchor="ctr"/>
                </a:tc>
                <a:tc>
                  <a:txBody>
                    <a:bodyPr/>
                    <a:lstStyle/>
                    <a:p>
                      <a:pPr algn="ctr"/>
                      <a:endParaRPr lang="en-US" sz="1600" b="1" dirty="0"/>
                    </a:p>
                  </a:txBody>
                  <a:tcPr anchor="ctr"/>
                </a:tc>
                <a:tc>
                  <a:txBody>
                    <a:bodyPr/>
                    <a:lstStyle/>
                    <a:p>
                      <a:pPr algn="ctr"/>
                      <a:endParaRPr lang="en-US" sz="1600" b="1" dirty="0"/>
                    </a:p>
                  </a:txBody>
                  <a:tcPr anchor="ctr"/>
                </a:tc>
                <a:tc>
                  <a:txBody>
                    <a:bodyPr/>
                    <a:lstStyle/>
                    <a:p>
                      <a:pPr algn="ctr"/>
                      <a:endParaRPr lang="en-US" sz="1600" b="1"/>
                    </a:p>
                  </a:txBody>
                  <a:tcPr anchor="ctr"/>
                </a:tc>
                <a:extLst>
                  <a:ext uri="{0D108BD9-81ED-4DB2-BD59-A6C34878D82A}">
                    <a16:rowId xmlns:a16="http://schemas.microsoft.com/office/drawing/2014/main" val="10004"/>
                  </a:ext>
                </a:extLst>
              </a:tr>
              <a:tr h="996264">
                <a:tc>
                  <a:txBody>
                    <a:bodyPr/>
                    <a:lstStyle/>
                    <a:p>
                      <a:r>
                        <a:rPr lang="en-US" sz="1600" dirty="0"/>
                        <a:t>Eliciting the Requirements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X</a:t>
                      </a:r>
                    </a:p>
                    <a:p>
                      <a:pPr algn="ctr"/>
                      <a:endParaRPr lang="en-US" sz="1600" b="1" dirty="0"/>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227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86800" cy="609600"/>
          </a:xfrm>
        </p:spPr>
        <p:txBody>
          <a:bodyPr/>
          <a:lstStyle/>
          <a:p>
            <a:r>
              <a:rPr lang="en-US" sz="3200" dirty="0" err="1">
                <a:latin typeface="Times New Roman" pitchFamily="18" charset="0"/>
                <a:cs typeface="Times New Roman" pitchFamily="18" charset="0"/>
              </a:rPr>
              <a:t>Perbandingan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Teknik</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dan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Pendekatan</a:t>
            </a:r>
            <a:endParaRPr lang="en-US" sz="3200" dirty="0"/>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1158726471"/>
              </p:ext>
            </p:extLst>
          </p:nvPr>
        </p:nvGraphicFramePr>
        <p:xfrm>
          <a:off x="0" y="670816"/>
          <a:ext cx="7467599" cy="4891785"/>
        </p:xfrm>
        <a:graphic>
          <a:graphicData uri="http://schemas.openxmlformats.org/drawingml/2006/table">
            <a:tbl>
              <a:tblPr firstRow="1" bandRow="1">
                <a:tableStyleId>{8A107856-5554-42FB-B03E-39F5DBC370BA}</a:tableStyleId>
              </a:tblPr>
              <a:tblGrid>
                <a:gridCol w="1991358">
                  <a:extLst>
                    <a:ext uri="{9D8B030D-6E8A-4147-A177-3AD203B41FA5}">
                      <a16:colId xmlns:a16="http://schemas.microsoft.com/office/drawing/2014/main" val="20000"/>
                    </a:ext>
                  </a:extLst>
                </a:gridCol>
                <a:gridCol w="746760">
                  <a:extLst>
                    <a:ext uri="{9D8B030D-6E8A-4147-A177-3AD203B41FA5}">
                      <a16:colId xmlns:a16="http://schemas.microsoft.com/office/drawing/2014/main" val="20001"/>
                    </a:ext>
                  </a:extLst>
                </a:gridCol>
                <a:gridCol w="684530">
                  <a:extLst>
                    <a:ext uri="{9D8B030D-6E8A-4147-A177-3AD203B41FA5}">
                      <a16:colId xmlns:a16="http://schemas.microsoft.com/office/drawing/2014/main" val="20002"/>
                    </a:ext>
                  </a:extLst>
                </a:gridCol>
                <a:gridCol w="684530">
                  <a:extLst>
                    <a:ext uri="{9D8B030D-6E8A-4147-A177-3AD203B41FA5}">
                      <a16:colId xmlns:a16="http://schemas.microsoft.com/office/drawing/2014/main" val="20003"/>
                    </a:ext>
                  </a:extLst>
                </a:gridCol>
                <a:gridCol w="684530">
                  <a:extLst>
                    <a:ext uri="{9D8B030D-6E8A-4147-A177-3AD203B41FA5}">
                      <a16:colId xmlns:a16="http://schemas.microsoft.com/office/drawing/2014/main" val="20004"/>
                    </a:ext>
                  </a:extLst>
                </a:gridCol>
                <a:gridCol w="684530">
                  <a:extLst>
                    <a:ext uri="{9D8B030D-6E8A-4147-A177-3AD203B41FA5}">
                      <a16:colId xmlns:a16="http://schemas.microsoft.com/office/drawing/2014/main" val="20005"/>
                    </a:ext>
                  </a:extLst>
                </a:gridCol>
                <a:gridCol w="622300">
                  <a:extLst>
                    <a:ext uri="{9D8B030D-6E8A-4147-A177-3AD203B41FA5}">
                      <a16:colId xmlns:a16="http://schemas.microsoft.com/office/drawing/2014/main" val="20006"/>
                    </a:ext>
                  </a:extLst>
                </a:gridCol>
                <a:gridCol w="684530">
                  <a:extLst>
                    <a:ext uri="{9D8B030D-6E8A-4147-A177-3AD203B41FA5}">
                      <a16:colId xmlns:a16="http://schemas.microsoft.com/office/drawing/2014/main" val="20007"/>
                    </a:ext>
                  </a:extLst>
                </a:gridCol>
                <a:gridCol w="684531">
                  <a:extLst>
                    <a:ext uri="{9D8B030D-6E8A-4147-A177-3AD203B41FA5}">
                      <a16:colId xmlns:a16="http://schemas.microsoft.com/office/drawing/2014/main" val="20008"/>
                    </a:ext>
                  </a:extLst>
                </a:gridCol>
              </a:tblGrid>
              <a:tr h="1161731">
                <a:tc>
                  <a:txBody>
                    <a:bodyPr/>
                    <a:lstStyle/>
                    <a:p>
                      <a:endParaRPr lang="en-US" sz="1400" dirty="0">
                        <a:solidFill>
                          <a:schemeClr val="bg2">
                            <a:lumMod val="75000"/>
                          </a:schemeClr>
                        </a:solidFill>
                      </a:endParaRPr>
                    </a:p>
                  </a:txBody>
                  <a:tcPr/>
                </a:tc>
                <a:tc>
                  <a:txBody>
                    <a:bodyPr/>
                    <a:lstStyle/>
                    <a:p>
                      <a:r>
                        <a:rPr lang="en-US" sz="1400" dirty="0"/>
                        <a:t>Interviews</a:t>
                      </a:r>
                    </a:p>
                  </a:txBody>
                  <a:tcPr vert="vert270" anchor="ctr"/>
                </a:tc>
                <a:tc>
                  <a:txBody>
                    <a:bodyPr/>
                    <a:lstStyle/>
                    <a:p>
                      <a:r>
                        <a:rPr lang="en-US" sz="1400" dirty="0"/>
                        <a:t>Domain Analysis</a:t>
                      </a:r>
                    </a:p>
                  </a:txBody>
                  <a:tcPr vert="vert270" anchor="ctr"/>
                </a:tc>
                <a:tc>
                  <a:txBody>
                    <a:bodyPr/>
                    <a:lstStyle/>
                    <a:p>
                      <a:r>
                        <a:rPr lang="en-US" sz="1400" dirty="0"/>
                        <a:t>Group work</a:t>
                      </a:r>
                    </a:p>
                  </a:txBody>
                  <a:tcPr vert="vert270" anchor="ctr"/>
                </a:tc>
                <a:tc>
                  <a:txBody>
                    <a:bodyPr/>
                    <a:lstStyle/>
                    <a:p>
                      <a:r>
                        <a:rPr lang="en-US" sz="1400" dirty="0"/>
                        <a:t>Ethnography</a:t>
                      </a:r>
                    </a:p>
                  </a:txBody>
                  <a:tcPr vert="vert270" anchor="ctr"/>
                </a:tc>
                <a:tc>
                  <a:txBody>
                    <a:bodyPr/>
                    <a:lstStyle/>
                    <a:p>
                      <a:r>
                        <a:rPr lang="en-US" sz="1400" dirty="0"/>
                        <a:t>Prototyping</a:t>
                      </a:r>
                    </a:p>
                  </a:txBody>
                  <a:tcPr vert="vert270" anchor="ctr"/>
                </a:tc>
                <a:tc>
                  <a:txBody>
                    <a:bodyPr/>
                    <a:lstStyle/>
                    <a:p>
                      <a:r>
                        <a:rPr lang="en-US" sz="1400" dirty="0"/>
                        <a:t>Goals</a:t>
                      </a:r>
                    </a:p>
                  </a:txBody>
                  <a:tcPr vert="vert270" anchor="ctr"/>
                </a:tc>
                <a:tc>
                  <a:txBody>
                    <a:bodyPr/>
                    <a:lstStyle/>
                    <a:p>
                      <a:r>
                        <a:rPr lang="en-US" sz="1400" dirty="0"/>
                        <a:t>Scenarios</a:t>
                      </a:r>
                    </a:p>
                  </a:txBody>
                  <a:tcPr vert="vert270" anchor="ctr"/>
                </a:tc>
                <a:tc>
                  <a:txBody>
                    <a:bodyPr/>
                    <a:lstStyle/>
                    <a:p>
                      <a:r>
                        <a:rPr lang="en-US" sz="1400" dirty="0"/>
                        <a:t>Viewpoints</a:t>
                      </a:r>
                    </a:p>
                  </a:txBody>
                  <a:tcPr vert="vert270" anchor="ctr"/>
                </a:tc>
                <a:extLst>
                  <a:ext uri="{0D108BD9-81ED-4DB2-BD59-A6C34878D82A}">
                    <a16:rowId xmlns:a16="http://schemas.microsoft.com/office/drawing/2014/main" val="10000"/>
                  </a:ext>
                </a:extLst>
              </a:tr>
              <a:tr h="803974">
                <a:tc>
                  <a:txBody>
                    <a:bodyPr/>
                    <a:lstStyle/>
                    <a:p>
                      <a:r>
                        <a:rPr lang="en-US" sz="1400" dirty="0"/>
                        <a:t>Understanding the domain</a:t>
                      </a:r>
                    </a:p>
                  </a:txBody>
                  <a:tcPr anchor="ctr"/>
                </a:tc>
                <a:tc>
                  <a:txBody>
                    <a:bodyPr/>
                    <a:lstStyle/>
                    <a:p>
                      <a:pPr algn="ctr"/>
                      <a:r>
                        <a:rPr lang="en-US" sz="1400" b="1" dirty="0"/>
                        <a:t>X</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algn="ctr"/>
                      <a:endParaRPr lang="en-US" sz="1400" b="1"/>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extLst>
                  <a:ext uri="{0D108BD9-81ED-4DB2-BD59-A6C34878D82A}">
                    <a16:rowId xmlns:a16="http://schemas.microsoft.com/office/drawing/2014/main" val="10001"/>
                  </a:ext>
                </a:extLst>
              </a:tr>
              <a:tr h="701294">
                <a:tc>
                  <a:txBody>
                    <a:bodyPr/>
                    <a:lstStyle/>
                    <a:p>
                      <a:r>
                        <a:rPr lang="en-US" sz="1400" dirty="0"/>
                        <a:t>Identifying sources of requirements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algn="ctr"/>
                      <a:endParaRPr lang="en-US" sz="1400" b="1" dirty="0"/>
                    </a:p>
                  </a:txBody>
                  <a:tcPr anchor="ctr"/>
                </a:tc>
                <a:tc>
                  <a:txBody>
                    <a:bodyPr/>
                    <a:lstStyle/>
                    <a:p>
                      <a:pPr algn="ctr"/>
                      <a:endParaRPr lang="en-US" sz="1400" b="1"/>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extLst>
                  <a:ext uri="{0D108BD9-81ED-4DB2-BD59-A6C34878D82A}">
                    <a16:rowId xmlns:a16="http://schemas.microsoft.com/office/drawing/2014/main" val="10002"/>
                  </a:ext>
                </a:extLst>
              </a:tr>
              <a:tr h="659320">
                <a:tc>
                  <a:txBody>
                    <a:bodyPr/>
                    <a:lstStyle/>
                    <a:p>
                      <a:r>
                        <a:rPr lang="en-US" sz="1400" dirty="0"/>
                        <a:t>Analyzing the stakeholders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extLst>
                  <a:ext uri="{0D108BD9-81ED-4DB2-BD59-A6C34878D82A}">
                    <a16:rowId xmlns:a16="http://schemas.microsoft.com/office/drawing/2014/main" val="10003"/>
                  </a:ext>
                </a:extLst>
              </a:tr>
              <a:tr h="686054">
                <a:tc>
                  <a:txBody>
                    <a:bodyPr/>
                    <a:lstStyle/>
                    <a:p>
                      <a:r>
                        <a:rPr lang="en-US" sz="1400" dirty="0"/>
                        <a:t>Selecting techniques and approaches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algn="ctr"/>
                      <a:endParaRPr lang="en-US" sz="1400" b="1"/>
                    </a:p>
                  </a:txBody>
                  <a:tcPr anchor="ctr"/>
                </a:tc>
                <a:tc>
                  <a:txBody>
                    <a:bodyPr/>
                    <a:lstStyle/>
                    <a:p>
                      <a:pPr algn="ctr"/>
                      <a:endParaRPr lang="en-US" sz="1400" b="1" dirty="0"/>
                    </a:p>
                  </a:txBody>
                  <a:tcPr anchor="ctr"/>
                </a:tc>
                <a:tc>
                  <a:txBody>
                    <a:bodyPr/>
                    <a:lstStyle/>
                    <a:p>
                      <a:pPr algn="ctr"/>
                      <a:endParaRPr lang="en-US" sz="1400" b="1" dirty="0"/>
                    </a:p>
                  </a:txBody>
                  <a:tcPr anchor="ctr"/>
                </a:tc>
                <a:tc>
                  <a:txBody>
                    <a:bodyPr/>
                    <a:lstStyle/>
                    <a:p>
                      <a:pPr algn="ctr"/>
                      <a:endParaRPr lang="en-US" sz="1400" b="1" dirty="0"/>
                    </a:p>
                  </a:txBody>
                  <a:tcPr anchor="ctr"/>
                </a:tc>
                <a:tc>
                  <a:txBody>
                    <a:bodyPr/>
                    <a:lstStyle/>
                    <a:p>
                      <a:pPr algn="ctr"/>
                      <a:endParaRPr lang="en-US" sz="1400" b="1"/>
                    </a:p>
                  </a:txBody>
                  <a:tcPr anchor="ctr"/>
                </a:tc>
                <a:extLst>
                  <a:ext uri="{0D108BD9-81ED-4DB2-BD59-A6C34878D82A}">
                    <a16:rowId xmlns:a16="http://schemas.microsoft.com/office/drawing/2014/main" val="10004"/>
                  </a:ext>
                </a:extLst>
              </a:tr>
              <a:tr h="640334">
                <a:tc>
                  <a:txBody>
                    <a:bodyPr/>
                    <a:lstStyle/>
                    <a:p>
                      <a:r>
                        <a:rPr lang="en-US" sz="1400" dirty="0"/>
                        <a:t>Eliciting the Requirements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extLst>
                  <a:ext uri="{0D108BD9-81ED-4DB2-BD59-A6C34878D82A}">
                    <a16:rowId xmlns:a16="http://schemas.microsoft.com/office/drawing/2014/main" val="10005"/>
                  </a:ext>
                </a:extLst>
              </a:tr>
            </a:tbl>
          </a:graphicData>
        </a:graphic>
      </p:graphicFrame>
      <p:sp>
        <p:nvSpPr>
          <p:cNvPr id="6" name="Content Placeholder 2"/>
          <p:cNvSpPr txBox="1">
            <a:spLocks/>
          </p:cNvSpPr>
          <p:nvPr/>
        </p:nvSpPr>
        <p:spPr>
          <a:xfrm>
            <a:off x="0" y="5791200"/>
            <a:ext cx="9144000" cy="952500"/>
          </a:xfrm>
          <a:prstGeom prst="rect">
            <a:avLst/>
          </a:prstGeom>
        </p:spPr>
        <p:txBody>
          <a:bodyPr vert="horz" lIns="91440" tIns="45720" rIns="91440" bIns="45720" rtlCol="0">
            <a:normAutofit lnSpcReduction="100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buNone/>
            </a:pPr>
            <a:r>
              <a:rPr lang="en-US" sz="2000" dirty="0" err="1">
                <a:solidFill>
                  <a:schemeClr val="tx1"/>
                </a:solidFill>
                <a:latin typeface="Comic Sans MS" pitchFamily="66" charset="0"/>
              </a:rPr>
              <a:t>Wawancara</a:t>
            </a:r>
            <a:r>
              <a:rPr lang="en-US" sz="2000" dirty="0">
                <a:solidFill>
                  <a:schemeClr val="tx1"/>
                </a:solidFill>
                <a:latin typeface="Comic Sans MS" pitchFamily="66" charset="0"/>
              </a:rPr>
              <a:t>, </a:t>
            </a:r>
            <a:r>
              <a:rPr lang="en-US" sz="2000" dirty="0" err="1">
                <a:solidFill>
                  <a:schemeClr val="tx1"/>
                </a:solidFill>
                <a:latin typeface="Comic Sans MS" pitchFamily="66" charset="0"/>
              </a:rPr>
              <a:t>analisis</a:t>
            </a:r>
            <a:r>
              <a:rPr lang="en-US" sz="2000" dirty="0">
                <a:solidFill>
                  <a:schemeClr val="tx1"/>
                </a:solidFill>
                <a:latin typeface="Comic Sans MS" pitchFamily="66" charset="0"/>
              </a:rPr>
              <a:t> domain, </a:t>
            </a:r>
            <a:r>
              <a:rPr lang="en-US" sz="2000" dirty="0" err="1">
                <a:solidFill>
                  <a:schemeClr val="tx1"/>
                </a:solidFill>
                <a:latin typeface="Comic Sans MS" pitchFamily="66" charset="0"/>
              </a:rPr>
              <a:t>dan</a:t>
            </a:r>
            <a:r>
              <a:rPr lang="en-US" sz="2000" dirty="0">
                <a:solidFill>
                  <a:schemeClr val="tx1"/>
                </a:solidFill>
                <a:latin typeface="Comic Sans MS" pitchFamily="66" charset="0"/>
              </a:rPr>
              <a:t> </a:t>
            </a:r>
            <a:r>
              <a:rPr lang="en-US" sz="2000" dirty="0" err="1">
                <a:solidFill>
                  <a:schemeClr val="tx1"/>
                </a:solidFill>
                <a:latin typeface="Comic Sans MS" pitchFamily="66" charset="0"/>
              </a:rPr>
              <a:t>kerja</a:t>
            </a:r>
            <a:r>
              <a:rPr lang="en-US" sz="2000" dirty="0">
                <a:solidFill>
                  <a:schemeClr val="tx1"/>
                </a:solidFill>
                <a:latin typeface="Comic Sans MS" pitchFamily="66" charset="0"/>
              </a:rPr>
              <a:t> </a:t>
            </a:r>
            <a:r>
              <a:rPr lang="en-US" sz="2000" dirty="0" err="1">
                <a:solidFill>
                  <a:schemeClr val="tx1"/>
                </a:solidFill>
                <a:latin typeface="Comic Sans MS" pitchFamily="66" charset="0"/>
              </a:rPr>
              <a:t>kelompok</a:t>
            </a:r>
            <a:r>
              <a:rPr lang="en-US" sz="2000" dirty="0">
                <a:solidFill>
                  <a:schemeClr val="tx1"/>
                </a:solidFill>
                <a:latin typeface="Comic Sans MS" pitchFamily="66" charset="0"/>
              </a:rPr>
              <a:t> yang </a:t>
            </a:r>
            <a:r>
              <a:rPr lang="en-US" sz="2000" dirty="0" err="1">
                <a:solidFill>
                  <a:schemeClr val="tx1"/>
                </a:solidFill>
                <a:latin typeface="Comic Sans MS" pitchFamily="66" charset="0"/>
              </a:rPr>
              <a:t>generik</a:t>
            </a:r>
            <a:r>
              <a:rPr lang="en-US" sz="2000" dirty="0">
                <a:solidFill>
                  <a:schemeClr val="tx1"/>
                </a:solidFill>
                <a:latin typeface="Comic Sans MS" pitchFamily="66" charset="0"/>
              </a:rPr>
              <a:t> </a:t>
            </a:r>
            <a:r>
              <a:rPr lang="en-US" sz="2000" dirty="0" err="1">
                <a:solidFill>
                  <a:schemeClr val="tx1"/>
                </a:solidFill>
                <a:latin typeface="Comic Sans MS" pitchFamily="66" charset="0"/>
              </a:rPr>
              <a:t>dan</a:t>
            </a:r>
            <a:r>
              <a:rPr lang="en-US" sz="2000" dirty="0">
                <a:solidFill>
                  <a:schemeClr val="tx1"/>
                </a:solidFill>
                <a:latin typeface="Comic Sans MS" pitchFamily="66" charset="0"/>
              </a:rPr>
              <a:t> </a:t>
            </a:r>
            <a:r>
              <a:rPr lang="en-US" sz="2000" dirty="0" err="1">
                <a:solidFill>
                  <a:schemeClr val="tx1"/>
                </a:solidFill>
                <a:latin typeface="Comic Sans MS" pitchFamily="66" charset="0"/>
              </a:rPr>
              <a:t>cukup</a:t>
            </a:r>
            <a:r>
              <a:rPr lang="en-US" sz="2000" dirty="0">
                <a:solidFill>
                  <a:schemeClr val="tx1"/>
                </a:solidFill>
                <a:latin typeface="Comic Sans MS" pitchFamily="66" charset="0"/>
              </a:rPr>
              <a:t> </a:t>
            </a:r>
            <a:r>
              <a:rPr lang="en-US" sz="2000" dirty="0" err="1">
                <a:solidFill>
                  <a:schemeClr val="tx1"/>
                </a:solidFill>
                <a:latin typeface="Comic Sans MS" pitchFamily="66" charset="0"/>
              </a:rPr>
              <a:t>fleksibel</a:t>
            </a:r>
            <a:r>
              <a:rPr lang="en-US" sz="2000" dirty="0">
                <a:solidFill>
                  <a:schemeClr val="tx1"/>
                </a:solidFill>
                <a:latin typeface="Comic Sans MS" pitchFamily="66" charset="0"/>
              </a:rPr>
              <a:t> </a:t>
            </a:r>
            <a:r>
              <a:rPr lang="en-US" sz="2000" dirty="0" err="1">
                <a:solidFill>
                  <a:schemeClr val="tx1"/>
                </a:solidFill>
                <a:latin typeface="Comic Sans MS" pitchFamily="66" charset="0"/>
              </a:rPr>
              <a:t>untuk</a:t>
            </a:r>
            <a:r>
              <a:rPr lang="en-US" sz="2000" dirty="0">
                <a:solidFill>
                  <a:schemeClr val="tx1"/>
                </a:solidFill>
                <a:latin typeface="Comic Sans MS" pitchFamily="66" charset="0"/>
              </a:rPr>
              <a:t> </a:t>
            </a:r>
            <a:r>
              <a:rPr lang="en-US" sz="2000" dirty="0" err="1">
                <a:solidFill>
                  <a:schemeClr val="tx1"/>
                </a:solidFill>
                <a:latin typeface="Comic Sans MS" pitchFamily="66" charset="0"/>
              </a:rPr>
              <a:t>memberikan</a:t>
            </a:r>
            <a:r>
              <a:rPr lang="en-US" sz="2000" dirty="0">
                <a:solidFill>
                  <a:schemeClr val="tx1"/>
                </a:solidFill>
                <a:latin typeface="Comic Sans MS" pitchFamily="66" charset="0"/>
              </a:rPr>
              <a:t> </a:t>
            </a:r>
            <a:r>
              <a:rPr lang="en-US" sz="2000" dirty="0" err="1">
                <a:solidFill>
                  <a:schemeClr val="tx1"/>
                </a:solidFill>
                <a:latin typeface="Comic Sans MS" pitchFamily="66" charset="0"/>
              </a:rPr>
              <a:t>dukungan</a:t>
            </a:r>
            <a:r>
              <a:rPr lang="en-US" sz="2000" dirty="0">
                <a:solidFill>
                  <a:schemeClr val="tx1"/>
                </a:solidFill>
                <a:latin typeface="Comic Sans MS" pitchFamily="66" charset="0"/>
              </a:rPr>
              <a:t> </a:t>
            </a:r>
            <a:r>
              <a:rPr lang="en-US" sz="2000" dirty="0" err="1">
                <a:solidFill>
                  <a:schemeClr val="tx1"/>
                </a:solidFill>
                <a:latin typeface="Comic Sans MS" pitchFamily="66" charset="0"/>
              </a:rPr>
              <a:t>untuk</a:t>
            </a:r>
            <a:r>
              <a:rPr lang="en-US" sz="2000" dirty="0">
                <a:solidFill>
                  <a:schemeClr val="tx1"/>
                </a:solidFill>
                <a:latin typeface="Comic Sans MS" pitchFamily="66" charset="0"/>
              </a:rPr>
              <a:t> </a:t>
            </a:r>
            <a:r>
              <a:rPr lang="en-US" sz="2000" dirty="0" err="1">
                <a:solidFill>
                  <a:schemeClr val="tx1"/>
                </a:solidFill>
                <a:latin typeface="Comic Sans MS" pitchFamily="66" charset="0"/>
              </a:rPr>
              <a:t>semua</a:t>
            </a:r>
            <a:r>
              <a:rPr lang="en-US" sz="2000" dirty="0">
                <a:solidFill>
                  <a:schemeClr val="tx1"/>
                </a:solidFill>
                <a:latin typeface="Comic Sans MS" pitchFamily="66" charset="0"/>
              </a:rPr>
              <a:t> </a:t>
            </a:r>
            <a:r>
              <a:rPr lang="en-US" sz="2000" dirty="0" err="1">
                <a:solidFill>
                  <a:schemeClr val="tx1"/>
                </a:solidFill>
                <a:latin typeface="Comic Sans MS" pitchFamily="66" charset="0"/>
              </a:rPr>
              <a:t>kegiatan</a:t>
            </a:r>
            <a:r>
              <a:rPr lang="en-US" sz="2000" dirty="0">
                <a:solidFill>
                  <a:schemeClr val="tx1"/>
                </a:solidFill>
                <a:latin typeface="Comic Sans MS" pitchFamily="66" charset="0"/>
              </a:rPr>
              <a:t> </a:t>
            </a:r>
            <a:r>
              <a:rPr lang="en-US" sz="2000" dirty="0" err="1">
                <a:solidFill>
                  <a:schemeClr val="tx1"/>
                </a:solidFill>
                <a:latin typeface="Comic Sans MS" pitchFamily="66" charset="0"/>
              </a:rPr>
              <a:t>elisitasi</a:t>
            </a:r>
            <a:r>
              <a:rPr lang="en-US" sz="2000" dirty="0">
                <a:solidFill>
                  <a:schemeClr val="tx1"/>
                </a:solidFill>
                <a:latin typeface="Comic Sans MS" pitchFamily="66" charset="0"/>
              </a:rPr>
              <a:t> yang </a:t>
            </a:r>
            <a:r>
              <a:rPr lang="en-US" sz="2000" dirty="0" err="1">
                <a:solidFill>
                  <a:schemeClr val="tx1"/>
                </a:solidFill>
                <a:latin typeface="Comic Sans MS" pitchFamily="66" charset="0"/>
              </a:rPr>
              <a:t>terdaftar</a:t>
            </a:r>
            <a:r>
              <a:rPr lang="en-US" sz="2000" dirty="0">
                <a:solidFill>
                  <a:schemeClr val="tx1"/>
                </a:solidFill>
                <a:latin typeface="Comic Sans MS" pitchFamily="66" charset="0"/>
              </a:rPr>
              <a:t>/ </a:t>
            </a:r>
            <a:r>
              <a:rPr lang="en-US" sz="2000" dirty="0" err="1">
                <a:solidFill>
                  <a:schemeClr val="tx1"/>
                </a:solidFill>
                <a:latin typeface="Comic Sans MS" pitchFamily="66" charset="0"/>
              </a:rPr>
              <a:t>semua</a:t>
            </a:r>
            <a:r>
              <a:rPr lang="en-US" sz="2000" dirty="0">
                <a:solidFill>
                  <a:schemeClr val="tx1"/>
                </a:solidFill>
                <a:latin typeface="Comic Sans MS" pitchFamily="66" charset="0"/>
              </a:rPr>
              <a:t> proses </a:t>
            </a:r>
            <a:r>
              <a:rPr lang="en-US" sz="2000" dirty="0" err="1">
                <a:solidFill>
                  <a:schemeClr val="tx1"/>
                </a:solidFill>
                <a:latin typeface="Comic Sans MS" pitchFamily="66" charset="0"/>
              </a:rPr>
              <a:t>elisitasi</a:t>
            </a:r>
            <a:r>
              <a:rPr lang="en-US" sz="2000" dirty="0">
                <a:solidFill>
                  <a:schemeClr val="tx1"/>
                </a:solidFill>
                <a:latin typeface="Comic Sans MS" pitchFamily="66" charset="0"/>
              </a:rPr>
              <a:t>.</a:t>
            </a:r>
          </a:p>
        </p:txBody>
      </p:sp>
    </p:spTree>
    <p:extLst>
      <p:ext uri="{BB962C8B-B14F-4D97-AF65-F5344CB8AC3E}">
        <p14:creationId xmlns:p14="http://schemas.microsoft.com/office/powerpoint/2010/main" val="1436104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86800" cy="609600"/>
          </a:xfrm>
        </p:spPr>
        <p:txBody>
          <a:bodyPr/>
          <a:lstStyle/>
          <a:p>
            <a:r>
              <a:rPr lang="en-US" sz="3200" dirty="0" err="1">
                <a:latin typeface="Times New Roman" pitchFamily="18" charset="0"/>
                <a:cs typeface="Times New Roman" pitchFamily="18" charset="0"/>
              </a:rPr>
              <a:t>Perbandingan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Teknik</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dan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Pendekatan</a:t>
            </a:r>
            <a:endParaRPr lang="en-US" sz="3200" dirty="0"/>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73950117"/>
              </p:ext>
            </p:extLst>
          </p:nvPr>
        </p:nvGraphicFramePr>
        <p:xfrm>
          <a:off x="0" y="670816"/>
          <a:ext cx="7467599" cy="4891785"/>
        </p:xfrm>
        <a:graphic>
          <a:graphicData uri="http://schemas.openxmlformats.org/drawingml/2006/table">
            <a:tbl>
              <a:tblPr firstRow="1" bandRow="1">
                <a:tableStyleId>{8A107856-5554-42FB-B03E-39F5DBC370BA}</a:tableStyleId>
              </a:tblPr>
              <a:tblGrid>
                <a:gridCol w="1991358">
                  <a:extLst>
                    <a:ext uri="{9D8B030D-6E8A-4147-A177-3AD203B41FA5}">
                      <a16:colId xmlns:a16="http://schemas.microsoft.com/office/drawing/2014/main" val="20000"/>
                    </a:ext>
                  </a:extLst>
                </a:gridCol>
                <a:gridCol w="746760">
                  <a:extLst>
                    <a:ext uri="{9D8B030D-6E8A-4147-A177-3AD203B41FA5}">
                      <a16:colId xmlns:a16="http://schemas.microsoft.com/office/drawing/2014/main" val="20001"/>
                    </a:ext>
                  </a:extLst>
                </a:gridCol>
                <a:gridCol w="684530">
                  <a:extLst>
                    <a:ext uri="{9D8B030D-6E8A-4147-A177-3AD203B41FA5}">
                      <a16:colId xmlns:a16="http://schemas.microsoft.com/office/drawing/2014/main" val="20002"/>
                    </a:ext>
                  </a:extLst>
                </a:gridCol>
                <a:gridCol w="684530">
                  <a:extLst>
                    <a:ext uri="{9D8B030D-6E8A-4147-A177-3AD203B41FA5}">
                      <a16:colId xmlns:a16="http://schemas.microsoft.com/office/drawing/2014/main" val="20003"/>
                    </a:ext>
                  </a:extLst>
                </a:gridCol>
                <a:gridCol w="684530">
                  <a:extLst>
                    <a:ext uri="{9D8B030D-6E8A-4147-A177-3AD203B41FA5}">
                      <a16:colId xmlns:a16="http://schemas.microsoft.com/office/drawing/2014/main" val="20004"/>
                    </a:ext>
                  </a:extLst>
                </a:gridCol>
                <a:gridCol w="684530">
                  <a:extLst>
                    <a:ext uri="{9D8B030D-6E8A-4147-A177-3AD203B41FA5}">
                      <a16:colId xmlns:a16="http://schemas.microsoft.com/office/drawing/2014/main" val="20005"/>
                    </a:ext>
                  </a:extLst>
                </a:gridCol>
                <a:gridCol w="622300">
                  <a:extLst>
                    <a:ext uri="{9D8B030D-6E8A-4147-A177-3AD203B41FA5}">
                      <a16:colId xmlns:a16="http://schemas.microsoft.com/office/drawing/2014/main" val="20006"/>
                    </a:ext>
                  </a:extLst>
                </a:gridCol>
                <a:gridCol w="684530">
                  <a:extLst>
                    <a:ext uri="{9D8B030D-6E8A-4147-A177-3AD203B41FA5}">
                      <a16:colId xmlns:a16="http://schemas.microsoft.com/office/drawing/2014/main" val="20007"/>
                    </a:ext>
                  </a:extLst>
                </a:gridCol>
                <a:gridCol w="684531">
                  <a:extLst>
                    <a:ext uri="{9D8B030D-6E8A-4147-A177-3AD203B41FA5}">
                      <a16:colId xmlns:a16="http://schemas.microsoft.com/office/drawing/2014/main" val="20008"/>
                    </a:ext>
                  </a:extLst>
                </a:gridCol>
              </a:tblGrid>
              <a:tr h="1161731">
                <a:tc>
                  <a:txBody>
                    <a:bodyPr/>
                    <a:lstStyle/>
                    <a:p>
                      <a:endParaRPr lang="en-US" sz="1400" dirty="0">
                        <a:solidFill>
                          <a:schemeClr val="bg2">
                            <a:lumMod val="75000"/>
                          </a:schemeClr>
                        </a:solidFill>
                      </a:endParaRPr>
                    </a:p>
                  </a:txBody>
                  <a:tcPr/>
                </a:tc>
                <a:tc>
                  <a:txBody>
                    <a:bodyPr/>
                    <a:lstStyle/>
                    <a:p>
                      <a:r>
                        <a:rPr lang="en-US" sz="1400" dirty="0"/>
                        <a:t>Interviews</a:t>
                      </a:r>
                    </a:p>
                  </a:txBody>
                  <a:tcPr vert="vert270" anchor="ctr"/>
                </a:tc>
                <a:tc>
                  <a:txBody>
                    <a:bodyPr/>
                    <a:lstStyle/>
                    <a:p>
                      <a:r>
                        <a:rPr lang="en-US" sz="1400" dirty="0"/>
                        <a:t>Domain Analysis</a:t>
                      </a:r>
                    </a:p>
                  </a:txBody>
                  <a:tcPr vert="vert270" anchor="ctr"/>
                </a:tc>
                <a:tc>
                  <a:txBody>
                    <a:bodyPr/>
                    <a:lstStyle/>
                    <a:p>
                      <a:r>
                        <a:rPr lang="en-US" sz="1400" dirty="0"/>
                        <a:t>Group work</a:t>
                      </a:r>
                    </a:p>
                  </a:txBody>
                  <a:tcPr vert="vert270" anchor="ctr"/>
                </a:tc>
                <a:tc>
                  <a:txBody>
                    <a:bodyPr/>
                    <a:lstStyle/>
                    <a:p>
                      <a:r>
                        <a:rPr lang="en-US" sz="1400" dirty="0"/>
                        <a:t>Ethnography</a:t>
                      </a:r>
                    </a:p>
                  </a:txBody>
                  <a:tcPr vert="vert270" anchor="ctr"/>
                </a:tc>
                <a:tc>
                  <a:txBody>
                    <a:bodyPr/>
                    <a:lstStyle/>
                    <a:p>
                      <a:r>
                        <a:rPr lang="en-US" sz="1400" dirty="0"/>
                        <a:t>Prototyping</a:t>
                      </a:r>
                    </a:p>
                  </a:txBody>
                  <a:tcPr vert="vert270" anchor="ctr"/>
                </a:tc>
                <a:tc>
                  <a:txBody>
                    <a:bodyPr/>
                    <a:lstStyle/>
                    <a:p>
                      <a:r>
                        <a:rPr lang="en-US" sz="1400" dirty="0"/>
                        <a:t>Goals</a:t>
                      </a:r>
                    </a:p>
                  </a:txBody>
                  <a:tcPr vert="vert270" anchor="ctr"/>
                </a:tc>
                <a:tc>
                  <a:txBody>
                    <a:bodyPr/>
                    <a:lstStyle/>
                    <a:p>
                      <a:r>
                        <a:rPr lang="en-US" sz="1400" dirty="0"/>
                        <a:t>Scenarios</a:t>
                      </a:r>
                    </a:p>
                  </a:txBody>
                  <a:tcPr vert="vert270" anchor="ctr"/>
                </a:tc>
                <a:tc>
                  <a:txBody>
                    <a:bodyPr/>
                    <a:lstStyle/>
                    <a:p>
                      <a:r>
                        <a:rPr lang="en-US" sz="1400" dirty="0"/>
                        <a:t>Viewpoints</a:t>
                      </a:r>
                    </a:p>
                  </a:txBody>
                  <a:tcPr vert="vert270" anchor="ctr"/>
                </a:tc>
                <a:extLst>
                  <a:ext uri="{0D108BD9-81ED-4DB2-BD59-A6C34878D82A}">
                    <a16:rowId xmlns:a16="http://schemas.microsoft.com/office/drawing/2014/main" val="10000"/>
                  </a:ext>
                </a:extLst>
              </a:tr>
              <a:tr h="803974">
                <a:tc>
                  <a:txBody>
                    <a:bodyPr/>
                    <a:lstStyle/>
                    <a:p>
                      <a:r>
                        <a:rPr lang="en-US" sz="1400" dirty="0"/>
                        <a:t>Understanding the domain</a:t>
                      </a:r>
                    </a:p>
                  </a:txBody>
                  <a:tcPr anchor="ctr"/>
                </a:tc>
                <a:tc>
                  <a:txBody>
                    <a:bodyPr/>
                    <a:lstStyle/>
                    <a:p>
                      <a:pPr algn="ctr"/>
                      <a:r>
                        <a:rPr lang="en-US" sz="1400" b="1" dirty="0"/>
                        <a:t>X</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algn="ctr"/>
                      <a:endParaRPr lang="en-US" sz="1400" b="1"/>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extLst>
                  <a:ext uri="{0D108BD9-81ED-4DB2-BD59-A6C34878D82A}">
                    <a16:rowId xmlns:a16="http://schemas.microsoft.com/office/drawing/2014/main" val="10001"/>
                  </a:ext>
                </a:extLst>
              </a:tr>
              <a:tr h="701294">
                <a:tc>
                  <a:txBody>
                    <a:bodyPr/>
                    <a:lstStyle/>
                    <a:p>
                      <a:r>
                        <a:rPr lang="en-US" sz="1400" dirty="0"/>
                        <a:t>Identifying sources of requirements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algn="ctr"/>
                      <a:endParaRPr lang="en-US" sz="1400" b="1" dirty="0"/>
                    </a:p>
                  </a:txBody>
                  <a:tcPr anchor="ctr"/>
                </a:tc>
                <a:tc>
                  <a:txBody>
                    <a:bodyPr/>
                    <a:lstStyle/>
                    <a:p>
                      <a:pPr algn="ctr"/>
                      <a:endParaRPr lang="en-US" sz="1400" b="1"/>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extLst>
                  <a:ext uri="{0D108BD9-81ED-4DB2-BD59-A6C34878D82A}">
                    <a16:rowId xmlns:a16="http://schemas.microsoft.com/office/drawing/2014/main" val="10002"/>
                  </a:ext>
                </a:extLst>
              </a:tr>
              <a:tr h="659320">
                <a:tc>
                  <a:txBody>
                    <a:bodyPr/>
                    <a:lstStyle/>
                    <a:p>
                      <a:r>
                        <a:rPr lang="en-US" sz="1400" dirty="0"/>
                        <a:t>Analyzing the stakeholders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extLst>
                  <a:ext uri="{0D108BD9-81ED-4DB2-BD59-A6C34878D82A}">
                    <a16:rowId xmlns:a16="http://schemas.microsoft.com/office/drawing/2014/main" val="10003"/>
                  </a:ext>
                </a:extLst>
              </a:tr>
              <a:tr h="686054">
                <a:tc>
                  <a:txBody>
                    <a:bodyPr/>
                    <a:lstStyle/>
                    <a:p>
                      <a:r>
                        <a:rPr lang="en-US" sz="1400" dirty="0"/>
                        <a:t>Selecting techniques and approaches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algn="ctr"/>
                      <a:endParaRPr lang="en-US" sz="1400" b="1"/>
                    </a:p>
                  </a:txBody>
                  <a:tcPr anchor="ctr"/>
                </a:tc>
                <a:tc>
                  <a:txBody>
                    <a:bodyPr/>
                    <a:lstStyle/>
                    <a:p>
                      <a:pPr algn="ctr"/>
                      <a:endParaRPr lang="en-US" sz="1400" b="1" dirty="0"/>
                    </a:p>
                  </a:txBody>
                  <a:tcPr anchor="ctr"/>
                </a:tc>
                <a:tc>
                  <a:txBody>
                    <a:bodyPr/>
                    <a:lstStyle/>
                    <a:p>
                      <a:pPr algn="ctr"/>
                      <a:endParaRPr lang="en-US" sz="1400" b="1" dirty="0"/>
                    </a:p>
                  </a:txBody>
                  <a:tcPr anchor="ctr"/>
                </a:tc>
                <a:tc>
                  <a:txBody>
                    <a:bodyPr/>
                    <a:lstStyle/>
                    <a:p>
                      <a:pPr algn="ctr"/>
                      <a:endParaRPr lang="en-US" sz="1400" b="1" dirty="0"/>
                    </a:p>
                  </a:txBody>
                  <a:tcPr anchor="ctr"/>
                </a:tc>
                <a:tc>
                  <a:txBody>
                    <a:bodyPr/>
                    <a:lstStyle/>
                    <a:p>
                      <a:pPr algn="ctr"/>
                      <a:endParaRPr lang="en-US" sz="1400" b="1"/>
                    </a:p>
                  </a:txBody>
                  <a:tcPr anchor="ctr"/>
                </a:tc>
                <a:extLst>
                  <a:ext uri="{0D108BD9-81ED-4DB2-BD59-A6C34878D82A}">
                    <a16:rowId xmlns:a16="http://schemas.microsoft.com/office/drawing/2014/main" val="10004"/>
                  </a:ext>
                </a:extLst>
              </a:tr>
              <a:tr h="640334">
                <a:tc>
                  <a:txBody>
                    <a:bodyPr/>
                    <a:lstStyle/>
                    <a:p>
                      <a:r>
                        <a:rPr lang="en-US" sz="1400" dirty="0"/>
                        <a:t>Eliciting the Requirements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b="1" dirty="0"/>
                    </a:p>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t>X</a:t>
                      </a:r>
                    </a:p>
                    <a:p>
                      <a:pPr algn="ctr"/>
                      <a:endParaRPr lang="en-US" sz="1400" b="1" dirty="0"/>
                    </a:p>
                  </a:txBody>
                  <a:tcPr anchor="ctr"/>
                </a:tc>
                <a:extLst>
                  <a:ext uri="{0D108BD9-81ED-4DB2-BD59-A6C34878D82A}">
                    <a16:rowId xmlns:a16="http://schemas.microsoft.com/office/drawing/2014/main" val="10005"/>
                  </a:ext>
                </a:extLst>
              </a:tr>
            </a:tbl>
          </a:graphicData>
        </a:graphic>
      </p:graphicFrame>
      <p:sp>
        <p:nvSpPr>
          <p:cNvPr id="6" name="Content Placeholder 2"/>
          <p:cNvSpPr txBox="1">
            <a:spLocks/>
          </p:cNvSpPr>
          <p:nvPr/>
        </p:nvSpPr>
        <p:spPr>
          <a:xfrm>
            <a:off x="0" y="5791200"/>
            <a:ext cx="9144000" cy="9525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ClrTx/>
              <a:buSzTx/>
              <a:buNone/>
              <a:defRPr/>
            </a:pPr>
            <a:r>
              <a:rPr lang="en-US" sz="2000" dirty="0">
                <a:solidFill>
                  <a:schemeClr val="tx1"/>
                </a:solidFill>
                <a:latin typeface="Comic Sans MS" pitchFamily="66" charset="0"/>
              </a:rPr>
              <a:t>Goals, </a:t>
            </a:r>
            <a:r>
              <a:rPr lang="en-US" sz="2000" dirty="0" err="1">
                <a:solidFill>
                  <a:schemeClr val="tx1"/>
                </a:solidFill>
                <a:latin typeface="Comic Sans MS" pitchFamily="66" charset="0"/>
              </a:rPr>
              <a:t>skenario</a:t>
            </a:r>
            <a:r>
              <a:rPr lang="en-US" sz="2000" dirty="0">
                <a:solidFill>
                  <a:schemeClr val="tx1"/>
                </a:solidFill>
                <a:latin typeface="Comic Sans MS" pitchFamily="66" charset="0"/>
              </a:rPr>
              <a:t>, </a:t>
            </a:r>
            <a:r>
              <a:rPr lang="en-US" sz="2000" dirty="0" err="1">
                <a:solidFill>
                  <a:schemeClr val="tx1"/>
                </a:solidFill>
                <a:latin typeface="Comic Sans MS" pitchFamily="66" charset="0"/>
              </a:rPr>
              <a:t>dan</a:t>
            </a:r>
            <a:r>
              <a:rPr lang="en-US" sz="2000" dirty="0">
                <a:solidFill>
                  <a:schemeClr val="tx1"/>
                </a:solidFill>
                <a:latin typeface="Comic Sans MS" pitchFamily="66" charset="0"/>
              </a:rPr>
              <a:t> </a:t>
            </a:r>
            <a:r>
              <a:rPr lang="en-US" sz="2000" dirty="0" err="1">
                <a:solidFill>
                  <a:schemeClr val="tx1"/>
                </a:solidFill>
                <a:latin typeface="Comic Sans MS" pitchFamily="66" charset="0"/>
              </a:rPr>
              <a:t>pendekatan</a:t>
            </a:r>
            <a:r>
              <a:rPr lang="en-US" sz="2000" dirty="0">
                <a:solidFill>
                  <a:schemeClr val="tx1"/>
                </a:solidFill>
                <a:latin typeface="Comic Sans MS" pitchFamily="66" charset="0"/>
              </a:rPr>
              <a:t> </a:t>
            </a:r>
            <a:r>
              <a:rPr lang="en-US" sz="2000" dirty="0" err="1">
                <a:solidFill>
                  <a:schemeClr val="tx1"/>
                </a:solidFill>
                <a:latin typeface="Comic Sans MS" pitchFamily="66" charset="0"/>
              </a:rPr>
              <a:t>berbasis</a:t>
            </a:r>
            <a:r>
              <a:rPr lang="en-US" sz="2000" dirty="0">
                <a:solidFill>
                  <a:schemeClr val="tx1"/>
                </a:solidFill>
                <a:latin typeface="Comic Sans MS" pitchFamily="66" charset="0"/>
              </a:rPr>
              <a:t> </a:t>
            </a:r>
            <a:r>
              <a:rPr lang="en-US" sz="2000" dirty="0" err="1">
                <a:solidFill>
                  <a:schemeClr val="tx1"/>
                </a:solidFill>
                <a:latin typeface="Comic Sans MS" pitchFamily="66" charset="0"/>
              </a:rPr>
              <a:t>sudut</a:t>
            </a:r>
            <a:r>
              <a:rPr lang="en-US" sz="2000" dirty="0">
                <a:solidFill>
                  <a:schemeClr val="tx1"/>
                </a:solidFill>
                <a:latin typeface="Comic Sans MS" pitchFamily="66" charset="0"/>
              </a:rPr>
              <a:t> </a:t>
            </a:r>
            <a:r>
              <a:rPr lang="en-US" sz="2000" dirty="0" err="1">
                <a:solidFill>
                  <a:schemeClr val="tx1"/>
                </a:solidFill>
                <a:latin typeface="Comic Sans MS" pitchFamily="66" charset="0"/>
              </a:rPr>
              <a:t>pandang</a:t>
            </a:r>
            <a:r>
              <a:rPr lang="en-US" sz="2000" dirty="0">
                <a:solidFill>
                  <a:schemeClr val="tx1"/>
                </a:solidFill>
                <a:latin typeface="Comic Sans MS" pitchFamily="66" charset="0"/>
              </a:rPr>
              <a:t> </a:t>
            </a:r>
            <a:r>
              <a:rPr lang="en-US" sz="2000" dirty="0" err="1">
                <a:solidFill>
                  <a:schemeClr val="tx1"/>
                </a:solidFill>
                <a:latin typeface="Comic Sans MS" pitchFamily="66" charset="0"/>
              </a:rPr>
              <a:t>juga</a:t>
            </a:r>
            <a:r>
              <a:rPr lang="en-US" sz="2000" dirty="0">
                <a:solidFill>
                  <a:schemeClr val="tx1"/>
                </a:solidFill>
                <a:latin typeface="Comic Sans MS" pitchFamily="66" charset="0"/>
              </a:rPr>
              <a:t> </a:t>
            </a:r>
            <a:r>
              <a:rPr lang="en-US" sz="2000" dirty="0" err="1">
                <a:solidFill>
                  <a:schemeClr val="tx1"/>
                </a:solidFill>
                <a:latin typeface="Comic Sans MS" pitchFamily="66" charset="0"/>
              </a:rPr>
              <a:t>dapat</a:t>
            </a:r>
            <a:r>
              <a:rPr lang="en-US" sz="2000" dirty="0">
                <a:solidFill>
                  <a:schemeClr val="tx1"/>
                </a:solidFill>
                <a:latin typeface="Comic Sans MS" pitchFamily="66" charset="0"/>
              </a:rPr>
              <a:t> </a:t>
            </a:r>
            <a:r>
              <a:rPr lang="en-US" sz="2000" dirty="0" err="1">
                <a:solidFill>
                  <a:schemeClr val="tx1"/>
                </a:solidFill>
                <a:latin typeface="Comic Sans MS" pitchFamily="66" charset="0"/>
              </a:rPr>
              <a:t>digunakan</a:t>
            </a:r>
            <a:r>
              <a:rPr lang="en-US" sz="2000" dirty="0">
                <a:solidFill>
                  <a:schemeClr val="tx1"/>
                </a:solidFill>
                <a:latin typeface="Comic Sans MS" pitchFamily="66" charset="0"/>
              </a:rPr>
              <a:t> </a:t>
            </a:r>
            <a:r>
              <a:rPr lang="en-US" sz="2000" dirty="0" err="1">
                <a:solidFill>
                  <a:schemeClr val="tx1"/>
                </a:solidFill>
                <a:latin typeface="Comic Sans MS" pitchFamily="66" charset="0"/>
              </a:rPr>
              <a:t>secara</a:t>
            </a:r>
            <a:r>
              <a:rPr lang="en-US" sz="2000" dirty="0">
                <a:solidFill>
                  <a:schemeClr val="tx1"/>
                </a:solidFill>
                <a:latin typeface="Comic Sans MS" pitchFamily="66" charset="0"/>
              </a:rPr>
              <a:t> </a:t>
            </a:r>
            <a:r>
              <a:rPr lang="en-US" sz="2000" dirty="0" err="1">
                <a:solidFill>
                  <a:schemeClr val="tx1"/>
                </a:solidFill>
                <a:latin typeface="Comic Sans MS" pitchFamily="66" charset="0"/>
              </a:rPr>
              <a:t>luas</a:t>
            </a:r>
            <a:r>
              <a:rPr lang="en-US" sz="2000" dirty="0">
                <a:solidFill>
                  <a:schemeClr val="tx1"/>
                </a:solidFill>
                <a:latin typeface="Comic Sans MS" pitchFamily="66" charset="0"/>
              </a:rPr>
              <a:t> di </a:t>
            </a:r>
            <a:r>
              <a:rPr lang="en-US" sz="2000" dirty="0" err="1">
                <a:solidFill>
                  <a:schemeClr val="tx1"/>
                </a:solidFill>
                <a:latin typeface="Comic Sans MS" pitchFamily="66" charset="0"/>
              </a:rPr>
              <a:t>seluruh</a:t>
            </a:r>
            <a:r>
              <a:rPr lang="en-US" sz="2000" dirty="0">
                <a:solidFill>
                  <a:schemeClr val="tx1"/>
                </a:solidFill>
                <a:latin typeface="Comic Sans MS" pitchFamily="66" charset="0"/>
              </a:rPr>
              <a:t> proses</a:t>
            </a:r>
            <a:endParaRPr lang="nb-NO" sz="2000" dirty="0">
              <a:solidFill>
                <a:schemeClr val="tx1"/>
              </a:solidFill>
              <a:latin typeface="Comic Sans MS" pitchFamily="66" charset="0"/>
            </a:endParaRPr>
          </a:p>
        </p:txBody>
      </p:sp>
    </p:spTree>
    <p:extLst>
      <p:ext uri="{BB962C8B-B14F-4D97-AF65-F5344CB8AC3E}">
        <p14:creationId xmlns:p14="http://schemas.microsoft.com/office/powerpoint/2010/main" val="1398748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3446</TotalTime>
  <Words>1243</Words>
  <Application>Microsoft Office PowerPoint</Application>
  <PresentationFormat>On-screen Show (4:3)</PresentationFormat>
  <Paragraphs>443</Paragraphs>
  <Slides>17</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Century Gothic</vt:lpstr>
      <vt:lpstr>Comic Sans MS</vt:lpstr>
      <vt:lpstr>Courier New</vt:lpstr>
      <vt:lpstr>Georgia</vt:lpstr>
      <vt:lpstr>Palatino Linotype</vt:lpstr>
      <vt:lpstr>Times New Roman</vt:lpstr>
      <vt:lpstr>Executive</vt:lpstr>
      <vt:lpstr>Teknik Informatika S1</vt:lpstr>
      <vt:lpstr>SILABUS MATA KULIAH</vt:lpstr>
      <vt:lpstr>Teknik dan Pendekatan Requirements Elicitation</vt:lpstr>
      <vt:lpstr>Progress Presentasi 4803</vt:lpstr>
      <vt:lpstr>Progress Presentasi 4806</vt:lpstr>
      <vt:lpstr>Perbandingan Teknik dan Pendekatan</vt:lpstr>
      <vt:lpstr>Perbandingan Teknik dan Pendekatan</vt:lpstr>
      <vt:lpstr>Perbandingan Teknik dan Pendekatan</vt:lpstr>
      <vt:lpstr>Perbandingan Teknik dan Pendekatan</vt:lpstr>
      <vt:lpstr>Teknik dan Pendekatan pelengkap dan alternatif</vt:lpstr>
      <vt:lpstr>Teknik dan Pendekatan pelengkap dan alternatif</vt:lpstr>
      <vt:lpstr>Metodologi berdasarkan Requirements Elicitation</vt:lpstr>
      <vt:lpstr>Metodologi berdasarkan Requirements Elicitation</vt:lpstr>
      <vt:lpstr>Metodologi berdasarkan Requirements Elicitation</vt:lpstr>
      <vt:lpstr>Metodologi berdasarkan Requirements Elicitation</vt:lpstr>
      <vt:lpstr>Alat pendukung Requirements Elicitation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Teknik Informatika S1</dc:title>
  <dc:creator>Egi</dc:creator>
  <cp:lastModifiedBy>BIMA 2</cp:lastModifiedBy>
  <cp:revision>256</cp:revision>
  <dcterms:created xsi:type="dcterms:W3CDTF">2014-02-27T04:21:26Z</dcterms:created>
  <dcterms:modified xsi:type="dcterms:W3CDTF">2024-04-24T03:54:16Z</dcterms:modified>
</cp:coreProperties>
</file>