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3"/>
  </p:notesMasterIdLst>
  <p:sldIdLst>
    <p:sldId id="256" r:id="rId2"/>
    <p:sldId id="389" r:id="rId3"/>
    <p:sldId id="449" r:id="rId4"/>
    <p:sldId id="455" r:id="rId5"/>
    <p:sldId id="456" r:id="rId6"/>
    <p:sldId id="457" r:id="rId7"/>
    <p:sldId id="458" r:id="rId8"/>
    <p:sldId id="459" r:id="rId9"/>
    <p:sldId id="460" r:id="rId10"/>
    <p:sldId id="490" r:id="rId11"/>
    <p:sldId id="491" r:id="rId12"/>
    <p:sldId id="461" r:id="rId13"/>
    <p:sldId id="462" r:id="rId14"/>
    <p:sldId id="463" r:id="rId15"/>
    <p:sldId id="464" r:id="rId16"/>
    <p:sldId id="465" r:id="rId17"/>
    <p:sldId id="466" r:id="rId18"/>
    <p:sldId id="467" r:id="rId19"/>
    <p:sldId id="468" r:id="rId20"/>
    <p:sldId id="469" r:id="rId21"/>
    <p:sldId id="470" r:id="rId22"/>
    <p:sldId id="471" r:id="rId23"/>
    <p:sldId id="472" r:id="rId24"/>
    <p:sldId id="473" r:id="rId25"/>
    <p:sldId id="474" r:id="rId26"/>
    <p:sldId id="475" r:id="rId27"/>
    <p:sldId id="476" r:id="rId28"/>
    <p:sldId id="477" r:id="rId29"/>
    <p:sldId id="478" r:id="rId30"/>
    <p:sldId id="479" r:id="rId31"/>
    <p:sldId id="480" r:id="rId32"/>
    <p:sldId id="481" r:id="rId33"/>
    <p:sldId id="482" r:id="rId34"/>
    <p:sldId id="483" r:id="rId35"/>
    <p:sldId id="484" r:id="rId36"/>
    <p:sldId id="485" r:id="rId37"/>
    <p:sldId id="486" r:id="rId38"/>
    <p:sldId id="487" r:id="rId39"/>
    <p:sldId id="488" r:id="rId40"/>
    <p:sldId id="489" r:id="rId41"/>
    <p:sldId id="44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9858" autoAdjust="0"/>
  </p:normalViewPr>
  <p:slideViewPr>
    <p:cSldViewPr>
      <p:cViewPr varScale="1">
        <p:scale>
          <a:sx n="65" d="100"/>
          <a:sy n="65" d="100"/>
        </p:scale>
        <p:origin x="1524" y="72"/>
      </p:cViewPr>
      <p:guideLst>
        <p:guide orient="horz" pos="2160"/>
        <p:guide pos="2880"/>
      </p:guideLst>
    </p:cSldViewPr>
  </p:slideViewPr>
  <p:outlineViewPr>
    <p:cViewPr>
      <p:scale>
        <a:sx n="33" d="100"/>
        <a:sy n="33" d="100"/>
      </p:scale>
      <p:origin x="0" y="40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68DAB-7320-458B-B939-EF8098742320}" type="datetimeFigureOut">
              <a:rPr lang="en-US" smtClean="0"/>
              <a:t>4/24/2024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0B307-1DB8-4B2E-B6B2-1E20563C4C7F}" type="slidenum">
              <a:rPr lang="en-US" smtClean="0"/>
              <a:t>‹#›</a:t>
            </a:fld>
            <a:endParaRPr lang="en-US"/>
          </a:p>
        </p:txBody>
      </p:sp>
    </p:spTree>
    <p:extLst>
      <p:ext uri="{BB962C8B-B14F-4D97-AF65-F5344CB8AC3E}">
        <p14:creationId xmlns:p14="http://schemas.microsoft.com/office/powerpoint/2010/main" val="240894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4</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13</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14</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Berorientasi Negara meta-model memungkinkan pemodelan sistem sebagai seperangkat negara bagian dan satu set transisi. </a:t>
            </a:r>
          </a:p>
          <a:p>
            <a:r>
              <a:rPr lang="nb-NO" sz="1100" dirty="0"/>
              <a:t>Transisi antara negara-negara berkembang menurut beberapa stimulus eksternal. Ini meta-model yang memadai untuk model sistem di mana perilaku jasmani adalah aspek yang paling penting untuk ditangkap</a:t>
            </a:r>
          </a:p>
        </p:txBody>
      </p:sp>
      <p:sp>
        <p:nvSpPr>
          <p:cNvPr id="4" name="Slide Number Placeholder 3"/>
          <p:cNvSpPr>
            <a:spLocks noGrp="1"/>
          </p:cNvSpPr>
          <p:nvPr>
            <p:ph type="sldNum" sz="quarter" idx="10"/>
          </p:nvPr>
        </p:nvSpPr>
        <p:spPr/>
        <p:txBody>
          <a:bodyPr/>
          <a:lstStyle/>
          <a:p>
            <a:fld id="{7A3CA83C-C192-4059-BB71-4B5829D37A7E}" type="slidenum">
              <a:rPr lang="en-US" smtClean="0"/>
              <a:t>15</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16</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Berorientasi aktivitas meta-model memungkinkan pemodelan sistem sebagai serangkaian kegiatan yang berkaitan dengan data atau dengan eksekusi dependensi. </a:t>
            </a:r>
          </a:p>
          <a:p>
            <a:r>
              <a:rPr lang="nb-NO" sz="1100" dirty="0"/>
              <a:t>Ini meta-model sangat cocok untuk model sistem dimana data dipengaruhi oleh urutan transformasi dengan laju yang konstan</a:t>
            </a:r>
          </a:p>
        </p:txBody>
      </p:sp>
      <p:sp>
        <p:nvSpPr>
          <p:cNvPr id="4" name="Slide Number Placeholder 3"/>
          <p:cNvSpPr>
            <a:spLocks noGrp="1"/>
          </p:cNvSpPr>
          <p:nvPr>
            <p:ph type="sldNum" sz="quarter" idx="10"/>
          </p:nvPr>
        </p:nvSpPr>
        <p:spPr/>
        <p:txBody>
          <a:bodyPr/>
          <a:lstStyle/>
          <a:p>
            <a:fld id="{7A3CA83C-C192-4059-BB71-4B5829D37A7E}" type="slidenum">
              <a:rPr lang="en-US" smtClean="0"/>
              <a:t>17</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18</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memungkinkan deskripsi sistem modul fisik dan interkoneksi mereka. </a:t>
            </a:r>
          </a:p>
          <a:p>
            <a:r>
              <a:rPr lang="nb-NO" sz="1100" dirty="0"/>
              <a:t>Ini meta-model yang didedikasikan untuk karakterisasi komposisi fisik dari suatu sistem, bukan fungsinya.</a:t>
            </a:r>
          </a:p>
        </p:txBody>
      </p:sp>
      <p:sp>
        <p:nvSpPr>
          <p:cNvPr id="4" name="Slide Number Placeholder 3"/>
          <p:cNvSpPr>
            <a:spLocks noGrp="1"/>
          </p:cNvSpPr>
          <p:nvPr>
            <p:ph type="sldNum" sz="quarter" idx="10"/>
          </p:nvPr>
        </p:nvSpPr>
        <p:spPr/>
        <p:txBody>
          <a:bodyPr/>
          <a:lstStyle/>
          <a:p>
            <a:fld id="{7A3CA83C-C192-4059-BB71-4B5829D37A7E}" type="slidenum">
              <a:rPr lang="en-US" smtClean="0"/>
              <a:t>19</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20</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memungkinkan pemodelan sistem sebagai kumpulan data yang berhubungan dengan beberapa jenis atribut. </a:t>
            </a:r>
          </a:p>
          <a:p>
            <a:r>
              <a:rPr lang="nb-NO" sz="1100" dirty="0"/>
              <a:t>Ini meta-model mendedikasikan lebih penting untuk organisasi data daripada fungsi sistem.</a:t>
            </a:r>
          </a:p>
        </p:txBody>
      </p:sp>
      <p:sp>
        <p:nvSpPr>
          <p:cNvPr id="4" name="Slide Number Placeholder 3"/>
          <p:cNvSpPr>
            <a:spLocks noGrp="1"/>
          </p:cNvSpPr>
          <p:nvPr>
            <p:ph type="sldNum" sz="quarter" idx="10"/>
          </p:nvPr>
        </p:nvSpPr>
        <p:spPr/>
        <p:txBody>
          <a:bodyPr/>
          <a:lstStyle/>
          <a:p>
            <a:fld id="{7A3CA83C-C192-4059-BB71-4B5829D37A7E}" type="slidenum">
              <a:rPr lang="en-US" smtClean="0"/>
              <a:t>21</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22</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5</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23</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memungkinkan penggunaan, dalam representasi sistem yang sama, beberapa karakteristik dari meta-model yang berbeda, yaitu empat kategori yang dijelaskan sebelumnya </a:t>
            </a:r>
          </a:p>
          <a:p>
            <a:r>
              <a:rPr lang="nb-NO" sz="1100" dirty="0"/>
              <a:t>Ini meta-model solusi yang baik ketika sistem yang relatif kompleks harus dimodelkan</a:t>
            </a:r>
          </a:p>
        </p:txBody>
      </p:sp>
      <p:sp>
        <p:nvSpPr>
          <p:cNvPr id="4" name="Slide Number Placeholder 3"/>
          <p:cNvSpPr>
            <a:spLocks noGrp="1"/>
          </p:cNvSpPr>
          <p:nvPr>
            <p:ph type="sldNum" sz="quarter" idx="10"/>
          </p:nvPr>
        </p:nvSpPr>
        <p:spPr/>
        <p:txBody>
          <a:bodyPr/>
          <a:lstStyle/>
          <a:p>
            <a:fld id="{7A3CA83C-C192-4059-BB71-4B5829D37A7E}" type="slidenum">
              <a:rPr lang="en-US" smtClean="0"/>
              <a:t>24</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25</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26</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27</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28</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29</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30</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31</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32</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6</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Font typeface="Georgia" pitchFamily="18" charset="0"/>
              <a:buNone/>
            </a:pPr>
            <a:r>
              <a:rPr lang="en-US" sz="1100" dirty="0"/>
              <a:t>The identification of the system components requires the definition of a model to capture the system functionalities offered to its users.</a:t>
            </a:r>
          </a:p>
          <a:p>
            <a:pPr marL="45720" indent="0" algn="just">
              <a:lnSpc>
                <a:spcPct val="150000"/>
              </a:lnSpc>
              <a:buFont typeface="Georgia" pitchFamily="18" charset="0"/>
              <a:buNone/>
            </a:pPr>
            <a:r>
              <a:rPr lang="en-US" sz="1100" dirty="0"/>
              <a:t>Use cases are one of the most suitable techniques for that purpose, since they are simple and easy to read.</a:t>
            </a:r>
          </a:p>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33</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34</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35</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36</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Font typeface="Georgia" pitchFamily="18" charset="0"/>
              <a:buNone/>
            </a:pPr>
            <a:r>
              <a:rPr lang="en-US" sz="1100" dirty="0"/>
              <a:t>Transforming use case into architectural models representing system requirements is a difficult task</a:t>
            </a:r>
          </a:p>
          <a:p>
            <a:pPr marL="45720" indent="0" algn="just">
              <a:lnSpc>
                <a:spcPct val="150000"/>
              </a:lnSpc>
              <a:buFont typeface="Georgia" pitchFamily="18" charset="0"/>
              <a:buNone/>
            </a:pPr>
            <a:r>
              <a:rPr lang="en-US" sz="1100" dirty="0"/>
              <a:t>A technique called 4 step rule set </a:t>
            </a:r>
            <a:r>
              <a:rPr lang="en-US" sz="1200" b="1" dirty="0"/>
              <a:t>4SRS</a:t>
            </a:r>
          </a:p>
          <a:p>
            <a:pPr marL="45720" indent="0" algn="just">
              <a:lnSpc>
                <a:spcPct val="150000"/>
              </a:lnSpc>
              <a:buFont typeface="Georgia" pitchFamily="18" charset="0"/>
              <a:buNone/>
            </a:pPr>
            <a:r>
              <a:rPr lang="en-US" sz="1100" dirty="0"/>
              <a:t>The 4SRS is organized as four steps to transform use case into objects: </a:t>
            </a:r>
            <a:r>
              <a:rPr lang="en-US" sz="1100" dirty="0">
                <a:solidFill>
                  <a:srgbClr val="FF0000"/>
                </a:solidFill>
              </a:rPr>
              <a:t>Object creation </a:t>
            </a:r>
            <a:r>
              <a:rPr lang="en-US" sz="1100" dirty="0"/>
              <a:t>(</a:t>
            </a:r>
            <a:r>
              <a:rPr lang="en-US" sz="1100" dirty="0">
                <a:solidFill>
                  <a:srgbClr val="0070C0"/>
                </a:solidFill>
              </a:rPr>
              <a:t>step 1</a:t>
            </a:r>
            <a:r>
              <a:rPr lang="en-US" sz="1100" dirty="0"/>
              <a:t>), </a:t>
            </a:r>
            <a:r>
              <a:rPr lang="en-US" sz="1100" dirty="0">
                <a:solidFill>
                  <a:srgbClr val="FF0000"/>
                </a:solidFill>
              </a:rPr>
              <a:t>Object elimination </a:t>
            </a:r>
            <a:r>
              <a:rPr lang="en-US" sz="1100" dirty="0"/>
              <a:t>(</a:t>
            </a:r>
            <a:r>
              <a:rPr lang="en-US" sz="1100" dirty="0">
                <a:solidFill>
                  <a:srgbClr val="0070C0"/>
                </a:solidFill>
              </a:rPr>
              <a:t>step 2</a:t>
            </a:r>
            <a:r>
              <a:rPr lang="en-US" sz="1100" dirty="0"/>
              <a:t>), </a:t>
            </a:r>
            <a:r>
              <a:rPr lang="en-US" sz="1100" dirty="0">
                <a:solidFill>
                  <a:srgbClr val="FF0000"/>
                </a:solidFill>
              </a:rPr>
              <a:t>Object packaging and aggregation</a:t>
            </a:r>
            <a:r>
              <a:rPr lang="en-US" sz="1100" dirty="0"/>
              <a:t> (</a:t>
            </a:r>
            <a:r>
              <a:rPr lang="en-US" sz="1100" dirty="0">
                <a:solidFill>
                  <a:srgbClr val="0070C0"/>
                </a:solidFill>
              </a:rPr>
              <a:t>step 3</a:t>
            </a:r>
            <a:r>
              <a:rPr lang="en-US" sz="1100" dirty="0"/>
              <a:t>) and </a:t>
            </a:r>
            <a:r>
              <a:rPr lang="en-US" sz="1100" dirty="0">
                <a:solidFill>
                  <a:srgbClr val="FF0000"/>
                </a:solidFill>
              </a:rPr>
              <a:t>Object association </a:t>
            </a:r>
            <a:r>
              <a:rPr lang="en-US" sz="1100" dirty="0"/>
              <a:t>(</a:t>
            </a:r>
            <a:r>
              <a:rPr lang="en-US" sz="1100" dirty="0">
                <a:solidFill>
                  <a:srgbClr val="0070C0"/>
                </a:solidFill>
              </a:rPr>
              <a:t>step 4</a:t>
            </a:r>
            <a:r>
              <a:rPr lang="en-US" sz="1100" dirty="0"/>
              <a:t>)</a:t>
            </a:r>
          </a:p>
          <a:p>
            <a:pPr marL="560070" indent="-514350" algn="just">
              <a:lnSpc>
                <a:spcPct val="150000"/>
              </a:lnSpc>
              <a:buFont typeface="Georgia" pitchFamily="18" charset="0"/>
              <a:buAutoNum type="arabicPeriod"/>
            </a:pPr>
            <a:endParaRPr lang="en-US" sz="1100" dirty="0"/>
          </a:p>
          <a:p>
            <a:pPr marL="560070" indent="-514350" algn="just">
              <a:lnSpc>
                <a:spcPct val="150000"/>
              </a:lnSpc>
              <a:buFont typeface="Georgia" pitchFamily="18" charset="0"/>
              <a:buAutoNum type="arabicPeriod"/>
            </a:pPr>
            <a:endParaRPr lang="en-US"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37</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Font typeface="Georgia" pitchFamily="18" charset="0"/>
              <a:buNone/>
            </a:pPr>
            <a:r>
              <a:rPr lang="en-US" sz="1100" dirty="0">
                <a:solidFill>
                  <a:srgbClr val="0070C0"/>
                </a:solidFill>
              </a:rPr>
              <a:t>Step 1 </a:t>
            </a:r>
            <a:r>
              <a:rPr lang="en-US" sz="1100" dirty="0"/>
              <a:t>– </a:t>
            </a:r>
            <a:r>
              <a:rPr lang="en-US" sz="1100" dirty="0">
                <a:solidFill>
                  <a:srgbClr val="FF0000"/>
                </a:solidFill>
              </a:rPr>
              <a:t>Object creation</a:t>
            </a:r>
          </a:p>
          <a:p>
            <a:pPr marL="45720" indent="0" algn="just">
              <a:lnSpc>
                <a:spcPct val="150000"/>
              </a:lnSpc>
              <a:buFont typeface="Georgia" pitchFamily="18" charset="0"/>
              <a:buNone/>
            </a:pPr>
            <a:r>
              <a:rPr lang="en-US" sz="1100" dirty="0"/>
              <a:t>Each use case must be transformed into three objects (One interfaces, one data, and one control)</a:t>
            </a:r>
          </a:p>
          <a:p>
            <a:pPr marL="45720" indent="0" algn="just">
              <a:lnSpc>
                <a:spcPct val="150000"/>
              </a:lnSpc>
              <a:buNone/>
            </a:pPr>
            <a:r>
              <a:rPr lang="en-US" sz="1100" dirty="0">
                <a:solidFill>
                  <a:srgbClr val="0070C0"/>
                </a:solidFill>
              </a:rPr>
              <a:t>Step 2 </a:t>
            </a:r>
            <a:r>
              <a:rPr lang="en-US" sz="1100" dirty="0"/>
              <a:t>– </a:t>
            </a:r>
            <a:r>
              <a:rPr lang="en-US" sz="1100" dirty="0">
                <a:solidFill>
                  <a:srgbClr val="FF0000"/>
                </a:solidFill>
              </a:rPr>
              <a:t>Object elimination</a:t>
            </a:r>
          </a:p>
          <a:p>
            <a:pPr marL="45720" indent="0" algn="just">
              <a:lnSpc>
                <a:spcPct val="150000"/>
              </a:lnSpc>
              <a:buNone/>
            </a:pPr>
            <a:r>
              <a:rPr lang="en-US" sz="1100" dirty="0"/>
              <a:t>It must be decided which of the three objects must be maintained to fully represent, in computational terms, the use case, taking into account the whole system and not each use case in isolation</a:t>
            </a:r>
          </a:p>
          <a:p>
            <a:pPr marL="45720" indent="0" algn="just">
              <a:lnSpc>
                <a:spcPct val="150000"/>
              </a:lnSpc>
              <a:buNone/>
            </a:pPr>
            <a:endParaRPr lang="en-US" sz="1100" dirty="0"/>
          </a:p>
          <a:p>
            <a:pPr marL="560070" indent="-514350" algn="just">
              <a:lnSpc>
                <a:spcPct val="150000"/>
              </a:lnSpc>
              <a:buFont typeface="Georgia" pitchFamily="18" charset="0"/>
              <a:buAutoNum type="arabicPeriod"/>
            </a:pPr>
            <a:endParaRPr lang="en-US" sz="1100" dirty="0"/>
          </a:p>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38</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39</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40</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7</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8</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9</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10</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11</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12</a:t>
            </a:fld>
            <a:endParaRPr lang="en-US"/>
          </a:p>
        </p:txBody>
      </p:sp>
    </p:spTree>
    <p:extLst>
      <p:ext uri="{BB962C8B-B14F-4D97-AF65-F5344CB8AC3E}">
        <p14:creationId xmlns:p14="http://schemas.microsoft.com/office/powerpoint/2010/main" val="4100747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CB5D86-C893-4966-9211-771754B3E3A1}" type="datetimeFigureOut">
              <a:rPr lang="en-US" smtClean="0"/>
              <a:t>4/24/2024</a:t>
            </a:fld>
            <a:endParaRPr lang="en-US"/>
          </a:p>
        </p:txBody>
      </p:sp>
      <p:sp>
        <p:nvSpPr>
          <p:cNvPr id="8" name="Slide Number Placeholder 7"/>
          <p:cNvSpPr>
            <a:spLocks noGrp="1"/>
          </p:cNvSpPr>
          <p:nvPr>
            <p:ph type="sldNum" sz="quarter" idx="11"/>
          </p:nvPr>
        </p:nvSpPr>
        <p:spPr/>
        <p:txBody>
          <a:bodyPr/>
          <a:lstStyle/>
          <a:p>
            <a:fld id="{4336E96B-F38E-44AB-8C93-BAB3189C017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B5D86-C893-4966-9211-771754B3E3A1}"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5CB5D86-C893-4966-9211-771754B3E3A1}"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6E96B-F38E-44AB-8C93-BAB3189C017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B5D86-C893-4966-9211-771754B3E3A1}"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B5D86-C893-4966-9211-771754B3E3A1}"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5CB5D86-C893-4966-9211-771754B3E3A1}" type="datetimeFigureOut">
              <a:rPr lang="en-US" smtClean="0"/>
              <a:t>4/24/2024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336E96B-F38E-44AB-8C93-BAB3189C017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42900"/>
            <a:ext cx="7543800" cy="914400"/>
          </a:xfrm>
        </p:spPr>
        <p:txBody>
          <a:bodyPr>
            <a:normAutofit/>
          </a:bodyPr>
          <a:lstStyle/>
          <a:p>
            <a:pPr marL="182880" indent="0">
              <a:buNone/>
            </a:pPr>
            <a:r>
              <a:rPr lang="en-US" sz="4800" dirty="0" err="1">
                <a:latin typeface="Times New Roman" pitchFamily="18" charset="0"/>
                <a:cs typeface="Times New Roman" pitchFamily="18" charset="0"/>
              </a:rPr>
              <a:t>Teknik</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Informatika</a:t>
            </a:r>
            <a:r>
              <a:rPr lang="en-US" sz="4800" dirty="0">
                <a:latin typeface="Times New Roman" pitchFamily="18" charset="0"/>
                <a:cs typeface="Times New Roman" pitchFamily="18" charset="0"/>
              </a:rPr>
              <a:t> S1</a:t>
            </a:r>
          </a:p>
        </p:txBody>
      </p:sp>
      <p:sp>
        <p:nvSpPr>
          <p:cNvPr id="3" name="Subtitle 2"/>
          <p:cNvSpPr>
            <a:spLocks noGrp="1"/>
          </p:cNvSpPr>
          <p:nvPr>
            <p:ph type="subTitle" idx="1"/>
          </p:nvPr>
        </p:nvSpPr>
        <p:spPr>
          <a:xfrm>
            <a:off x="318655" y="4419600"/>
            <a:ext cx="6082105" cy="2133600"/>
          </a:xfrm>
        </p:spPr>
        <p:txBody>
          <a:bodyPr>
            <a:normAutofit/>
          </a:bodyPr>
          <a:lstStyle/>
          <a:p>
            <a:pPr algn="l"/>
            <a:r>
              <a:rPr lang="en-US" dirty="0" err="1">
                <a:solidFill>
                  <a:schemeClr val="tx1"/>
                </a:solidFill>
                <a:latin typeface="Comic Sans MS" pitchFamily="66" charset="0"/>
                <a:cs typeface="Times New Roman" pitchFamily="18" charset="0"/>
              </a:rPr>
              <a:t>Disusun</a:t>
            </a:r>
            <a:r>
              <a:rPr lang="en-US" dirty="0">
                <a:solidFill>
                  <a:schemeClr val="tx1"/>
                </a:solidFill>
                <a:latin typeface="Comic Sans MS" pitchFamily="66" charset="0"/>
                <a:cs typeface="Times New Roman" pitchFamily="18" charset="0"/>
              </a:rPr>
              <a:t> </a:t>
            </a:r>
            <a:r>
              <a:rPr lang="en-US" dirty="0" err="1">
                <a:solidFill>
                  <a:schemeClr val="tx1"/>
                </a:solidFill>
                <a:latin typeface="Comic Sans MS" pitchFamily="66" charset="0"/>
                <a:cs typeface="Times New Roman" pitchFamily="18" charset="0"/>
              </a:rPr>
              <a:t>Oleh</a:t>
            </a:r>
            <a:r>
              <a:rPr lang="en-US" dirty="0">
                <a:solidFill>
                  <a:schemeClr val="tx1"/>
                </a:solidFill>
                <a:latin typeface="Comic Sans MS" pitchFamily="66" charset="0"/>
                <a:cs typeface="Times New Roman" pitchFamily="18" charset="0"/>
              </a:rPr>
              <a:t>:</a:t>
            </a:r>
          </a:p>
          <a:p>
            <a:pPr algn="l"/>
            <a:r>
              <a:rPr lang="en-US">
                <a:solidFill>
                  <a:schemeClr val="tx1"/>
                </a:solidFill>
                <a:latin typeface="Comic Sans MS" pitchFamily="66" charset="0"/>
                <a:cs typeface="Times New Roman" pitchFamily="18" charset="0"/>
              </a:rPr>
              <a:t>TIM SRE </a:t>
            </a:r>
            <a:endParaRPr lang="en-US" dirty="0">
              <a:solidFill>
                <a:schemeClr val="tx1"/>
              </a:solidFill>
              <a:latin typeface="Comic Sans MS" pitchFamily="66" charset="0"/>
              <a:cs typeface="Times New Roman" pitchFamily="18" charset="0"/>
            </a:endParaRPr>
          </a:p>
        </p:txBody>
      </p:sp>
      <p:sp>
        <p:nvSpPr>
          <p:cNvPr id="4" name="Title 1"/>
          <p:cNvSpPr txBox="1">
            <a:spLocks/>
          </p:cNvSpPr>
          <p:nvPr/>
        </p:nvSpPr>
        <p:spPr>
          <a:xfrm>
            <a:off x="0" y="2895600"/>
            <a:ext cx="89154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2800" i="1" dirty="0">
                <a:solidFill>
                  <a:schemeClr val="tx1"/>
                </a:solidFill>
                <a:latin typeface="Times New Roman" pitchFamily="18" charset="0"/>
                <a:cs typeface="Times New Roman" pitchFamily="18" charset="0"/>
              </a:rPr>
              <a:t>Specification of Requirements Models</a:t>
            </a:r>
          </a:p>
        </p:txBody>
      </p:sp>
      <p:pic>
        <p:nvPicPr>
          <p:cNvPr id="5" name="Picture 6" descr="world_connected_hg_cl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6494" y="3200400"/>
            <a:ext cx="2223651" cy="14824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0" y="2133600"/>
            <a:ext cx="88392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3600" dirty="0">
                <a:solidFill>
                  <a:schemeClr val="tx1"/>
                </a:solidFill>
                <a:latin typeface="Comic Sans MS" pitchFamily="66" charset="0"/>
                <a:cs typeface="Times New Roman" pitchFamily="18" charset="0"/>
              </a:rPr>
              <a:t>Software Requirement Engineering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804" y="168121"/>
            <a:ext cx="1358596" cy="1355879"/>
          </a:xfrm>
          <a:prstGeom prst="rect">
            <a:avLst/>
          </a:prstGeom>
        </p:spPr>
      </p:pic>
    </p:spTree>
    <p:extLst>
      <p:ext uri="{BB962C8B-B14F-4D97-AF65-F5344CB8AC3E}">
        <p14:creationId xmlns:p14="http://schemas.microsoft.com/office/powerpoint/2010/main" val="549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Modeling vs. Specification</a:t>
            </a:r>
          </a:p>
        </p:txBody>
      </p:sp>
      <p:sp>
        <p:nvSpPr>
          <p:cNvPr id="3" name="Content Placeholder 2"/>
          <p:cNvSpPr>
            <a:spLocks noGrp="1"/>
          </p:cNvSpPr>
          <p:nvPr>
            <p:ph sz="quarter" idx="4294967295"/>
          </p:nvPr>
        </p:nvSpPr>
        <p:spPr>
          <a:xfrm>
            <a:off x="228600" y="1143000"/>
            <a:ext cx="8686800" cy="5562600"/>
          </a:xfrm>
          <a:prstGeom prst="rect">
            <a:avLst/>
          </a:prstGeom>
        </p:spPr>
        <p:txBody>
          <a:bodyPr>
            <a:normAutofit/>
          </a:bodyPr>
          <a:lstStyle/>
          <a:p>
            <a:pPr marL="45720" indent="0" algn="just">
              <a:lnSpc>
                <a:spcPct val="150000"/>
              </a:lnSpc>
              <a:buNone/>
            </a:pPr>
            <a:r>
              <a:rPr lang="en-US" dirty="0" err="1">
                <a:solidFill>
                  <a:schemeClr val="tx1"/>
                </a:solidFill>
                <a:latin typeface="Comic Sans MS" pitchFamily="66" charset="0"/>
              </a:rPr>
              <a:t>Perbedaan</a:t>
            </a:r>
            <a:r>
              <a:rPr lang="en-US" dirty="0">
                <a:solidFill>
                  <a:schemeClr val="tx1"/>
                </a:solidFill>
                <a:latin typeface="Comic Sans MS" pitchFamily="66" charset="0"/>
              </a:rPr>
              <a:t> </a:t>
            </a:r>
            <a:r>
              <a:rPr lang="en-US" dirty="0" err="1">
                <a:solidFill>
                  <a:schemeClr val="tx1"/>
                </a:solidFill>
                <a:latin typeface="Comic Sans MS" pitchFamily="66" charset="0"/>
              </a:rPr>
              <a:t>antara</a:t>
            </a:r>
            <a:r>
              <a:rPr lang="en-US" dirty="0">
                <a:solidFill>
                  <a:schemeClr val="tx1"/>
                </a:solidFill>
                <a:latin typeface="Comic Sans MS" pitchFamily="66" charset="0"/>
              </a:rPr>
              <a:t> modeling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spesifikasi</a:t>
            </a:r>
            <a:r>
              <a:rPr lang="en-US" dirty="0">
                <a:solidFill>
                  <a:schemeClr val="tx1"/>
                </a:solidFill>
                <a:latin typeface="Comic Sans MS" pitchFamily="66" charset="0"/>
              </a:rPr>
              <a:t>:</a:t>
            </a:r>
          </a:p>
          <a:p>
            <a:pPr marL="45720" indent="0" algn="just">
              <a:lnSpc>
                <a:spcPct val="150000"/>
              </a:lnSpc>
              <a:buNone/>
            </a:pPr>
            <a:endParaRPr lang="en-US" dirty="0">
              <a:solidFill>
                <a:schemeClr val="tx1"/>
              </a:solidFill>
              <a:latin typeface="Comic Sans MS" pitchFamily="66" charset="0"/>
            </a:endParaRPr>
          </a:p>
          <a:p>
            <a:pPr marL="388620" algn="just">
              <a:lnSpc>
                <a:spcPct val="150000"/>
              </a:lnSpc>
              <a:buFont typeface="Wingdings" pitchFamily="2" charset="2"/>
              <a:buChar char="ü"/>
            </a:pPr>
            <a:r>
              <a:rPr lang="en-US" dirty="0">
                <a:solidFill>
                  <a:srgbClr val="0070C0"/>
                </a:solidFill>
                <a:latin typeface="Comic Sans MS" pitchFamily="66" charset="0"/>
              </a:rPr>
              <a:t>Modeling</a:t>
            </a:r>
            <a:r>
              <a:rPr lang="en-US" dirty="0">
                <a:solidFill>
                  <a:schemeClr val="tx1"/>
                </a:solidFill>
                <a:latin typeface="Comic Sans MS" pitchFamily="66" charset="0"/>
              </a:rPr>
              <a:t> </a:t>
            </a:r>
            <a:r>
              <a:rPr lang="en-US" dirty="0" err="1">
                <a:solidFill>
                  <a:schemeClr val="tx1"/>
                </a:solidFill>
                <a:latin typeface="Comic Sans MS" pitchFamily="66" charset="0"/>
              </a:rPr>
              <a:t>sesuai</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aktivitas</a:t>
            </a:r>
            <a:r>
              <a:rPr lang="en-US" dirty="0">
                <a:solidFill>
                  <a:schemeClr val="tx1"/>
                </a:solidFill>
                <a:latin typeface="Comic Sans MS" pitchFamily="66" charset="0"/>
              </a:rPr>
              <a:t> </a:t>
            </a:r>
            <a:r>
              <a:rPr lang="en-US" dirty="0" err="1">
                <a:solidFill>
                  <a:schemeClr val="tx1"/>
                </a:solidFill>
                <a:latin typeface="Comic Sans MS" pitchFamily="66" charset="0"/>
              </a:rPr>
              <a:t>memilih</a:t>
            </a:r>
            <a:r>
              <a:rPr lang="en-US" dirty="0">
                <a:solidFill>
                  <a:schemeClr val="tx1"/>
                </a:solidFill>
                <a:latin typeface="Comic Sans MS" pitchFamily="66" charset="0"/>
              </a:rPr>
              <a:t> meta-model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meresmikan</a:t>
            </a:r>
            <a:r>
              <a:rPr lang="en-US" dirty="0">
                <a:solidFill>
                  <a:schemeClr val="tx1"/>
                </a:solidFill>
                <a:latin typeface="Comic Sans MS" pitchFamily="66" charset="0"/>
              </a:rPr>
              <a:t> </a:t>
            </a:r>
            <a:r>
              <a:rPr lang="en-US" dirty="0" err="1">
                <a:solidFill>
                  <a:schemeClr val="tx1"/>
                </a:solidFill>
                <a:latin typeface="Comic Sans MS" pitchFamily="66" charset="0"/>
              </a:rPr>
              <a:t>pada</a:t>
            </a:r>
            <a:r>
              <a:rPr lang="en-US" dirty="0">
                <a:solidFill>
                  <a:schemeClr val="tx1"/>
                </a:solidFill>
                <a:latin typeface="Comic Sans MS" pitchFamily="66" charset="0"/>
              </a:rPr>
              <a:t> </a:t>
            </a:r>
            <a:r>
              <a:rPr lang="en-US" dirty="0" err="1">
                <a:solidFill>
                  <a:schemeClr val="tx1"/>
                </a:solidFill>
                <a:latin typeface="Comic Sans MS" pitchFamily="66" charset="0"/>
              </a:rPr>
              <a:t>tingkat</a:t>
            </a:r>
            <a:r>
              <a:rPr lang="en-US" dirty="0">
                <a:solidFill>
                  <a:schemeClr val="tx1"/>
                </a:solidFill>
                <a:latin typeface="Comic Sans MS" pitchFamily="66" charset="0"/>
              </a:rPr>
              <a:t> </a:t>
            </a:r>
            <a:r>
              <a:rPr lang="en-US" dirty="0" err="1">
                <a:solidFill>
                  <a:schemeClr val="tx1"/>
                </a:solidFill>
                <a:latin typeface="Comic Sans MS" pitchFamily="66" charset="0"/>
              </a:rPr>
              <a:t>konseptual</a:t>
            </a:r>
            <a:r>
              <a:rPr lang="en-US" dirty="0">
                <a:solidFill>
                  <a:schemeClr val="tx1"/>
                </a:solidFill>
                <a:latin typeface="Comic Sans MS" pitchFamily="66" charset="0"/>
              </a:rPr>
              <a:t>/ </a:t>
            </a:r>
            <a:r>
              <a:rPr lang="en-US" dirty="0" err="1">
                <a:solidFill>
                  <a:schemeClr val="tx1"/>
                </a:solidFill>
                <a:latin typeface="Comic Sans MS" pitchFamily="66" charset="0"/>
              </a:rPr>
              <a:t>tampilan</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tertentu</a:t>
            </a:r>
            <a:r>
              <a:rPr lang="en-US" dirty="0">
                <a:solidFill>
                  <a:schemeClr val="tx1"/>
                </a:solidFill>
                <a:latin typeface="Comic Sans MS" pitchFamily="66" charset="0"/>
              </a:rPr>
              <a:t>, </a:t>
            </a:r>
            <a:r>
              <a:rPr lang="en-US" dirty="0" err="1">
                <a:solidFill>
                  <a:schemeClr val="tx1"/>
                </a:solidFill>
                <a:latin typeface="Comic Sans MS" pitchFamily="66" charset="0"/>
              </a:rPr>
              <a:t>sedangkan</a:t>
            </a:r>
            <a:r>
              <a:rPr lang="en-US" dirty="0">
                <a:solidFill>
                  <a:schemeClr val="tx1"/>
                </a:solidFill>
                <a:latin typeface="Comic Sans MS" pitchFamily="66" charset="0"/>
              </a:rPr>
              <a:t> </a:t>
            </a:r>
          </a:p>
          <a:p>
            <a:pPr marL="388620" algn="just">
              <a:lnSpc>
                <a:spcPct val="150000"/>
              </a:lnSpc>
              <a:buFont typeface="Wingdings" pitchFamily="2" charset="2"/>
              <a:buChar char="ü"/>
            </a:pPr>
            <a:r>
              <a:rPr lang="en-US" dirty="0" err="1">
                <a:solidFill>
                  <a:srgbClr val="0070C0"/>
                </a:solidFill>
                <a:latin typeface="Comic Sans MS" pitchFamily="66" charset="0"/>
              </a:rPr>
              <a:t>Spesifikasi</a:t>
            </a:r>
            <a:r>
              <a:rPr lang="en-US" dirty="0">
                <a:solidFill>
                  <a:schemeClr val="tx1"/>
                </a:solidFill>
                <a:latin typeface="Comic Sans MS" pitchFamily="66" charset="0"/>
              </a:rPr>
              <a:t> </a:t>
            </a:r>
            <a:r>
              <a:rPr lang="en-US" dirty="0" err="1">
                <a:solidFill>
                  <a:schemeClr val="tx1"/>
                </a:solidFill>
                <a:latin typeface="Comic Sans MS" pitchFamily="66" charset="0"/>
              </a:rPr>
              <a:t>berkaitan</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penerapan</a:t>
            </a:r>
            <a:r>
              <a:rPr lang="en-US" dirty="0">
                <a:solidFill>
                  <a:schemeClr val="tx1"/>
                </a:solidFill>
                <a:latin typeface="Comic Sans MS" pitchFamily="66" charset="0"/>
              </a:rPr>
              <a:t> </a:t>
            </a:r>
            <a:r>
              <a:rPr lang="en-US" dirty="0" err="1">
                <a:solidFill>
                  <a:schemeClr val="tx1"/>
                </a:solidFill>
                <a:latin typeface="Comic Sans MS" pitchFamily="66" charset="0"/>
              </a:rPr>
              <a:t>bahasa</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membuat</a:t>
            </a:r>
            <a:r>
              <a:rPr lang="en-US" dirty="0">
                <a:solidFill>
                  <a:schemeClr val="tx1"/>
                </a:solidFill>
                <a:latin typeface="Comic Sans MS" pitchFamily="66" charset="0"/>
              </a:rPr>
              <a:t> model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nyata</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76986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 Model?</a:t>
            </a:r>
          </a:p>
        </p:txBody>
      </p:sp>
    </p:spTree>
    <p:extLst>
      <p:ext uri="{BB962C8B-B14F-4D97-AF65-F5344CB8AC3E}">
        <p14:creationId xmlns:p14="http://schemas.microsoft.com/office/powerpoint/2010/main" val="265236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200" dirty="0">
                <a:solidFill>
                  <a:srgbClr val="0070C0"/>
                </a:solidFill>
                <a:latin typeface="Times New Roman" pitchFamily="18" charset="0"/>
                <a:cs typeface="Times New Roman" pitchFamily="18" charset="0"/>
              </a:rPr>
              <a:t>Meta-Models</a:t>
            </a:r>
          </a:p>
        </p:txBody>
      </p:sp>
      <p:sp>
        <p:nvSpPr>
          <p:cNvPr id="3" name="Content Placeholder 2"/>
          <p:cNvSpPr>
            <a:spLocks noGrp="1"/>
          </p:cNvSpPr>
          <p:nvPr>
            <p:ph sz="quarter" idx="4294967295"/>
          </p:nvPr>
        </p:nvSpPr>
        <p:spPr>
          <a:xfrm>
            <a:off x="228600" y="914400"/>
            <a:ext cx="8686800" cy="5562600"/>
          </a:xfrm>
          <a:prstGeom prst="rect">
            <a:avLst/>
          </a:prstGeom>
        </p:spPr>
        <p:txBody>
          <a:bodyPr>
            <a:noAutofit/>
          </a:bodyPr>
          <a:lstStyle/>
          <a:p>
            <a:pPr marL="388620" algn="just" fontAlgn="base">
              <a:lnSpc>
                <a:spcPct val="150000"/>
              </a:lnSpc>
              <a:buFont typeface="Wingdings" pitchFamily="2" charset="2"/>
              <a:buChar char="ü"/>
            </a:pPr>
            <a:r>
              <a:rPr lang="en-US" sz="2400" b="1" dirty="0">
                <a:solidFill>
                  <a:srgbClr val="0070C0"/>
                </a:solidFill>
                <a:latin typeface="Comic Sans MS" pitchFamily="66" charset="0"/>
              </a:rPr>
              <a:t>Meta</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diambil</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bahasa</a:t>
            </a:r>
            <a:r>
              <a:rPr lang="en-US" sz="2400" dirty="0">
                <a:solidFill>
                  <a:schemeClr val="tx1"/>
                </a:solidFill>
                <a:latin typeface="Comic Sans MS" pitchFamily="66" charset="0"/>
              </a:rPr>
              <a:t> </a:t>
            </a:r>
            <a:r>
              <a:rPr lang="en-US" sz="2400" dirty="0" err="1">
                <a:solidFill>
                  <a:schemeClr val="tx1"/>
                </a:solidFill>
                <a:latin typeface="Comic Sans MS" pitchFamily="66" charset="0"/>
              </a:rPr>
              <a:t>yunani</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berarti</a:t>
            </a:r>
            <a:r>
              <a:rPr lang="en-US" sz="2400" dirty="0">
                <a:solidFill>
                  <a:schemeClr val="tx1"/>
                </a:solidFill>
                <a:latin typeface="Comic Sans MS" pitchFamily="66" charset="0"/>
              </a:rPr>
              <a:t> Beyond/ </a:t>
            </a:r>
            <a:r>
              <a:rPr lang="en-US" sz="2400" dirty="0" err="1">
                <a:solidFill>
                  <a:schemeClr val="tx1"/>
                </a:solidFill>
                <a:latin typeface="Comic Sans MS" pitchFamily="66" charset="0"/>
              </a:rPr>
              <a:t>Melampaui</a:t>
            </a:r>
            <a:r>
              <a:rPr lang="en-US" sz="2400" dirty="0">
                <a:solidFill>
                  <a:schemeClr val="tx1"/>
                </a:solidFill>
                <a:latin typeface="Comic Sans MS" pitchFamily="66" charset="0"/>
              </a:rPr>
              <a:t>/</a:t>
            </a:r>
            <a:r>
              <a:rPr lang="en-US" sz="2400" dirty="0" err="1">
                <a:solidFill>
                  <a:schemeClr val="tx1"/>
                </a:solidFill>
                <a:latin typeface="Comic Sans MS" pitchFamily="66" charset="0"/>
              </a:rPr>
              <a:t>Atas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endParaRPr lang="en-US" dirty="0">
              <a:solidFill>
                <a:schemeClr val="tx1"/>
              </a:solidFill>
              <a:latin typeface="Comic Sans MS" pitchFamily="66" charset="0"/>
            </a:endParaRPr>
          </a:p>
          <a:p>
            <a:pPr marL="388620" algn="just" fontAlgn="base">
              <a:lnSpc>
                <a:spcPct val="150000"/>
              </a:lnSpc>
              <a:buFont typeface="Wingdings" pitchFamily="2" charset="2"/>
              <a:buChar char="ü"/>
            </a:pPr>
            <a:r>
              <a:rPr lang="en-US" sz="2400" b="1" dirty="0">
                <a:solidFill>
                  <a:srgbClr val="0070C0"/>
                </a:solidFill>
                <a:latin typeface="Comic Sans MS" pitchFamily="66" charset="0"/>
              </a:rPr>
              <a:t>Model</a:t>
            </a:r>
            <a:r>
              <a:rPr lang="en-US" sz="2400" dirty="0">
                <a:solidFill>
                  <a:srgbClr val="0070C0"/>
                </a:solidFill>
                <a:latin typeface="Comic Sans MS" pitchFamily="66" charset="0"/>
              </a:rPr>
              <a:t> </a:t>
            </a:r>
            <a:r>
              <a:rPr lang="en-US" sz="2400" dirty="0">
                <a:solidFill>
                  <a:schemeClr val="tx1"/>
                </a:solidFill>
                <a:latin typeface="Comic Sans MS" pitchFamily="66" charset="0"/>
              </a:rPr>
              <a:t>yang </a:t>
            </a:r>
            <a:r>
              <a:rPr lang="en-US" sz="2400" dirty="0" err="1">
                <a:solidFill>
                  <a:schemeClr val="tx1"/>
                </a:solidFill>
                <a:latin typeface="Comic Sans MS" pitchFamily="66" charset="0"/>
              </a:rPr>
              <a:t>menjelaskan</a:t>
            </a:r>
            <a:r>
              <a:rPr lang="en-US" sz="2400" dirty="0">
                <a:solidFill>
                  <a:schemeClr val="tx1"/>
                </a:solidFill>
                <a:latin typeface="Comic Sans MS" pitchFamily="66" charset="0"/>
              </a:rPr>
              <a:t> model </a:t>
            </a:r>
            <a:r>
              <a:rPr lang="en-US" sz="2400" dirty="0" err="1">
                <a:solidFill>
                  <a:schemeClr val="tx1"/>
                </a:solidFill>
                <a:latin typeface="Comic Sans MS" pitchFamily="66" charset="0"/>
              </a:rPr>
              <a:t>dunia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seseorang</a:t>
            </a:r>
            <a:r>
              <a:rPr lang="en-US" sz="2400" dirty="0">
                <a:solidFill>
                  <a:schemeClr val="tx1"/>
                </a:solidFill>
                <a:latin typeface="Comic Sans MS" pitchFamily="66" charset="0"/>
              </a:rPr>
              <a:t>. </a:t>
            </a:r>
            <a:endParaRPr lang="en-US" dirty="0">
              <a:solidFill>
                <a:schemeClr val="tx1"/>
              </a:solidFill>
              <a:latin typeface="Comic Sans MS" pitchFamily="66" charset="0"/>
            </a:endParaRPr>
          </a:p>
          <a:p>
            <a:pPr marL="388620" algn="just" fontAlgn="base">
              <a:lnSpc>
                <a:spcPct val="150000"/>
              </a:lnSpc>
              <a:buFont typeface="Wingdings" pitchFamily="2" charset="2"/>
              <a:buChar char="ü"/>
            </a:pPr>
            <a:r>
              <a:rPr lang="en-US" sz="2400" dirty="0">
                <a:solidFill>
                  <a:srgbClr val="0070C0"/>
                </a:solidFill>
                <a:latin typeface="Comic Sans MS" pitchFamily="66" charset="0"/>
              </a:rPr>
              <a:t>Meta Model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suatu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perangkat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alat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komunikasi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membuat</a:t>
            </a:r>
            <a:r>
              <a:rPr lang="en-US" sz="2400" dirty="0">
                <a:solidFill>
                  <a:schemeClr val="tx1"/>
                </a:solidFill>
                <a:latin typeface="Comic Sans MS" pitchFamily="66" charset="0"/>
              </a:rPr>
              <a:t> orang me-</a:t>
            </a:r>
            <a:r>
              <a:rPr lang="en-US" sz="2400" dirty="0" err="1">
                <a:solidFill>
                  <a:schemeClr val="tx1"/>
                </a:solidFill>
                <a:latin typeface="Comic Sans MS" pitchFamily="66" charset="0"/>
              </a:rPr>
              <a:t>modelkan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lebih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luas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dunia</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sekarang</a:t>
            </a:r>
            <a:r>
              <a:rPr lang="en-US" sz="2400" dirty="0">
                <a:solidFill>
                  <a:schemeClr val="tx1"/>
                </a:solidFill>
                <a:latin typeface="Comic Sans MS" pitchFamily="66" charset="0"/>
              </a:rPr>
              <a:t>.</a:t>
            </a:r>
          </a:p>
          <a:p>
            <a:pPr marL="45720" indent="0" algn="just" fontAlgn="base">
              <a:lnSpc>
                <a:spcPct val="150000"/>
              </a:lnSpc>
              <a:buNone/>
            </a:pPr>
            <a:r>
              <a:rPr lang="en-US" sz="2400" dirty="0" err="1">
                <a:solidFill>
                  <a:schemeClr val="tx1"/>
                </a:solidFill>
                <a:latin typeface="Comic Sans MS" pitchFamily="66" charset="0"/>
              </a:rPr>
              <a:t>Contohnya</a:t>
            </a:r>
            <a:r>
              <a:rPr lang="en-US" sz="2400" dirty="0">
                <a:solidFill>
                  <a:schemeClr val="tx1"/>
                </a:solidFill>
                <a:latin typeface="Comic Sans MS" pitchFamily="66" charset="0"/>
              </a:rPr>
              <a:t>: </a:t>
            </a:r>
            <a:r>
              <a:rPr lang="en-US" sz="1800" dirty="0" err="1">
                <a:solidFill>
                  <a:schemeClr val="tx1"/>
                </a:solidFill>
                <a:latin typeface="Comic Sans MS" pitchFamily="66" charset="0"/>
              </a:rPr>
              <a:t>Setiap</a:t>
            </a:r>
            <a:r>
              <a:rPr lang="en-US" sz="1800" dirty="0">
                <a:solidFill>
                  <a:schemeClr val="tx1"/>
                </a:solidFill>
                <a:latin typeface="Comic Sans MS" pitchFamily="66" charset="0"/>
              </a:rPr>
              <a:t> orang </a:t>
            </a:r>
            <a:r>
              <a:rPr lang="en-US" sz="1800" dirty="0" err="1">
                <a:solidFill>
                  <a:schemeClr val="tx1"/>
                </a:solidFill>
                <a:latin typeface="Comic Sans MS" pitchFamily="66" charset="0"/>
              </a:rPr>
              <a:t>pasti</a:t>
            </a:r>
            <a:r>
              <a:rPr lang="en-US" sz="1800" dirty="0">
                <a:solidFill>
                  <a:schemeClr val="tx1"/>
                </a:solidFill>
                <a:latin typeface="Comic Sans MS" pitchFamily="66" charset="0"/>
              </a:rPr>
              <a:t> </a:t>
            </a:r>
            <a:r>
              <a:rPr lang="en-US" sz="1800" dirty="0" err="1">
                <a:solidFill>
                  <a:schemeClr val="tx1"/>
                </a:solidFill>
                <a:latin typeface="Comic Sans MS" pitchFamily="66" charset="0"/>
              </a:rPr>
              <a:t>ingin</a:t>
            </a:r>
            <a:r>
              <a:rPr lang="en-US" sz="1800" dirty="0">
                <a:solidFill>
                  <a:schemeClr val="tx1"/>
                </a:solidFill>
                <a:latin typeface="Comic Sans MS" pitchFamily="66" charset="0"/>
              </a:rPr>
              <a:t> </a:t>
            </a:r>
            <a:r>
              <a:rPr lang="en-US" sz="1800" dirty="0" err="1">
                <a:solidFill>
                  <a:schemeClr val="tx1"/>
                </a:solidFill>
                <a:latin typeface="Comic Sans MS" pitchFamily="66" charset="0"/>
              </a:rPr>
              <a:t>sukses</a:t>
            </a:r>
            <a:r>
              <a:rPr lang="en-US" sz="1800" dirty="0">
                <a:solidFill>
                  <a:schemeClr val="tx1"/>
                </a:solidFill>
                <a:latin typeface="Comic Sans MS" pitchFamily="66" charset="0"/>
              </a:rPr>
              <a:t> </a:t>
            </a:r>
            <a:r>
              <a:rPr lang="en-US" sz="1800" dirty="0" err="1">
                <a:solidFill>
                  <a:schemeClr val="tx1"/>
                </a:solidFill>
                <a:latin typeface="Comic Sans MS" pitchFamily="66" charset="0"/>
              </a:rPr>
              <a:t>dan</a:t>
            </a:r>
            <a:r>
              <a:rPr lang="en-US" sz="1800" dirty="0">
                <a:solidFill>
                  <a:schemeClr val="tx1"/>
                </a:solidFill>
                <a:latin typeface="Comic Sans MS" pitchFamily="66" charset="0"/>
              </a:rPr>
              <a:t> </a:t>
            </a:r>
            <a:r>
              <a:rPr lang="en-US" sz="1800" dirty="0" err="1">
                <a:solidFill>
                  <a:schemeClr val="tx1"/>
                </a:solidFill>
                <a:latin typeface="Comic Sans MS" pitchFamily="66" charset="0"/>
              </a:rPr>
              <a:t>berhasil</a:t>
            </a:r>
            <a:r>
              <a:rPr lang="en-US" sz="1800" dirty="0">
                <a:solidFill>
                  <a:schemeClr val="tx1"/>
                </a:solidFill>
                <a:latin typeface="Comic Sans MS" pitchFamily="66" charset="0"/>
              </a:rPr>
              <a:t>, </a:t>
            </a:r>
            <a:r>
              <a:rPr lang="en-US" sz="1800" dirty="0" err="1">
                <a:solidFill>
                  <a:schemeClr val="tx1"/>
                </a:solidFill>
                <a:latin typeface="Comic Sans MS" pitchFamily="66" charset="0"/>
              </a:rPr>
              <a:t>tetapi</a:t>
            </a:r>
            <a:r>
              <a:rPr lang="en-US" sz="1800" dirty="0">
                <a:solidFill>
                  <a:schemeClr val="tx1"/>
                </a:solidFill>
                <a:latin typeface="Comic Sans MS" pitchFamily="66" charset="0"/>
              </a:rPr>
              <a:t> model </a:t>
            </a:r>
            <a:r>
              <a:rPr lang="en-US" sz="1800" dirty="0" err="1">
                <a:solidFill>
                  <a:schemeClr val="tx1"/>
                </a:solidFill>
                <a:latin typeface="Comic Sans MS" pitchFamily="66" charset="0"/>
              </a:rPr>
              <a:t>dunianya</a:t>
            </a:r>
            <a:r>
              <a:rPr lang="en-US" sz="1800" dirty="0">
                <a:solidFill>
                  <a:schemeClr val="tx1"/>
                </a:solidFill>
                <a:latin typeface="Comic Sans MS" pitchFamily="66" charset="0"/>
              </a:rPr>
              <a:t> </a:t>
            </a:r>
            <a:r>
              <a:rPr lang="en-US" sz="1800" dirty="0" err="1">
                <a:solidFill>
                  <a:schemeClr val="tx1"/>
                </a:solidFill>
                <a:latin typeface="Comic Sans MS" pitchFamily="66" charset="0"/>
              </a:rPr>
              <a:t>berkata</a:t>
            </a:r>
            <a:r>
              <a:rPr lang="en-US" sz="1800" dirty="0">
                <a:solidFill>
                  <a:schemeClr val="tx1"/>
                </a:solidFill>
                <a:latin typeface="Comic Sans MS" pitchFamily="66" charset="0"/>
              </a:rPr>
              <a:t> </a:t>
            </a:r>
            <a:r>
              <a:rPr lang="en-US" sz="1800" dirty="0" err="1">
                <a:solidFill>
                  <a:schemeClr val="tx1"/>
                </a:solidFill>
                <a:latin typeface="Comic Sans MS" pitchFamily="66" charset="0"/>
              </a:rPr>
              <a:t>sebaliknya</a:t>
            </a:r>
            <a:r>
              <a:rPr lang="en-US" sz="1800" dirty="0">
                <a:solidFill>
                  <a:schemeClr val="tx1"/>
                </a:solidFill>
                <a:latin typeface="Comic Sans MS" pitchFamily="66" charset="0"/>
              </a:rPr>
              <a:t>, </a:t>
            </a:r>
            <a:r>
              <a:rPr lang="en-US" sz="1800" dirty="0" err="1">
                <a:solidFill>
                  <a:schemeClr val="tx1"/>
                </a:solidFill>
                <a:latin typeface="Comic Sans MS" pitchFamily="66" charset="0"/>
              </a:rPr>
              <a:t>seperti</a:t>
            </a:r>
            <a:r>
              <a:rPr lang="en-US" sz="1800" dirty="0">
                <a:solidFill>
                  <a:schemeClr val="tx1"/>
                </a:solidFill>
                <a:latin typeface="Comic Sans MS" pitchFamily="66" charset="0"/>
              </a:rPr>
              <a:t> : “</a:t>
            </a:r>
            <a:r>
              <a:rPr lang="en-US" sz="1800" dirty="0" err="1">
                <a:solidFill>
                  <a:schemeClr val="tx1"/>
                </a:solidFill>
                <a:latin typeface="Comic Sans MS" pitchFamily="66" charset="0"/>
              </a:rPr>
              <a:t>Saya</a:t>
            </a:r>
            <a:r>
              <a:rPr lang="en-US" sz="1800" dirty="0">
                <a:solidFill>
                  <a:schemeClr val="tx1"/>
                </a:solidFill>
                <a:latin typeface="Comic Sans MS" pitchFamily="66" charset="0"/>
              </a:rPr>
              <a:t> </a:t>
            </a:r>
            <a:r>
              <a:rPr lang="en-US" sz="1800" dirty="0" err="1">
                <a:solidFill>
                  <a:schemeClr val="tx1"/>
                </a:solidFill>
                <a:latin typeface="Comic Sans MS" pitchFamily="66" charset="0"/>
              </a:rPr>
              <a:t>tidak</a:t>
            </a:r>
            <a:r>
              <a:rPr lang="en-US" sz="1800" dirty="0">
                <a:solidFill>
                  <a:schemeClr val="tx1"/>
                </a:solidFill>
                <a:latin typeface="Comic Sans MS" pitchFamily="66" charset="0"/>
              </a:rPr>
              <a:t> </a:t>
            </a:r>
            <a:r>
              <a:rPr lang="en-US" sz="1800" dirty="0" err="1">
                <a:solidFill>
                  <a:schemeClr val="tx1"/>
                </a:solidFill>
                <a:latin typeface="Comic Sans MS" pitchFamily="66" charset="0"/>
              </a:rPr>
              <a:t>pandai</a:t>
            </a:r>
            <a:r>
              <a:rPr lang="en-US" sz="1800" dirty="0">
                <a:solidFill>
                  <a:schemeClr val="tx1"/>
                </a:solidFill>
                <a:latin typeface="Comic Sans MS" pitchFamily="66" charset="0"/>
              </a:rPr>
              <a:t> </a:t>
            </a:r>
            <a:r>
              <a:rPr lang="en-US" sz="1800" dirty="0" err="1">
                <a:solidFill>
                  <a:schemeClr val="tx1"/>
                </a:solidFill>
                <a:latin typeface="Comic Sans MS" pitchFamily="66" charset="0"/>
              </a:rPr>
              <a:t>dalam</a:t>
            </a:r>
            <a:r>
              <a:rPr lang="en-US" sz="1800" dirty="0">
                <a:solidFill>
                  <a:schemeClr val="tx1"/>
                </a:solidFill>
                <a:latin typeface="Comic Sans MS" pitchFamily="66" charset="0"/>
              </a:rPr>
              <a:t> </a:t>
            </a:r>
            <a:r>
              <a:rPr lang="en-US" sz="1800" dirty="0" err="1">
                <a:solidFill>
                  <a:schemeClr val="tx1"/>
                </a:solidFill>
                <a:latin typeface="Comic Sans MS" pitchFamily="66" charset="0"/>
              </a:rPr>
              <a:t>bisnis</a:t>
            </a:r>
            <a:r>
              <a:rPr lang="en-US" sz="1800" dirty="0">
                <a:solidFill>
                  <a:schemeClr val="tx1"/>
                </a:solidFill>
                <a:latin typeface="Comic Sans MS" pitchFamily="66" charset="0"/>
              </a:rPr>
              <a:t>” / “</a:t>
            </a:r>
            <a:r>
              <a:rPr lang="en-US" sz="1800" dirty="0" err="1">
                <a:solidFill>
                  <a:schemeClr val="tx1"/>
                </a:solidFill>
                <a:latin typeface="Comic Sans MS" pitchFamily="66" charset="0"/>
              </a:rPr>
              <a:t>Saya</a:t>
            </a:r>
            <a:r>
              <a:rPr lang="en-US" sz="1800" dirty="0">
                <a:solidFill>
                  <a:schemeClr val="tx1"/>
                </a:solidFill>
                <a:latin typeface="Comic Sans MS" pitchFamily="66" charset="0"/>
              </a:rPr>
              <a:t> </a:t>
            </a:r>
            <a:r>
              <a:rPr lang="en-US" sz="1800" dirty="0" err="1">
                <a:solidFill>
                  <a:schemeClr val="tx1"/>
                </a:solidFill>
                <a:latin typeface="Comic Sans MS" pitchFamily="66" charset="0"/>
              </a:rPr>
              <a:t>selalu</a:t>
            </a:r>
            <a:r>
              <a:rPr lang="en-US" sz="1800" dirty="0">
                <a:solidFill>
                  <a:schemeClr val="tx1"/>
                </a:solidFill>
                <a:latin typeface="Comic Sans MS" pitchFamily="66" charset="0"/>
              </a:rPr>
              <a:t> </a:t>
            </a:r>
            <a:r>
              <a:rPr lang="en-US" sz="1800" dirty="0" err="1">
                <a:solidFill>
                  <a:schemeClr val="tx1"/>
                </a:solidFill>
                <a:latin typeface="Comic Sans MS" pitchFamily="66" charset="0"/>
              </a:rPr>
              <a:t>gagal</a:t>
            </a:r>
            <a:r>
              <a:rPr lang="en-US" sz="1800" dirty="0">
                <a:solidFill>
                  <a:schemeClr val="tx1"/>
                </a:solidFill>
                <a:latin typeface="Comic Sans MS" pitchFamily="66" charset="0"/>
              </a:rPr>
              <a:t> </a:t>
            </a:r>
            <a:r>
              <a:rPr lang="en-US" sz="1800" dirty="0" err="1">
                <a:solidFill>
                  <a:schemeClr val="tx1"/>
                </a:solidFill>
                <a:latin typeface="Comic Sans MS" pitchFamily="66" charset="0"/>
              </a:rPr>
              <a:t>dalam</a:t>
            </a:r>
            <a:r>
              <a:rPr lang="en-US" sz="1800" dirty="0">
                <a:solidFill>
                  <a:schemeClr val="tx1"/>
                </a:solidFill>
                <a:latin typeface="Comic Sans MS" pitchFamily="66" charset="0"/>
              </a:rPr>
              <a:t> </a:t>
            </a:r>
            <a:r>
              <a:rPr lang="en-US" sz="1800" dirty="0" err="1">
                <a:solidFill>
                  <a:schemeClr val="tx1"/>
                </a:solidFill>
                <a:latin typeface="Comic Sans MS" pitchFamily="66" charset="0"/>
              </a:rPr>
              <a:t>bisnis</a:t>
            </a:r>
            <a:r>
              <a:rPr lang="en-US" sz="1800" dirty="0">
                <a:solidFill>
                  <a:schemeClr val="tx1"/>
                </a:solidFill>
                <a:latin typeface="Comic Sans MS" pitchFamily="66" charset="0"/>
              </a:rPr>
              <a:t>”. </a:t>
            </a:r>
            <a:r>
              <a:rPr lang="en-US" sz="1800" dirty="0" err="1">
                <a:solidFill>
                  <a:schemeClr val="tx1"/>
                </a:solidFill>
                <a:latin typeface="Comic Sans MS" pitchFamily="66" charset="0"/>
              </a:rPr>
              <a:t>Ketika</a:t>
            </a:r>
            <a:r>
              <a:rPr lang="en-US" sz="1800" dirty="0">
                <a:solidFill>
                  <a:schemeClr val="tx1"/>
                </a:solidFill>
                <a:latin typeface="Comic Sans MS" pitchFamily="66" charset="0"/>
              </a:rPr>
              <a:t> </a:t>
            </a:r>
            <a:r>
              <a:rPr lang="en-US" sz="1800" dirty="0" err="1">
                <a:solidFill>
                  <a:schemeClr val="tx1"/>
                </a:solidFill>
                <a:latin typeface="Comic Sans MS" pitchFamily="66" charset="0"/>
              </a:rPr>
              <a:t>ini</a:t>
            </a:r>
            <a:r>
              <a:rPr lang="en-US" sz="1800" dirty="0">
                <a:solidFill>
                  <a:schemeClr val="tx1"/>
                </a:solidFill>
                <a:latin typeface="Comic Sans MS" pitchFamily="66" charset="0"/>
              </a:rPr>
              <a:t> </a:t>
            </a:r>
            <a:r>
              <a:rPr lang="en-US" sz="1800" dirty="0" err="1">
                <a:solidFill>
                  <a:schemeClr val="tx1"/>
                </a:solidFill>
                <a:latin typeface="Comic Sans MS" pitchFamily="66" charset="0"/>
              </a:rPr>
              <a:t>terjadi</a:t>
            </a:r>
            <a:r>
              <a:rPr lang="en-US" sz="1800" dirty="0">
                <a:solidFill>
                  <a:schemeClr val="tx1"/>
                </a:solidFill>
                <a:latin typeface="Comic Sans MS" pitchFamily="66" charset="0"/>
              </a:rPr>
              <a:t>, </a:t>
            </a:r>
            <a:r>
              <a:rPr lang="en-US" sz="1800" dirty="0" err="1">
                <a:solidFill>
                  <a:schemeClr val="tx1"/>
                </a:solidFill>
                <a:latin typeface="Comic Sans MS" pitchFamily="66" charset="0"/>
              </a:rPr>
              <a:t>maka</a:t>
            </a:r>
            <a:r>
              <a:rPr lang="en-US" sz="1800" dirty="0">
                <a:solidFill>
                  <a:schemeClr val="tx1"/>
                </a:solidFill>
                <a:latin typeface="Comic Sans MS" pitchFamily="66" charset="0"/>
              </a:rPr>
              <a:t> </a:t>
            </a:r>
            <a:r>
              <a:rPr lang="en-US" sz="1800" dirty="0" err="1">
                <a:solidFill>
                  <a:schemeClr val="tx1"/>
                </a:solidFill>
                <a:latin typeface="Comic Sans MS" pitchFamily="66" charset="0"/>
              </a:rPr>
              <a:t>bisa</a:t>
            </a:r>
            <a:r>
              <a:rPr lang="en-US" sz="1800" dirty="0">
                <a:solidFill>
                  <a:schemeClr val="tx1"/>
                </a:solidFill>
                <a:latin typeface="Comic Sans MS" pitchFamily="66" charset="0"/>
              </a:rPr>
              <a:t> </a:t>
            </a:r>
            <a:r>
              <a:rPr lang="en-US" sz="1800" dirty="0" err="1">
                <a:solidFill>
                  <a:schemeClr val="tx1"/>
                </a:solidFill>
                <a:latin typeface="Comic Sans MS" pitchFamily="66" charset="0"/>
              </a:rPr>
              <a:t>dibayangkan</a:t>
            </a:r>
            <a:r>
              <a:rPr lang="en-US" sz="1800" dirty="0">
                <a:solidFill>
                  <a:schemeClr val="tx1"/>
                </a:solidFill>
                <a:latin typeface="Comic Sans MS" pitchFamily="66" charset="0"/>
              </a:rPr>
              <a:t> </a:t>
            </a:r>
            <a:r>
              <a:rPr lang="en-US" sz="1800" dirty="0" err="1">
                <a:solidFill>
                  <a:schemeClr val="tx1"/>
                </a:solidFill>
                <a:latin typeface="Comic Sans MS" pitchFamily="66" charset="0"/>
              </a:rPr>
              <a:t>untuk</a:t>
            </a:r>
            <a:r>
              <a:rPr lang="en-US" sz="1800" dirty="0">
                <a:solidFill>
                  <a:schemeClr val="tx1"/>
                </a:solidFill>
                <a:latin typeface="Comic Sans MS" pitchFamily="66" charset="0"/>
              </a:rPr>
              <a:t> </a:t>
            </a:r>
            <a:r>
              <a:rPr lang="en-US" sz="1800" dirty="0" err="1">
                <a:solidFill>
                  <a:schemeClr val="tx1"/>
                </a:solidFill>
                <a:latin typeface="Comic Sans MS" pitchFamily="66" charset="0"/>
              </a:rPr>
              <a:t>mencapai</a:t>
            </a:r>
            <a:r>
              <a:rPr lang="en-US" sz="1800" dirty="0">
                <a:solidFill>
                  <a:schemeClr val="tx1"/>
                </a:solidFill>
                <a:latin typeface="Comic Sans MS" pitchFamily="66" charset="0"/>
              </a:rPr>
              <a:t> </a:t>
            </a:r>
            <a:r>
              <a:rPr lang="en-US" sz="1800" dirty="0" err="1">
                <a:solidFill>
                  <a:schemeClr val="tx1"/>
                </a:solidFill>
                <a:latin typeface="Comic Sans MS" pitchFamily="66" charset="0"/>
              </a:rPr>
              <a:t>tujuannya</a:t>
            </a:r>
            <a:r>
              <a:rPr lang="en-US" sz="1800" dirty="0">
                <a:solidFill>
                  <a:schemeClr val="tx1"/>
                </a:solidFill>
                <a:latin typeface="Comic Sans MS" pitchFamily="66" charset="0"/>
              </a:rPr>
              <a:t> </a:t>
            </a:r>
            <a:r>
              <a:rPr lang="en-US" sz="1800" dirty="0" err="1">
                <a:solidFill>
                  <a:schemeClr val="tx1"/>
                </a:solidFill>
                <a:latin typeface="Comic Sans MS" pitchFamily="66" charset="0"/>
              </a:rPr>
              <a:t>menjadi</a:t>
            </a:r>
            <a:r>
              <a:rPr lang="en-US" sz="1800" dirty="0">
                <a:solidFill>
                  <a:schemeClr val="tx1"/>
                </a:solidFill>
                <a:latin typeface="Comic Sans MS" pitchFamily="66" charset="0"/>
              </a:rPr>
              <a:t> </a:t>
            </a:r>
            <a:r>
              <a:rPr lang="en-US" sz="1800" dirty="0" err="1">
                <a:solidFill>
                  <a:schemeClr val="tx1"/>
                </a:solidFill>
                <a:latin typeface="Comic Sans MS" pitchFamily="66" charset="0"/>
              </a:rPr>
              <a:t>sebuah</a:t>
            </a:r>
            <a:r>
              <a:rPr lang="en-US" sz="1800" dirty="0">
                <a:solidFill>
                  <a:schemeClr val="tx1"/>
                </a:solidFill>
                <a:latin typeface="Comic Sans MS" pitchFamily="66" charset="0"/>
              </a:rPr>
              <a:t> </a:t>
            </a:r>
            <a:r>
              <a:rPr lang="en-US" sz="1800" dirty="0" err="1">
                <a:solidFill>
                  <a:schemeClr val="tx1"/>
                </a:solidFill>
                <a:latin typeface="Comic Sans MS" pitchFamily="66" charset="0"/>
              </a:rPr>
              <a:t>kesulitan</a:t>
            </a:r>
            <a:r>
              <a:rPr lang="en-US" sz="1800" dirty="0">
                <a:solidFill>
                  <a:schemeClr val="tx1"/>
                </a:solidFill>
                <a:latin typeface="Comic Sans MS" pitchFamily="66" charset="0"/>
              </a:rPr>
              <a:t> </a:t>
            </a:r>
            <a:r>
              <a:rPr lang="en-US" sz="1800" dirty="0" err="1">
                <a:solidFill>
                  <a:schemeClr val="tx1"/>
                </a:solidFill>
                <a:latin typeface="Comic Sans MS" pitchFamily="66" charset="0"/>
              </a:rPr>
              <a:t>tersendiri</a:t>
            </a:r>
            <a:r>
              <a:rPr lang="en-US" sz="1800" dirty="0">
                <a:solidFill>
                  <a:schemeClr val="tx1"/>
                </a:solidFill>
                <a:latin typeface="Comic Sans MS" pitchFamily="66" charset="0"/>
              </a:rPr>
              <a:t>.</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123536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err="1">
                <a:solidFill>
                  <a:schemeClr val="tx1"/>
                </a:solidFill>
                <a:latin typeface="Comic Sans MS" pitchFamily="66" charset="0"/>
              </a:rPr>
              <a:t>Idealnya</a:t>
            </a:r>
            <a:r>
              <a:rPr lang="en-US" dirty="0">
                <a:solidFill>
                  <a:schemeClr val="tx1"/>
                </a:solidFill>
                <a:latin typeface="Comic Sans MS" pitchFamily="66" charset="0"/>
              </a:rPr>
              <a:t>, </a:t>
            </a:r>
            <a:r>
              <a:rPr lang="en-US" dirty="0" err="1">
                <a:solidFill>
                  <a:schemeClr val="tx1"/>
                </a:solidFill>
                <a:latin typeface="Comic Sans MS" pitchFamily="66" charset="0"/>
              </a:rPr>
              <a:t>bahasa</a:t>
            </a:r>
            <a:r>
              <a:rPr lang="en-US" dirty="0">
                <a:solidFill>
                  <a:schemeClr val="tx1"/>
                </a:solidFill>
                <a:latin typeface="Comic Sans MS" pitchFamily="66" charset="0"/>
              </a:rPr>
              <a:t> </a:t>
            </a:r>
            <a:r>
              <a:rPr lang="en-US" dirty="0" err="1">
                <a:solidFill>
                  <a:schemeClr val="tx1"/>
                </a:solidFill>
                <a:latin typeface="Comic Sans MS" pitchFamily="66" charset="0"/>
              </a:rPr>
              <a:t>representasi</a:t>
            </a:r>
            <a:r>
              <a:rPr lang="en-US" dirty="0">
                <a:solidFill>
                  <a:schemeClr val="tx1"/>
                </a:solidFill>
                <a:latin typeface="Comic Sans MS" pitchFamily="66" charset="0"/>
              </a:rPr>
              <a:t> </a:t>
            </a:r>
            <a:r>
              <a:rPr lang="en-US" dirty="0" err="1">
                <a:solidFill>
                  <a:schemeClr val="tx1"/>
                </a:solidFill>
                <a:latin typeface="Comic Sans MS" pitchFamily="66" charset="0"/>
              </a:rPr>
              <a:t>harus</a:t>
            </a:r>
            <a:r>
              <a:rPr lang="en-US" dirty="0">
                <a:solidFill>
                  <a:schemeClr val="tx1"/>
                </a:solidFill>
                <a:latin typeface="Comic Sans MS" pitchFamily="66" charset="0"/>
              </a:rPr>
              <a:t> </a:t>
            </a:r>
            <a:r>
              <a:rPr lang="en-US" dirty="0" err="1">
                <a:solidFill>
                  <a:schemeClr val="tx1"/>
                </a:solidFill>
                <a:latin typeface="Comic Sans MS" pitchFamily="66" charset="0"/>
              </a:rPr>
              <a:t>memungkinkan</a:t>
            </a:r>
            <a:r>
              <a:rPr lang="en-US" dirty="0">
                <a:solidFill>
                  <a:schemeClr val="tx1"/>
                </a:solidFill>
                <a:latin typeface="Comic Sans MS" pitchFamily="66" charset="0"/>
              </a:rPr>
              <a:t> </a:t>
            </a:r>
            <a:r>
              <a:rPr lang="en-US" dirty="0" err="1">
                <a:solidFill>
                  <a:schemeClr val="tx1"/>
                </a:solidFill>
                <a:latin typeface="Comic Sans MS" pitchFamily="66" charset="0"/>
              </a:rPr>
              <a:t>spesifikasi</a:t>
            </a:r>
            <a:r>
              <a:rPr lang="en-US" dirty="0">
                <a:solidFill>
                  <a:schemeClr val="tx1"/>
                </a:solidFill>
                <a:latin typeface="Comic Sans MS" pitchFamily="66" charset="0"/>
              </a:rPr>
              <a:t> </a:t>
            </a:r>
            <a:r>
              <a:rPr lang="en-US" dirty="0" err="1">
                <a:solidFill>
                  <a:schemeClr val="tx1"/>
                </a:solidFill>
                <a:latin typeface="Comic Sans MS" pitchFamily="66" charset="0"/>
              </a:rPr>
              <a:t>karakteristik</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yang </a:t>
            </a:r>
            <a:r>
              <a:rPr lang="en-US" dirty="0" err="1">
                <a:solidFill>
                  <a:schemeClr val="tx1"/>
                </a:solidFill>
                <a:latin typeface="Comic Sans MS" pitchFamily="66" charset="0"/>
              </a:rPr>
              <a:t>diinginkan</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cara</a:t>
            </a:r>
            <a:r>
              <a:rPr lang="en-US" dirty="0">
                <a:solidFill>
                  <a:schemeClr val="tx1"/>
                </a:solidFill>
                <a:latin typeface="Comic Sans MS" pitchFamily="66" charset="0"/>
              </a:rPr>
              <a:t> yang </a:t>
            </a:r>
            <a:r>
              <a:rPr lang="en-US" dirty="0" err="1">
                <a:solidFill>
                  <a:schemeClr val="tx1"/>
                </a:solidFill>
                <a:latin typeface="Comic Sans MS" pitchFamily="66" charset="0"/>
              </a:rPr>
              <a:t>tidak</a:t>
            </a:r>
            <a:r>
              <a:rPr lang="en-US" dirty="0">
                <a:solidFill>
                  <a:schemeClr val="tx1"/>
                </a:solidFill>
                <a:latin typeface="Comic Sans MS" pitchFamily="66" charset="0"/>
              </a:rPr>
              <a:t> </a:t>
            </a:r>
            <a:r>
              <a:rPr lang="en-US" dirty="0" err="1">
                <a:solidFill>
                  <a:schemeClr val="tx1"/>
                </a:solidFill>
                <a:latin typeface="Comic Sans MS" pitchFamily="66" charset="0"/>
              </a:rPr>
              <a:t>ambigu</a:t>
            </a:r>
            <a:r>
              <a:rPr lang="en-US" dirty="0">
                <a:solidFill>
                  <a:schemeClr val="tx1"/>
                </a:solidFill>
                <a:latin typeface="Comic Sans MS" pitchFamily="66" charset="0"/>
              </a:rPr>
              <a:t>. </a:t>
            </a:r>
          </a:p>
          <a:p>
            <a:pPr marL="45720" indent="0" algn="just" fontAlgn="base">
              <a:lnSpc>
                <a:spcPct val="150000"/>
              </a:lnSpc>
              <a:buNone/>
            </a:pPr>
            <a:r>
              <a:rPr lang="en-US" dirty="0" err="1">
                <a:solidFill>
                  <a:schemeClr val="tx1"/>
                </a:solidFill>
                <a:latin typeface="Comic Sans MS" pitchFamily="66" charset="0"/>
              </a:rPr>
              <a:t>Syarat</a:t>
            </a:r>
            <a:r>
              <a:rPr lang="en-US" dirty="0">
                <a:solidFill>
                  <a:schemeClr val="tx1"/>
                </a:solidFill>
                <a:latin typeface="Comic Sans MS" pitchFamily="66" charset="0"/>
              </a:rPr>
              <a:t> </a:t>
            </a:r>
            <a:r>
              <a:rPr lang="en-US" dirty="0" err="1">
                <a:solidFill>
                  <a:schemeClr val="tx1"/>
                </a:solidFill>
                <a:latin typeface="Comic Sans MS" pitchFamily="66" charset="0"/>
              </a:rPr>
              <a:t>bahasa</a:t>
            </a:r>
            <a:r>
              <a:rPr lang="en-US" dirty="0">
                <a:solidFill>
                  <a:schemeClr val="tx1"/>
                </a:solidFill>
                <a:latin typeface="Comic Sans MS" pitchFamily="66" charset="0"/>
              </a:rPr>
              <a:t> meta-model </a:t>
            </a:r>
            <a:r>
              <a:rPr lang="en-US" dirty="0" err="1">
                <a:solidFill>
                  <a:schemeClr val="tx1"/>
                </a:solidFill>
                <a:latin typeface="Comic Sans MS" pitchFamily="66" charset="0"/>
              </a:rPr>
              <a:t>harus</a:t>
            </a:r>
            <a:r>
              <a:rPr lang="en-US" dirty="0">
                <a:solidFill>
                  <a:schemeClr val="tx1"/>
                </a:solidFill>
                <a:latin typeface="Comic Sans MS" pitchFamily="66" charset="0"/>
              </a:rPr>
              <a:t>: </a:t>
            </a:r>
          </a:p>
          <a:p>
            <a:pPr marL="388620" algn="just" fontAlgn="base">
              <a:lnSpc>
                <a:spcPct val="150000"/>
              </a:lnSpc>
              <a:buFont typeface="Wingdings" pitchFamily="2" charset="2"/>
              <a:buChar char="ü"/>
            </a:pPr>
            <a:r>
              <a:rPr lang="en-US" dirty="0">
                <a:solidFill>
                  <a:schemeClr val="tx1"/>
                </a:solidFill>
                <a:latin typeface="Comic Sans MS" pitchFamily="66" charset="0"/>
              </a:rPr>
              <a:t> </a:t>
            </a:r>
            <a:r>
              <a:rPr lang="en-US" dirty="0">
                <a:solidFill>
                  <a:srgbClr val="0070C0"/>
                </a:solidFill>
                <a:latin typeface="Comic Sans MS" pitchFamily="66" charset="0"/>
              </a:rPr>
              <a:t>Formal</a:t>
            </a:r>
            <a:r>
              <a:rPr lang="en-US" dirty="0">
                <a:solidFill>
                  <a:schemeClr val="tx1"/>
                </a:solidFill>
                <a:latin typeface="Comic Sans MS" pitchFamily="66" charset="0"/>
              </a:rPr>
              <a:t> (</a:t>
            </a:r>
            <a:r>
              <a:rPr lang="en-US" dirty="0" err="1">
                <a:solidFill>
                  <a:schemeClr val="tx1"/>
                </a:solidFill>
                <a:latin typeface="Comic Sans MS" pitchFamily="66" charset="0"/>
              </a:rPr>
              <a:t>akurat</a:t>
            </a:r>
            <a:r>
              <a:rPr lang="en-US" dirty="0">
                <a:solidFill>
                  <a:schemeClr val="tx1"/>
                </a:solidFill>
                <a:latin typeface="Comic Sans MS" pitchFamily="66" charset="0"/>
              </a:rPr>
              <a:t>, </a:t>
            </a:r>
            <a:r>
              <a:rPr lang="en-US" dirty="0" err="1">
                <a:solidFill>
                  <a:schemeClr val="tx1"/>
                </a:solidFill>
                <a:latin typeface="Comic Sans MS" pitchFamily="66" charset="0"/>
              </a:rPr>
              <a:t>ketat</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menghindari</a:t>
            </a:r>
            <a:r>
              <a:rPr lang="en-US" dirty="0">
                <a:solidFill>
                  <a:schemeClr val="tx1"/>
                </a:solidFill>
                <a:latin typeface="Comic Sans MS" pitchFamily="66" charset="0"/>
              </a:rPr>
              <a:t> </a:t>
            </a:r>
            <a:r>
              <a:rPr lang="en-US" dirty="0" err="1">
                <a:solidFill>
                  <a:schemeClr val="tx1"/>
                </a:solidFill>
                <a:latin typeface="Comic Sans MS" pitchFamily="66" charset="0"/>
              </a:rPr>
              <a:t>ambiguitas</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penafsiran</a:t>
            </a:r>
            <a:r>
              <a:rPr lang="en-US" dirty="0">
                <a:solidFill>
                  <a:schemeClr val="tx1"/>
                </a:solidFill>
                <a:latin typeface="Comic Sans MS" pitchFamily="66" charset="0"/>
              </a:rPr>
              <a:t> </a:t>
            </a:r>
            <a:r>
              <a:rPr lang="en-US" dirty="0" err="1">
                <a:solidFill>
                  <a:schemeClr val="tx1"/>
                </a:solidFill>
                <a:latin typeface="Comic Sans MS" pitchFamily="66" charset="0"/>
              </a:rPr>
              <a:t>representasi</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a:t>
            </a:r>
          </a:p>
          <a:p>
            <a:pPr marL="388620" algn="just" fontAlgn="base">
              <a:lnSpc>
                <a:spcPct val="150000"/>
              </a:lnSpc>
              <a:buFont typeface="Wingdings" pitchFamily="2" charset="2"/>
              <a:buChar char="ü"/>
            </a:pPr>
            <a:r>
              <a:rPr lang="en-US" dirty="0">
                <a:solidFill>
                  <a:schemeClr val="tx1"/>
                </a:solidFill>
                <a:latin typeface="Comic Sans MS" pitchFamily="66" charset="0"/>
              </a:rPr>
              <a:t> </a:t>
            </a:r>
            <a:r>
              <a:rPr lang="en-US" dirty="0" err="1">
                <a:solidFill>
                  <a:srgbClr val="0070C0"/>
                </a:solidFill>
                <a:latin typeface="Comic Sans MS" pitchFamily="66" charset="0"/>
              </a:rPr>
              <a:t>Lengkap</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memungkinkan</a:t>
            </a:r>
            <a:r>
              <a:rPr lang="en-US" dirty="0">
                <a:solidFill>
                  <a:schemeClr val="tx1"/>
                </a:solidFill>
                <a:latin typeface="Comic Sans MS" pitchFamily="66" charset="0"/>
              </a:rPr>
              <a:t> </a:t>
            </a:r>
            <a:r>
              <a:rPr lang="en-US" dirty="0" err="1">
                <a:solidFill>
                  <a:schemeClr val="tx1"/>
                </a:solidFill>
                <a:latin typeface="Comic Sans MS" pitchFamily="66" charset="0"/>
              </a:rPr>
              <a:t>pembangunan</a:t>
            </a:r>
            <a:r>
              <a:rPr lang="en-US" dirty="0">
                <a:solidFill>
                  <a:schemeClr val="tx1"/>
                </a:solidFill>
                <a:latin typeface="Comic Sans MS" pitchFamily="66" charset="0"/>
              </a:rPr>
              <a:t> </a:t>
            </a:r>
            <a:r>
              <a:rPr lang="en-US" dirty="0" err="1">
                <a:solidFill>
                  <a:schemeClr val="tx1"/>
                </a:solidFill>
                <a:latin typeface="Comic Sans MS" pitchFamily="66" charset="0"/>
              </a:rPr>
              <a:t>representasi</a:t>
            </a:r>
            <a:r>
              <a:rPr lang="en-US" dirty="0">
                <a:solidFill>
                  <a:schemeClr val="tx1"/>
                </a:solidFill>
                <a:latin typeface="Comic Sans MS" pitchFamily="66" charset="0"/>
              </a:rPr>
              <a:t> yang </a:t>
            </a:r>
            <a:r>
              <a:rPr lang="en-US" dirty="0" err="1">
                <a:solidFill>
                  <a:schemeClr val="tx1"/>
                </a:solidFill>
                <a:latin typeface="Comic Sans MS" pitchFamily="66" charset="0"/>
              </a:rPr>
              <a:t>benar-benar</a:t>
            </a:r>
            <a:r>
              <a:rPr lang="en-US" dirty="0">
                <a:solidFill>
                  <a:schemeClr val="tx1"/>
                </a:solidFill>
                <a:latin typeface="Comic Sans MS" pitchFamily="66" charset="0"/>
              </a:rPr>
              <a:t> </a:t>
            </a:r>
            <a:r>
              <a:rPr lang="en-US" dirty="0" err="1">
                <a:solidFill>
                  <a:schemeClr val="tx1"/>
                </a:solidFill>
                <a:latin typeface="Comic Sans MS" pitchFamily="66" charset="0"/>
              </a:rPr>
              <a:t>menggambarkan</a:t>
            </a:r>
            <a:r>
              <a:rPr lang="en-US" dirty="0">
                <a:solidFill>
                  <a:schemeClr val="tx1"/>
                </a:solidFill>
                <a:latin typeface="Comic Sans MS" pitchFamily="66" charset="0"/>
              </a:rPr>
              <a:t> </a:t>
            </a:r>
            <a:r>
              <a:rPr lang="en-US" dirty="0" err="1">
                <a:solidFill>
                  <a:schemeClr val="tx1"/>
                </a:solidFill>
                <a:latin typeface="Comic Sans MS" pitchFamily="66" charset="0"/>
              </a:rPr>
              <a:t>tampilan</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400760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2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560070" indent="-514350" algn="just" fontAlgn="base">
              <a:lnSpc>
                <a:spcPct val="150000"/>
              </a:lnSpc>
              <a:buAutoNum type="arabicPeriod"/>
            </a:pPr>
            <a:r>
              <a:rPr lang="en-US" dirty="0">
                <a:solidFill>
                  <a:schemeClr val="tx1"/>
                </a:solidFill>
                <a:latin typeface="Comic Sans MS" pitchFamily="66" charset="0"/>
              </a:rPr>
              <a:t>State Oriented Meta-Models</a:t>
            </a:r>
          </a:p>
          <a:p>
            <a:pPr marL="560070" indent="-514350" algn="just" fontAlgn="base">
              <a:lnSpc>
                <a:spcPct val="150000"/>
              </a:lnSpc>
              <a:buAutoNum type="arabicPeriod"/>
            </a:pPr>
            <a:r>
              <a:rPr lang="en-US" dirty="0">
                <a:solidFill>
                  <a:schemeClr val="tx1"/>
                </a:solidFill>
                <a:latin typeface="Comic Sans MS" pitchFamily="66" charset="0"/>
              </a:rPr>
              <a:t>Activity Oriented Meta-Models</a:t>
            </a:r>
          </a:p>
          <a:p>
            <a:pPr marL="560070" indent="-514350" algn="just" fontAlgn="base">
              <a:lnSpc>
                <a:spcPct val="150000"/>
              </a:lnSpc>
              <a:buAutoNum type="arabicPeriod"/>
            </a:pPr>
            <a:r>
              <a:rPr lang="en-US" dirty="0">
                <a:solidFill>
                  <a:schemeClr val="tx1"/>
                </a:solidFill>
                <a:latin typeface="Comic Sans MS" pitchFamily="66" charset="0"/>
              </a:rPr>
              <a:t>Structure Oriented Meta-Models</a:t>
            </a:r>
          </a:p>
          <a:p>
            <a:pPr marL="560070" indent="-514350" algn="just" fontAlgn="base">
              <a:lnSpc>
                <a:spcPct val="150000"/>
              </a:lnSpc>
              <a:buAutoNum type="arabicPeriod"/>
            </a:pPr>
            <a:r>
              <a:rPr lang="en-US" dirty="0">
                <a:solidFill>
                  <a:schemeClr val="tx1"/>
                </a:solidFill>
                <a:latin typeface="Comic Sans MS" pitchFamily="66" charset="0"/>
              </a:rPr>
              <a:t>Data Oriented Meta-Models</a:t>
            </a:r>
          </a:p>
          <a:p>
            <a:pPr marL="560070" indent="-514350" algn="just" fontAlgn="base">
              <a:lnSpc>
                <a:spcPct val="150000"/>
              </a:lnSpc>
              <a:buAutoNum type="arabicPeriod"/>
            </a:pPr>
            <a:r>
              <a:rPr lang="en-US" dirty="0">
                <a:solidFill>
                  <a:schemeClr val="tx1"/>
                </a:solidFill>
                <a:latin typeface="Comic Sans MS" pitchFamily="66" charset="0"/>
              </a:rPr>
              <a:t>Heterogeneous Meta-Models</a:t>
            </a:r>
          </a:p>
          <a:p>
            <a:pPr marL="560070" indent="-514350" algn="just" fontAlgn="base">
              <a:lnSpc>
                <a:spcPct val="150000"/>
              </a:lnSpc>
              <a:buAutoNum type="arabicPeriod"/>
            </a:pPr>
            <a:r>
              <a:rPr lang="en-US" dirty="0">
                <a:solidFill>
                  <a:schemeClr val="tx1"/>
                </a:solidFill>
                <a:latin typeface="Comic Sans MS" pitchFamily="66" charset="0"/>
              </a:rPr>
              <a:t>Multiple View Approach</a:t>
            </a:r>
          </a:p>
        </p:txBody>
      </p:sp>
    </p:spTree>
    <p:extLst>
      <p:ext uri="{BB962C8B-B14F-4D97-AF65-F5344CB8AC3E}">
        <p14:creationId xmlns:p14="http://schemas.microsoft.com/office/powerpoint/2010/main" val="152550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2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chemeClr val="bg2">
                    <a:lumMod val="50000"/>
                  </a:schemeClr>
                </a:solidFill>
                <a:latin typeface="Comic Sans MS" pitchFamily="66" charset="0"/>
              </a:rPr>
              <a:t>1. </a:t>
            </a:r>
            <a:r>
              <a:rPr lang="en-US" dirty="0">
                <a:solidFill>
                  <a:srgbClr val="0070C0"/>
                </a:solidFill>
                <a:latin typeface="Comic Sans MS" pitchFamily="66" charset="0"/>
              </a:rPr>
              <a:t>State Oriented Meta-Models</a:t>
            </a:r>
          </a:p>
          <a:p>
            <a:pPr marL="45720" indent="0" algn="just" fontAlgn="base">
              <a:lnSpc>
                <a:spcPct val="150000"/>
              </a:lnSpc>
              <a:buNone/>
            </a:pPr>
            <a:r>
              <a:rPr lang="en-US" dirty="0">
                <a:solidFill>
                  <a:schemeClr val="tx1"/>
                </a:solidFill>
                <a:latin typeface="Comic Sans MS" pitchFamily="66" charset="0"/>
              </a:rPr>
              <a:t>State oriented meta-models </a:t>
            </a:r>
            <a:r>
              <a:rPr lang="nb-NO" dirty="0">
                <a:solidFill>
                  <a:schemeClr val="tx1"/>
                </a:solidFill>
                <a:latin typeface="Comic Sans MS" pitchFamily="66" charset="0"/>
              </a:rPr>
              <a:t>memungkinkan pemodelan sistem sebagai</a:t>
            </a:r>
            <a:r>
              <a:rPr lang="en-US" dirty="0">
                <a:solidFill>
                  <a:schemeClr val="tx1"/>
                </a:solidFill>
                <a:latin typeface="Comic Sans MS" pitchFamily="66" charset="0"/>
              </a:rPr>
              <a:t> </a:t>
            </a:r>
            <a:r>
              <a:rPr lang="en-US" i="1" dirty="0">
                <a:solidFill>
                  <a:srgbClr val="0070C0"/>
                </a:solidFill>
                <a:latin typeface="Comic Sans MS" pitchFamily="66" charset="0"/>
              </a:rPr>
              <a:t>set of states </a:t>
            </a:r>
            <a:r>
              <a:rPr lang="nb-NO" dirty="0">
                <a:solidFill>
                  <a:schemeClr val="tx1"/>
                </a:solidFill>
                <a:latin typeface="Comic Sans MS" pitchFamily="66" charset="0"/>
              </a:rPr>
              <a:t>dan satu set transisi.</a:t>
            </a:r>
          </a:p>
          <a:p>
            <a:pPr marL="45720" indent="0" algn="just" fontAlgn="base">
              <a:lnSpc>
                <a:spcPct val="150000"/>
              </a:lnSpc>
              <a:buNone/>
            </a:pPr>
            <a:r>
              <a:rPr lang="en-US" dirty="0" err="1">
                <a:solidFill>
                  <a:schemeClr val="tx1"/>
                </a:solidFill>
                <a:latin typeface="Comic Sans MS" pitchFamily="66" charset="0"/>
              </a:rPr>
              <a:t>Transisi</a:t>
            </a:r>
            <a:r>
              <a:rPr lang="en-US" dirty="0">
                <a:solidFill>
                  <a:schemeClr val="tx1"/>
                </a:solidFill>
                <a:latin typeface="Comic Sans MS" pitchFamily="66" charset="0"/>
              </a:rPr>
              <a:t> </a:t>
            </a:r>
            <a:r>
              <a:rPr lang="en-US" dirty="0" err="1">
                <a:solidFill>
                  <a:schemeClr val="tx1"/>
                </a:solidFill>
                <a:latin typeface="Comic Sans MS" pitchFamily="66" charset="0"/>
              </a:rPr>
              <a:t>antar</a:t>
            </a:r>
            <a:r>
              <a:rPr lang="en-US" dirty="0">
                <a:solidFill>
                  <a:schemeClr val="tx1"/>
                </a:solidFill>
                <a:latin typeface="Comic Sans MS" pitchFamily="66" charset="0"/>
              </a:rPr>
              <a:t> states </a:t>
            </a:r>
            <a:r>
              <a:rPr lang="nb-NO" dirty="0">
                <a:solidFill>
                  <a:schemeClr val="tx1"/>
                </a:solidFill>
                <a:latin typeface="Comic Sans MS" pitchFamily="66" charset="0"/>
              </a:rPr>
              <a:t>menurut beberapa stimulus (rangsangan) eksternal</a:t>
            </a:r>
            <a:r>
              <a:rPr lang="en-US" dirty="0">
                <a:solidFill>
                  <a:schemeClr val="tx1"/>
                </a:solidFill>
                <a:latin typeface="Comic Sans MS" pitchFamily="66" charset="0"/>
              </a:rPr>
              <a:t>. </a:t>
            </a:r>
            <a:r>
              <a:rPr lang="nb-NO" dirty="0">
                <a:solidFill>
                  <a:schemeClr val="tx1"/>
                </a:solidFill>
                <a:latin typeface="Comic Sans MS" pitchFamily="66" charset="0"/>
              </a:rPr>
              <a:t>Meta-model yang memadai untuk model sistem di mana perilaku jasmani adalah aspek yang paling penting untuk ditangkap</a:t>
            </a:r>
          </a:p>
          <a:p>
            <a:pPr marL="45720" indent="0" algn="just" fontAlgn="base">
              <a:lnSpc>
                <a:spcPct val="150000"/>
              </a:lnSpc>
              <a:buNone/>
            </a:pPr>
            <a:endParaRPr lang="en-US" dirty="0">
              <a:latin typeface="Comic Sans MS" pitchFamily="66" charset="0"/>
            </a:endParaRPr>
          </a:p>
        </p:txBody>
      </p:sp>
    </p:spTree>
    <p:extLst>
      <p:ext uri="{BB962C8B-B14F-4D97-AF65-F5344CB8AC3E}">
        <p14:creationId xmlns:p14="http://schemas.microsoft.com/office/powerpoint/2010/main" val="1369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rPr>
              <a:t>1. State Oriented Meta-Models</a:t>
            </a:r>
          </a:p>
          <a:p>
            <a:pPr marL="45720" indent="0" algn="just" fontAlgn="base">
              <a:lnSpc>
                <a:spcPct val="150000"/>
              </a:lnSpc>
              <a:buNone/>
            </a:pPr>
            <a:r>
              <a:rPr lang="en-US" dirty="0" err="1">
                <a:solidFill>
                  <a:schemeClr val="tx1"/>
                </a:solidFill>
                <a:latin typeface="Comic Sans MS" pitchFamily="66" charset="0"/>
              </a:rPr>
              <a:t>Contoh</a:t>
            </a:r>
            <a:r>
              <a:rPr lang="en-US" dirty="0">
                <a:solidFill>
                  <a:schemeClr val="tx1"/>
                </a:solidFill>
                <a:latin typeface="Comic Sans MS" pitchFamily="66" charset="0"/>
              </a:rPr>
              <a:t>:</a:t>
            </a:r>
          </a:p>
          <a:p>
            <a:pPr marL="45720" indent="0" algn="just" fontAlgn="base">
              <a:lnSpc>
                <a:spcPct val="150000"/>
              </a:lnSpc>
              <a:buNone/>
            </a:pPr>
            <a:r>
              <a:rPr lang="en-US" dirty="0">
                <a:solidFill>
                  <a:schemeClr val="tx1"/>
                </a:solidFill>
                <a:latin typeface="Comic Sans MS" pitchFamily="66" charset="0"/>
              </a:rPr>
              <a:t>* Finite State Machines (FSMs), </a:t>
            </a:r>
          </a:p>
          <a:p>
            <a:pPr marL="45720" indent="0" algn="just" fontAlgn="base">
              <a:lnSpc>
                <a:spcPct val="150000"/>
              </a:lnSpc>
              <a:buNone/>
            </a:pPr>
            <a:r>
              <a:rPr lang="en-US" dirty="0">
                <a:solidFill>
                  <a:schemeClr val="tx1"/>
                </a:solidFill>
                <a:latin typeface="Comic Sans MS" pitchFamily="66" charset="0"/>
              </a:rPr>
              <a:t>* Finite State Machines with Data paths (FSMDs),</a:t>
            </a:r>
          </a:p>
          <a:p>
            <a:pPr marL="45720" indent="0" algn="just" fontAlgn="base">
              <a:lnSpc>
                <a:spcPct val="150000"/>
              </a:lnSpc>
              <a:buNone/>
            </a:pPr>
            <a:r>
              <a:rPr lang="en-US" dirty="0">
                <a:solidFill>
                  <a:schemeClr val="tx1"/>
                </a:solidFill>
                <a:latin typeface="Comic Sans MS" pitchFamily="66" charset="0"/>
              </a:rPr>
              <a:t>* State Charts </a:t>
            </a:r>
          </a:p>
          <a:p>
            <a:pPr marL="45720" indent="0" algn="just" fontAlgn="base">
              <a:lnSpc>
                <a:spcPct val="150000"/>
              </a:lnSpc>
              <a:buNone/>
            </a:pPr>
            <a:r>
              <a:rPr lang="en-US" dirty="0">
                <a:solidFill>
                  <a:schemeClr val="tx1"/>
                </a:solidFill>
                <a:latin typeface="Comic Sans MS" pitchFamily="66" charset="0"/>
              </a:rPr>
              <a:t>* Petri nets</a:t>
            </a:r>
          </a:p>
        </p:txBody>
      </p:sp>
    </p:spTree>
    <p:extLst>
      <p:ext uri="{BB962C8B-B14F-4D97-AF65-F5344CB8AC3E}">
        <p14:creationId xmlns:p14="http://schemas.microsoft.com/office/powerpoint/2010/main" val="376011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rPr>
              <a:t>2. Activity Oriented Meta-Models</a:t>
            </a:r>
          </a:p>
          <a:p>
            <a:pPr marL="45720" indent="0" algn="just" fontAlgn="base">
              <a:lnSpc>
                <a:spcPct val="150000"/>
              </a:lnSpc>
              <a:buNone/>
            </a:pPr>
            <a:r>
              <a:rPr lang="en-US" dirty="0">
                <a:solidFill>
                  <a:schemeClr val="tx1"/>
                </a:solidFill>
                <a:latin typeface="Comic Sans MS" pitchFamily="66" charset="0"/>
              </a:rPr>
              <a:t>Meta-models </a:t>
            </a:r>
            <a:r>
              <a:rPr lang="nb-NO" dirty="0">
                <a:solidFill>
                  <a:schemeClr val="tx1"/>
                </a:solidFill>
                <a:latin typeface="Comic Sans MS" pitchFamily="66" charset="0"/>
              </a:rPr>
              <a:t>berorientasi aktivitas memungkinkan pemodelan sistem sebagai serangkaian kegiatan yang berkaitan dengan data atau dengan eksekusi yang berkaitan</a:t>
            </a:r>
            <a:r>
              <a:rPr lang="en-US" dirty="0">
                <a:solidFill>
                  <a:schemeClr val="tx1"/>
                </a:solidFill>
                <a:latin typeface="Comic Sans MS" pitchFamily="66" charset="0"/>
              </a:rPr>
              <a:t>.</a:t>
            </a:r>
          </a:p>
          <a:p>
            <a:pPr marL="45720" indent="0" algn="just" fontAlgn="base">
              <a:lnSpc>
                <a:spcPct val="150000"/>
              </a:lnSpc>
              <a:buNone/>
            </a:pPr>
            <a:r>
              <a:rPr lang="en-US" dirty="0">
                <a:solidFill>
                  <a:schemeClr val="tx1"/>
                </a:solidFill>
                <a:latin typeface="Comic Sans MS" pitchFamily="66" charset="0"/>
              </a:rPr>
              <a:t>Meta-models </a:t>
            </a:r>
            <a:r>
              <a:rPr lang="en-US" dirty="0" err="1">
                <a:solidFill>
                  <a:schemeClr val="tx1"/>
                </a:solidFill>
                <a:latin typeface="Comic Sans MS" pitchFamily="66" charset="0"/>
              </a:rPr>
              <a:t>ini</a:t>
            </a:r>
            <a:r>
              <a:rPr lang="en-US" dirty="0">
                <a:solidFill>
                  <a:schemeClr val="tx1"/>
                </a:solidFill>
                <a:latin typeface="Comic Sans MS" pitchFamily="66" charset="0"/>
              </a:rPr>
              <a:t> </a:t>
            </a:r>
            <a:r>
              <a:rPr lang="nb-NO" dirty="0">
                <a:solidFill>
                  <a:schemeClr val="tx1"/>
                </a:solidFill>
                <a:latin typeface="Comic Sans MS" pitchFamily="66" charset="0"/>
              </a:rPr>
              <a:t>sangat cocok untuk model sistem dimana data dipengaruhi oleh urutan transformasi dengan laju yang konstan.</a:t>
            </a:r>
          </a:p>
          <a:p>
            <a:pPr marL="45720" indent="0" algn="just" fontAlgn="base">
              <a:lnSpc>
                <a:spcPct val="150000"/>
              </a:lnSpc>
              <a:buNone/>
            </a:pPr>
            <a:endParaRPr lang="en-US" dirty="0">
              <a:solidFill>
                <a:srgbClr val="0070C0"/>
              </a:solidFill>
              <a:latin typeface="Comic Sans MS" pitchFamily="66" charset="0"/>
            </a:endParaRPr>
          </a:p>
          <a:p>
            <a:pPr marL="45720" indent="0" algn="just" fontAlgn="base">
              <a:lnSpc>
                <a:spcPct val="150000"/>
              </a:lnSpc>
              <a:buNone/>
            </a:pP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121965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rPr>
              <a:t>2. Activity Oriented Meta-Models</a:t>
            </a:r>
          </a:p>
          <a:p>
            <a:pPr marL="45720" indent="0" algn="just" fontAlgn="base">
              <a:lnSpc>
                <a:spcPct val="150000"/>
              </a:lnSpc>
              <a:buNone/>
            </a:pPr>
            <a:r>
              <a:rPr lang="en-US" dirty="0" err="1">
                <a:solidFill>
                  <a:schemeClr val="tx1"/>
                </a:solidFill>
                <a:latin typeface="Comic Sans MS" pitchFamily="66" charset="0"/>
              </a:rPr>
              <a:t>Contoh</a:t>
            </a:r>
            <a:r>
              <a:rPr lang="en-US" dirty="0">
                <a:solidFill>
                  <a:schemeClr val="tx1"/>
                </a:solidFill>
                <a:latin typeface="Comic Sans MS" pitchFamily="66" charset="0"/>
              </a:rPr>
              <a:t>:</a:t>
            </a:r>
          </a:p>
          <a:p>
            <a:pPr marL="45720" indent="0" algn="just" fontAlgn="base">
              <a:lnSpc>
                <a:spcPct val="150000"/>
              </a:lnSpc>
              <a:buNone/>
            </a:pPr>
            <a:r>
              <a:rPr lang="en-US" dirty="0">
                <a:solidFill>
                  <a:schemeClr val="tx1"/>
                </a:solidFill>
                <a:latin typeface="Comic Sans MS" pitchFamily="66" charset="0"/>
              </a:rPr>
              <a:t>* Data Flow Diagram (DFD)</a:t>
            </a:r>
          </a:p>
          <a:p>
            <a:pPr marL="45720" indent="0" algn="just" fontAlgn="base">
              <a:lnSpc>
                <a:spcPct val="150000"/>
              </a:lnSpc>
              <a:buNone/>
            </a:pPr>
            <a:r>
              <a:rPr lang="en-US" dirty="0">
                <a:solidFill>
                  <a:schemeClr val="tx1"/>
                </a:solidFill>
                <a:latin typeface="Comic Sans MS" pitchFamily="66" charset="0"/>
              </a:rPr>
              <a:t>* Flowcharts</a:t>
            </a:r>
          </a:p>
        </p:txBody>
      </p:sp>
    </p:spTree>
    <p:extLst>
      <p:ext uri="{BB962C8B-B14F-4D97-AF65-F5344CB8AC3E}">
        <p14:creationId xmlns:p14="http://schemas.microsoft.com/office/powerpoint/2010/main" val="851673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rPr>
              <a:t>3. Structured Oriented Meta-Models</a:t>
            </a:r>
          </a:p>
          <a:p>
            <a:pPr marL="45720" indent="0" algn="just" fontAlgn="base">
              <a:lnSpc>
                <a:spcPct val="150000"/>
              </a:lnSpc>
              <a:buNone/>
            </a:pPr>
            <a:r>
              <a:rPr lang="en-US" dirty="0">
                <a:solidFill>
                  <a:schemeClr val="tx1"/>
                </a:solidFill>
                <a:latin typeface="Comic Sans MS" pitchFamily="66" charset="0"/>
              </a:rPr>
              <a:t>Structured oriented meta-models </a:t>
            </a:r>
            <a:r>
              <a:rPr lang="nb-NO" dirty="0">
                <a:solidFill>
                  <a:schemeClr val="tx1"/>
                </a:solidFill>
                <a:latin typeface="Comic Sans MS" pitchFamily="66" charset="0"/>
              </a:rPr>
              <a:t>memungkinkan deskripsi sistem modul fisik dan interkoneksi mereka</a:t>
            </a:r>
            <a:r>
              <a:rPr lang="en-US" dirty="0">
                <a:solidFill>
                  <a:schemeClr val="tx1"/>
                </a:solidFill>
                <a:latin typeface="Comic Sans MS" pitchFamily="66" charset="0"/>
              </a:rPr>
              <a:t>.</a:t>
            </a:r>
          </a:p>
          <a:p>
            <a:pPr marL="45720" indent="0" algn="just" fontAlgn="base">
              <a:lnSpc>
                <a:spcPct val="150000"/>
              </a:lnSpc>
              <a:buNone/>
            </a:pPr>
            <a:r>
              <a:rPr lang="en-US" dirty="0">
                <a:solidFill>
                  <a:schemeClr val="tx1"/>
                </a:solidFill>
                <a:latin typeface="Comic Sans MS" pitchFamily="66" charset="0"/>
              </a:rPr>
              <a:t>M</a:t>
            </a:r>
            <a:r>
              <a:rPr lang="nb-NO" dirty="0">
                <a:solidFill>
                  <a:schemeClr val="tx1"/>
                </a:solidFill>
                <a:latin typeface="Comic Sans MS" pitchFamily="66" charset="0"/>
              </a:rPr>
              <a:t>eta-model yang didedikasikan untuk karakterisasi komposisi fisik dari suatu sistem, bukan fungsinya.</a:t>
            </a:r>
            <a:endParaRPr lang="en-US" dirty="0">
              <a:solidFill>
                <a:schemeClr val="tx1"/>
              </a:solidFill>
              <a:latin typeface="Comic Sans MS" pitchFamily="66" charset="0"/>
            </a:endParaRPr>
          </a:p>
          <a:p>
            <a:pPr marL="45720" indent="0" algn="just" fontAlgn="base">
              <a:lnSpc>
                <a:spcPct val="150000"/>
              </a:lnSpc>
              <a:buNone/>
            </a:pP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417312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5400" cy="762000"/>
          </a:xfrm>
        </p:spPr>
        <p:txBody>
          <a:bodyPr/>
          <a:lstStyle/>
          <a:p>
            <a:pPr marL="0" indent="0">
              <a:buNone/>
            </a:pPr>
            <a:r>
              <a:rPr lang="en-US" sz="4400" dirty="0">
                <a:latin typeface="Times New Roman" pitchFamily="18" charset="0"/>
                <a:cs typeface="Times New Roman" pitchFamily="18" charset="0"/>
              </a:rPr>
              <a:t>SILABUS MATA KULIAH</a:t>
            </a:r>
          </a:p>
        </p:txBody>
      </p:sp>
      <p:sp>
        <p:nvSpPr>
          <p:cNvPr id="3" name="Content Placeholder 2"/>
          <p:cNvSpPr>
            <a:spLocks noGrp="1"/>
          </p:cNvSpPr>
          <p:nvPr>
            <p:ph sz="quarter" idx="4294967295"/>
          </p:nvPr>
        </p:nvSpPr>
        <p:spPr>
          <a:xfrm>
            <a:off x="533400" y="1219200"/>
            <a:ext cx="8305800" cy="5181600"/>
          </a:xfrm>
          <a:prstGeom prst="rect">
            <a:avLst/>
          </a:prstGeom>
        </p:spPr>
        <p:txBody>
          <a:bodyPr>
            <a:noAutofit/>
          </a:bodyPr>
          <a:lstStyle/>
          <a:p>
            <a:pPr marL="45720" indent="0">
              <a:buNone/>
            </a:pPr>
            <a:r>
              <a:rPr lang="en-US" sz="2400" dirty="0">
                <a:solidFill>
                  <a:schemeClr val="tx1"/>
                </a:solidFill>
                <a:latin typeface="Comic Sans MS" pitchFamily="66" charset="0"/>
              </a:rPr>
              <a:t>1.</a:t>
            </a:r>
            <a:r>
              <a:rPr lang="en-US" sz="2400" dirty="0">
                <a:solidFill>
                  <a:srgbClr val="FF0000"/>
                </a:solidFill>
                <a:latin typeface="Comic Sans MS" pitchFamily="66" charset="0"/>
              </a:rPr>
              <a:t> </a:t>
            </a:r>
            <a:r>
              <a:rPr lang="en-US" dirty="0">
                <a:solidFill>
                  <a:schemeClr val="tx1"/>
                </a:solidFill>
                <a:latin typeface="Comic Sans MS" pitchFamily="66" charset="0"/>
              </a:rPr>
              <a:t>Requirement Engineering</a:t>
            </a:r>
          </a:p>
          <a:p>
            <a:pPr marL="45720" indent="0">
              <a:buNone/>
            </a:pPr>
            <a:r>
              <a:rPr lang="en-US" sz="2400" dirty="0">
                <a:solidFill>
                  <a:schemeClr val="tx1"/>
                </a:solidFill>
                <a:latin typeface="Comic Sans MS" pitchFamily="66" charset="0"/>
              </a:rPr>
              <a:t>2. </a:t>
            </a:r>
            <a:r>
              <a:rPr lang="en-US" dirty="0">
                <a:solidFill>
                  <a:schemeClr val="tx1"/>
                </a:solidFill>
                <a:latin typeface="Comic Sans MS" pitchFamily="66" charset="0"/>
              </a:rPr>
              <a:t>Requirement Elicitation</a:t>
            </a:r>
          </a:p>
          <a:p>
            <a:pPr marL="45720" indent="0">
              <a:buNone/>
            </a:pPr>
            <a:r>
              <a:rPr lang="en-US" sz="2400" dirty="0">
                <a:solidFill>
                  <a:schemeClr val="tx1"/>
                </a:solidFill>
                <a:latin typeface="Comic Sans MS" pitchFamily="66" charset="0"/>
              </a:rPr>
              <a:t>3. </a:t>
            </a:r>
            <a:r>
              <a:rPr lang="en-US" sz="2800" dirty="0">
                <a:solidFill>
                  <a:srgbClr val="0070C0"/>
                </a:solidFill>
                <a:latin typeface="Comic Sans MS" pitchFamily="66" charset="0"/>
              </a:rPr>
              <a:t>Specification of Requirement Models</a:t>
            </a:r>
          </a:p>
          <a:p>
            <a:pPr marL="45720" indent="0">
              <a:buNone/>
            </a:pPr>
            <a:r>
              <a:rPr lang="en-US" sz="2400" dirty="0">
                <a:solidFill>
                  <a:schemeClr val="tx1"/>
                </a:solidFill>
                <a:latin typeface="Comic Sans MS" pitchFamily="66" charset="0"/>
              </a:rPr>
              <a:t>4. Requirement Prioritization</a:t>
            </a:r>
          </a:p>
          <a:p>
            <a:pPr marL="45720" indent="0">
              <a:buNone/>
            </a:pPr>
            <a:r>
              <a:rPr lang="en-US" sz="2400" dirty="0">
                <a:solidFill>
                  <a:schemeClr val="tx1"/>
                </a:solidFill>
                <a:latin typeface="Comic Sans MS" pitchFamily="66" charset="0"/>
              </a:rPr>
              <a:t>5. Requirement Interdependencies: State of the Art and Future</a:t>
            </a:r>
          </a:p>
          <a:p>
            <a:pPr marL="45720" indent="0">
              <a:buNone/>
            </a:pPr>
            <a:r>
              <a:rPr lang="en-US" sz="2400" dirty="0">
                <a:solidFill>
                  <a:schemeClr val="tx1"/>
                </a:solidFill>
                <a:latin typeface="Comic Sans MS" pitchFamily="66" charset="0"/>
              </a:rPr>
              <a:t>6. Impact Analysis</a:t>
            </a:r>
          </a:p>
          <a:p>
            <a:pPr marL="45720" indent="0">
              <a:buNone/>
            </a:pPr>
            <a:r>
              <a:rPr lang="en-US" sz="2400" dirty="0">
                <a:solidFill>
                  <a:schemeClr val="tx1"/>
                </a:solidFill>
                <a:latin typeface="Comic Sans MS" pitchFamily="66" charset="0"/>
              </a:rPr>
              <a:t>7. Requirement Negotiation</a:t>
            </a:r>
          </a:p>
          <a:p>
            <a:pPr marL="45720" indent="0">
              <a:buNone/>
            </a:pPr>
            <a:r>
              <a:rPr lang="en-US" sz="2400" dirty="0">
                <a:solidFill>
                  <a:schemeClr val="tx1"/>
                </a:solidFill>
                <a:latin typeface="Comic Sans MS" pitchFamily="66" charset="0"/>
              </a:rPr>
              <a:t>8. Quality Assurance in Requirement Engineering</a:t>
            </a:r>
          </a:p>
          <a:p>
            <a:pPr marL="45720" indent="0">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2353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200" dirty="0">
                <a:solidFill>
                  <a:srgbClr val="0070C0"/>
                </a:solidFill>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cs typeface="Times New Roman" pitchFamily="18" charset="0"/>
              </a:rPr>
              <a:t>3. Structured Oriented Meta-Models</a:t>
            </a:r>
          </a:p>
          <a:p>
            <a:pPr marL="45720" indent="0" algn="just" fontAlgn="base">
              <a:lnSpc>
                <a:spcPct val="150000"/>
              </a:lnSpc>
              <a:buNone/>
            </a:pPr>
            <a:r>
              <a:rPr lang="en-US" dirty="0" err="1">
                <a:solidFill>
                  <a:schemeClr val="tx1"/>
                </a:solidFill>
                <a:latin typeface="Comic Sans MS" pitchFamily="66" charset="0"/>
                <a:cs typeface="Times New Roman" pitchFamily="18" charset="0"/>
              </a:rPr>
              <a:t>Contoh</a:t>
            </a:r>
            <a:r>
              <a:rPr lang="en-US" dirty="0">
                <a:solidFill>
                  <a:schemeClr val="tx1"/>
                </a:solidFill>
                <a:latin typeface="Comic Sans MS" pitchFamily="66" charset="0"/>
                <a:cs typeface="Times New Roman" pitchFamily="18" charset="0"/>
              </a:rPr>
              <a:t>:</a:t>
            </a:r>
          </a:p>
          <a:p>
            <a:pPr marL="45720" indent="0" algn="just" fontAlgn="base">
              <a:lnSpc>
                <a:spcPct val="150000"/>
              </a:lnSpc>
              <a:buNone/>
            </a:pPr>
            <a:r>
              <a:rPr lang="en-US" dirty="0">
                <a:solidFill>
                  <a:schemeClr val="tx1"/>
                </a:solidFill>
                <a:latin typeface="Comic Sans MS" pitchFamily="66" charset="0"/>
                <a:cs typeface="Times New Roman" pitchFamily="18" charset="0"/>
              </a:rPr>
              <a:t>* Block Diagram/ Component-Connectivity Diagrams (CCDs)</a:t>
            </a:r>
          </a:p>
          <a:p>
            <a:pPr marL="45720" indent="0" algn="just" fontAlgn="base">
              <a:lnSpc>
                <a:spcPct val="150000"/>
              </a:lnSpc>
              <a:buNone/>
            </a:pPr>
            <a:endParaRPr lang="en-US" dirty="0">
              <a:solidFill>
                <a:schemeClr val="tx1"/>
              </a:solidFill>
              <a:latin typeface="Comic Sans MS" pitchFamily="66" charset="0"/>
              <a:cs typeface="Times New Roman" pitchFamily="18" charset="0"/>
            </a:endParaRPr>
          </a:p>
          <a:p>
            <a:pPr marL="45720" indent="0" algn="just" fontAlgn="base">
              <a:lnSpc>
                <a:spcPct val="150000"/>
              </a:lnSpc>
              <a:buNone/>
            </a:pPr>
            <a:r>
              <a:rPr lang="en-US" dirty="0">
                <a:solidFill>
                  <a:schemeClr val="tx1"/>
                </a:solidFill>
                <a:latin typeface="Comic Sans MS" pitchFamily="66" charset="0"/>
                <a:cs typeface="Times New Roman" pitchFamily="18" charset="0"/>
              </a:rPr>
              <a:t>UML’s deployment </a:t>
            </a:r>
            <a:r>
              <a:rPr lang="en-US" dirty="0" err="1">
                <a:solidFill>
                  <a:schemeClr val="tx1"/>
                </a:solidFill>
                <a:latin typeface="Comic Sans MS" pitchFamily="66" charset="0"/>
                <a:cs typeface="Times New Roman" pitchFamily="18" charset="0"/>
              </a:rPr>
              <a:t>dan</a:t>
            </a:r>
            <a:r>
              <a:rPr lang="en-US" dirty="0">
                <a:solidFill>
                  <a:schemeClr val="tx1"/>
                </a:solidFill>
                <a:latin typeface="Comic Sans MS" pitchFamily="66" charset="0"/>
                <a:cs typeface="Times New Roman" pitchFamily="18" charset="0"/>
              </a:rPr>
              <a:t> component diagram </a:t>
            </a:r>
            <a:r>
              <a:rPr lang="en-US" dirty="0" err="1">
                <a:solidFill>
                  <a:schemeClr val="tx1"/>
                </a:solidFill>
                <a:latin typeface="Comic Sans MS" pitchFamily="66" charset="0"/>
                <a:cs typeface="Times New Roman" pitchFamily="18" charset="0"/>
              </a:rPr>
              <a:t>didasarkan</a:t>
            </a:r>
            <a:r>
              <a:rPr lang="en-US" dirty="0">
                <a:solidFill>
                  <a:schemeClr val="tx1"/>
                </a:solidFill>
                <a:latin typeface="Comic Sans MS" pitchFamily="66" charset="0"/>
                <a:cs typeface="Times New Roman" pitchFamily="18" charset="0"/>
              </a:rPr>
              <a:t> </a:t>
            </a:r>
            <a:r>
              <a:rPr lang="en-US" dirty="0" err="1">
                <a:solidFill>
                  <a:schemeClr val="tx1"/>
                </a:solidFill>
                <a:latin typeface="Comic Sans MS" pitchFamily="66" charset="0"/>
                <a:cs typeface="Times New Roman" pitchFamily="18" charset="0"/>
              </a:rPr>
              <a:t>pada</a:t>
            </a:r>
            <a:r>
              <a:rPr lang="en-US" dirty="0">
                <a:solidFill>
                  <a:schemeClr val="tx1"/>
                </a:solidFill>
                <a:latin typeface="Comic Sans MS" pitchFamily="66" charset="0"/>
                <a:cs typeface="Times New Roman" pitchFamily="18" charset="0"/>
              </a:rPr>
              <a:t> meta-model </a:t>
            </a:r>
            <a:r>
              <a:rPr lang="en-US" dirty="0" err="1">
                <a:solidFill>
                  <a:schemeClr val="tx1"/>
                </a:solidFill>
                <a:latin typeface="Comic Sans MS" pitchFamily="66" charset="0"/>
                <a:cs typeface="Times New Roman" pitchFamily="18" charset="0"/>
              </a:rPr>
              <a:t>ini</a:t>
            </a:r>
            <a:r>
              <a:rPr lang="en-US" dirty="0">
                <a:solidFill>
                  <a:schemeClr val="tx1"/>
                </a:solidFill>
                <a:latin typeface="Comic Sans MS" pitchFamily="66" charset="0"/>
                <a:cs typeface="Times New Roman" pitchFamily="18" charset="0"/>
              </a:rPr>
              <a:t>.</a:t>
            </a:r>
            <a:endParaRPr lang="en-US" dirty="0">
              <a:solidFill>
                <a:srgbClr val="0070C0"/>
              </a:solidFill>
              <a:latin typeface="Comic Sans MS" pitchFamily="66" charset="0"/>
              <a:cs typeface="Times New Roman" pitchFamily="18" charset="0"/>
            </a:endParaRPr>
          </a:p>
        </p:txBody>
      </p:sp>
    </p:spTree>
    <p:extLst>
      <p:ext uri="{BB962C8B-B14F-4D97-AF65-F5344CB8AC3E}">
        <p14:creationId xmlns:p14="http://schemas.microsoft.com/office/powerpoint/2010/main" val="630825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rPr>
              <a:t>4. Data Oriented Meta-Models</a:t>
            </a:r>
          </a:p>
          <a:p>
            <a:pPr marL="45720" indent="0" algn="just" fontAlgn="base">
              <a:lnSpc>
                <a:spcPct val="150000"/>
              </a:lnSpc>
              <a:buNone/>
            </a:pPr>
            <a:r>
              <a:rPr lang="en-US" dirty="0">
                <a:solidFill>
                  <a:schemeClr val="tx1"/>
                </a:solidFill>
                <a:latin typeface="Comic Sans MS" pitchFamily="66" charset="0"/>
              </a:rPr>
              <a:t>Data oriented meta-models </a:t>
            </a:r>
            <a:r>
              <a:rPr lang="nb-NO" dirty="0">
                <a:solidFill>
                  <a:schemeClr val="tx1"/>
                </a:solidFill>
                <a:latin typeface="Comic Sans MS" pitchFamily="66" charset="0"/>
              </a:rPr>
              <a:t>memungkinkan pemodelan sistem sebagai kumpulan data yang berhubungan dengan beberapa jenis atribut</a:t>
            </a:r>
            <a:r>
              <a:rPr lang="en-US" dirty="0">
                <a:solidFill>
                  <a:schemeClr val="tx1"/>
                </a:solidFill>
                <a:latin typeface="Comic Sans MS" pitchFamily="66" charset="0"/>
              </a:rPr>
              <a:t>.</a:t>
            </a:r>
          </a:p>
          <a:p>
            <a:pPr marL="45720" indent="0" algn="just" fontAlgn="base">
              <a:lnSpc>
                <a:spcPct val="150000"/>
              </a:lnSpc>
              <a:buNone/>
            </a:pPr>
            <a:r>
              <a:rPr lang="en-US" dirty="0">
                <a:solidFill>
                  <a:schemeClr val="tx1"/>
                </a:solidFill>
                <a:latin typeface="Comic Sans MS" pitchFamily="66" charset="0"/>
              </a:rPr>
              <a:t>Meta-models </a:t>
            </a:r>
            <a:r>
              <a:rPr lang="en-US" dirty="0" err="1">
                <a:solidFill>
                  <a:schemeClr val="tx1"/>
                </a:solidFill>
                <a:latin typeface="Comic Sans MS" pitchFamily="66" charset="0"/>
              </a:rPr>
              <a:t>ini</a:t>
            </a:r>
            <a:r>
              <a:rPr lang="en-US" dirty="0">
                <a:solidFill>
                  <a:schemeClr val="tx1"/>
                </a:solidFill>
                <a:latin typeface="Comic Sans MS" pitchFamily="66" charset="0"/>
              </a:rPr>
              <a:t> </a:t>
            </a:r>
            <a:r>
              <a:rPr lang="nb-NO" dirty="0">
                <a:solidFill>
                  <a:schemeClr val="tx1"/>
                </a:solidFill>
                <a:latin typeface="Comic Sans MS" pitchFamily="66" charset="0"/>
              </a:rPr>
              <a:t>mendedikasikan organisasi data lebih penting daripada fungsi sistem</a:t>
            </a:r>
            <a:r>
              <a:rPr lang="en-US" dirty="0">
                <a:solidFill>
                  <a:schemeClr val="tx1"/>
                </a:solidFill>
                <a:latin typeface="Comic Sans MS" pitchFamily="66" charset="0"/>
              </a:rPr>
              <a:t>. </a:t>
            </a:r>
          </a:p>
          <a:p>
            <a:pPr marL="45720" indent="0" algn="just" fontAlgn="base">
              <a:lnSpc>
                <a:spcPct val="150000"/>
              </a:lnSpc>
              <a:buNone/>
            </a:pP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2726912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2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rPr>
              <a:t>4. Data Oriented Meta-Models</a:t>
            </a:r>
          </a:p>
          <a:p>
            <a:pPr marL="45720" indent="0" algn="just" fontAlgn="base">
              <a:lnSpc>
                <a:spcPct val="150000"/>
              </a:lnSpc>
              <a:buNone/>
            </a:pPr>
            <a:r>
              <a:rPr lang="en-US" dirty="0">
                <a:solidFill>
                  <a:schemeClr val="tx1"/>
                </a:solidFill>
                <a:latin typeface="Comic Sans MS" pitchFamily="66" charset="0"/>
              </a:rPr>
              <a:t>Data oriented meta-models, </a:t>
            </a:r>
            <a:r>
              <a:rPr lang="en-US" dirty="0" err="1">
                <a:solidFill>
                  <a:schemeClr val="tx1"/>
                </a:solidFill>
                <a:latin typeface="Comic Sans MS" pitchFamily="66" charset="0"/>
              </a:rPr>
              <a:t>biasanya</a:t>
            </a:r>
            <a:r>
              <a:rPr lang="en-US" dirty="0">
                <a:solidFill>
                  <a:schemeClr val="tx1"/>
                </a:solidFill>
                <a:latin typeface="Comic Sans MS" pitchFamily="66" charset="0"/>
              </a:rPr>
              <a:t> </a:t>
            </a:r>
            <a:r>
              <a:rPr lang="en-US" dirty="0" err="1">
                <a:solidFill>
                  <a:schemeClr val="tx1"/>
                </a:solidFill>
                <a:latin typeface="Comic Sans MS" pitchFamily="66" charset="0"/>
              </a:rPr>
              <a:t>digunakan</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metodologi</a:t>
            </a:r>
            <a:r>
              <a:rPr lang="en-US" dirty="0">
                <a:solidFill>
                  <a:schemeClr val="tx1"/>
                </a:solidFill>
                <a:latin typeface="Comic Sans MS" pitchFamily="66" charset="0"/>
              </a:rPr>
              <a:t> </a:t>
            </a:r>
            <a:r>
              <a:rPr lang="en-US" dirty="0" err="1">
                <a:solidFill>
                  <a:schemeClr val="tx1"/>
                </a:solidFill>
                <a:latin typeface="Comic Sans MS" pitchFamily="66" charset="0"/>
              </a:rPr>
              <a:t>berdasarkan</a:t>
            </a:r>
            <a:r>
              <a:rPr lang="en-US" dirty="0">
                <a:solidFill>
                  <a:schemeClr val="tx1"/>
                </a:solidFill>
                <a:latin typeface="Comic Sans MS" pitchFamily="66" charset="0"/>
              </a:rPr>
              <a:t> </a:t>
            </a:r>
            <a:r>
              <a:rPr lang="en-US" dirty="0" err="1">
                <a:solidFill>
                  <a:schemeClr val="tx1"/>
                </a:solidFill>
                <a:latin typeface="Comic Sans MS" pitchFamily="66" charset="0"/>
              </a:rPr>
              <a:t>analisis</a:t>
            </a:r>
            <a:r>
              <a:rPr lang="en-US" dirty="0">
                <a:solidFill>
                  <a:schemeClr val="tx1"/>
                </a:solidFill>
                <a:latin typeface="Comic Sans MS" pitchFamily="66" charset="0"/>
              </a:rPr>
              <a:t> </a:t>
            </a:r>
            <a:r>
              <a:rPr lang="en-US" dirty="0" err="1">
                <a:solidFill>
                  <a:schemeClr val="tx1"/>
                </a:solidFill>
                <a:latin typeface="Comic Sans MS" pitchFamily="66" charset="0"/>
              </a:rPr>
              <a:t>struktur</a:t>
            </a:r>
            <a:r>
              <a:rPr lang="en-US" dirty="0">
                <a:solidFill>
                  <a:schemeClr val="tx1"/>
                </a:solidFill>
                <a:latin typeface="Comic Sans MS" pitchFamily="66" charset="0"/>
              </a:rPr>
              <a:t> </a:t>
            </a:r>
            <a:r>
              <a:rPr lang="en-US" dirty="0" err="1">
                <a:solidFill>
                  <a:schemeClr val="tx1"/>
                </a:solidFill>
                <a:latin typeface="Comic Sans MS" pitchFamily="66" charset="0"/>
              </a:rPr>
              <a:t>tradisional</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teknik</a:t>
            </a:r>
            <a:r>
              <a:rPr lang="en-US" dirty="0">
                <a:solidFill>
                  <a:schemeClr val="tx1"/>
                </a:solidFill>
                <a:latin typeface="Comic Sans MS" pitchFamily="66" charset="0"/>
              </a:rPr>
              <a:t> </a:t>
            </a:r>
            <a:r>
              <a:rPr lang="en-US" dirty="0" err="1">
                <a:solidFill>
                  <a:schemeClr val="tx1"/>
                </a:solidFill>
                <a:latin typeface="Comic Sans MS" pitchFamily="66" charset="0"/>
              </a:rPr>
              <a:t>desain</a:t>
            </a:r>
            <a:r>
              <a:rPr lang="en-US" dirty="0">
                <a:solidFill>
                  <a:schemeClr val="tx1"/>
                </a:solidFill>
                <a:latin typeface="Comic Sans MS" pitchFamily="66" charset="0"/>
              </a:rPr>
              <a:t>.</a:t>
            </a:r>
          </a:p>
          <a:p>
            <a:pPr marL="45720" indent="0" algn="just" fontAlgn="base">
              <a:lnSpc>
                <a:spcPct val="150000"/>
              </a:lnSpc>
              <a:buNone/>
            </a:pP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28071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rPr>
              <a:t>4. Data Oriented Meta-Models</a:t>
            </a:r>
          </a:p>
          <a:p>
            <a:pPr marL="45720" indent="0" algn="just" fontAlgn="base">
              <a:lnSpc>
                <a:spcPct val="150000"/>
              </a:lnSpc>
              <a:buNone/>
            </a:pPr>
            <a:r>
              <a:rPr lang="en-US" dirty="0" err="1">
                <a:solidFill>
                  <a:schemeClr val="tx1"/>
                </a:solidFill>
                <a:latin typeface="Comic Sans MS" pitchFamily="66" charset="0"/>
              </a:rPr>
              <a:t>Contoh</a:t>
            </a:r>
            <a:r>
              <a:rPr lang="en-US" dirty="0">
                <a:solidFill>
                  <a:schemeClr val="tx1"/>
                </a:solidFill>
                <a:latin typeface="Comic Sans MS" pitchFamily="66" charset="0"/>
              </a:rPr>
              <a:t>:</a:t>
            </a:r>
          </a:p>
          <a:p>
            <a:pPr algn="just" fontAlgn="base">
              <a:lnSpc>
                <a:spcPct val="150000"/>
              </a:lnSpc>
              <a:buFont typeface="Arial" charset="0"/>
              <a:buChar char="•"/>
            </a:pPr>
            <a:r>
              <a:rPr lang="en-US" dirty="0">
                <a:solidFill>
                  <a:schemeClr val="tx1"/>
                </a:solidFill>
                <a:latin typeface="Comic Sans MS" pitchFamily="66" charset="0"/>
              </a:rPr>
              <a:t>Entity Relationship Diagram (ERD)</a:t>
            </a:r>
          </a:p>
          <a:p>
            <a:pPr algn="just" fontAlgn="base">
              <a:lnSpc>
                <a:spcPct val="150000"/>
              </a:lnSpc>
              <a:buFont typeface="Arial" charset="0"/>
              <a:buChar char="•"/>
            </a:pPr>
            <a:r>
              <a:rPr lang="en-US" dirty="0">
                <a:solidFill>
                  <a:schemeClr val="tx1"/>
                </a:solidFill>
                <a:latin typeface="Comic Sans MS" pitchFamily="66" charset="0"/>
              </a:rPr>
              <a:t>Jackson’s structured diagrams (JSDs)</a:t>
            </a:r>
          </a:p>
          <a:p>
            <a:pPr marL="45720" indent="0" algn="just" fontAlgn="base">
              <a:lnSpc>
                <a:spcPct val="150000"/>
              </a:lnSpc>
              <a:buNone/>
            </a:pP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2814368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rPr>
              <a:t>5. Heterogeneous Meta-Models</a:t>
            </a:r>
          </a:p>
          <a:p>
            <a:pPr marL="45720" indent="0" algn="just" fontAlgn="base">
              <a:lnSpc>
                <a:spcPct val="150000"/>
              </a:lnSpc>
              <a:buNone/>
            </a:pPr>
            <a:r>
              <a:rPr lang="en-US" dirty="0">
                <a:solidFill>
                  <a:schemeClr val="tx1"/>
                </a:solidFill>
                <a:latin typeface="Comic Sans MS" pitchFamily="66" charset="0"/>
              </a:rPr>
              <a:t>Heterogeneous meta-models </a:t>
            </a:r>
            <a:r>
              <a:rPr lang="nb-NO" dirty="0">
                <a:solidFill>
                  <a:schemeClr val="tx1"/>
                </a:solidFill>
                <a:latin typeface="Comic Sans MS" pitchFamily="66" charset="0"/>
              </a:rPr>
              <a:t>memungkinkan penggunaan dalam representasi sistem yang sama, beberapa karakteristik dari meta-model yang berbeda, yaitu empat kategori yang dijelaskan sebelumnya.</a:t>
            </a:r>
            <a:endParaRPr lang="en-US" dirty="0">
              <a:solidFill>
                <a:schemeClr val="tx1"/>
              </a:solidFill>
              <a:latin typeface="Comic Sans MS" pitchFamily="66" charset="0"/>
            </a:endParaRPr>
          </a:p>
          <a:p>
            <a:pPr marL="45720" indent="0" algn="just" fontAlgn="base">
              <a:lnSpc>
                <a:spcPct val="150000"/>
              </a:lnSpc>
              <a:buNone/>
            </a:pPr>
            <a:r>
              <a:rPr lang="en-US" dirty="0">
                <a:solidFill>
                  <a:schemeClr val="tx1"/>
                </a:solidFill>
                <a:latin typeface="Comic Sans MS" pitchFamily="66" charset="0"/>
              </a:rPr>
              <a:t>Meta-models </a:t>
            </a:r>
            <a:r>
              <a:rPr lang="en-US" dirty="0" err="1">
                <a:solidFill>
                  <a:schemeClr val="tx1"/>
                </a:solidFill>
                <a:latin typeface="Comic Sans MS" pitchFamily="66" charset="0"/>
              </a:rPr>
              <a:t>ini</a:t>
            </a:r>
            <a:r>
              <a:rPr lang="en-US" dirty="0">
                <a:solidFill>
                  <a:schemeClr val="tx1"/>
                </a:solidFill>
                <a:latin typeface="Comic Sans MS" pitchFamily="66" charset="0"/>
              </a:rPr>
              <a:t> </a:t>
            </a:r>
            <a:r>
              <a:rPr lang="en-US" dirty="0" err="1">
                <a:solidFill>
                  <a:schemeClr val="tx1"/>
                </a:solidFill>
                <a:latin typeface="Comic Sans MS" pitchFamily="66" charset="0"/>
              </a:rPr>
              <a:t>adalah</a:t>
            </a:r>
            <a:r>
              <a:rPr lang="en-US" dirty="0">
                <a:solidFill>
                  <a:schemeClr val="tx1"/>
                </a:solidFill>
                <a:latin typeface="Comic Sans MS" pitchFamily="66" charset="0"/>
              </a:rPr>
              <a:t> </a:t>
            </a:r>
            <a:r>
              <a:rPr lang="nb-NO" dirty="0">
                <a:solidFill>
                  <a:schemeClr val="tx1"/>
                </a:solidFill>
                <a:latin typeface="Comic Sans MS" pitchFamily="66" charset="0"/>
              </a:rPr>
              <a:t>solusi yang baik ketika sistem yang relatif kompleks harus dimodelkan.</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602653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rPr>
              <a:t>5. Heterogeneous Meta-Models</a:t>
            </a:r>
          </a:p>
          <a:p>
            <a:pPr marL="45720" indent="0" algn="just" fontAlgn="base">
              <a:lnSpc>
                <a:spcPct val="150000"/>
              </a:lnSpc>
              <a:buNone/>
            </a:pPr>
            <a:r>
              <a:rPr lang="en-US" dirty="0" err="1">
                <a:solidFill>
                  <a:schemeClr val="tx1"/>
                </a:solidFill>
                <a:latin typeface="Comic Sans MS" pitchFamily="66" charset="0"/>
              </a:rPr>
              <a:t>Contoh</a:t>
            </a:r>
            <a:r>
              <a:rPr lang="en-US" dirty="0">
                <a:solidFill>
                  <a:schemeClr val="tx1"/>
                </a:solidFill>
                <a:latin typeface="Comic Sans MS" pitchFamily="66" charset="0"/>
              </a:rPr>
              <a:t>:</a:t>
            </a:r>
          </a:p>
          <a:p>
            <a:pPr algn="just" fontAlgn="base">
              <a:lnSpc>
                <a:spcPct val="150000"/>
              </a:lnSpc>
              <a:buFont typeface="Arial" charset="0"/>
              <a:buChar char="•"/>
            </a:pPr>
            <a:r>
              <a:rPr lang="en-US" dirty="0">
                <a:solidFill>
                  <a:schemeClr val="tx1"/>
                </a:solidFill>
                <a:latin typeface="Comic Sans MS" pitchFamily="66" charset="0"/>
              </a:rPr>
              <a:t>Control/ Data Flow Graphs (CDFGs)</a:t>
            </a:r>
          </a:p>
          <a:p>
            <a:pPr algn="just" fontAlgn="base">
              <a:lnSpc>
                <a:spcPct val="150000"/>
              </a:lnSpc>
              <a:buFont typeface="Arial" charset="0"/>
              <a:buChar char="•"/>
            </a:pPr>
            <a:r>
              <a:rPr lang="en-US" dirty="0">
                <a:solidFill>
                  <a:schemeClr val="tx1"/>
                </a:solidFill>
                <a:latin typeface="Comic Sans MS" pitchFamily="66" charset="0"/>
              </a:rPr>
              <a:t>Object Process Diagram (OPDs)</a:t>
            </a:r>
          </a:p>
          <a:p>
            <a:pPr algn="just" fontAlgn="base">
              <a:lnSpc>
                <a:spcPct val="150000"/>
              </a:lnSpc>
              <a:buFont typeface="Arial" charset="0"/>
              <a:buChar char="•"/>
            </a:pPr>
            <a:r>
              <a:rPr lang="en-US" dirty="0">
                <a:solidFill>
                  <a:schemeClr val="tx1"/>
                </a:solidFill>
                <a:latin typeface="Comic Sans MS" pitchFamily="66" charset="0"/>
              </a:rPr>
              <a:t>Program State Machines (PSMs)</a:t>
            </a:r>
          </a:p>
        </p:txBody>
      </p:sp>
    </p:spTree>
    <p:extLst>
      <p:ext uri="{BB962C8B-B14F-4D97-AF65-F5344CB8AC3E}">
        <p14:creationId xmlns:p14="http://schemas.microsoft.com/office/powerpoint/2010/main" val="2741501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Meta-Models Categories</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fontAlgn="base">
              <a:lnSpc>
                <a:spcPct val="150000"/>
              </a:lnSpc>
              <a:buNone/>
            </a:pPr>
            <a:r>
              <a:rPr lang="en-US" dirty="0">
                <a:solidFill>
                  <a:srgbClr val="0070C0"/>
                </a:solidFill>
                <a:latin typeface="Comic Sans MS" pitchFamily="66" charset="0"/>
              </a:rPr>
              <a:t>6. Multiple-View Approach</a:t>
            </a:r>
          </a:p>
          <a:p>
            <a:pPr marL="45720" indent="0" algn="just" fontAlgn="base">
              <a:lnSpc>
                <a:spcPct val="150000"/>
              </a:lnSpc>
              <a:buNone/>
            </a:pP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meningkatnya</a:t>
            </a:r>
            <a:r>
              <a:rPr lang="en-US" dirty="0">
                <a:solidFill>
                  <a:schemeClr val="tx1"/>
                </a:solidFill>
                <a:latin typeface="Comic Sans MS" pitchFamily="66" charset="0"/>
              </a:rPr>
              <a:t> </a:t>
            </a:r>
            <a:r>
              <a:rPr lang="en-US" dirty="0" err="1">
                <a:solidFill>
                  <a:schemeClr val="tx1"/>
                </a:solidFill>
                <a:latin typeface="Comic Sans MS" pitchFamily="66" charset="0"/>
              </a:rPr>
              <a:t>kompleksitas</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penggunaan</a:t>
            </a:r>
            <a:r>
              <a:rPr lang="en-US" dirty="0">
                <a:solidFill>
                  <a:schemeClr val="tx1"/>
                </a:solidFill>
                <a:latin typeface="Comic Sans MS" pitchFamily="66" charset="0"/>
              </a:rPr>
              <a:t> meta-model yang </a:t>
            </a:r>
            <a:r>
              <a:rPr lang="en-US" dirty="0" err="1">
                <a:solidFill>
                  <a:schemeClr val="tx1"/>
                </a:solidFill>
                <a:latin typeface="Comic Sans MS" pitchFamily="66" charset="0"/>
              </a:rPr>
              <a:t>berbeda</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mewakili</a:t>
            </a:r>
            <a:r>
              <a:rPr lang="en-US" dirty="0">
                <a:solidFill>
                  <a:schemeClr val="tx1"/>
                </a:solidFill>
                <a:latin typeface="Comic Sans MS" pitchFamily="66" charset="0"/>
              </a:rPr>
              <a:t> </a:t>
            </a:r>
            <a:r>
              <a:rPr lang="en-US" dirty="0" err="1">
                <a:solidFill>
                  <a:schemeClr val="tx1"/>
                </a:solidFill>
                <a:latin typeface="Comic Sans MS" pitchFamily="66" charset="0"/>
              </a:rPr>
              <a:t>berbagai</a:t>
            </a:r>
            <a:r>
              <a:rPr lang="en-US" dirty="0">
                <a:solidFill>
                  <a:schemeClr val="tx1"/>
                </a:solidFill>
                <a:latin typeface="Comic Sans MS" pitchFamily="66" charset="0"/>
              </a:rPr>
              <a:t> </a:t>
            </a:r>
            <a:r>
              <a:rPr lang="en-US" dirty="0" err="1">
                <a:solidFill>
                  <a:schemeClr val="tx1"/>
                </a:solidFill>
                <a:latin typeface="Comic Sans MS" pitchFamily="66" charset="0"/>
              </a:rPr>
              <a:t>jenis</a:t>
            </a:r>
            <a:r>
              <a:rPr lang="en-US" dirty="0">
                <a:solidFill>
                  <a:schemeClr val="tx1"/>
                </a:solidFill>
                <a:latin typeface="Comic Sans MS" pitchFamily="66" charset="0"/>
              </a:rPr>
              <a:t> </a:t>
            </a:r>
            <a:r>
              <a:rPr lang="en-US" dirty="0" err="1">
                <a:solidFill>
                  <a:schemeClr val="tx1"/>
                </a:solidFill>
                <a:latin typeface="Comic Sans MS" pitchFamily="66" charset="0"/>
              </a:rPr>
              <a:t>karakteristik</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menjadi</a:t>
            </a:r>
            <a:r>
              <a:rPr lang="en-US" dirty="0">
                <a:solidFill>
                  <a:schemeClr val="tx1"/>
                </a:solidFill>
                <a:latin typeface="Comic Sans MS" pitchFamily="66" charset="0"/>
              </a:rPr>
              <a:t> </a:t>
            </a:r>
            <a:r>
              <a:rPr lang="en-US" dirty="0" err="1">
                <a:solidFill>
                  <a:schemeClr val="tx1"/>
                </a:solidFill>
                <a:latin typeface="Comic Sans MS" pitchFamily="66" charset="0"/>
              </a:rPr>
              <a:t>hal</a:t>
            </a:r>
            <a:r>
              <a:rPr lang="en-US" dirty="0">
                <a:solidFill>
                  <a:schemeClr val="tx1"/>
                </a:solidFill>
                <a:latin typeface="Comic Sans MS" pitchFamily="66" charset="0"/>
              </a:rPr>
              <a:t> yang </a:t>
            </a:r>
            <a:r>
              <a:rPr lang="en-US" dirty="0" err="1">
                <a:solidFill>
                  <a:schemeClr val="tx1"/>
                </a:solidFill>
                <a:latin typeface="Comic Sans MS" pitchFamily="66" charset="0"/>
              </a:rPr>
              <a:t>umum</a:t>
            </a:r>
            <a:r>
              <a:rPr lang="en-US" dirty="0">
                <a:solidFill>
                  <a:schemeClr val="tx1"/>
                </a:solidFill>
                <a:latin typeface="Comic Sans MS" pitchFamily="66" charset="0"/>
              </a:rPr>
              <a:t>.</a:t>
            </a:r>
          </a:p>
          <a:p>
            <a:pPr marL="45720" indent="0" algn="just" fontAlgn="base">
              <a:lnSpc>
                <a:spcPct val="150000"/>
              </a:lnSpc>
              <a:buNone/>
            </a:pPr>
            <a:endParaRPr lang="en-US" dirty="0">
              <a:solidFill>
                <a:schemeClr val="tx1"/>
              </a:solidFill>
              <a:latin typeface="Comic Sans MS" pitchFamily="66" charset="0"/>
            </a:endParaRPr>
          </a:p>
          <a:p>
            <a:pPr marL="45720" indent="0" algn="just" fontAlgn="base">
              <a:lnSpc>
                <a:spcPct val="150000"/>
              </a:lnSpc>
              <a:buNone/>
            </a:pPr>
            <a:r>
              <a:rPr lang="en-US" dirty="0">
                <a:solidFill>
                  <a:schemeClr val="tx1"/>
                </a:solidFill>
                <a:latin typeface="Comic Sans MS" pitchFamily="66" charset="0"/>
              </a:rPr>
              <a:t>Multiple view approach </a:t>
            </a:r>
            <a:r>
              <a:rPr lang="en-US" dirty="0" err="1">
                <a:solidFill>
                  <a:schemeClr val="tx1"/>
                </a:solidFill>
                <a:latin typeface="Comic Sans MS" pitchFamily="66" charset="0"/>
              </a:rPr>
              <a:t>bisa</a:t>
            </a:r>
            <a:r>
              <a:rPr lang="en-US" dirty="0">
                <a:solidFill>
                  <a:schemeClr val="tx1"/>
                </a:solidFill>
                <a:latin typeface="Comic Sans MS" pitchFamily="66" charset="0"/>
              </a:rPr>
              <a:t> </a:t>
            </a:r>
            <a:r>
              <a:rPr lang="en-US" dirty="0" err="1">
                <a:solidFill>
                  <a:schemeClr val="tx1"/>
                </a:solidFill>
                <a:latin typeface="Comic Sans MS" pitchFamily="66" charset="0"/>
              </a:rPr>
              <a:t>digunakan</a:t>
            </a:r>
            <a:r>
              <a:rPr lang="en-US" dirty="0">
                <a:solidFill>
                  <a:schemeClr val="tx1"/>
                </a:solidFill>
                <a:latin typeface="Comic Sans MS" pitchFamily="66" charset="0"/>
              </a:rPr>
              <a:t> </a:t>
            </a:r>
            <a:r>
              <a:rPr lang="en-US" dirty="0" err="1">
                <a:solidFill>
                  <a:schemeClr val="tx1"/>
                </a:solidFill>
                <a:latin typeface="Comic Sans MS" pitchFamily="66" charset="0"/>
              </a:rPr>
              <a:t>sesuai</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kompleksitas</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yang </a:t>
            </a:r>
            <a:r>
              <a:rPr lang="en-US" dirty="0" err="1">
                <a:solidFill>
                  <a:schemeClr val="tx1"/>
                </a:solidFill>
                <a:latin typeface="Comic Sans MS" pitchFamily="66" charset="0"/>
              </a:rPr>
              <a:t>semakin</a:t>
            </a:r>
            <a:r>
              <a:rPr lang="en-US" dirty="0">
                <a:solidFill>
                  <a:schemeClr val="tx1"/>
                </a:solidFill>
                <a:latin typeface="Comic Sans MS" pitchFamily="66" charset="0"/>
              </a:rPr>
              <a:t> </a:t>
            </a:r>
            <a:r>
              <a:rPr lang="en-US" dirty="0" err="1">
                <a:solidFill>
                  <a:schemeClr val="tx1"/>
                </a:solidFill>
                <a:latin typeface="Comic Sans MS" pitchFamily="66" charset="0"/>
              </a:rPr>
              <a:t>berkembang</a:t>
            </a:r>
            <a:r>
              <a:rPr lang="en-US" dirty="0">
                <a:solidFill>
                  <a:schemeClr val="tx1"/>
                </a:solidFill>
                <a:latin typeface="Comic Sans MS" pitchFamily="66" charset="0"/>
              </a:rPr>
              <a:t>. </a:t>
            </a:r>
          </a:p>
        </p:txBody>
      </p:sp>
    </p:spTree>
    <p:extLst>
      <p:ext uri="{BB962C8B-B14F-4D97-AF65-F5344CB8AC3E}">
        <p14:creationId xmlns:p14="http://schemas.microsoft.com/office/powerpoint/2010/main" val="4082522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Specification Methodology </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Three Key Issues:</a:t>
            </a:r>
          </a:p>
          <a:p>
            <a:pPr marL="560070" indent="-514350" algn="just">
              <a:lnSpc>
                <a:spcPct val="150000"/>
              </a:lnSpc>
              <a:buAutoNum type="arabicPeriod"/>
            </a:pPr>
            <a:r>
              <a:rPr lang="en-US" dirty="0">
                <a:solidFill>
                  <a:schemeClr val="tx1"/>
                </a:solidFill>
                <a:latin typeface="Comic Sans MS" pitchFamily="66" charset="0"/>
              </a:rPr>
              <a:t>Specification Language</a:t>
            </a:r>
          </a:p>
          <a:p>
            <a:pPr marL="560070" indent="-514350" algn="just">
              <a:lnSpc>
                <a:spcPct val="150000"/>
              </a:lnSpc>
              <a:buAutoNum type="arabicPeriod"/>
            </a:pPr>
            <a:r>
              <a:rPr lang="en-US" dirty="0">
                <a:solidFill>
                  <a:schemeClr val="tx1"/>
                </a:solidFill>
                <a:latin typeface="Comic Sans MS" pitchFamily="66" charset="0"/>
              </a:rPr>
              <a:t>Complexity Control</a:t>
            </a:r>
          </a:p>
          <a:p>
            <a:pPr marL="560070" indent="-514350" algn="just">
              <a:lnSpc>
                <a:spcPct val="150000"/>
              </a:lnSpc>
              <a:buAutoNum type="arabicPeriod"/>
            </a:pPr>
            <a:r>
              <a:rPr lang="en-US" dirty="0">
                <a:solidFill>
                  <a:schemeClr val="tx1"/>
                </a:solidFill>
                <a:latin typeface="Comic Sans MS" pitchFamily="66" charset="0"/>
              </a:rPr>
              <a:t>Model Continuity</a:t>
            </a:r>
          </a:p>
        </p:txBody>
      </p:sp>
    </p:spTree>
    <p:extLst>
      <p:ext uri="{BB962C8B-B14F-4D97-AF65-F5344CB8AC3E}">
        <p14:creationId xmlns:p14="http://schemas.microsoft.com/office/powerpoint/2010/main" val="1381876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Specification Language</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a:lnSpc>
                <a:spcPct val="150000"/>
              </a:lnSpc>
              <a:buNone/>
            </a:pPr>
            <a:r>
              <a:rPr lang="en-US" dirty="0" err="1">
                <a:solidFill>
                  <a:schemeClr val="tx1"/>
                </a:solidFill>
                <a:latin typeface="Comic Sans MS" pitchFamily="66" charset="0"/>
              </a:rPr>
              <a:t>Bahasa</a:t>
            </a:r>
            <a:r>
              <a:rPr lang="en-US" dirty="0">
                <a:solidFill>
                  <a:schemeClr val="tx1"/>
                </a:solidFill>
                <a:latin typeface="Comic Sans MS" pitchFamily="66" charset="0"/>
              </a:rPr>
              <a:t> </a:t>
            </a:r>
            <a:r>
              <a:rPr lang="en-US" dirty="0" err="1">
                <a:solidFill>
                  <a:schemeClr val="tx1"/>
                </a:solidFill>
                <a:latin typeface="Comic Sans MS" pitchFamily="66" charset="0"/>
              </a:rPr>
              <a:t>spesifikasi</a:t>
            </a:r>
            <a:r>
              <a:rPr lang="en-US" dirty="0">
                <a:solidFill>
                  <a:schemeClr val="tx1"/>
                </a:solidFill>
                <a:latin typeface="Comic Sans MS" pitchFamily="66" charset="0"/>
              </a:rPr>
              <a:t> </a:t>
            </a:r>
            <a:r>
              <a:rPr lang="en-US" dirty="0" err="1">
                <a:solidFill>
                  <a:schemeClr val="tx1"/>
                </a:solidFill>
                <a:latin typeface="Comic Sans MS" pitchFamily="66" charset="0"/>
              </a:rPr>
              <a:t>harus</a:t>
            </a:r>
            <a:r>
              <a:rPr lang="en-US" dirty="0">
                <a:solidFill>
                  <a:schemeClr val="tx1"/>
                </a:solidFill>
                <a:latin typeface="Comic Sans MS" pitchFamily="66" charset="0"/>
              </a:rPr>
              <a:t> </a:t>
            </a:r>
            <a:r>
              <a:rPr lang="en-US" dirty="0" err="1">
                <a:solidFill>
                  <a:schemeClr val="tx1"/>
                </a:solidFill>
                <a:latin typeface="Comic Sans MS" pitchFamily="66" charset="0"/>
              </a:rPr>
              <a:t>memungkinkan</a:t>
            </a:r>
            <a:r>
              <a:rPr lang="en-US" dirty="0">
                <a:solidFill>
                  <a:schemeClr val="tx1"/>
                </a:solidFill>
                <a:latin typeface="Comic Sans MS" pitchFamily="66" charset="0"/>
              </a:rPr>
              <a:t> </a:t>
            </a:r>
            <a:r>
              <a:rPr lang="en-US" dirty="0" err="1">
                <a:solidFill>
                  <a:schemeClr val="tx1"/>
                </a:solidFill>
                <a:latin typeface="Comic Sans MS" pitchFamily="66" charset="0"/>
              </a:rPr>
              <a:t>representasi</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pandangan</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tertentu</a:t>
            </a:r>
            <a:r>
              <a:rPr lang="en-US" dirty="0">
                <a:solidFill>
                  <a:schemeClr val="tx1"/>
                </a:solidFill>
                <a:latin typeface="Comic Sans MS" pitchFamily="66" charset="0"/>
              </a:rPr>
              <a:t>, </a:t>
            </a:r>
            <a:r>
              <a:rPr lang="en-US" dirty="0" err="1">
                <a:solidFill>
                  <a:srgbClr val="0070C0"/>
                </a:solidFill>
                <a:latin typeface="Comic Sans MS" pitchFamily="66" charset="0"/>
              </a:rPr>
              <a:t>tanpa</a:t>
            </a:r>
            <a:r>
              <a:rPr lang="en-US" dirty="0">
                <a:solidFill>
                  <a:srgbClr val="0070C0"/>
                </a:solidFill>
                <a:latin typeface="Comic Sans MS" pitchFamily="66" charset="0"/>
              </a:rPr>
              <a:t> </a:t>
            </a:r>
            <a:r>
              <a:rPr lang="en-US" dirty="0" err="1">
                <a:solidFill>
                  <a:srgbClr val="0070C0"/>
                </a:solidFill>
                <a:latin typeface="Comic Sans MS" pitchFamily="66" charset="0"/>
              </a:rPr>
              <a:t>ambiguitas</a:t>
            </a:r>
            <a:r>
              <a:rPr lang="en-US" dirty="0">
                <a:solidFill>
                  <a:schemeClr val="tx1"/>
                </a:solidFill>
                <a:latin typeface="Comic Sans MS" pitchFamily="66" charset="0"/>
              </a:rPr>
              <a:t>. </a:t>
            </a:r>
          </a:p>
          <a:p>
            <a:pPr marL="45720" indent="0" algn="just">
              <a:lnSpc>
                <a:spcPct val="150000"/>
              </a:lnSpc>
              <a:buNone/>
            </a:pPr>
            <a:r>
              <a:rPr lang="en-US" dirty="0" err="1">
                <a:solidFill>
                  <a:schemeClr val="tx1"/>
                </a:solidFill>
                <a:latin typeface="Comic Sans MS" pitchFamily="66" charset="0"/>
              </a:rPr>
              <a:t>Ini</a:t>
            </a:r>
            <a:r>
              <a:rPr lang="en-US" dirty="0">
                <a:solidFill>
                  <a:schemeClr val="tx1"/>
                </a:solidFill>
                <a:latin typeface="Comic Sans MS" pitchFamily="66" charset="0"/>
              </a:rPr>
              <a:t> </a:t>
            </a:r>
            <a:r>
              <a:rPr lang="en-US" dirty="0" err="1">
                <a:solidFill>
                  <a:schemeClr val="tx1"/>
                </a:solidFill>
                <a:latin typeface="Comic Sans MS" pitchFamily="66" charset="0"/>
              </a:rPr>
              <a:t>adalah</a:t>
            </a:r>
            <a:r>
              <a:rPr lang="en-US" dirty="0">
                <a:solidFill>
                  <a:schemeClr val="tx1"/>
                </a:solidFill>
                <a:latin typeface="Comic Sans MS" pitchFamily="66" charset="0"/>
              </a:rPr>
              <a:t> </a:t>
            </a:r>
            <a:r>
              <a:rPr lang="en-US" dirty="0" err="1">
                <a:solidFill>
                  <a:schemeClr val="tx1"/>
                </a:solidFill>
                <a:latin typeface="Comic Sans MS" pitchFamily="66" charset="0"/>
              </a:rPr>
              <a:t>tujuan</a:t>
            </a:r>
            <a:r>
              <a:rPr lang="en-US" dirty="0">
                <a:solidFill>
                  <a:schemeClr val="tx1"/>
                </a:solidFill>
                <a:latin typeface="Comic Sans MS" pitchFamily="66" charset="0"/>
              </a:rPr>
              <a:t> </a:t>
            </a:r>
            <a:r>
              <a:rPr lang="en-US" dirty="0" err="1">
                <a:solidFill>
                  <a:schemeClr val="tx1"/>
                </a:solidFill>
                <a:latin typeface="Comic Sans MS" pitchFamily="66" charset="0"/>
              </a:rPr>
              <a:t>utama</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rgbClr val="0070C0"/>
                </a:solidFill>
                <a:latin typeface="Comic Sans MS" pitchFamily="66" charset="0"/>
              </a:rPr>
              <a:t>bahasa</a:t>
            </a:r>
            <a:r>
              <a:rPr lang="en-US" dirty="0">
                <a:solidFill>
                  <a:srgbClr val="0070C0"/>
                </a:solidFill>
                <a:latin typeface="Comic Sans MS" pitchFamily="66" charset="0"/>
              </a:rPr>
              <a:t> </a:t>
            </a:r>
            <a:r>
              <a:rPr lang="en-US" dirty="0" err="1">
                <a:solidFill>
                  <a:srgbClr val="0070C0"/>
                </a:solidFill>
                <a:latin typeface="Comic Sans MS" pitchFamily="66" charset="0"/>
              </a:rPr>
              <a:t>spesifikasi</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2004049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Complexity Control</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a:lnSpc>
                <a:spcPct val="150000"/>
              </a:lnSpc>
              <a:buNone/>
            </a:pPr>
            <a:r>
              <a:rPr lang="en-US" dirty="0" err="1">
                <a:solidFill>
                  <a:schemeClr val="tx1"/>
                </a:solidFill>
                <a:latin typeface="Comic Sans MS" pitchFamily="66" charset="0"/>
              </a:rPr>
              <a:t>Kontrol</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kompleksitas</a:t>
            </a:r>
            <a:r>
              <a:rPr lang="en-US" dirty="0">
                <a:solidFill>
                  <a:schemeClr val="tx1"/>
                </a:solidFill>
                <a:latin typeface="Comic Sans MS" pitchFamily="66" charset="0"/>
              </a:rPr>
              <a:t> proses </a:t>
            </a:r>
            <a:r>
              <a:rPr lang="en-US" dirty="0" err="1">
                <a:solidFill>
                  <a:schemeClr val="tx1"/>
                </a:solidFill>
                <a:latin typeface="Comic Sans MS" pitchFamily="66" charset="0"/>
              </a:rPr>
              <a:t>spesifikasi</a:t>
            </a:r>
            <a:r>
              <a:rPr lang="en-US" dirty="0">
                <a:solidFill>
                  <a:schemeClr val="tx1"/>
                </a:solidFill>
                <a:latin typeface="Comic Sans MS" pitchFamily="66" charset="0"/>
              </a:rPr>
              <a:t> </a:t>
            </a:r>
            <a:r>
              <a:rPr lang="en-US" dirty="0" err="1">
                <a:solidFill>
                  <a:schemeClr val="tx1"/>
                </a:solidFill>
                <a:latin typeface="Comic Sans MS" pitchFamily="66" charset="0"/>
              </a:rPr>
              <a:t>dapat</a:t>
            </a:r>
            <a:r>
              <a:rPr lang="en-US" dirty="0">
                <a:solidFill>
                  <a:schemeClr val="tx1"/>
                </a:solidFill>
                <a:latin typeface="Comic Sans MS" pitchFamily="66" charset="0"/>
              </a:rPr>
              <a:t> </a:t>
            </a:r>
            <a:r>
              <a:rPr lang="en-US" dirty="0" err="1">
                <a:solidFill>
                  <a:schemeClr val="tx1"/>
                </a:solidFill>
                <a:latin typeface="Comic Sans MS" pitchFamily="66" charset="0"/>
              </a:rPr>
              <a:t>dilakukan</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dua</a:t>
            </a:r>
            <a:r>
              <a:rPr lang="en-US" dirty="0">
                <a:solidFill>
                  <a:schemeClr val="tx1"/>
                </a:solidFill>
                <a:latin typeface="Comic Sans MS" pitchFamily="66" charset="0"/>
              </a:rPr>
              <a:t> </a:t>
            </a:r>
            <a:r>
              <a:rPr lang="en-US" dirty="0" err="1">
                <a:solidFill>
                  <a:schemeClr val="tx1"/>
                </a:solidFill>
                <a:latin typeface="Comic Sans MS" pitchFamily="66" charset="0"/>
              </a:rPr>
              <a:t>dimensi</a:t>
            </a:r>
            <a:r>
              <a:rPr lang="en-US" dirty="0">
                <a:solidFill>
                  <a:schemeClr val="tx1"/>
                </a:solidFill>
                <a:latin typeface="Comic Sans MS" pitchFamily="66" charset="0"/>
              </a:rPr>
              <a:t> yang </a:t>
            </a:r>
            <a:r>
              <a:rPr lang="en-US" dirty="0" err="1">
                <a:solidFill>
                  <a:schemeClr val="tx1"/>
                </a:solidFill>
                <a:latin typeface="Comic Sans MS" pitchFamily="66" charset="0"/>
              </a:rPr>
              <a:t>berbeda</a:t>
            </a:r>
            <a:r>
              <a:rPr lang="en-US" dirty="0">
                <a:solidFill>
                  <a:schemeClr val="tx1"/>
                </a:solidFill>
                <a:latin typeface="Comic Sans MS" pitchFamily="66" charset="0"/>
              </a:rPr>
              <a:t>: </a:t>
            </a:r>
          </a:p>
          <a:p>
            <a:pPr marL="502920" indent="-457200" algn="just">
              <a:lnSpc>
                <a:spcPct val="150000"/>
              </a:lnSpc>
              <a:buAutoNum type="arabicPeriod"/>
            </a:pPr>
            <a:r>
              <a:rPr lang="en-US" dirty="0">
                <a:solidFill>
                  <a:schemeClr val="tx1"/>
                </a:solidFill>
                <a:latin typeface="Comic Sans MS" pitchFamily="66" charset="0"/>
              </a:rPr>
              <a:t>Representational complexity </a:t>
            </a:r>
            <a:r>
              <a:rPr lang="en-US" dirty="0" err="1">
                <a:solidFill>
                  <a:schemeClr val="tx1"/>
                </a:solidFill>
                <a:latin typeface="Comic Sans MS" pitchFamily="66" charset="0"/>
              </a:rPr>
              <a:t>dan</a:t>
            </a:r>
            <a:r>
              <a:rPr lang="en-US" dirty="0">
                <a:solidFill>
                  <a:schemeClr val="tx1"/>
                </a:solidFill>
                <a:latin typeface="Comic Sans MS" pitchFamily="66" charset="0"/>
              </a:rPr>
              <a:t> </a:t>
            </a:r>
          </a:p>
          <a:p>
            <a:pPr marL="502920" indent="-457200" algn="just">
              <a:lnSpc>
                <a:spcPct val="150000"/>
              </a:lnSpc>
              <a:buAutoNum type="arabicPeriod"/>
            </a:pPr>
            <a:r>
              <a:rPr lang="en-US" dirty="0">
                <a:solidFill>
                  <a:schemeClr val="tx1"/>
                </a:solidFill>
                <a:latin typeface="Comic Sans MS" pitchFamily="66" charset="0"/>
              </a:rPr>
              <a:t>Development complexity</a:t>
            </a:r>
          </a:p>
        </p:txBody>
      </p:sp>
    </p:spTree>
    <p:extLst>
      <p:ext uri="{BB962C8B-B14F-4D97-AF65-F5344CB8AC3E}">
        <p14:creationId xmlns:p14="http://schemas.microsoft.com/office/powerpoint/2010/main" val="184837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143000"/>
          </a:xfrm>
        </p:spPr>
        <p:txBody>
          <a:bodyPr/>
          <a:lstStyle/>
          <a:p>
            <a:pPr marL="0" indent="0" algn="ctr">
              <a:buNone/>
            </a:pPr>
            <a:r>
              <a:rPr lang="en-US" sz="3200" dirty="0">
                <a:latin typeface="Times New Roman" pitchFamily="18" charset="0"/>
                <a:cs typeface="Times New Roman" pitchFamily="18" charset="0"/>
              </a:rPr>
              <a:t>Specification of Requirements Models</a:t>
            </a:r>
          </a:p>
        </p:txBody>
      </p:sp>
      <p:sp>
        <p:nvSpPr>
          <p:cNvPr id="4" name="Content Placeholder 3"/>
          <p:cNvSpPr>
            <a:spLocks noGrp="1"/>
          </p:cNvSpPr>
          <p:nvPr>
            <p:ph sz="quarter" idx="4294967295"/>
          </p:nvPr>
        </p:nvSpPr>
        <p:spPr>
          <a:xfrm>
            <a:off x="76200" y="1554480"/>
            <a:ext cx="9067800" cy="4922520"/>
          </a:xfrm>
          <a:prstGeom prst="rect">
            <a:avLst/>
          </a:prstGeom>
        </p:spPr>
        <p:txBody>
          <a:bodyPr>
            <a:noAutofit/>
          </a:bodyPr>
          <a:lstStyle/>
          <a:p>
            <a:pPr marL="502920" indent="-457200" algn="just">
              <a:lnSpc>
                <a:spcPct val="150000"/>
              </a:lnSpc>
              <a:buAutoNum type="arabicPeriod"/>
            </a:pPr>
            <a:r>
              <a:rPr lang="en-US" dirty="0">
                <a:solidFill>
                  <a:schemeClr val="tx1"/>
                </a:solidFill>
                <a:latin typeface="Comic Sans MS" pitchFamily="66" charset="0"/>
              </a:rPr>
              <a:t>Introduction specification of Requirements Models</a:t>
            </a:r>
          </a:p>
          <a:p>
            <a:pPr marL="502920" indent="-457200" algn="just">
              <a:lnSpc>
                <a:spcPct val="150000"/>
              </a:lnSpc>
              <a:buAutoNum type="arabicPeriod"/>
            </a:pPr>
            <a:r>
              <a:rPr lang="en-US" dirty="0">
                <a:solidFill>
                  <a:schemeClr val="tx1"/>
                </a:solidFill>
                <a:latin typeface="Comic Sans MS" pitchFamily="66" charset="0"/>
              </a:rPr>
              <a:t>Modeling vs. Specification</a:t>
            </a:r>
          </a:p>
          <a:p>
            <a:pPr marL="502920" indent="-457200" algn="just">
              <a:lnSpc>
                <a:spcPct val="150000"/>
              </a:lnSpc>
              <a:buAutoNum type="arabicPeriod"/>
            </a:pPr>
            <a:r>
              <a:rPr lang="en-US" dirty="0">
                <a:solidFill>
                  <a:schemeClr val="tx1"/>
                </a:solidFill>
                <a:latin typeface="Comic Sans MS" pitchFamily="66" charset="0"/>
              </a:rPr>
              <a:t>Meta-Models Categories</a:t>
            </a:r>
          </a:p>
          <a:p>
            <a:pPr marL="502920" indent="-457200" algn="just">
              <a:lnSpc>
                <a:spcPct val="150000"/>
              </a:lnSpc>
              <a:buAutoNum type="arabicPeriod"/>
            </a:pPr>
            <a:r>
              <a:rPr lang="en-US" dirty="0">
                <a:solidFill>
                  <a:schemeClr val="tx1"/>
                </a:solidFill>
                <a:latin typeface="Comic Sans MS" pitchFamily="66" charset="0"/>
              </a:rPr>
              <a:t>Specification Methodology</a:t>
            </a:r>
          </a:p>
          <a:p>
            <a:pPr marL="502920" indent="-457200" algn="just">
              <a:lnSpc>
                <a:spcPct val="150000"/>
              </a:lnSpc>
              <a:buAutoNum type="arabicPeriod"/>
            </a:pPr>
            <a:r>
              <a:rPr lang="en-US" dirty="0">
                <a:solidFill>
                  <a:schemeClr val="tx1"/>
                </a:solidFill>
                <a:latin typeface="Comic Sans MS" pitchFamily="66" charset="0"/>
              </a:rPr>
              <a:t>Requirements Transformation</a:t>
            </a:r>
          </a:p>
          <a:p>
            <a:pPr algn="just">
              <a:lnSpc>
                <a:spcPct val="150000"/>
              </a:lnSpc>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608746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Complexity Control</a:t>
            </a:r>
          </a:p>
        </p:txBody>
      </p:sp>
      <p:sp>
        <p:nvSpPr>
          <p:cNvPr id="3" name="Content Placeholder 2"/>
          <p:cNvSpPr>
            <a:spLocks noGrp="1"/>
          </p:cNvSpPr>
          <p:nvPr>
            <p:ph sz="quarter" idx="4294967295"/>
          </p:nvPr>
        </p:nvSpPr>
        <p:spPr>
          <a:xfrm>
            <a:off x="228600" y="914400"/>
            <a:ext cx="8686800" cy="5562600"/>
          </a:xfrm>
          <a:prstGeom prst="rect">
            <a:avLst/>
          </a:prstGeom>
        </p:spPr>
        <p:txBody>
          <a:bodyPr>
            <a:noAutofit/>
          </a:bodyPr>
          <a:lstStyle/>
          <a:p>
            <a:pPr marL="560070" indent="-514350" algn="just">
              <a:lnSpc>
                <a:spcPct val="150000"/>
              </a:lnSpc>
              <a:buAutoNum type="arabicPeriod"/>
            </a:pPr>
            <a:r>
              <a:rPr lang="en-US" dirty="0">
                <a:solidFill>
                  <a:srgbClr val="0070C0"/>
                </a:solidFill>
                <a:latin typeface="Comic Sans MS" pitchFamily="66" charset="0"/>
              </a:rPr>
              <a:t>Representational complexity</a:t>
            </a:r>
          </a:p>
          <a:p>
            <a:pPr marL="45720" indent="0" algn="just">
              <a:lnSpc>
                <a:spcPct val="150000"/>
              </a:lnSpc>
              <a:buNone/>
            </a:pPr>
            <a:r>
              <a:rPr lang="en-US" dirty="0">
                <a:solidFill>
                  <a:schemeClr val="tx1"/>
                </a:solidFill>
                <a:latin typeface="Comic Sans MS" pitchFamily="66" charset="0"/>
              </a:rPr>
              <a:t>     </a:t>
            </a:r>
            <a:r>
              <a:rPr lang="en-US" dirty="0" err="1">
                <a:solidFill>
                  <a:schemeClr val="tx1"/>
                </a:solidFill>
                <a:latin typeface="Comic Sans MS" pitchFamily="66" charset="0"/>
              </a:rPr>
              <a:t>Pada</a:t>
            </a:r>
            <a:r>
              <a:rPr lang="en-US" dirty="0">
                <a:solidFill>
                  <a:schemeClr val="tx1"/>
                </a:solidFill>
                <a:latin typeface="Comic Sans MS" pitchFamily="66" charset="0"/>
              </a:rPr>
              <a:t> </a:t>
            </a:r>
            <a:r>
              <a:rPr lang="en-US" dirty="0" err="1">
                <a:solidFill>
                  <a:schemeClr val="tx1"/>
                </a:solidFill>
                <a:latin typeface="Comic Sans MS" pitchFamily="66" charset="0"/>
              </a:rPr>
              <a:t>dasarnya</a:t>
            </a:r>
            <a:r>
              <a:rPr lang="en-US" dirty="0">
                <a:solidFill>
                  <a:schemeClr val="tx1"/>
                </a:solidFill>
                <a:latin typeface="Comic Sans MS" pitchFamily="66" charset="0"/>
              </a:rPr>
              <a:t> </a:t>
            </a:r>
            <a:r>
              <a:rPr lang="en-US" dirty="0" err="1">
                <a:solidFill>
                  <a:schemeClr val="tx1"/>
                </a:solidFill>
                <a:latin typeface="Comic Sans MS" pitchFamily="66" charset="0"/>
              </a:rPr>
              <a:t>tergantung</a:t>
            </a:r>
            <a:r>
              <a:rPr lang="en-US" dirty="0">
                <a:solidFill>
                  <a:schemeClr val="tx1"/>
                </a:solidFill>
                <a:latin typeface="Comic Sans MS" pitchFamily="66" charset="0"/>
              </a:rPr>
              <a:t> </a:t>
            </a:r>
            <a:r>
              <a:rPr lang="en-US" dirty="0" err="1">
                <a:solidFill>
                  <a:schemeClr val="tx1"/>
                </a:solidFill>
                <a:latin typeface="Comic Sans MS" pitchFamily="66" charset="0"/>
              </a:rPr>
              <a:t>pada</a:t>
            </a:r>
            <a:r>
              <a:rPr lang="en-US" dirty="0">
                <a:solidFill>
                  <a:schemeClr val="tx1"/>
                </a:solidFill>
                <a:latin typeface="Comic Sans MS" pitchFamily="66" charset="0"/>
              </a:rPr>
              <a:t> </a:t>
            </a:r>
            <a:r>
              <a:rPr lang="en-US" dirty="0" err="1">
                <a:solidFill>
                  <a:schemeClr val="tx1"/>
                </a:solidFill>
                <a:latin typeface="Comic Sans MS" pitchFamily="66" charset="0"/>
              </a:rPr>
              <a:t>bahasa</a:t>
            </a:r>
            <a:r>
              <a:rPr lang="en-US" dirty="0">
                <a:solidFill>
                  <a:schemeClr val="tx1"/>
                </a:solidFill>
                <a:latin typeface="Comic Sans MS" pitchFamily="66" charset="0"/>
              </a:rPr>
              <a:t> </a:t>
            </a:r>
            <a:r>
              <a:rPr lang="en-US" dirty="0" err="1">
                <a:solidFill>
                  <a:schemeClr val="tx1"/>
                </a:solidFill>
                <a:latin typeface="Comic Sans MS" pitchFamily="66" charset="0"/>
              </a:rPr>
              <a:t>spesifikasi</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jika</a:t>
            </a:r>
            <a:r>
              <a:rPr lang="en-US" dirty="0">
                <a:solidFill>
                  <a:schemeClr val="tx1"/>
                </a:solidFill>
                <a:latin typeface="Comic Sans MS" pitchFamily="66" charset="0"/>
              </a:rPr>
              <a:t> </a:t>
            </a:r>
            <a:r>
              <a:rPr lang="en-US" dirty="0" err="1">
                <a:solidFill>
                  <a:schemeClr val="tx1"/>
                </a:solidFill>
                <a:latin typeface="Comic Sans MS" pitchFamily="66" charset="0"/>
              </a:rPr>
              <a:t>dikelola</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benar</a:t>
            </a:r>
            <a:r>
              <a:rPr lang="en-US" dirty="0">
                <a:solidFill>
                  <a:schemeClr val="tx1"/>
                </a:solidFill>
                <a:latin typeface="Comic Sans MS" pitchFamily="66" charset="0"/>
              </a:rPr>
              <a:t> </a:t>
            </a:r>
            <a:r>
              <a:rPr lang="en-US" dirty="0" err="1">
                <a:solidFill>
                  <a:schemeClr val="tx1"/>
                </a:solidFill>
                <a:latin typeface="Comic Sans MS" pitchFamily="66" charset="0"/>
              </a:rPr>
              <a:t>memungkinkan</a:t>
            </a:r>
            <a:r>
              <a:rPr lang="en-US" dirty="0">
                <a:solidFill>
                  <a:schemeClr val="tx1"/>
                </a:solidFill>
                <a:latin typeface="Comic Sans MS" pitchFamily="66" charset="0"/>
              </a:rPr>
              <a:t> </a:t>
            </a:r>
            <a:r>
              <a:rPr lang="en-US" dirty="0" err="1">
                <a:solidFill>
                  <a:schemeClr val="tx1"/>
                </a:solidFill>
                <a:latin typeface="Comic Sans MS" pitchFamily="66" charset="0"/>
              </a:rPr>
              <a:t>diperoleh</a:t>
            </a:r>
            <a:r>
              <a:rPr lang="en-US" dirty="0">
                <a:solidFill>
                  <a:schemeClr val="tx1"/>
                </a:solidFill>
                <a:latin typeface="Comic Sans MS" pitchFamily="66" charset="0"/>
              </a:rPr>
              <a:t> </a:t>
            </a:r>
            <a:r>
              <a:rPr lang="en-US" dirty="0" err="1">
                <a:solidFill>
                  <a:schemeClr val="tx1"/>
                </a:solidFill>
                <a:latin typeface="Comic Sans MS" pitchFamily="66" charset="0"/>
              </a:rPr>
              <a:t>spesifikasi</a:t>
            </a:r>
            <a:r>
              <a:rPr lang="en-US" dirty="0">
                <a:solidFill>
                  <a:schemeClr val="tx1"/>
                </a:solidFill>
                <a:latin typeface="Comic Sans MS" pitchFamily="66" charset="0"/>
              </a:rPr>
              <a:t> yang </a:t>
            </a:r>
            <a:r>
              <a:rPr lang="en-US" dirty="0" err="1">
                <a:solidFill>
                  <a:schemeClr val="tx1"/>
                </a:solidFill>
                <a:latin typeface="Comic Sans MS" pitchFamily="66" charset="0"/>
              </a:rPr>
              <a:t>ringkas</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mudah</a:t>
            </a:r>
            <a:r>
              <a:rPr lang="en-US" dirty="0">
                <a:solidFill>
                  <a:schemeClr val="tx1"/>
                </a:solidFill>
                <a:latin typeface="Comic Sans MS" pitchFamily="66" charset="0"/>
              </a:rPr>
              <a:t> </a:t>
            </a:r>
            <a:r>
              <a:rPr lang="en-US" dirty="0" err="1">
                <a:solidFill>
                  <a:schemeClr val="tx1"/>
                </a:solidFill>
                <a:latin typeface="Comic Sans MS" pitchFamily="66" charset="0"/>
              </a:rPr>
              <a:t>dipahami</a:t>
            </a:r>
            <a:r>
              <a:rPr lang="en-US" dirty="0">
                <a:solidFill>
                  <a:schemeClr val="tx1"/>
                </a:solidFill>
                <a:latin typeface="Comic Sans MS" pitchFamily="66" charset="0"/>
              </a:rPr>
              <a:t>.</a:t>
            </a:r>
          </a:p>
          <a:p>
            <a:pPr marL="388620" algn="just">
              <a:lnSpc>
                <a:spcPct val="150000"/>
              </a:lnSpc>
              <a:buFont typeface="Wingdings" pitchFamily="2" charset="2"/>
              <a:buChar char="ü"/>
            </a:pPr>
            <a:r>
              <a:rPr lang="en-US" dirty="0" err="1">
                <a:solidFill>
                  <a:schemeClr val="tx1"/>
                </a:solidFill>
                <a:latin typeface="Comic Sans MS" pitchFamily="66" charset="0"/>
              </a:rPr>
              <a:t>Pendekatan</a:t>
            </a:r>
            <a:r>
              <a:rPr lang="en-US" dirty="0">
                <a:solidFill>
                  <a:schemeClr val="tx1"/>
                </a:solidFill>
                <a:latin typeface="Comic Sans MS" pitchFamily="66" charset="0"/>
              </a:rPr>
              <a:t> </a:t>
            </a:r>
            <a:r>
              <a:rPr lang="en-US" dirty="0" err="1">
                <a:solidFill>
                  <a:schemeClr val="tx1"/>
                </a:solidFill>
                <a:latin typeface="Comic Sans MS" pitchFamily="66" charset="0"/>
              </a:rPr>
              <a:t>grafis</a:t>
            </a:r>
            <a:r>
              <a:rPr lang="en-US" dirty="0">
                <a:solidFill>
                  <a:schemeClr val="tx1"/>
                </a:solidFill>
                <a:latin typeface="Comic Sans MS" pitchFamily="66" charset="0"/>
              </a:rPr>
              <a:t> </a:t>
            </a:r>
            <a:r>
              <a:rPr lang="en-US" dirty="0" err="1">
                <a:solidFill>
                  <a:schemeClr val="tx1"/>
                </a:solidFill>
                <a:latin typeface="Comic Sans MS" pitchFamily="66" charset="0"/>
              </a:rPr>
              <a:t>biasanya</a:t>
            </a:r>
            <a:r>
              <a:rPr lang="en-US" dirty="0">
                <a:solidFill>
                  <a:schemeClr val="tx1"/>
                </a:solidFill>
                <a:latin typeface="Comic Sans MS" pitchFamily="66" charset="0"/>
              </a:rPr>
              <a:t> </a:t>
            </a:r>
            <a:r>
              <a:rPr lang="en-US" dirty="0" err="1">
                <a:solidFill>
                  <a:schemeClr val="tx1"/>
                </a:solidFill>
                <a:latin typeface="Comic Sans MS" pitchFamily="66" charset="0"/>
              </a:rPr>
              <a:t>lebih</a:t>
            </a:r>
            <a:r>
              <a:rPr lang="en-US" dirty="0">
                <a:solidFill>
                  <a:schemeClr val="tx1"/>
                </a:solidFill>
                <a:latin typeface="Comic Sans MS" pitchFamily="66" charset="0"/>
              </a:rPr>
              <a:t> </a:t>
            </a:r>
            <a:r>
              <a:rPr lang="en-US" dirty="0" err="1">
                <a:solidFill>
                  <a:schemeClr val="tx1"/>
                </a:solidFill>
                <a:latin typeface="Comic Sans MS" pitchFamily="66" charset="0"/>
              </a:rPr>
              <a:t>mudah</a:t>
            </a:r>
            <a:r>
              <a:rPr lang="en-US" dirty="0">
                <a:solidFill>
                  <a:schemeClr val="tx1"/>
                </a:solidFill>
                <a:latin typeface="Comic Sans MS" pitchFamily="66" charset="0"/>
              </a:rPr>
              <a:t> </a:t>
            </a:r>
            <a:r>
              <a:rPr lang="en-US" dirty="0" err="1">
                <a:solidFill>
                  <a:schemeClr val="tx1"/>
                </a:solidFill>
                <a:latin typeface="Comic Sans MS" pitchFamily="66" charset="0"/>
              </a:rPr>
              <a:t>dipahami</a:t>
            </a:r>
            <a:r>
              <a:rPr lang="en-US" dirty="0">
                <a:solidFill>
                  <a:schemeClr val="tx1"/>
                </a:solidFill>
                <a:latin typeface="Comic Sans MS" pitchFamily="66" charset="0"/>
              </a:rPr>
              <a:t> </a:t>
            </a:r>
            <a:r>
              <a:rPr lang="en-US" dirty="0" err="1">
                <a:solidFill>
                  <a:schemeClr val="tx1"/>
                </a:solidFill>
                <a:latin typeface="Comic Sans MS" pitchFamily="66" charset="0"/>
              </a:rPr>
              <a:t>daripada</a:t>
            </a:r>
            <a:r>
              <a:rPr lang="en-US" dirty="0">
                <a:solidFill>
                  <a:schemeClr val="tx1"/>
                </a:solidFill>
                <a:latin typeface="Comic Sans MS" pitchFamily="66" charset="0"/>
              </a:rPr>
              <a:t> yang </a:t>
            </a:r>
            <a:r>
              <a:rPr lang="en-US" dirty="0" err="1">
                <a:solidFill>
                  <a:schemeClr val="tx1"/>
                </a:solidFill>
                <a:latin typeface="Comic Sans MS" pitchFamily="66" charset="0"/>
              </a:rPr>
              <a:t>tekstual</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demikian</a:t>
            </a:r>
            <a:r>
              <a:rPr lang="en-US" dirty="0">
                <a:solidFill>
                  <a:schemeClr val="tx1"/>
                </a:solidFill>
                <a:latin typeface="Comic Sans MS" pitchFamily="66" charset="0"/>
              </a:rPr>
              <a:t> </a:t>
            </a:r>
            <a:r>
              <a:rPr lang="en-US" dirty="0" err="1">
                <a:solidFill>
                  <a:schemeClr val="tx1"/>
                </a:solidFill>
                <a:latin typeface="Comic Sans MS" pitchFamily="66" charset="0"/>
              </a:rPr>
              <a:t>meningkatkan</a:t>
            </a:r>
            <a:r>
              <a:rPr lang="en-US" dirty="0">
                <a:solidFill>
                  <a:schemeClr val="tx1"/>
                </a:solidFill>
                <a:latin typeface="Comic Sans MS" pitchFamily="66" charset="0"/>
              </a:rPr>
              <a:t> </a:t>
            </a:r>
            <a:r>
              <a:rPr lang="en-US" dirty="0" err="1">
                <a:solidFill>
                  <a:schemeClr val="tx1"/>
                </a:solidFill>
                <a:latin typeface="Comic Sans MS" pitchFamily="66" charset="0"/>
              </a:rPr>
              <a:t>pembacaan</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i="1" dirty="0">
                <a:solidFill>
                  <a:schemeClr val="tx1"/>
                </a:solidFill>
                <a:latin typeface="Comic Sans MS" pitchFamily="66" charset="0"/>
              </a:rPr>
              <a:t>understandability</a:t>
            </a:r>
            <a:r>
              <a:rPr lang="en-US" dirty="0">
                <a:solidFill>
                  <a:schemeClr val="tx1"/>
                </a:solidFill>
                <a:latin typeface="Comic Sans MS" pitchFamily="66" charset="0"/>
              </a:rPr>
              <a:t> </a:t>
            </a:r>
            <a:r>
              <a:rPr lang="en-US" dirty="0" err="1">
                <a:solidFill>
                  <a:schemeClr val="tx1"/>
                </a:solidFill>
                <a:latin typeface="Comic Sans MS" pitchFamily="66" charset="0"/>
              </a:rPr>
              <a:t>pandangan</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p>
          <a:p>
            <a:pPr marL="388620" algn="just">
              <a:lnSpc>
                <a:spcPct val="150000"/>
              </a:lnSpc>
              <a:buFont typeface="Wingdings" pitchFamily="2" charset="2"/>
              <a:buChar char="ü"/>
            </a:pPr>
            <a:r>
              <a:rPr lang="en-US" dirty="0">
                <a:solidFill>
                  <a:schemeClr val="tx1"/>
                </a:solidFill>
                <a:latin typeface="Comic Sans MS" pitchFamily="66" charset="0"/>
              </a:rPr>
              <a:t>UML </a:t>
            </a:r>
            <a:r>
              <a:rPr lang="en-US" dirty="0" err="1">
                <a:solidFill>
                  <a:schemeClr val="tx1"/>
                </a:solidFill>
                <a:latin typeface="Comic Sans MS" pitchFamily="66" charset="0"/>
              </a:rPr>
              <a:t>mengadopsi</a:t>
            </a:r>
            <a:r>
              <a:rPr lang="en-US" dirty="0">
                <a:solidFill>
                  <a:schemeClr val="tx1"/>
                </a:solidFill>
                <a:latin typeface="Comic Sans MS" pitchFamily="66" charset="0"/>
              </a:rPr>
              <a:t> </a:t>
            </a:r>
            <a:r>
              <a:rPr lang="en-US" dirty="0" err="1">
                <a:solidFill>
                  <a:schemeClr val="tx1"/>
                </a:solidFill>
                <a:latin typeface="Comic Sans MS" pitchFamily="66" charset="0"/>
              </a:rPr>
              <a:t>pendekatan</a:t>
            </a:r>
            <a:r>
              <a:rPr lang="en-US" dirty="0">
                <a:solidFill>
                  <a:schemeClr val="tx1"/>
                </a:solidFill>
                <a:latin typeface="Comic Sans MS" pitchFamily="66" charset="0"/>
              </a:rPr>
              <a:t> </a:t>
            </a:r>
            <a:r>
              <a:rPr lang="en-US" dirty="0" err="1">
                <a:solidFill>
                  <a:schemeClr val="tx1"/>
                </a:solidFill>
                <a:latin typeface="Comic Sans MS" pitchFamily="66" charset="0"/>
              </a:rPr>
              <a:t>grafis</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1992788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Complexity Control</a:t>
            </a:r>
          </a:p>
        </p:txBody>
      </p:sp>
      <p:sp>
        <p:nvSpPr>
          <p:cNvPr id="3"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2. Development complexity</a:t>
            </a:r>
          </a:p>
          <a:p>
            <a:pPr marL="45720" indent="0" algn="just">
              <a:lnSpc>
                <a:spcPct val="150000"/>
              </a:lnSpc>
              <a:buNone/>
            </a:pPr>
            <a:r>
              <a:rPr lang="en-US" dirty="0" err="1">
                <a:solidFill>
                  <a:schemeClr val="tx1"/>
                </a:solidFill>
                <a:latin typeface="Comic Sans MS" pitchFamily="66" charset="0"/>
              </a:rPr>
              <a:t>Dimensi</a:t>
            </a:r>
            <a:r>
              <a:rPr lang="en-US" dirty="0">
                <a:solidFill>
                  <a:schemeClr val="tx1"/>
                </a:solidFill>
                <a:latin typeface="Comic Sans MS" pitchFamily="66" charset="0"/>
              </a:rPr>
              <a:t> </a:t>
            </a:r>
            <a:r>
              <a:rPr lang="en-US" dirty="0" err="1">
                <a:solidFill>
                  <a:schemeClr val="tx1"/>
                </a:solidFill>
                <a:latin typeface="Comic Sans MS" pitchFamily="66" charset="0"/>
              </a:rPr>
              <a:t>kedua</a:t>
            </a:r>
            <a:r>
              <a:rPr lang="en-US" dirty="0">
                <a:solidFill>
                  <a:schemeClr val="tx1"/>
                </a:solidFill>
                <a:latin typeface="Comic Sans MS" pitchFamily="66" charset="0"/>
              </a:rPr>
              <a:t> </a:t>
            </a:r>
            <a:r>
              <a:rPr lang="en-US" dirty="0" err="1">
                <a:solidFill>
                  <a:schemeClr val="tx1"/>
                </a:solidFill>
                <a:latin typeface="Comic Sans MS" pitchFamily="66" charset="0"/>
              </a:rPr>
              <a:t>kontrol</a:t>
            </a:r>
            <a:r>
              <a:rPr lang="en-US" dirty="0">
                <a:solidFill>
                  <a:schemeClr val="tx1"/>
                </a:solidFill>
                <a:latin typeface="Comic Sans MS" pitchFamily="66" charset="0"/>
              </a:rPr>
              <a:t> </a:t>
            </a:r>
            <a:r>
              <a:rPr lang="en-US" dirty="0" err="1">
                <a:solidFill>
                  <a:schemeClr val="tx1"/>
                </a:solidFill>
                <a:latin typeface="Comic Sans MS" pitchFamily="66" charset="0"/>
              </a:rPr>
              <a:t>kompleksitas</a:t>
            </a:r>
            <a:r>
              <a:rPr lang="en-US" dirty="0">
                <a:solidFill>
                  <a:schemeClr val="tx1"/>
                </a:solidFill>
                <a:latin typeface="Comic Sans MS" pitchFamily="66" charset="0"/>
              </a:rPr>
              <a:t> (</a:t>
            </a:r>
            <a:r>
              <a:rPr lang="en-US" i="1" dirty="0">
                <a:solidFill>
                  <a:schemeClr val="tx1"/>
                </a:solidFill>
                <a:latin typeface="Comic Sans MS" pitchFamily="66" charset="0"/>
              </a:rPr>
              <a:t>development complexity</a:t>
            </a:r>
            <a:r>
              <a:rPr lang="en-US" dirty="0">
                <a:solidFill>
                  <a:schemeClr val="tx1"/>
                </a:solidFill>
                <a:latin typeface="Comic Sans MS" pitchFamily="66" charset="0"/>
              </a:rPr>
              <a:t>) </a:t>
            </a:r>
            <a:r>
              <a:rPr lang="en-US" dirty="0" err="1">
                <a:solidFill>
                  <a:schemeClr val="tx1"/>
                </a:solidFill>
                <a:latin typeface="Comic Sans MS" pitchFamily="66" charset="0"/>
              </a:rPr>
              <a:t>mengacu</a:t>
            </a:r>
            <a:r>
              <a:rPr lang="en-US" dirty="0">
                <a:solidFill>
                  <a:schemeClr val="tx1"/>
                </a:solidFill>
                <a:latin typeface="Comic Sans MS" pitchFamily="66" charset="0"/>
              </a:rPr>
              <a:t> </a:t>
            </a:r>
            <a:r>
              <a:rPr lang="en-US" dirty="0" err="1">
                <a:solidFill>
                  <a:schemeClr val="tx1"/>
                </a:solidFill>
                <a:latin typeface="Comic Sans MS" pitchFamily="66" charset="0"/>
              </a:rPr>
              <a:t>pada</a:t>
            </a:r>
            <a:r>
              <a:rPr lang="en-US" dirty="0">
                <a:solidFill>
                  <a:schemeClr val="tx1"/>
                </a:solidFill>
                <a:latin typeface="Comic Sans MS" pitchFamily="66" charset="0"/>
              </a:rPr>
              <a:t> </a:t>
            </a:r>
            <a:r>
              <a:rPr lang="en-US" dirty="0" err="1">
                <a:solidFill>
                  <a:schemeClr val="tx1"/>
                </a:solidFill>
                <a:latin typeface="Comic Sans MS" pitchFamily="66" charset="0"/>
              </a:rPr>
              <a:t>kontrol</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evolusi</a:t>
            </a:r>
            <a:r>
              <a:rPr lang="en-US" dirty="0">
                <a:solidFill>
                  <a:schemeClr val="tx1"/>
                </a:solidFill>
                <a:latin typeface="Comic Sans MS" pitchFamily="66" charset="0"/>
              </a:rPr>
              <a:t> </a:t>
            </a:r>
            <a:r>
              <a:rPr lang="en-US" dirty="0" err="1">
                <a:solidFill>
                  <a:schemeClr val="tx1"/>
                </a:solidFill>
                <a:latin typeface="Comic Sans MS" pitchFamily="66" charset="0"/>
              </a:rPr>
              <a:t>spesifikasi</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konseptualisasi</a:t>
            </a:r>
            <a:r>
              <a:rPr lang="en-US" dirty="0">
                <a:solidFill>
                  <a:schemeClr val="tx1"/>
                </a:solidFill>
                <a:latin typeface="Comic Sans MS" pitchFamily="66" charset="0"/>
              </a:rPr>
              <a:t> </a:t>
            </a:r>
            <a:r>
              <a:rPr lang="en-US" dirty="0" err="1">
                <a:solidFill>
                  <a:schemeClr val="tx1"/>
                </a:solidFill>
                <a:latin typeface="Comic Sans MS" pitchFamily="66" charset="0"/>
              </a:rPr>
              <a:t>awal</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867870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Model Continuity</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447" t="42448" r="30894" b="37239"/>
          <a:stretch/>
        </p:blipFill>
        <p:spPr bwMode="auto">
          <a:xfrm>
            <a:off x="381000" y="2436638"/>
            <a:ext cx="8458200" cy="190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121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lstStyle/>
          <a:p>
            <a:pPr marL="0" indent="0" algn="ctr">
              <a:buNone/>
            </a:pPr>
            <a:r>
              <a:rPr lang="en-US" sz="3200" dirty="0">
                <a:solidFill>
                  <a:srgbClr val="0070C0"/>
                </a:solidFill>
                <a:latin typeface="Times New Roman" pitchFamily="18" charset="0"/>
                <a:cs typeface="Times New Roman" pitchFamily="18" charset="0"/>
              </a:rPr>
              <a:t>Requirements Transformation</a:t>
            </a:r>
            <a:br>
              <a:rPr lang="en-US" sz="3200" dirty="0">
                <a:solidFill>
                  <a:srgbClr val="0070C0"/>
                </a:solidFill>
                <a:latin typeface="Times New Roman" pitchFamily="18" charset="0"/>
                <a:cs typeface="Times New Roman" pitchFamily="18" charset="0"/>
              </a:rPr>
            </a:br>
            <a:r>
              <a:rPr lang="en-US" sz="2400" dirty="0">
                <a:solidFill>
                  <a:srgbClr val="0070C0"/>
                </a:solidFill>
                <a:latin typeface="Times New Roman" pitchFamily="18" charset="0"/>
                <a:cs typeface="Times New Roman" pitchFamily="18" charset="0"/>
              </a:rPr>
              <a:t>User Requirements Modeling</a:t>
            </a:r>
          </a:p>
        </p:txBody>
      </p:sp>
      <p:sp>
        <p:nvSpPr>
          <p:cNvPr id="4"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a:lnSpc>
                <a:spcPct val="150000"/>
              </a:lnSpc>
              <a:buNone/>
            </a:pPr>
            <a:endParaRPr lang="en-US" sz="2800" dirty="0"/>
          </a:p>
          <a:p>
            <a:pPr marL="560070" indent="-514350" algn="just">
              <a:lnSpc>
                <a:spcPct val="150000"/>
              </a:lnSpc>
              <a:buAutoNum type="arabicPeriod"/>
            </a:pPr>
            <a:endParaRPr lang="en-US" sz="2800" dirty="0"/>
          </a:p>
          <a:p>
            <a:pPr marL="560070" indent="-514350" algn="just">
              <a:lnSpc>
                <a:spcPct val="150000"/>
              </a:lnSpc>
              <a:buAutoNum type="arabicPeriod"/>
            </a:pPr>
            <a:endParaRPr lang="en-US" sz="3200" dirty="0"/>
          </a:p>
        </p:txBody>
      </p:sp>
      <p:sp>
        <p:nvSpPr>
          <p:cNvPr id="5" name="Content Placeholder 2"/>
          <p:cNvSpPr txBox="1">
            <a:spLocks/>
          </p:cNvSpPr>
          <p:nvPr/>
        </p:nvSpPr>
        <p:spPr>
          <a:xfrm>
            <a:off x="228600" y="1295400"/>
            <a:ext cx="8686800" cy="556260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endParaRPr lang="en-US" sz="2400" dirty="0">
              <a:solidFill>
                <a:schemeClr val="tx1"/>
              </a:solidFill>
              <a:latin typeface="Comic Sans MS" pitchFamily="66" charset="0"/>
            </a:endParaRPr>
          </a:p>
          <a:p>
            <a:pPr algn="just">
              <a:lnSpc>
                <a:spcPct val="150000"/>
              </a:lnSpc>
              <a:buFont typeface="Wingdings" pitchFamily="2" charset="2"/>
              <a:buChar char="ü"/>
            </a:pPr>
            <a:r>
              <a:rPr lang="en-US" sz="2400" dirty="0">
                <a:solidFill>
                  <a:schemeClr val="tx1"/>
                </a:solidFill>
                <a:latin typeface="Comic Sans MS" pitchFamily="66" charset="0"/>
              </a:rPr>
              <a:t> </a:t>
            </a:r>
            <a:r>
              <a:rPr lang="en-US" sz="2400" dirty="0" err="1">
                <a:solidFill>
                  <a:schemeClr val="tx1"/>
                </a:solidFill>
                <a:latin typeface="Comic Sans MS" pitchFamily="66" charset="0"/>
              </a:rPr>
              <a:t>Identifikasi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komponen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membutuhkan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definisi</a:t>
            </a:r>
            <a:r>
              <a:rPr lang="en-US" sz="2400" dirty="0">
                <a:solidFill>
                  <a:schemeClr val="tx1"/>
                </a:solidFill>
                <a:latin typeface="Comic Sans MS" pitchFamily="66" charset="0"/>
              </a:rPr>
              <a:t> model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menangkap</a:t>
            </a:r>
            <a:r>
              <a:rPr lang="en-US" sz="2400" dirty="0">
                <a:solidFill>
                  <a:schemeClr val="tx1"/>
                </a:solidFill>
                <a:latin typeface="Comic Sans MS" pitchFamily="66" charset="0"/>
              </a:rPr>
              <a:t> </a:t>
            </a:r>
            <a:r>
              <a:rPr lang="en-US" sz="2400" dirty="0" err="1">
                <a:solidFill>
                  <a:schemeClr val="tx1"/>
                </a:solidFill>
                <a:latin typeface="Comic Sans MS" pitchFamily="66" charset="0"/>
              </a:rPr>
              <a:t>fungsionalitas</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ditawarkan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para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penggunanya</a:t>
            </a:r>
            <a:r>
              <a:rPr lang="en-US" sz="2400" dirty="0">
                <a:solidFill>
                  <a:schemeClr val="tx1"/>
                </a:solidFill>
                <a:latin typeface="Comic Sans MS" pitchFamily="66" charset="0"/>
              </a:rPr>
              <a:t>. </a:t>
            </a:r>
          </a:p>
          <a:p>
            <a:pPr algn="just">
              <a:lnSpc>
                <a:spcPct val="150000"/>
              </a:lnSpc>
              <a:buFont typeface="Wingdings" pitchFamily="2" charset="2"/>
              <a:buChar char="ü"/>
            </a:pPr>
            <a:r>
              <a:rPr lang="en-US" sz="2400" dirty="0">
                <a:solidFill>
                  <a:schemeClr val="tx1"/>
                </a:solidFill>
                <a:latin typeface="Comic Sans MS" pitchFamily="66" charset="0"/>
              </a:rPr>
              <a:t> </a:t>
            </a:r>
            <a:r>
              <a:rPr lang="en-US" sz="2400" dirty="0">
                <a:solidFill>
                  <a:srgbClr val="0070C0"/>
                </a:solidFill>
                <a:latin typeface="Comic Sans MS" pitchFamily="66" charset="0"/>
              </a:rPr>
              <a:t>Use Case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yang paling </a:t>
            </a:r>
            <a:r>
              <a:rPr lang="en-US" sz="2400" dirty="0" err="1">
                <a:solidFill>
                  <a:schemeClr val="tx1"/>
                </a:solidFill>
                <a:latin typeface="Comic Sans MS" pitchFamily="66" charset="0"/>
              </a:rPr>
              <a:t>cocok</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tujuan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karena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sederhana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mudah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dibaca</a:t>
            </a:r>
            <a:r>
              <a:rPr lang="en-US" sz="2400" dirty="0">
                <a:solidFill>
                  <a:schemeClr val="tx1"/>
                </a:solidFill>
                <a:latin typeface="Comic Sans MS" pitchFamily="66" charset="0"/>
              </a:rPr>
              <a:t>.</a:t>
            </a:r>
          </a:p>
          <a:p>
            <a:pPr marL="560070" indent="-514350" algn="just">
              <a:lnSpc>
                <a:spcPct val="150000"/>
              </a:lnSpc>
              <a:buFont typeface="Georgia" pitchFamily="18" charset="0"/>
              <a:buAutoNum type="arabicPeriod"/>
            </a:pPr>
            <a:endParaRPr lang="en-US" sz="2400" dirty="0">
              <a:solidFill>
                <a:schemeClr val="tx1"/>
              </a:solidFill>
              <a:latin typeface="Comic Sans MS" pitchFamily="66" charset="0"/>
            </a:endParaRPr>
          </a:p>
          <a:p>
            <a:pPr marL="560070" indent="-514350" algn="just">
              <a:lnSpc>
                <a:spcPct val="150000"/>
              </a:lnSpc>
              <a:buFont typeface="Georgia" pitchFamily="18" charset="0"/>
              <a:buAutoNum type="arabicPeriod"/>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1252552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pPr marL="0" indent="0" algn="ctr">
              <a:buNone/>
            </a:pPr>
            <a:r>
              <a:rPr lang="en-US" sz="3200" dirty="0">
                <a:solidFill>
                  <a:srgbClr val="0070C0"/>
                </a:solidFill>
              </a:rPr>
              <a:t>Requirements Transformation</a:t>
            </a:r>
            <a:br>
              <a:rPr lang="en-US" sz="3200" dirty="0">
                <a:solidFill>
                  <a:srgbClr val="0070C0"/>
                </a:solidFill>
              </a:rPr>
            </a:br>
            <a:r>
              <a:rPr lang="en-US" sz="2400" dirty="0">
                <a:solidFill>
                  <a:srgbClr val="0070C0"/>
                </a:solidFill>
              </a:rPr>
              <a:t>User Requirements Modeling</a:t>
            </a:r>
          </a:p>
        </p:txBody>
      </p:sp>
      <p:sp>
        <p:nvSpPr>
          <p:cNvPr id="4"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a:lnSpc>
                <a:spcPct val="150000"/>
              </a:lnSpc>
              <a:buNone/>
            </a:pPr>
            <a:endParaRPr lang="en-US" sz="2800" dirty="0"/>
          </a:p>
          <a:p>
            <a:pPr marL="560070" indent="-514350" algn="just">
              <a:lnSpc>
                <a:spcPct val="150000"/>
              </a:lnSpc>
              <a:buAutoNum type="arabicPeriod"/>
            </a:pPr>
            <a:endParaRPr lang="en-US" sz="2800" dirty="0"/>
          </a:p>
          <a:p>
            <a:pPr marL="560070" indent="-514350" algn="just">
              <a:lnSpc>
                <a:spcPct val="150000"/>
              </a:lnSpc>
              <a:buAutoNum type="arabicPeriod"/>
            </a:pPr>
            <a:endParaRPr lang="en-US" sz="3200" dirty="0"/>
          </a:p>
        </p:txBody>
      </p:sp>
      <p:sp>
        <p:nvSpPr>
          <p:cNvPr id="5" name="Content Placeholder 2"/>
          <p:cNvSpPr txBox="1">
            <a:spLocks/>
          </p:cNvSpPr>
          <p:nvPr/>
        </p:nvSpPr>
        <p:spPr>
          <a:xfrm>
            <a:off x="228600" y="1447800"/>
            <a:ext cx="8686800" cy="556260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Font typeface="Georgia" pitchFamily="18" charset="0"/>
              <a:buNone/>
            </a:pP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faktanya</a:t>
            </a:r>
            <a:r>
              <a:rPr lang="en-US" sz="2400" dirty="0">
                <a:solidFill>
                  <a:schemeClr val="tx1"/>
                </a:solidFill>
                <a:latin typeface="Comic Sans MS" pitchFamily="66" charset="0"/>
              </a:rPr>
              <a:t>, Use Case </a:t>
            </a:r>
            <a:r>
              <a:rPr lang="en-US" sz="2400" dirty="0" err="1">
                <a:solidFill>
                  <a:schemeClr val="tx1"/>
                </a:solidFill>
                <a:latin typeface="Comic Sans MS" pitchFamily="66" charset="0"/>
              </a:rPr>
              <a:t>hanya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terdiri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3 </a:t>
            </a:r>
            <a:r>
              <a:rPr lang="en-US" sz="2400" dirty="0" err="1">
                <a:solidFill>
                  <a:schemeClr val="tx1"/>
                </a:solidFill>
                <a:latin typeface="Comic Sans MS" pitchFamily="66" charset="0"/>
              </a:rPr>
              <a:t>konsep</a:t>
            </a:r>
            <a:r>
              <a:rPr lang="en-US" sz="2400" dirty="0">
                <a:solidFill>
                  <a:schemeClr val="tx1"/>
                </a:solidFill>
                <a:latin typeface="Comic Sans MS" pitchFamily="66" charset="0"/>
              </a:rPr>
              <a:t> </a:t>
            </a:r>
            <a:r>
              <a:rPr lang="en-US" sz="2400" dirty="0" err="1">
                <a:solidFill>
                  <a:schemeClr val="tx1"/>
                </a:solidFill>
                <a:latin typeface="Comic Sans MS" pitchFamily="66" charset="0"/>
              </a:rPr>
              <a:t>utama</a:t>
            </a:r>
            <a:r>
              <a:rPr lang="en-US" sz="2400" dirty="0">
                <a:solidFill>
                  <a:schemeClr val="tx1"/>
                </a:solidFill>
                <a:latin typeface="Comic Sans MS" pitchFamily="66" charset="0"/>
              </a:rPr>
              <a:t>: </a:t>
            </a:r>
          </a:p>
          <a:p>
            <a:pPr marL="45720" indent="0" algn="just">
              <a:lnSpc>
                <a:spcPct val="150000"/>
              </a:lnSpc>
              <a:buFont typeface="Georgia" pitchFamily="18" charset="0"/>
              <a:buNone/>
            </a:pPr>
            <a:r>
              <a:rPr lang="en-US" sz="2400" dirty="0">
                <a:solidFill>
                  <a:schemeClr val="tx1"/>
                </a:solidFill>
                <a:latin typeface="Comic Sans MS" pitchFamily="66" charset="0"/>
              </a:rPr>
              <a:t>1. Use cases</a:t>
            </a:r>
          </a:p>
          <a:p>
            <a:pPr marL="45720" indent="0" algn="just">
              <a:lnSpc>
                <a:spcPct val="150000"/>
              </a:lnSpc>
              <a:buFont typeface="Georgia" pitchFamily="18" charset="0"/>
              <a:buNone/>
            </a:pPr>
            <a:r>
              <a:rPr lang="en-US" sz="2400" dirty="0">
                <a:solidFill>
                  <a:schemeClr val="tx1"/>
                </a:solidFill>
                <a:latin typeface="Comic Sans MS" pitchFamily="66" charset="0"/>
              </a:rPr>
              <a:t>2. Actors, and </a:t>
            </a:r>
          </a:p>
          <a:p>
            <a:pPr marL="45720" indent="0" algn="just">
              <a:lnSpc>
                <a:spcPct val="150000"/>
              </a:lnSpc>
              <a:buFont typeface="Georgia" pitchFamily="18" charset="0"/>
              <a:buNone/>
            </a:pPr>
            <a:r>
              <a:rPr lang="en-US" sz="2400" dirty="0">
                <a:solidFill>
                  <a:schemeClr val="tx1"/>
                </a:solidFill>
                <a:latin typeface="Comic Sans MS" pitchFamily="66" charset="0"/>
              </a:rPr>
              <a:t>3. Relationships</a:t>
            </a:r>
          </a:p>
          <a:p>
            <a:pPr marL="45720" indent="0" algn="just">
              <a:lnSpc>
                <a:spcPct val="150000"/>
              </a:lnSpc>
              <a:buFont typeface="Georgia" pitchFamily="18" charset="0"/>
              <a:buNone/>
            </a:pPr>
            <a:endParaRPr lang="en-US" sz="2400" dirty="0">
              <a:solidFill>
                <a:schemeClr val="tx1"/>
              </a:solidFill>
              <a:latin typeface="Comic Sans MS" pitchFamily="66" charset="0"/>
            </a:endParaRPr>
          </a:p>
          <a:p>
            <a:pPr marL="560070" indent="-514350" algn="just">
              <a:lnSpc>
                <a:spcPct val="150000"/>
              </a:lnSpc>
              <a:buFont typeface="Georgia" pitchFamily="18" charset="0"/>
              <a:buAutoNum type="arabicPeriod"/>
            </a:pPr>
            <a:endParaRPr lang="en-US" sz="2400" dirty="0">
              <a:solidFill>
                <a:schemeClr val="tx1"/>
              </a:solidFill>
              <a:latin typeface="Comic Sans MS" pitchFamily="66" charset="0"/>
            </a:endParaRPr>
          </a:p>
          <a:p>
            <a:pPr marL="560070" indent="-514350" algn="just">
              <a:lnSpc>
                <a:spcPct val="150000"/>
              </a:lnSpc>
              <a:buFont typeface="Georgia" pitchFamily="18" charset="0"/>
              <a:buAutoNum type="arabicPeriod"/>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3285902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066800"/>
          </a:xfrm>
        </p:spPr>
        <p:txBody>
          <a:bodyPr/>
          <a:lstStyle/>
          <a:p>
            <a:pPr marL="0" indent="0" algn="ctr">
              <a:lnSpc>
                <a:spcPct val="100000"/>
              </a:lnSpc>
              <a:buNone/>
            </a:pPr>
            <a:r>
              <a:rPr lang="en-US" sz="3200" dirty="0">
                <a:solidFill>
                  <a:srgbClr val="0070C0"/>
                </a:solidFill>
              </a:rPr>
              <a:t>Requirements Transformation</a:t>
            </a:r>
            <a:br>
              <a:rPr lang="en-US" sz="3200" dirty="0">
                <a:solidFill>
                  <a:srgbClr val="0070C0"/>
                </a:solidFill>
              </a:rPr>
            </a:br>
            <a:r>
              <a:rPr lang="en-US" sz="2400" dirty="0">
                <a:solidFill>
                  <a:srgbClr val="0070C0"/>
                </a:solidFill>
              </a:rPr>
              <a:t>User Requirements Modeling</a:t>
            </a:r>
          </a:p>
        </p:txBody>
      </p:sp>
      <p:sp>
        <p:nvSpPr>
          <p:cNvPr id="4"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a:lnSpc>
                <a:spcPct val="150000"/>
              </a:lnSpc>
              <a:buNone/>
            </a:pPr>
            <a:endParaRPr lang="en-US" sz="2800" dirty="0"/>
          </a:p>
          <a:p>
            <a:pPr marL="560070" indent="-514350" algn="just">
              <a:lnSpc>
                <a:spcPct val="150000"/>
              </a:lnSpc>
              <a:buAutoNum type="arabicPeriod"/>
            </a:pPr>
            <a:endParaRPr lang="en-US" sz="2800" dirty="0"/>
          </a:p>
          <a:p>
            <a:pPr marL="560070" indent="-514350" algn="just">
              <a:lnSpc>
                <a:spcPct val="150000"/>
              </a:lnSpc>
              <a:buAutoNum type="arabicPeriod"/>
            </a:pPr>
            <a:endParaRPr lang="en-US" sz="3200" dirty="0"/>
          </a:p>
        </p:txBody>
      </p:sp>
      <p:sp>
        <p:nvSpPr>
          <p:cNvPr id="6" name="Content Placeholder 2"/>
          <p:cNvSpPr txBox="1">
            <a:spLocks/>
          </p:cNvSpPr>
          <p:nvPr/>
        </p:nvSpPr>
        <p:spPr>
          <a:xfrm>
            <a:off x="228600" y="914400"/>
            <a:ext cx="8686800" cy="106680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buFont typeface="Georgia" pitchFamily="18" charset="0"/>
              <a:buNone/>
            </a:pPr>
            <a:r>
              <a:rPr lang="en-US" sz="2000" dirty="0">
                <a:solidFill>
                  <a:srgbClr val="002060"/>
                </a:solidFill>
              </a:rPr>
              <a:t>UML top level use case diagram according two criteria:</a:t>
            </a:r>
          </a:p>
          <a:p>
            <a:pPr marL="45720" indent="0" algn="just">
              <a:buFont typeface="Georgia" pitchFamily="18" charset="0"/>
              <a:buNone/>
            </a:pPr>
            <a:r>
              <a:rPr lang="en-US" sz="2800" b="1" dirty="0">
                <a:solidFill>
                  <a:srgbClr val="002060"/>
                </a:solidFill>
              </a:rPr>
              <a:t>Functionality Criteria</a:t>
            </a:r>
          </a:p>
          <a:p>
            <a:pPr marL="45720" indent="0" algn="just">
              <a:buFont typeface="Georgia" pitchFamily="18" charset="0"/>
              <a:buNone/>
            </a:pPr>
            <a:endParaRPr lang="en-US" sz="2000" dirty="0">
              <a:solidFill>
                <a:srgbClr val="002060"/>
              </a:solidFill>
            </a:endParaRPr>
          </a:p>
          <a:p>
            <a:pPr marL="560070" indent="-514350" algn="just">
              <a:buFont typeface="Georgia" pitchFamily="18" charset="0"/>
              <a:buAutoNum type="arabicPeriod"/>
            </a:pPr>
            <a:endParaRPr lang="en-US" sz="2000" dirty="0">
              <a:solidFill>
                <a:srgbClr val="002060"/>
              </a:solidFill>
            </a:endParaRPr>
          </a:p>
          <a:p>
            <a:pPr marL="560070" indent="-514350" algn="just">
              <a:buFont typeface="Georgia" pitchFamily="18" charset="0"/>
              <a:buAutoNum type="arabicPeriod"/>
            </a:pPr>
            <a:endParaRPr lang="en-US" sz="2000" dirty="0">
              <a:solidFill>
                <a:srgbClr val="00206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300" y="1969914"/>
            <a:ext cx="4764100" cy="4735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659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pPr marL="0" indent="0" algn="ctr">
              <a:lnSpc>
                <a:spcPct val="100000"/>
              </a:lnSpc>
              <a:buNone/>
            </a:pPr>
            <a:r>
              <a:rPr lang="en-US" sz="3200" dirty="0">
                <a:solidFill>
                  <a:srgbClr val="0070C0"/>
                </a:solidFill>
              </a:rPr>
              <a:t>Requirements Transformation</a:t>
            </a:r>
            <a:br>
              <a:rPr lang="en-US" sz="3200" dirty="0">
                <a:solidFill>
                  <a:srgbClr val="0070C0"/>
                </a:solidFill>
              </a:rPr>
            </a:br>
            <a:r>
              <a:rPr lang="en-US" sz="2400" dirty="0">
                <a:solidFill>
                  <a:srgbClr val="0070C0"/>
                </a:solidFill>
              </a:rPr>
              <a:t>User Requirements Modeling</a:t>
            </a:r>
          </a:p>
        </p:txBody>
      </p:sp>
      <p:sp>
        <p:nvSpPr>
          <p:cNvPr id="4" name="Content Placeholder 2"/>
          <p:cNvSpPr>
            <a:spLocks noGrp="1"/>
          </p:cNvSpPr>
          <p:nvPr>
            <p:ph sz="quarter" idx="4294967295"/>
          </p:nvPr>
        </p:nvSpPr>
        <p:spPr>
          <a:xfrm>
            <a:off x="228600" y="1143000"/>
            <a:ext cx="8686800" cy="5562600"/>
          </a:xfrm>
          <a:prstGeom prst="rect">
            <a:avLst/>
          </a:prstGeom>
        </p:spPr>
        <p:txBody>
          <a:bodyPr>
            <a:noAutofit/>
          </a:bodyPr>
          <a:lstStyle/>
          <a:p>
            <a:pPr marL="45720" indent="0" algn="just">
              <a:lnSpc>
                <a:spcPct val="150000"/>
              </a:lnSpc>
              <a:buNone/>
            </a:pPr>
            <a:endParaRPr lang="en-US" sz="2800" dirty="0"/>
          </a:p>
          <a:p>
            <a:pPr marL="560070" indent="-514350" algn="just">
              <a:lnSpc>
                <a:spcPct val="150000"/>
              </a:lnSpc>
              <a:buAutoNum type="arabicPeriod"/>
            </a:pPr>
            <a:endParaRPr lang="en-US" sz="2800" dirty="0"/>
          </a:p>
          <a:p>
            <a:pPr marL="560070" indent="-514350" algn="just">
              <a:lnSpc>
                <a:spcPct val="150000"/>
              </a:lnSpc>
              <a:buAutoNum type="arabicPeriod"/>
            </a:pPr>
            <a:endParaRPr lang="en-US" sz="3200" dirty="0"/>
          </a:p>
        </p:txBody>
      </p:sp>
      <p:sp>
        <p:nvSpPr>
          <p:cNvPr id="6" name="Content Placeholder 2"/>
          <p:cNvSpPr txBox="1">
            <a:spLocks/>
          </p:cNvSpPr>
          <p:nvPr/>
        </p:nvSpPr>
        <p:spPr>
          <a:xfrm>
            <a:off x="228600" y="914400"/>
            <a:ext cx="8686800" cy="144780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buFont typeface="Georgia" pitchFamily="18" charset="0"/>
              <a:buNone/>
            </a:pPr>
            <a:r>
              <a:rPr lang="en-US" sz="2000" dirty="0">
                <a:solidFill>
                  <a:schemeClr val="tx1"/>
                </a:solidFill>
              </a:rPr>
              <a:t>UML top level use case diagram according two criteria:</a:t>
            </a:r>
          </a:p>
          <a:p>
            <a:pPr marL="45720" indent="0" algn="just">
              <a:buFont typeface="Georgia" pitchFamily="18" charset="0"/>
              <a:buNone/>
            </a:pPr>
            <a:r>
              <a:rPr lang="en-US" sz="2800" b="1" dirty="0">
                <a:solidFill>
                  <a:schemeClr val="tx1"/>
                </a:solidFill>
              </a:rPr>
              <a:t>Domain Criteria</a:t>
            </a:r>
          </a:p>
          <a:p>
            <a:pPr marL="45720" indent="0" algn="just">
              <a:buFont typeface="Georgia" pitchFamily="18" charset="0"/>
              <a:buNone/>
            </a:pPr>
            <a:endParaRPr lang="en-US" sz="2000" dirty="0">
              <a:solidFill>
                <a:schemeClr val="tx1"/>
              </a:solidFill>
            </a:endParaRPr>
          </a:p>
          <a:p>
            <a:pPr marL="560070" indent="-514350" algn="just">
              <a:buFont typeface="Georgia" pitchFamily="18" charset="0"/>
              <a:buAutoNum type="arabicPeriod"/>
            </a:pPr>
            <a:endParaRPr lang="en-US" sz="2000" dirty="0">
              <a:solidFill>
                <a:schemeClr val="tx1"/>
              </a:solidFill>
            </a:endParaRPr>
          </a:p>
          <a:p>
            <a:pPr marL="560070" indent="-514350" algn="just">
              <a:buFont typeface="Georgia" pitchFamily="18" charset="0"/>
              <a:buAutoNum type="arabicPeriod"/>
            </a:pPr>
            <a:endParaRPr lang="en-US" sz="2000" dirty="0">
              <a:solidFill>
                <a:schemeClr val="tx1"/>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81200"/>
            <a:ext cx="47244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714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pPr marL="0" indent="0" algn="ctr">
              <a:buNone/>
            </a:pPr>
            <a:r>
              <a:rPr lang="en-US" sz="3200" dirty="0">
                <a:solidFill>
                  <a:srgbClr val="0070C0"/>
                </a:solidFill>
              </a:rPr>
              <a:t>Requirements Transformation</a:t>
            </a:r>
            <a:br>
              <a:rPr lang="en-US" sz="3200" dirty="0">
                <a:solidFill>
                  <a:srgbClr val="0070C0"/>
                </a:solidFill>
              </a:rPr>
            </a:br>
            <a:r>
              <a:rPr lang="en-US" sz="3200" dirty="0">
                <a:solidFill>
                  <a:srgbClr val="0070C0"/>
                </a:solidFill>
              </a:rPr>
              <a:t>4</a:t>
            </a:r>
            <a:r>
              <a:rPr lang="en-US" sz="2400" dirty="0">
                <a:solidFill>
                  <a:srgbClr val="0070C0"/>
                </a:solidFill>
              </a:rPr>
              <a:t>SRS Technique</a:t>
            </a:r>
          </a:p>
        </p:txBody>
      </p:sp>
      <p:sp>
        <p:nvSpPr>
          <p:cNvPr id="6" name="Content Placeholder 2"/>
          <p:cNvSpPr txBox="1">
            <a:spLocks/>
          </p:cNvSpPr>
          <p:nvPr/>
        </p:nvSpPr>
        <p:spPr>
          <a:xfrm>
            <a:off x="228600" y="1524000"/>
            <a:ext cx="8686800" cy="533400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itchFamily="2" charset="2"/>
              <a:buChar char="ü"/>
            </a:pPr>
            <a:r>
              <a:rPr lang="en-US" sz="2400" dirty="0">
                <a:solidFill>
                  <a:schemeClr val="tx1"/>
                </a:solidFill>
                <a:latin typeface="Comic Sans MS" pitchFamily="66" charset="0"/>
              </a:rPr>
              <a:t> Transforming use case into architectural models representing system requirements is a difficult task</a:t>
            </a:r>
          </a:p>
          <a:p>
            <a:pPr algn="just">
              <a:lnSpc>
                <a:spcPct val="150000"/>
              </a:lnSpc>
              <a:buFont typeface="Wingdings" pitchFamily="2" charset="2"/>
              <a:buChar char="ü"/>
            </a:pPr>
            <a:r>
              <a:rPr lang="en-US" sz="2400" dirty="0">
                <a:solidFill>
                  <a:schemeClr val="tx1"/>
                </a:solidFill>
                <a:latin typeface="Comic Sans MS" pitchFamily="66" charset="0"/>
              </a:rPr>
              <a:t> A technique called 4 step rule set </a:t>
            </a:r>
            <a:r>
              <a:rPr lang="en-US" sz="2400" b="1" dirty="0">
                <a:solidFill>
                  <a:schemeClr val="tx1"/>
                </a:solidFill>
                <a:latin typeface="Comic Sans MS" pitchFamily="66" charset="0"/>
              </a:rPr>
              <a:t>4SRS: </a:t>
            </a:r>
          </a:p>
          <a:p>
            <a:pPr marL="502920" indent="-457200" algn="just">
              <a:lnSpc>
                <a:spcPct val="150000"/>
              </a:lnSpc>
              <a:buAutoNum type="arabicPeriod"/>
            </a:pPr>
            <a:r>
              <a:rPr lang="en-US" sz="2400" dirty="0">
                <a:solidFill>
                  <a:schemeClr val="tx1"/>
                </a:solidFill>
                <a:latin typeface="Comic Sans MS" pitchFamily="66" charset="0"/>
              </a:rPr>
              <a:t>Object </a:t>
            </a:r>
            <a:r>
              <a:rPr lang="en-US" sz="2400" dirty="0">
                <a:solidFill>
                  <a:srgbClr val="0070C0"/>
                </a:solidFill>
                <a:latin typeface="Comic Sans MS" pitchFamily="66" charset="0"/>
              </a:rPr>
              <a:t>creation</a:t>
            </a:r>
            <a:r>
              <a:rPr lang="en-US" sz="2400" dirty="0">
                <a:solidFill>
                  <a:schemeClr val="tx1"/>
                </a:solidFill>
                <a:latin typeface="Comic Sans MS" pitchFamily="66" charset="0"/>
              </a:rPr>
              <a:t> (step 1) </a:t>
            </a:r>
          </a:p>
          <a:p>
            <a:pPr marL="502920" indent="-457200" algn="just">
              <a:lnSpc>
                <a:spcPct val="150000"/>
              </a:lnSpc>
              <a:buAutoNum type="arabicPeriod"/>
            </a:pPr>
            <a:r>
              <a:rPr lang="en-US" sz="2400" dirty="0">
                <a:solidFill>
                  <a:schemeClr val="tx1"/>
                </a:solidFill>
                <a:latin typeface="Comic Sans MS" pitchFamily="66" charset="0"/>
              </a:rPr>
              <a:t>Object </a:t>
            </a:r>
            <a:r>
              <a:rPr lang="en-US" sz="2400" dirty="0">
                <a:solidFill>
                  <a:srgbClr val="0070C0"/>
                </a:solidFill>
                <a:latin typeface="Comic Sans MS" pitchFamily="66" charset="0"/>
              </a:rPr>
              <a:t>elimination</a:t>
            </a:r>
            <a:r>
              <a:rPr lang="en-US" sz="2400" dirty="0">
                <a:solidFill>
                  <a:schemeClr val="tx1"/>
                </a:solidFill>
                <a:latin typeface="Comic Sans MS" pitchFamily="66" charset="0"/>
              </a:rPr>
              <a:t> (step 2) </a:t>
            </a:r>
          </a:p>
          <a:p>
            <a:pPr marL="502920" indent="-457200" algn="just">
              <a:lnSpc>
                <a:spcPct val="150000"/>
              </a:lnSpc>
              <a:buAutoNum type="arabicPeriod"/>
            </a:pPr>
            <a:r>
              <a:rPr lang="en-US" sz="2400" dirty="0">
                <a:solidFill>
                  <a:schemeClr val="tx1"/>
                </a:solidFill>
                <a:latin typeface="Comic Sans MS" pitchFamily="66" charset="0"/>
              </a:rPr>
              <a:t>Object </a:t>
            </a:r>
            <a:r>
              <a:rPr lang="en-US" sz="2400" dirty="0">
                <a:solidFill>
                  <a:srgbClr val="0070C0"/>
                </a:solidFill>
                <a:latin typeface="Comic Sans MS" pitchFamily="66" charset="0"/>
              </a:rPr>
              <a:t>packaging and aggregation </a:t>
            </a:r>
            <a:r>
              <a:rPr lang="en-US" sz="2400" dirty="0">
                <a:solidFill>
                  <a:schemeClr val="tx1"/>
                </a:solidFill>
                <a:latin typeface="Comic Sans MS" pitchFamily="66" charset="0"/>
              </a:rPr>
              <a:t>(step 3) and </a:t>
            </a:r>
          </a:p>
          <a:p>
            <a:pPr marL="502920" indent="-457200" algn="just">
              <a:lnSpc>
                <a:spcPct val="150000"/>
              </a:lnSpc>
              <a:buAutoNum type="arabicPeriod"/>
            </a:pPr>
            <a:r>
              <a:rPr lang="en-US" sz="2400" dirty="0">
                <a:solidFill>
                  <a:schemeClr val="tx1"/>
                </a:solidFill>
                <a:latin typeface="Comic Sans MS" pitchFamily="66" charset="0"/>
              </a:rPr>
              <a:t>Object </a:t>
            </a:r>
            <a:r>
              <a:rPr lang="en-US" sz="2400" dirty="0">
                <a:solidFill>
                  <a:srgbClr val="0070C0"/>
                </a:solidFill>
                <a:latin typeface="Comic Sans MS" pitchFamily="66" charset="0"/>
              </a:rPr>
              <a:t>association</a:t>
            </a:r>
            <a:r>
              <a:rPr lang="en-US" sz="2400" dirty="0">
                <a:solidFill>
                  <a:schemeClr val="tx1"/>
                </a:solidFill>
                <a:latin typeface="Comic Sans MS" pitchFamily="66" charset="0"/>
              </a:rPr>
              <a:t> (step 4)</a:t>
            </a:r>
          </a:p>
          <a:p>
            <a:pPr marL="560070" indent="-514350" algn="just">
              <a:lnSpc>
                <a:spcPct val="150000"/>
              </a:lnSpc>
              <a:buFont typeface="Georgia" pitchFamily="18" charset="0"/>
              <a:buAutoNum type="arabicPeriod"/>
            </a:pPr>
            <a:endParaRPr lang="en-US" sz="2400" dirty="0">
              <a:solidFill>
                <a:schemeClr val="tx1"/>
              </a:solidFill>
              <a:latin typeface="Comic Sans MS" pitchFamily="66" charset="0"/>
            </a:endParaRPr>
          </a:p>
          <a:p>
            <a:pPr marL="560070" indent="-514350" algn="just">
              <a:lnSpc>
                <a:spcPct val="150000"/>
              </a:lnSpc>
              <a:buFont typeface="Georgia" pitchFamily="18" charset="0"/>
              <a:buAutoNum type="arabicPeriod"/>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133397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pPr marL="0" indent="0" algn="ctr">
              <a:buNone/>
            </a:pPr>
            <a:r>
              <a:rPr lang="en-US" sz="3200" dirty="0">
                <a:solidFill>
                  <a:srgbClr val="0070C0"/>
                </a:solidFill>
              </a:rPr>
              <a:t>Requirements Transformation</a:t>
            </a:r>
            <a:br>
              <a:rPr lang="en-US" sz="3200" dirty="0">
                <a:solidFill>
                  <a:srgbClr val="0070C0"/>
                </a:solidFill>
              </a:rPr>
            </a:br>
            <a:r>
              <a:rPr lang="en-US" sz="3200" dirty="0">
                <a:solidFill>
                  <a:srgbClr val="0070C0"/>
                </a:solidFill>
              </a:rPr>
              <a:t>4</a:t>
            </a:r>
            <a:r>
              <a:rPr lang="en-US" sz="2400" dirty="0">
                <a:solidFill>
                  <a:srgbClr val="0070C0"/>
                </a:solidFill>
              </a:rPr>
              <a:t>SRS Technique</a:t>
            </a:r>
          </a:p>
        </p:txBody>
      </p:sp>
      <p:sp>
        <p:nvSpPr>
          <p:cNvPr id="6" name="Content Placeholder 2"/>
          <p:cNvSpPr txBox="1">
            <a:spLocks/>
          </p:cNvSpPr>
          <p:nvPr/>
        </p:nvSpPr>
        <p:spPr>
          <a:xfrm>
            <a:off x="228600" y="1295400"/>
            <a:ext cx="8686800" cy="533400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Font typeface="Georgia" pitchFamily="18" charset="0"/>
              <a:buNone/>
            </a:pPr>
            <a:r>
              <a:rPr lang="en-US" sz="2800" dirty="0">
                <a:solidFill>
                  <a:srgbClr val="0070C0"/>
                </a:solidFill>
              </a:rPr>
              <a:t>Step 1 </a:t>
            </a:r>
            <a:r>
              <a:rPr lang="en-US" sz="2800" dirty="0"/>
              <a:t>– </a:t>
            </a:r>
            <a:r>
              <a:rPr lang="en-US" sz="2800" dirty="0">
                <a:solidFill>
                  <a:srgbClr val="0070C0"/>
                </a:solidFill>
              </a:rPr>
              <a:t>Object creation</a:t>
            </a:r>
          </a:p>
          <a:p>
            <a:pPr marL="45720" indent="0" algn="just">
              <a:lnSpc>
                <a:spcPct val="150000"/>
              </a:lnSpc>
              <a:buFont typeface="Georgia" pitchFamily="18" charset="0"/>
              <a:buNone/>
            </a:pPr>
            <a:r>
              <a:rPr lang="en-US" sz="2400" dirty="0" err="1">
                <a:solidFill>
                  <a:schemeClr val="tx1"/>
                </a:solidFill>
                <a:latin typeface="Comic Sans MS" pitchFamily="66" charset="0"/>
              </a:rPr>
              <a:t>Setiap</a:t>
            </a:r>
            <a:r>
              <a:rPr lang="en-US" sz="2400" dirty="0">
                <a:solidFill>
                  <a:schemeClr val="tx1"/>
                </a:solidFill>
                <a:latin typeface="Comic Sans MS" pitchFamily="66" charset="0"/>
              </a:rPr>
              <a:t> use case </a:t>
            </a:r>
            <a:r>
              <a:rPr lang="en-US" sz="2400" dirty="0" err="1">
                <a:solidFill>
                  <a:schemeClr val="tx1"/>
                </a:solidFill>
                <a:latin typeface="Comic Sans MS" pitchFamily="66" charset="0"/>
              </a:rPr>
              <a:t>harus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ditransformasikan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3 </a:t>
            </a:r>
            <a:r>
              <a:rPr lang="en-US" sz="2400" dirty="0" err="1">
                <a:solidFill>
                  <a:schemeClr val="tx1"/>
                </a:solidFill>
                <a:latin typeface="Comic Sans MS" pitchFamily="66" charset="0"/>
              </a:rPr>
              <a:t>objek</a:t>
            </a:r>
            <a:r>
              <a:rPr lang="en-US" sz="2400" dirty="0">
                <a:solidFill>
                  <a:schemeClr val="tx1"/>
                </a:solidFill>
                <a:latin typeface="Comic Sans MS" pitchFamily="66" charset="0"/>
              </a:rPr>
              <a:t> (One interfaces, one data, and one control)</a:t>
            </a:r>
          </a:p>
          <a:p>
            <a:pPr marL="45720" indent="0" algn="just">
              <a:lnSpc>
                <a:spcPct val="150000"/>
              </a:lnSpc>
              <a:buNone/>
            </a:pPr>
            <a:r>
              <a:rPr lang="en-US" sz="2800" dirty="0">
                <a:solidFill>
                  <a:srgbClr val="0070C0"/>
                </a:solidFill>
              </a:rPr>
              <a:t>Step 2 </a:t>
            </a:r>
            <a:r>
              <a:rPr lang="en-US" sz="2800" dirty="0"/>
              <a:t>– </a:t>
            </a:r>
            <a:r>
              <a:rPr lang="en-US" sz="2800" dirty="0">
                <a:solidFill>
                  <a:srgbClr val="0070C0"/>
                </a:solidFill>
              </a:rPr>
              <a:t>Object elimination</a:t>
            </a:r>
          </a:p>
          <a:p>
            <a:pPr marL="45720" indent="0" algn="just">
              <a:lnSpc>
                <a:spcPct val="150000"/>
              </a:lnSpc>
              <a:buNone/>
            </a:pP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harus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diputuskan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mana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tiga</a:t>
            </a:r>
            <a:r>
              <a:rPr lang="en-US" sz="2400" dirty="0">
                <a:solidFill>
                  <a:schemeClr val="tx1"/>
                </a:solidFill>
                <a:latin typeface="Comic Sans MS" pitchFamily="66" charset="0"/>
              </a:rPr>
              <a:t> </a:t>
            </a:r>
            <a:r>
              <a:rPr lang="en-US" sz="2400" dirty="0" err="1">
                <a:solidFill>
                  <a:schemeClr val="tx1"/>
                </a:solidFill>
                <a:latin typeface="Comic Sans MS" pitchFamily="66" charset="0"/>
              </a:rPr>
              <a:t>obyek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harus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dijaga</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sepenuhnya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mewakili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mempertimbangkan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seluruh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endParaRPr lang="en-US" sz="2800" dirty="0">
              <a:solidFill>
                <a:schemeClr val="tx1"/>
              </a:solidFill>
              <a:latin typeface="Comic Sans MS" pitchFamily="66" charset="0"/>
            </a:endParaRPr>
          </a:p>
        </p:txBody>
      </p:sp>
    </p:spTree>
    <p:extLst>
      <p:ext uri="{BB962C8B-B14F-4D97-AF65-F5344CB8AC3E}">
        <p14:creationId xmlns:p14="http://schemas.microsoft.com/office/powerpoint/2010/main" val="2504080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pPr marL="0" indent="0" algn="ctr">
              <a:buNone/>
            </a:pPr>
            <a:r>
              <a:rPr lang="en-US" sz="3200" dirty="0">
                <a:solidFill>
                  <a:srgbClr val="0070C0"/>
                </a:solidFill>
              </a:rPr>
              <a:t>Requirements Transformation</a:t>
            </a:r>
            <a:br>
              <a:rPr lang="en-US" sz="3200" dirty="0">
                <a:solidFill>
                  <a:srgbClr val="0070C0"/>
                </a:solidFill>
              </a:rPr>
            </a:br>
            <a:r>
              <a:rPr lang="en-US" sz="3200" dirty="0">
                <a:solidFill>
                  <a:srgbClr val="0070C0"/>
                </a:solidFill>
              </a:rPr>
              <a:t>4</a:t>
            </a:r>
            <a:r>
              <a:rPr lang="en-US" sz="2400" dirty="0">
                <a:solidFill>
                  <a:srgbClr val="0070C0"/>
                </a:solidFill>
              </a:rPr>
              <a:t>SRS Technique</a:t>
            </a:r>
          </a:p>
        </p:txBody>
      </p:sp>
      <p:sp>
        <p:nvSpPr>
          <p:cNvPr id="6" name="Content Placeholder 2"/>
          <p:cNvSpPr txBox="1">
            <a:spLocks/>
          </p:cNvSpPr>
          <p:nvPr/>
        </p:nvSpPr>
        <p:spPr>
          <a:xfrm>
            <a:off x="228600" y="1295400"/>
            <a:ext cx="8686800" cy="533400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Font typeface="Georgia" pitchFamily="18" charset="0"/>
              <a:buNone/>
            </a:pPr>
            <a:r>
              <a:rPr lang="en-US" sz="2800" dirty="0">
                <a:solidFill>
                  <a:srgbClr val="0070C0"/>
                </a:solidFill>
              </a:rPr>
              <a:t>Step 3 </a:t>
            </a:r>
            <a:r>
              <a:rPr lang="en-US" sz="2800" dirty="0"/>
              <a:t>– </a:t>
            </a:r>
            <a:r>
              <a:rPr lang="en-US" sz="2800" dirty="0">
                <a:solidFill>
                  <a:srgbClr val="0070C0"/>
                </a:solidFill>
              </a:rPr>
              <a:t>Object packaging and aggregation</a:t>
            </a:r>
          </a:p>
          <a:p>
            <a:pPr marL="45720" indent="0" algn="just">
              <a:lnSpc>
                <a:spcPct val="150000"/>
              </a:lnSpc>
              <a:buNone/>
            </a:pPr>
            <a:r>
              <a:rPr lang="en-US" sz="2400" dirty="0" err="1">
                <a:solidFill>
                  <a:schemeClr val="tx1"/>
                </a:solidFill>
                <a:latin typeface="Comic Sans MS" pitchFamily="66" charset="0"/>
              </a:rPr>
              <a:t>Objek</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tersisa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step 2) yang </a:t>
            </a:r>
            <a:r>
              <a:rPr lang="en-US" sz="2400" dirty="0" err="1">
                <a:solidFill>
                  <a:schemeClr val="tx1"/>
                </a:solidFill>
                <a:latin typeface="Comic Sans MS" pitchFamily="66" charset="0"/>
              </a:rPr>
              <a:t>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keuntungan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diperlakukan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cara</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terpadu</a:t>
            </a:r>
            <a:r>
              <a:rPr lang="en-US" sz="2400" dirty="0">
                <a:solidFill>
                  <a:schemeClr val="tx1"/>
                </a:solidFill>
                <a:latin typeface="Comic Sans MS" pitchFamily="66" charset="0"/>
              </a:rPr>
              <a:t> </a:t>
            </a:r>
            <a:r>
              <a:rPr lang="en-US" sz="2400" dirty="0" err="1">
                <a:solidFill>
                  <a:schemeClr val="tx1"/>
                </a:solidFill>
                <a:latin typeface="Comic Sans MS" pitchFamily="66" charset="0"/>
              </a:rPr>
              <a:t>harus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memberikan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asal</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a:t>
            </a:r>
            <a:r>
              <a:rPr lang="en-US" sz="2400" dirty="0">
                <a:solidFill>
                  <a:schemeClr val="tx1"/>
                </a:solidFill>
                <a:latin typeface="Comic Sans MS" pitchFamily="66" charset="0"/>
              </a:rPr>
              <a:t> </a:t>
            </a:r>
            <a:r>
              <a:rPr lang="en-US" sz="2400" dirty="0" err="1">
                <a:solidFill>
                  <a:schemeClr val="tx1"/>
                </a:solidFill>
                <a:latin typeface="Comic Sans MS" pitchFamily="66" charset="0"/>
              </a:rPr>
              <a:t>agregasi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atau</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paket</a:t>
            </a:r>
            <a:r>
              <a:rPr lang="en-US" sz="2400" dirty="0">
                <a:solidFill>
                  <a:schemeClr val="tx1"/>
                </a:solidFill>
                <a:latin typeface="Comic Sans MS" pitchFamily="66" charset="0"/>
              </a:rPr>
              <a:t> </a:t>
            </a:r>
            <a:r>
              <a:rPr lang="en-US" sz="2400" dirty="0" err="1">
                <a:solidFill>
                  <a:schemeClr val="tx1"/>
                </a:solidFill>
                <a:latin typeface="Comic Sans MS" pitchFamily="66" charset="0"/>
              </a:rPr>
              <a:t>objek</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konsisten</a:t>
            </a:r>
            <a:endParaRPr lang="en-US" sz="2400" dirty="0">
              <a:solidFill>
                <a:schemeClr val="tx1"/>
              </a:solidFill>
              <a:latin typeface="Comic Sans MS" pitchFamily="66" charset="0"/>
            </a:endParaRPr>
          </a:p>
          <a:p>
            <a:pPr marL="45720" indent="0" algn="just">
              <a:lnSpc>
                <a:spcPct val="150000"/>
              </a:lnSpc>
              <a:buNone/>
            </a:pPr>
            <a:endParaRPr lang="en-US" sz="2800" dirty="0"/>
          </a:p>
          <a:p>
            <a:pPr marL="560070" indent="-514350" algn="just">
              <a:lnSpc>
                <a:spcPct val="150000"/>
              </a:lnSpc>
              <a:buFont typeface="Georgia" pitchFamily="18" charset="0"/>
              <a:buAutoNum type="arabicPeriod"/>
            </a:pPr>
            <a:endParaRPr lang="en-US" sz="2800" dirty="0"/>
          </a:p>
        </p:txBody>
      </p:sp>
    </p:spTree>
    <p:extLst>
      <p:ext uri="{BB962C8B-B14F-4D97-AF65-F5344CB8AC3E}">
        <p14:creationId xmlns:p14="http://schemas.microsoft.com/office/powerpoint/2010/main" val="329821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200" dirty="0">
                <a:solidFill>
                  <a:srgbClr val="0070C0"/>
                </a:solidFill>
              </a:rPr>
              <a:t>Introduction</a:t>
            </a:r>
          </a:p>
        </p:txBody>
      </p:sp>
      <p:sp>
        <p:nvSpPr>
          <p:cNvPr id="3" name="Content Placeholder 2"/>
          <p:cNvSpPr>
            <a:spLocks noGrp="1"/>
          </p:cNvSpPr>
          <p:nvPr>
            <p:ph sz="quarter" idx="4294967295"/>
          </p:nvPr>
        </p:nvSpPr>
        <p:spPr>
          <a:xfrm>
            <a:off x="228600" y="1143000"/>
            <a:ext cx="8686800" cy="5562600"/>
          </a:xfrm>
          <a:prstGeom prst="rect">
            <a:avLst/>
          </a:prstGeom>
        </p:spPr>
        <p:txBody>
          <a:bodyPr>
            <a:normAutofit/>
          </a:bodyPr>
          <a:lstStyle/>
          <a:p>
            <a:pPr marL="45720" indent="0" algn="just">
              <a:lnSpc>
                <a:spcPct val="150000"/>
              </a:lnSpc>
              <a:buNone/>
            </a:pPr>
            <a:r>
              <a:rPr lang="en-US" dirty="0" err="1">
                <a:solidFill>
                  <a:schemeClr val="tx1"/>
                </a:solidFill>
                <a:latin typeface="Comic Sans MS" pitchFamily="66" charset="0"/>
              </a:rPr>
              <a:t>Tujuan</a:t>
            </a:r>
            <a:r>
              <a:rPr lang="en-US" dirty="0">
                <a:solidFill>
                  <a:schemeClr val="tx1"/>
                </a:solidFill>
                <a:latin typeface="Comic Sans MS" pitchFamily="66" charset="0"/>
              </a:rPr>
              <a:t> </a:t>
            </a:r>
            <a:r>
              <a:rPr lang="en-US" dirty="0" err="1">
                <a:solidFill>
                  <a:schemeClr val="tx1"/>
                </a:solidFill>
                <a:latin typeface="Comic Sans MS" pitchFamily="66" charset="0"/>
              </a:rPr>
              <a:t>utama</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bab</a:t>
            </a:r>
            <a:r>
              <a:rPr lang="en-US" dirty="0">
                <a:solidFill>
                  <a:schemeClr val="tx1"/>
                </a:solidFill>
                <a:latin typeface="Comic Sans MS" pitchFamily="66" charset="0"/>
              </a:rPr>
              <a:t> </a:t>
            </a:r>
            <a:r>
              <a:rPr lang="en-US" dirty="0" err="1">
                <a:solidFill>
                  <a:schemeClr val="tx1"/>
                </a:solidFill>
                <a:latin typeface="Comic Sans MS" pitchFamily="66" charset="0"/>
              </a:rPr>
              <a:t>ini</a:t>
            </a:r>
            <a:r>
              <a:rPr lang="en-US" dirty="0">
                <a:solidFill>
                  <a:schemeClr val="tx1"/>
                </a:solidFill>
                <a:latin typeface="Comic Sans MS" pitchFamily="66" charset="0"/>
              </a:rPr>
              <a:t> </a:t>
            </a:r>
            <a:r>
              <a:rPr lang="en-US" dirty="0" err="1">
                <a:solidFill>
                  <a:schemeClr val="tx1"/>
                </a:solidFill>
                <a:latin typeface="Comic Sans MS" pitchFamily="66" charset="0"/>
              </a:rPr>
              <a:t>adalah</a:t>
            </a:r>
            <a:r>
              <a:rPr lang="en-US" dirty="0">
                <a:solidFill>
                  <a:schemeClr val="tx1"/>
                </a:solidFill>
                <a:latin typeface="Comic Sans MS" pitchFamily="66" charset="0"/>
              </a:rPr>
              <a:t>:</a:t>
            </a:r>
          </a:p>
          <a:p>
            <a:pPr marL="45720" indent="0" algn="just">
              <a:lnSpc>
                <a:spcPct val="150000"/>
              </a:lnSpc>
              <a:buNone/>
            </a:pP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mempresentasikan</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mendiskusikan</a:t>
            </a:r>
            <a:r>
              <a:rPr lang="en-US" dirty="0">
                <a:solidFill>
                  <a:schemeClr val="tx1"/>
                </a:solidFill>
                <a:latin typeface="Comic Sans MS" pitchFamily="66" charset="0"/>
              </a:rPr>
              <a:t> </a:t>
            </a:r>
            <a:r>
              <a:rPr lang="en-US" dirty="0" err="1">
                <a:solidFill>
                  <a:schemeClr val="tx1"/>
                </a:solidFill>
                <a:latin typeface="Comic Sans MS" pitchFamily="66" charset="0"/>
              </a:rPr>
              <a:t>satu</a:t>
            </a:r>
            <a:r>
              <a:rPr lang="en-US" dirty="0">
                <a:solidFill>
                  <a:schemeClr val="tx1"/>
                </a:solidFill>
                <a:latin typeface="Comic Sans MS" pitchFamily="66" charset="0"/>
              </a:rPr>
              <a:t> set model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teknik</a:t>
            </a:r>
            <a:r>
              <a:rPr lang="en-US" dirty="0">
                <a:solidFill>
                  <a:schemeClr val="tx1"/>
                </a:solidFill>
                <a:latin typeface="Comic Sans MS" pitchFamily="66" charset="0"/>
              </a:rPr>
              <a:t> </a:t>
            </a:r>
            <a:r>
              <a:rPr lang="en-US" dirty="0" err="1">
                <a:solidFill>
                  <a:schemeClr val="tx1"/>
                </a:solidFill>
                <a:latin typeface="Comic Sans MS" pitchFamily="66" charset="0"/>
              </a:rPr>
              <a:t>spesifikasi</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apa</a:t>
            </a:r>
            <a:r>
              <a:rPr lang="en-US" dirty="0">
                <a:solidFill>
                  <a:schemeClr val="tx1"/>
                </a:solidFill>
                <a:latin typeface="Comic Sans MS" pitchFamily="66" charset="0"/>
              </a:rPr>
              <a:t> yang </a:t>
            </a:r>
            <a:r>
              <a:rPr lang="en-US" dirty="0" err="1">
                <a:solidFill>
                  <a:schemeClr val="tx1"/>
                </a:solidFill>
                <a:latin typeface="Comic Sans MS" pitchFamily="66" charset="0"/>
              </a:rPr>
              <a:t>menyangkut</a:t>
            </a:r>
            <a:r>
              <a:rPr lang="en-US" dirty="0">
                <a:solidFill>
                  <a:schemeClr val="tx1"/>
                </a:solidFill>
                <a:latin typeface="Comic Sans MS" pitchFamily="66" charset="0"/>
              </a:rPr>
              <a:t> </a:t>
            </a:r>
            <a:r>
              <a:rPr lang="en-US" dirty="0" err="1">
                <a:solidFill>
                  <a:schemeClr val="tx1"/>
                </a:solidFill>
                <a:latin typeface="Comic Sans MS" pitchFamily="66" charset="0"/>
              </a:rPr>
              <a:t>ontologi</a:t>
            </a:r>
            <a:r>
              <a:rPr lang="en-US" dirty="0">
                <a:solidFill>
                  <a:schemeClr val="tx1"/>
                </a:solidFill>
                <a:latin typeface="Comic Sans MS" pitchFamily="66" charset="0"/>
              </a:rPr>
              <a:t> (</a:t>
            </a:r>
            <a:r>
              <a:rPr lang="en-US" dirty="0" err="1">
                <a:solidFill>
                  <a:schemeClr val="tx1"/>
                </a:solidFill>
                <a:latin typeface="Comic Sans MS" pitchFamily="66" charset="0"/>
              </a:rPr>
              <a:t>Studi</a:t>
            </a:r>
            <a:r>
              <a:rPr lang="en-US" dirty="0">
                <a:solidFill>
                  <a:schemeClr val="tx1"/>
                </a:solidFill>
                <a:latin typeface="Comic Sans MS" pitchFamily="66" charset="0"/>
              </a:rPr>
              <a:t> yang </a:t>
            </a:r>
            <a:r>
              <a:rPr lang="en-US" dirty="0" err="1">
                <a:solidFill>
                  <a:schemeClr val="tx1"/>
                </a:solidFill>
                <a:latin typeface="Comic Sans MS" pitchFamily="66" charset="0"/>
              </a:rPr>
              <a:t>membahas</a:t>
            </a:r>
            <a:r>
              <a:rPr lang="en-US" dirty="0">
                <a:solidFill>
                  <a:schemeClr val="tx1"/>
                </a:solidFill>
                <a:latin typeface="Comic Sans MS" pitchFamily="66" charset="0"/>
              </a:rPr>
              <a:t> </a:t>
            </a:r>
            <a:r>
              <a:rPr lang="en-US" dirty="0" err="1">
                <a:solidFill>
                  <a:schemeClr val="tx1"/>
                </a:solidFill>
                <a:latin typeface="Comic Sans MS" pitchFamily="66" charset="0"/>
              </a:rPr>
              <a:t>keberadaan</a:t>
            </a:r>
            <a:r>
              <a:rPr lang="en-US" dirty="0">
                <a:solidFill>
                  <a:schemeClr val="tx1"/>
                </a:solidFill>
                <a:latin typeface="Comic Sans MS" pitchFamily="66" charset="0"/>
              </a:rPr>
              <a:t> </a:t>
            </a:r>
            <a:r>
              <a:rPr lang="en-US" dirty="0" err="1">
                <a:solidFill>
                  <a:schemeClr val="tx1"/>
                </a:solidFill>
                <a:latin typeface="Comic Sans MS" pitchFamily="66" charset="0"/>
              </a:rPr>
              <a:t>sesuatu</a:t>
            </a:r>
            <a:r>
              <a:rPr lang="en-US" dirty="0">
                <a:solidFill>
                  <a:schemeClr val="tx1"/>
                </a:solidFill>
                <a:latin typeface="Comic Sans MS" pitchFamily="66" charset="0"/>
              </a:rPr>
              <a:t> yang </a:t>
            </a:r>
            <a:r>
              <a:rPr lang="en-US" dirty="0" err="1">
                <a:solidFill>
                  <a:schemeClr val="tx1"/>
                </a:solidFill>
                <a:latin typeface="Comic Sans MS" pitchFamily="66" charset="0"/>
              </a:rPr>
              <a:t>bersifat</a:t>
            </a:r>
            <a:r>
              <a:rPr lang="en-US" dirty="0">
                <a:solidFill>
                  <a:schemeClr val="tx1"/>
                </a:solidFill>
                <a:latin typeface="Comic Sans MS" pitchFamily="66" charset="0"/>
              </a:rPr>
              <a:t> </a:t>
            </a:r>
            <a:r>
              <a:rPr lang="en-US" dirty="0" err="1">
                <a:solidFill>
                  <a:schemeClr val="tx1"/>
                </a:solidFill>
                <a:latin typeface="Comic Sans MS" pitchFamily="66" charset="0"/>
              </a:rPr>
              <a:t>konkret</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dukungan</a:t>
            </a:r>
            <a:r>
              <a:rPr lang="en-US" dirty="0">
                <a:solidFill>
                  <a:schemeClr val="tx1"/>
                </a:solidFill>
                <a:latin typeface="Comic Sans MS" pitchFamily="66" charset="0"/>
              </a:rPr>
              <a:t> </a:t>
            </a:r>
            <a:r>
              <a:rPr lang="en-US" dirty="0" err="1">
                <a:solidFill>
                  <a:schemeClr val="tx1"/>
                </a:solidFill>
                <a:latin typeface="Comic Sans MS" pitchFamily="66" charset="0"/>
              </a:rPr>
              <a:t>mereka</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representasi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berbasis</a:t>
            </a:r>
            <a:r>
              <a:rPr lang="en-US" dirty="0">
                <a:solidFill>
                  <a:schemeClr val="tx1"/>
                </a:solidFill>
                <a:latin typeface="Comic Sans MS" pitchFamily="66" charset="0"/>
              </a:rPr>
              <a:t> </a:t>
            </a:r>
            <a:r>
              <a:rPr lang="en-US" dirty="0" err="1">
                <a:solidFill>
                  <a:schemeClr val="tx1"/>
                </a:solidFill>
                <a:latin typeface="Comic Sans MS" pitchFamily="66" charset="0"/>
              </a:rPr>
              <a:t>komputer</a:t>
            </a:r>
            <a:r>
              <a:rPr lang="en-US" dirty="0">
                <a:solidFill>
                  <a:schemeClr val="tx1"/>
                </a:solidFill>
                <a:latin typeface="Comic Sans MS" pitchFamily="66" charset="0"/>
              </a:rPr>
              <a:t>.</a:t>
            </a:r>
          </a:p>
          <a:p>
            <a:pPr marL="4572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47237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pPr marL="0" indent="0" algn="ctr">
              <a:buNone/>
            </a:pPr>
            <a:r>
              <a:rPr lang="en-US" sz="3200" dirty="0">
                <a:solidFill>
                  <a:srgbClr val="0070C0"/>
                </a:solidFill>
              </a:rPr>
              <a:t>Requirements Transformation</a:t>
            </a:r>
            <a:br>
              <a:rPr lang="en-US" sz="3200" dirty="0">
                <a:solidFill>
                  <a:srgbClr val="0070C0"/>
                </a:solidFill>
              </a:rPr>
            </a:br>
            <a:r>
              <a:rPr lang="en-US" sz="3200" dirty="0">
                <a:solidFill>
                  <a:srgbClr val="0070C0"/>
                </a:solidFill>
              </a:rPr>
              <a:t>4</a:t>
            </a:r>
            <a:r>
              <a:rPr lang="en-US" sz="2400" dirty="0">
                <a:solidFill>
                  <a:srgbClr val="0070C0"/>
                </a:solidFill>
              </a:rPr>
              <a:t>SRS Technique</a:t>
            </a:r>
          </a:p>
        </p:txBody>
      </p:sp>
      <p:sp>
        <p:nvSpPr>
          <p:cNvPr id="6" name="Content Placeholder 2"/>
          <p:cNvSpPr txBox="1">
            <a:spLocks/>
          </p:cNvSpPr>
          <p:nvPr/>
        </p:nvSpPr>
        <p:spPr>
          <a:xfrm>
            <a:off x="228600" y="1295400"/>
            <a:ext cx="8686800" cy="533400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Font typeface="Georgia" pitchFamily="18" charset="0"/>
              <a:buNone/>
            </a:pPr>
            <a:r>
              <a:rPr lang="en-US" sz="2800" dirty="0">
                <a:solidFill>
                  <a:srgbClr val="0070C0"/>
                </a:solidFill>
              </a:rPr>
              <a:t>Step 4 </a:t>
            </a:r>
            <a:r>
              <a:rPr lang="en-US" sz="2800" dirty="0"/>
              <a:t>– </a:t>
            </a:r>
            <a:r>
              <a:rPr lang="en-US" sz="2800" dirty="0">
                <a:solidFill>
                  <a:srgbClr val="0070C0"/>
                </a:solidFill>
              </a:rPr>
              <a:t>Object association</a:t>
            </a:r>
          </a:p>
          <a:p>
            <a:pPr marL="45720" indent="0" algn="just">
              <a:lnSpc>
                <a:spcPct val="150000"/>
              </a:lnSpc>
              <a:buFont typeface="Georgia" pitchFamily="18" charset="0"/>
              <a:buNone/>
            </a:pPr>
            <a:r>
              <a:rPr lang="en-US" sz="2400" dirty="0" err="1">
                <a:solidFill>
                  <a:schemeClr val="tx1"/>
                </a:solidFill>
                <a:latin typeface="Comic Sans MS" pitchFamily="66" charset="0"/>
              </a:rPr>
              <a:t>Mendukung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asosiasi</a:t>
            </a:r>
            <a:r>
              <a:rPr lang="en-US" sz="2400" dirty="0">
                <a:solidFill>
                  <a:schemeClr val="tx1"/>
                </a:solidFill>
                <a:latin typeface="Comic Sans MS" pitchFamily="66" charset="0"/>
              </a:rPr>
              <a:t> di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model </a:t>
            </a:r>
            <a:r>
              <a:rPr lang="en-US" sz="2400" dirty="0" err="1">
                <a:solidFill>
                  <a:schemeClr val="tx1"/>
                </a:solidFill>
                <a:latin typeface="Comic Sans MS" pitchFamily="66" charset="0"/>
              </a:rPr>
              <a:t>objek</a:t>
            </a:r>
            <a:endParaRPr lang="en-US" sz="2400" dirty="0">
              <a:solidFill>
                <a:schemeClr val="tx1"/>
              </a:solidFill>
              <a:latin typeface="Comic Sans MS" pitchFamily="66" charset="0"/>
            </a:endParaRPr>
          </a:p>
          <a:p>
            <a:pPr marL="45720" indent="0" algn="just">
              <a:lnSpc>
                <a:spcPct val="150000"/>
              </a:lnSpc>
              <a:buNone/>
            </a:pPr>
            <a:endParaRPr lang="en-US" sz="2800" dirty="0"/>
          </a:p>
          <a:p>
            <a:pPr marL="560070" indent="-514350" algn="just">
              <a:lnSpc>
                <a:spcPct val="150000"/>
              </a:lnSpc>
              <a:buFont typeface="Georgia" pitchFamily="18" charset="0"/>
              <a:buAutoNum type="arabicPeriod"/>
            </a:pPr>
            <a:endParaRPr lang="en-US" sz="2800" dirty="0"/>
          </a:p>
        </p:txBody>
      </p:sp>
    </p:spTree>
    <p:extLst>
      <p:ext uri="{BB962C8B-B14F-4D97-AF65-F5344CB8AC3E}">
        <p14:creationId xmlns:p14="http://schemas.microsoft.com/office/powerpoint/2010/main" val="1068647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sz="quarter" idx="4294967295"/>
          </p:nvPr>
        </p:nvSpPr>
        <p:spPr>
          <a:xfrm>
            <a:off x="2514600" y="3124200"/>
            <a:ext cx="4495800" cy="1066800"/>
          </a:xfrm>
          <a:prstGeom prst="rect">
            <a:avLst/>
          </a:prstGeom>
        </p:spPr>
        <p:txBody>
          <a:bodyPr>
            <a:normAutofit fontScale="85000" lnSpcReduction="10000"/>
          </a:bodyPr>
          <a:lstStyle/>
          <a:p>
            <a:pPr marL="0" indent="0">
              <a:buNone/>
              <a:defRPr/>
            </a:pPr>
            <a:r>
              <a:rPr lang="en-US" sz="5400" dirty="0">
                <a:solidFill>
                  <a:schemeClr val="tx1"/>
                </a:solidFill>
                <a:latin typeface="Times New Roman" pitchFamily="18" charset="0"/>
                <a:cs typeface="Times New Roman" pitchFamily="18" charset="0"/>
              </a:rPr>
              <a:t>TERIMA KASIH</a:t>
            </a:r>
            <a:endParaRPr lang="id-ID" sz="4000" dirty="0">
              <a:solidFill>
                <a:schemeClr val="tx1"/>
              </a:solidFill>
              <a:latin typeface="Times New Roman" pitchFamily="18" charset="0"/>
              <a:cs typeface="Times New Roman" pitchFamily="18" charset="0"/>
            </a:endParaRPr>
          </a:p>
          <a:p>
            <a:pPr>
              <a:defRPr/>
            </a:pPr>
            <a:endParaRPr lang="id-ID"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3601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Modeling vs. Specification</a:t>
            </a:r>
          </a:p>
        </p:txBody>
      </p:sp>
      <p:sp>
        <p:nvSpPr>
          <p:cNvPr id="3" name="Content Placeholder 2"/>
          <p:cNvSpPr>
            <a:spLocks noGrp="1"/>
          </p:cNvSpPr>
          <p:nvPr>
            <p:ph sz="quarter" idx="4294967295"/>
          </p:nvPr>
        </p:nvSpPr>
        <p:spPr>
          <a:xfrm>
            <a:off x="228600" y="1143000"/>
            <a:ext cx="8686800" cy="5562600"/>
          </a:xfrm>
          <a:prstGeom prst="rect">
            <a:avLst/>
          </a:prstGeom>
        </p:spPr>
        <p:txBody>
          <a:bodyPr>
            <a:normAutofit/>
          </a:bodyPr>
          <a:lstStyle/>
          <a:p>
            <a:pPr marL="45720" indent="0" algn="just">
              <a:lnSpc>
                <a:spcPct val="150000"/>
              </a:lnSpc>
              <a:buNone/>
            </a:pPr>
            <a:r>
              <a:rPr lang="en-US" dirty="0" err="1">
                <a:solidFill>
                  <a:schemeClr val="tx1"/>
                </a:solidFill>
                <a:latin typeface="Comic Sans MS" pitchFamily="66" charset="0"/>
              </a:rPr>
              <a:t>Keputusan</a:t>
            </a:r>
            <a:r>
              <a:rPr lang="en-US" dirty="0">
                <a:solidFill>
                  <a:schemeClr val="tx1"/>
                </a:solidFill>
                <a:latin typeface="Comic Sans MS" pitchFamily="66" charset="0"/>
              </a:rPr>
              <a:t> </a:t>
            </a:r>
            <a:r>
              <a:rPr lang="en-US" dirty="0" err="1">
                <a:solidFill>
                  <a:schemeClr val="tx1"/>
                </a:solidFill>
                <a:latin typeface="Comic Sans MS" pitchFamily="66" charset="0"/>
              </a:rPr>
              <a:t>pertama</a:t>
            </a:r>
            <a:r>
              <a:rPr lang="en-US" dirty="0">
                <a:solidFill>
                  <a:schemeClr val="tx1"/>
                </a:solidFill>
                <a:latin typeface="Comic Sans MS" pitchFamily="66" charset="0"/>
              </a:rPr>
              <a:t> </a:t>
            </a:r>
            <a:r>
              <a:rPr lang="en-US" dirty="0" err="1">
                <a:solidFill>
                  <a:schemeClr val="tx1"/>
                </a:solidFill>
                <a:latin typeface="Comic Sans MS" pitchFamily="66" charset="0"/>
              </a:rPr>
              <a:t>pengembang</a:t>
            </a:r>
            <a:r>
              <a:rPr lang="en-US" dirty="0">
                <a:solidFill>
                  <a:schemeClr val="tx1"/>
                </a:solidFill>
                <a:latin typeface="Comic Sans MS" pitchFamily="66" charset="0"/>
              </a:rPr>
              <a:t> </a:t>
            </a:r>
            <a:r>
              <a:rPr lang="en-US" dirty="0" err="1">
                <a:solidFill>
                  <a:schemeClr val="tx1"/>
                </a:solidFill>
                <a:latin typeface="Comic Sans MS" pitchFamily="66" charset="0"/>
              </a:rPr>
              <a:t>ketika</a:t>
            </a:r>
            <a:r>
              <a:rPr lang="en-US" dirty="0">
                <a:solidFill>
                  <a:schemeClr val="tx1"/>
                </a:solidFill>
                <a:latin typeface="Comic Sans MS" pitchFamily="66" charset="0"/>
              </a:rPr>
              <a:t> </a:t>
            </a:r>
            <a:r>
              <a:rPr lang="en-US" dirty="0" err="1">
                <a:solidFill>
                  <a:schemeClr val="tx1"/>
                </a:solidFill>
                <a:latin typeface="Comic Sans MS" pitchFamily="66" charset="0"/>
              </a:rPr>
              <a:t>mereka</a:t>
            </a:r>
            <a:r>
              <a:rPr lang="en-US" dirty="0">
                <a:solidFill>
                  <a:schemeClr val="tx1"/>
                </a:solidFill>
                <a:latin typeface="Comic Sans MS" pitchFamily="66" charset="0"/>
              </a:rPr>
              <a:t> </a:t>
            </a:r>
            <a:r>
              <a:rPr lang="en-US" dirty="0" err="1">
                <a:solidFill>
                  <a:schemeClr val="tx1"/>
                </a:solidFill>
                <a:latin typeface="Comic Sans MS" pitchFamily="66" charset="0"/>
              </a:rPr>
              <a:t>ingin</a:t>
            </a:r>
            <a:r>
              <a:rPr lang="en-US" dirty="0">
                <a:solidFill>
                  <a:schemeClr val="tx1"/>
                </a:solidFill>
                <a:latin typeface="Comic Sans MS" pitchFamily="66" charset="0"/>
              </a:rPr>
              <a:t> </a:t>
            </a:r>
            <a:r>
              <a:rPr lang="en-US" dirty="0" err="1">
                <a:solidFill>
                  <a:schemeClr val="tx1"/>
                </a:solidFill>
                <a:latin typeface="Comic Sans MS" pitchFamily="66" charset="0"/>
              </a:rPr>
              <a:t>menentukan</a:t>
            </a:r>
            <a:r>
              <a:rPr lang="en-US" dirty="0">
                <a:solidFill>
                  <a:schemeClr val="tx1"/>
                </a:solidFill>
                <a:latin typeface="Comic Sans MS" pitchFamily="66" charset="0"/>
              </a:rPr>
              <a:t> </a:t>
            </a:r>
            <a:r>
              <a:rPr lang="en-US" dirty="0" err="1">
                <a:solidFill>
                  <a:schemeClr val="tx1"/>
                </a:solidFill>
                <a:latin typeface="Comic Sans MS" pitchFamily="66" charset="0"/>
              </a:rPr>
              <a:t>sebuah</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adalah</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memilih</a:t>
            </a:r>
            <a:r>
              <a:rPr lang="en-US" dirty="0">
                <a:solidFill>
                  <a:schemeClr val="tx1"/>
                </a:solidFill>
                <a:latin typeface="Comic Sans MS" pitchFamily="66" charset="0"/>
              </a:rPr>
              <a:t> </a:t>
            </a:r>
            <a:r>
              <a:rPr lang="en-US" dirty="0" err="1">
                <a:solidFill>
                  <a:schemeClr val="tx1"/>
                </a:solidFill>
                <a:latin typeface="Comic Sans MS" pitchFamily="66" charset="0"/>
              </a:rPr>
              <a:t>bagian</a:t>
            </a:r>
            <a:r>
              <a:rPr lang="en-US" dirty="0">
                <a:solidFill>
                  <a:schemeClr val="tx1"/>
                </a:solidFill>
                <a:latin typeface="Comic Sans MS" pitchFamily="66" charset="0"/>
              </a:rPr>
              <a:t> </a:t>
            </a:r>
            <a:r>
              <a:rPr lang="en-US" dirty="0" err="1">
                <a:solidFill>
                  <a:schemeClr val="tx1"/>
                </a:solidFill>
                <a:latin typeface="Comic Sans MS" pitchFamily="66" charset="0"/>
              </a:rPr>
              <a:t>mana</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yang </a:t>
            </a:r>
            <a:r>
              <a:rPr lang="en-US" dirty="0" err="1">
                <a:solidFill>
                  <a:schemeClr val="tx1"/>
                </a:solidFill>
                <a:latin typeface="Comic Sans MS" pitchFamily="66" charset="0"/>
              </a:rPr>
              <a:t>mereka</a:t>
            </a:r>
            <a:r>
              <a:rPr lang="en-US" dirty="0">
                <a:solidFill>
                  <a:schemeClr val="tx1"/>
                </a:solidFill>
                <a:latin typeface="Comic Sans MS" pitchFamily="66" charset="0"/>
              </a:rPr>
              <a:t> </a:t>
            </a:r>
            <a:r>
              <a:rPr lang="en-US" dirty="0" err="1">
                <a:solidFill>
                  <a:schemeClr val="tx1"/>
                </a:solidFill>
                <a:latin typeface="Comic Sans MS" pitchFamily="66" charset="0"/>
              </a:rPr>
              <a:t>ingin</a:t>
            </a:r>
            <a:r>
              <a:rPr lang="en-US" dirty="0">
                <a:solidFill>
                  <a:schemeClr val="tx1"/>
                </a:solidFill>
                <a:latin typeface="Comic Sans MS" pitchFamily="66" charset="0"/>
              </a:rPr>
              <a:t> </a:t>
            </a:r>
            <a:r>
              <a:rPr lang="en-US" dirty="0" err="1">
                <a:solidFill>
                  <a:schemeClr val="tx1"/>
                </a:solidFill>
                <a:latin typeface="Comic Sans MS" pitchFamily="66" charset="0"/>
              </a:rPr>
              <a:t>pertimbangkan</a:t>
            </a:r>
            <a:r>
              <a:rPr lang="en-US" dirty="0">
                <a:solidFill>
                  <a:schemeClr val="tx1"/>
                </a:solidFill>
                <a:latin typeface="Comic Sans MS" pitchFamily="66" charset="0"/>
              </a:rPr>
              <a:t>. </a:t>
            </a:r>
          </a:p>
          <a:p>
            <a:pPr marL="45720" indent="0" algn="just">
              <a:lnSpc>
                <a:spcPct val="150000"/>
              </a:lnSpc>
              <a:buNone/>
            </a:pPr>
            <a:endParaRPr lang="en-US" dirty="0">
              <a:solidFill>
                <a:schemeClr val="tx1"/>
              </a:solidFill>
              <a:latin typeface="Comic Sans MS" pitchFamily="66" charset="0"/>
            </a:endParaRPr>
          </a:p>
          <a:p>
            <a:pPr marL="45720" indent="0" algn="just">
              <a:lnSpc>
                <a:spcPct val="150000"/>
              </a:lnSpc>
              <a:buNone/>
            </a:pPr>
            <a:r>
              <a:rPr lang="en-US" dirty="0" err="1">
                <a:solidFill>
                  <a:schemeClr val="tx1"/>
                </a:solidFill>
                <a:latin typeface="Comic Sans MS" pitchFamily="66" charset="0"/>
              </a:rPr>
              <a:t>Pemilihan</a:t>
            </a:r>
            <a:r>
              <a:rPr lang="en-US" dirty="0">
                <a:solidFill>
                  <a:schemeClr val="tx1"/>
                </a:solidFill>
                <a:latin typeface="Comic Sans MS" pitchFamily="66" charset="0"/>
              </a:rPr>
              <a:t> </a:t>
            </a:r>
            <a:r>
              <a:rPr lang="en-US" dirty="0" err="1">
                <a:solidFill>
                  <a:schemeClr val="tx1"/>
                </a:solidFill>
                <a:latin typeface="Comic Sans MS" pitchFamily="66" charset="0"/>
              </a:rPr>
              <a:t>bagian</a:t>
            </a:r>
            <a:r>
              <a:rPr lang="en-US" dirty="0">
                <a:solidFill>
                  <a:schemeClr val="tx1"/>
                </a:solidFill>
                <a:latin typeface="Comic Sans MS" pitchFamily="66" charset="0"/>
              </a:rPr>
              <a:t> yang </a:t>
            </a:r>
            <a:r>
              <a:rPr lang="en-US" dirty="0" err="1">
                <a:solidFill>
                  <a:schemeClr val="tx1"/>
                </a:solidFill>
                <a:latin typeface="Comic Sans MS" pitchFamily="66" charset="0"/>
              </a:rPr>
              <a:t>mendefinisikan</a:t>
            </a:r>
            <a:r>
              <a:rPr lang="en-US" dirty="0">
                <a:solidFill>
                  <a:schemeClr val="tx1"/>
                </a:solidFill>
                <a:latin typeface="Comic Sans MS" pitchFamily="66" charset="0"/>
              </a:rPr>
              <a:t> </a:t>
            </a:r>
            <a:r>
              <a:rPr lang="en-US" dirty="0" err="1">
                <a:solidFill>
                  <a:schemeClr val="tx1"/>
                </a:solidFill>
                <a:latin typeface="Comic Sans MS" pitchFamily="66" charset="0"/>
              </a:rPr>
              <a:t>tampilan</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yaitu</a:t>
            </a:r>
            <a:r>
              <a:rPr lang="en-US" dirty="0">
                <a:solidFill>
                  <a:schemeClr val="tx1"/>
                </a:solidFill>
                <a:latin typeface="Comic Sans MS" pitchFamily="66" charset="0"/>
              </a:rPr>
              <a:t>, </a:t>
            </a:r>
            <a:r>
              <a:rPr lang="en-US" dirty="0" err="1">
                <a:solidFill>
                  <a:schemeClr val="tx1"/>
                </a:solidFill>
                <a:latin typeface="Comic Sans MS" pitchFamily="66" charset="0"/>
              </a:rPr>
              <a:t>perspektif</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yang </a:t>
            </a:r>
            <a:r>
              <a:rPr lang="en-US" dirty="0" err="1">
                <a:solidFill>
                  <a:schemeClr val="tx1"/>
                </a:solidFill>
                <a:latin typeface="Comic Sans MS" pitchFamily="66" charset="0"/>
              </a:rPr>
              <a:t>harus</a:t>
            </a:r>
            <a:r>
              <a:rPr lang="en-US" dirty="0">
                <a:solidFill>
                  <a:schemeClr val="tx1"/>
                </a:solidFill>
                <a:latin typeface="Comic Sans MS" pitchFamily="66" charset="0"/>
              </a:rPr>
              <a:t> </a:t>
            </a:r>
            <a:r>
              <a:rPr lang="en-US" dirty="0" err="1">
                <a:solidFill>
                  <a:schemeClr val="tx1"/>
                </a:solidFill>
                <a:latin typeface="Comic Sans MS" pitchFamily="66" charset="0"/>
              </a:rPr>
              <a:t>diwakili</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45203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Specification of Systems</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495" t="30209" r="31039" b="18749"/>
          <a:stretch/>
        </p:blipFill>
        <p:spPr bwMode="auto">
          <a:xfrm>
            <a:off x="191277" y="1295400"/>
            <a:ext cx="867746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95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Specification of Systems</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495" t="30209" r="31039" b="18749"/>
          <a:stretch/>
        </p:blipFill>
        <p:spPr bwMode="auto">
          <a:xfrm>
            <a:off x="762000" y="914400"/>
            <a:ext cx="752047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sz="quarter" idx="4294967295"/>
          </p:nvPr>
        </p:nvSpPr>
        <p:spPr>
          <a:xfrm>
            <a:off x="152400" y="4953000"/>
            <a:ext cx="8763000" cy="1752600"/>
          </a:xfrm>
          <a:prstGeom prst="rect">
            <a:avLst/>
          </a:prstGeom>
        </p:spPr>
        <p:txBody>
          <a:bodyPr>
            <a:normAutofit/>
          </a:bodyPr>
          <a:lstStyle/>
          <a:p>
            <a:pPr marL="45720" indent="0" algn="just">
              <a:lnSpc>
                <a:spcPct val="150000"/>
              </a:lnSpc>
              <a:buNone/>
            </a:pPr>
            <a:r>
              <a:rPr lang="en-US" sz="2000" dirty="0" err="1">
                <a:solidFill>
                  <a:schemeClr val="tx1"/>
                </a:solidFill>
                <a:latin typeface="Comic Sans MS" pitchFamily="66" charset="0"/>
              </a:rPr>
              <a:t>Formalisasi</a:t>
            </a:r>
            <a:r>
              <a:rPr lang="en-US" sz="2000" dirty="0">
                <a:solidFill>
                  <a:schemeClr val="tx1"/>
                </a:solidFill>
                <a:latin typeface="Comic Sans MS" pitchFamily="66" charset="0"/>
              </a:rPr>
              <a:t> </a:t>
            </a:r>
            <a:r>
              <a:rPr lang="en-US" sz="2000" dirty="0" err="1">
                <a:solidFill>
                  <a:schemeClr val="tx1"/>
                </a:solidFill>
                <a:latin typeface="Comic Sans MS" pitchFamily="66" charset="0"/>
              </a:rPr>
              <a:t>tampilan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sistem</a:t>
            </a:r>
            <a:r>
              <a:rPr lang="en-US" sz="2000" dirty="0">
                <a:solidFill>
                  <a:schemeClr val="tx1"/>
                </a:solidFill>
                <a:latin typeface="Comic Sans MS" pitchFamily="66" charset="0"/>
              </a:rPr>
              <a:t> </a:t>
            </a:r>
            <a:r>
              <a:rPr lang="en-US" sz="2000" dirty="0" err="1">
                <a:solidFill>
                  <a:schemeClr val="tx1"/>
                </a:solidFill>
                <a:latin typeface="Comic Sans MS" pitchFamily="66" charset="0"/>
              </a:rPr>
              <a:t>terjadi</a:t>
            </a:r>
            <a:r>
              <a:rPr lang="en-US" sz="2000" dirty="0">
                <a:solidFill>
                  <a:schemeClr val="tx1"/>
                </a:solidFill>
                <a:latin typeface="Comic Sans MS" pitchFamily="66" charset="0"/>
              </a:rPr>
              <a:t> </a:t>
            </a:r>
            <a:r>
              <a:rPr lang="en-US" sz="2000" dirty="0" err="1">
                <a:solidFill>
                  <a:schemeClr val="tx1"/>
                </a:solidFill>
                <a:latin typeface="Comic Sans MS" pitchFamily="66" charset="0"/>
              </a:rPr>
              <a:t>ketika</a:t>
            </a:r>
            <a:r>
              <a:rPr lang="en-US" sz="2000" dirty="0">
                <a:solidFill>
                  <a:schemeClr val="tx1"/>
                </a:solidFill>
                <a:latin typeface="Comic Sans MS" pitchFamily="66" charset="0"/>
              </a:rPr>
              <a:t> </a:t>
            </a:r>
            <a:r>
              <a:rPr lang="en-US" sz="2000" dirty="0" err="1">
                <a:solidFill>
                  <a:schemeClr val="tx1"/>
                </a:solidFill>
                <a:latin typeface="Comic Sans MS" pitchFamily="66" charset="0"/>
              </a:rPr>
              <a:t>berasal</a:t>
            </a:r>
            <a:r>
              <a:rPr lang="en-US" sz="2000" dirty="0">
                <a:solidFill>
                  <a:schemeClr val="tx1"/>
                </a:solidFill>
                <a:latin typeface="Comic Sans MS" pitchFamily="66" charset="0"/>
              </a:rPr>
              <a:t> model. Model </a:t>
            </a:r>
            <a:r>
              <a:rPr lang="en-US" sz="2000" dirty="0" err="1">
                <a:solidFill>
                  <a:schemeClr val="tx1"/>
                </a:solidFill>
                <a:latin typeface="Comic Sans MS" pitchFamily="66" charset="0"/>
              </a:rPr>
              <a:t>ini</a:t>
            </a:r>
            <a:r>
              <a:rPr lang="en-US" sz="2000" dirty="0">
                <a:solidFill>
                  <a:schemeClr val="tx1"/>
                </a:solidFill>
                <a:latin typeface="Comic Sans MS" pitchFamily="66" charset="0"/>
              </a:rPr>
              <a:t> </a:t>
            </a:r>
            <a:r>
              <a:rPr lang="en-US" sz="2000" dirty="0" err="1">
                <a:solidFill>
                  <a:schemeClr val="tx1"/>
                </a:solidFill>
                <a:latin typeface="Comic Sans MS" pitchFamily="66" charset="0"/>
              </a:rPr>
              <a:t>terdiri</a:t>
            </a:r>
            <a:r>
              <a:rPr lang="en-US" sz="2000" dirty="0">
                <a:solidFill>
                  <a:schemeClr val="tx1"/>
                </a:solidFill>
                <a:latin typeface="Comic Sans MS" pitchFamily="66" charset="0"/>
              </a:rPr>
              <a:t> </a:t>
            </a:r>
            <a:r>
              <a:rPr lang="en-US" sz="2000" dirty="0" err="1">
                <a:solidFill>
                  <a:schemeClr val="tx1"/>
                </a:solidFill>
                <a:latin typeface="Comic Sans MS" pitchFamily="66" charset="0"/>
              </a:rPr>
              <a:t>dalam</a:t>
            </a:r>
            <a:r>
              <a:rPr lang="en-US" sz="2000" dirty="0">
                <a:solidFill>
                  <a:schemeClr val="tx1"/>
                </a:solidFill>
                <a:latin typeface="Comic Sans MS" pitchFamily="66" charset="0"/>
              </a:rPr>
              <a:t> </a:t>
            </a:r>
            <a:r>
              <a:rPr lang="en-US" sz="2000" dirty="0" err="1">
                <a:solidFill>
                  <a:schemeClr val="tx1"/>
                </a:solidFill>
                <a:latin typeface="Comic Sans MS" pitchFamily="66" charset="0"/>
              </a:rPr>
              <a:t>representasi</a:t>
            </a:r>
            <a:r>
              <a:rPr lang="en-US" sz="2000" dirty="0">
                <a:solidFill>
                  <a:schemeClr val="tx1"/>
                </a:solidFill>
                <a:latin typeface="Comic Sans MS" pitchFamily="66" charset="0"/>
              </a:rPr>
              <a:t> (</a:t>
            </a:r>
            <a:r>
              <a:rPr lang="en-US" sz="2000" dirty="0" err="1">
                <a:solidFill>
                  <a:schemeClr val="tx1"/>
                </a:solidFill>
                <a:latin typeface="Comic Sans MS" pitchFamily="66" charset="0"/>
              </a:rPr>
              <a:t>masih</a:t>
            </a:r>
            <a:r>
              <a:rPr lang="en-US" sz="2000" dirty="0">
                <a:solidFill>
                  <a:schemeClr val="tx1"/>
                </a:solidFill>
                <a:latin typeface="Comic Sans MS" pitchFamily="66" charset="0"/>
              </a:rPr>
              <a:t> </a:t>
            </a:r>
            <a:r>
              <a:rPr lang="en-US" sz="2000" dirty="0" err="1">
                <a:solidFill>
                  <a:schemeClr val="tx1"/>
                </a:solidFill>
                <a:latin typeface="Comic Sans MS" pitchFamily="66" charset="0"/>
              </a:rPr>
              <a:t>konseptual</a:t>
            </a:r>
            <a:r>
              <a:rPr lang="en-US" sz="2000" dirty="0">
                <a:solidFill>
                  <a:schemeClr val="tx1"/>
                </a:solidFill>
                <a:latin typeface="Comic Sans MS" pitchFamily="66" charset="0"/>
              </a:rPr>
              <a:t>) </a:t>
            </a:r>
            <a:r>
              <a:rPr lang="en-US" sz="2000" dirty="0" err="1">
                <a:solidFill>
                  <a:schemeClr val="tx1"/>
                </a:solidFill>
                <a:latin typeface="Comic Sans MS" pitchFamily="66" charset="0"/>
              </a:rPr>
              <a:t>berdasarkan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pandangan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sistem</a:t>
            </a:r>
            <a:r>
              <a:rPr lang="en-US" sz="2000" dirty="0">
                <a:solidFill>
                  <a:schemeClr val="tx1"/>
                </a:solidFill>
                <a:latin typeface="Comic Sans MS" pitchFamily="66" charset="0"/>
              </a:rPr>
              <a:t> </a:t>
            </a:r>
            <a:r>
              <a:rPr lang="en-US" sz="2000" dirty="0" err="1">
                <a:solidFill>
                  <a:schemeClr val="tx1"/>
                </a:solidFill>
                <a:latin typeface="Comic Sans MS" pitchFamily="66" charset="0"/>
              </a:rPr>
              <a:t>menurut</a:t>
            </a:r>
            <a:r>
              <a:rPr lang="en-US" sz="2000" dirty="0">
                <a:solidFill>
                  <a:schemeClr val="tx1"/>
                </a:solidFill>
                <a:latin typeface="Comic Sans MS" pitchFamily="66" charset="0"/>
              </a:rPr>
              <a:t> </a:t>
            </a:r>
            <a:r>
              <a:rPr lang="en-US" sz="2000" dirty="0" err="1">
                <a:solidFill>
                  <a:schemeClr val="tx1"/>
                </a:solidFill>
                <a:latin typeface="Comic Sans MS" pitchFamily="66" charset="0"/>
              </a:rPr>
              <a:t>sebuah</a:t>
            </a:r>
            <a:r>
              <a:rPr lang="en-US" sz="2000" dirty="0">
                <a:solidFill>
                  <a:schemeClr val="tx1"/>
                </a:solidFill>
                <a:latin typeface="Comic Sans MS" pitchFamily="66" charset="0"/>
              </a:rPr>
              <a:t> meta-model </a:t>
            </a:r>
            <a:r>
              <a:rPr lang="en-US" sz="2000" dirty="0" err="1">
                <a:solidFill>
                  <a:schemeClr val="tx1"/>
                </a:solidFill>
                <a:latin typeface="Comic Sans MS" pitchFamily="66" charset="0"/>
              </a:rPr>
              <a:t>tertentu</a:t>
            </a:r>
            <a:r>
              <a:rPr lang="en-US" sz="2000" dirty="0">
                <a:solidFill>
                  <a:schemeClr val="tx1"/>
                </a:solidFill>
                <a:latin typeface="Comic Sans MS" pitchFamily="66" charset="0"/>
              </a:rPr>
              <a:t>.</a:t>
            </a:r>
          </a:p>
        </p:txBody>
      </p:sp>
    </p:spTree>
    <p:extLst>
      <p:ext uri="{BB962C8B-B14F-4D97-AF65-F5344CB8AC3E}">
        <p14:creationId xmlns:p14="http://schemas.microsoft.com/office/powerpoint/2010/main" val="3920643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Specification of Systems</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495" t="30209" r="31039" b="18749"/>
          <a:stretch/>
        </p:blipFill>
        <p:spPr bwMode="auto">
          <a:xfrm>
            <a:off x="838200" y="825486"/>
            <a:ext cx="7315200" cy="385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sz="quarter" idx="4294967295"/>
          </p:nvPr>
        </p:nvSpPr>
        <p:spPr>
          <a:xfrm>
            <a:off x="152400" y="4724400"/>
            <a:ext cx="8763000" cy="1981200"/>
          </a:xfrm>
          <a:prstGeom prst="rect">
            <a:avLst/>
          </a:prstGeom>
        </p:spPr>
        <p:txBody>
          <a:bodyPr>
            <a:normAutofit/>
          </a:bodyPr>
          <a:lstStyle/>
          <a:p>
            <a:pPr marL="45720" indent="0" algn="just">
              <a:lnSpc>
                <a:spcPct val="150000"/>
              </a:lnSpc>
              <a:buNone/>
            </a:pPr>
            <a:r>
              <a:rPr lang="en-US" sz="2000" dirty="0">
                <a:solidFill>
                  <a:schemeClr val="tx1"/>
                </a:solidFill>
                <a:latin typeface="Comic Sans MS" pitchFamily="66" charset="0"/>
              </a:rPr>
              <a:t>Meta-model </a:t>
            </a:r>
            <a:r>
              <a:rPr lang="en-US" sz="2000" dirty="0" err="1">
                <a:solidFill>
                  <a:schemeClr val="tx1"/>
                </a:solidFill>
                <a:latin typeface="Comic Sans MS" pitchFamily="66" charset="0"/>
              </a:rPr>
              <a:t>ini</a:t>
            </a:r>
            <a:r>
              <a:rPr lang="en-US" sz="2000" dirty="0">
                <a:solidFill>
                  <a:schemeClr val="tx1"/>
                </a:solidFill>
                <a:latin typeface="Comic Sans MS" pitchFamily="66" charset="0"/>
              </a:rPr>
              <a:t> </a:t>
            </a:r>
            <a:r>
              <a:rPr lang="en-US" sz="2000" dirty="0" err="1">
                <a:solidFill>
                  <a:schemeClr val="tx1"/>
                </a:solidFill>
                <a:latin typeface="Comic Sans MS" pitchFamily="66" charset="0"/>
              </a:rPr>
              <a:t>sesuai</a:t>
            </a:r>
            <a:r>
              <a:rPr lang="en-US" sz="2000" dirty="0">
                <a:solidFill>
                  <a:schemeClr val="tx1"/>
                </a:solidFill>
                <a:latin typeface="Comic Sans MS" pitchFamily="66" charset="0"/>
              </a:rPr>
              <a:t> </a:t>
            </a:r>
            <a:r>
              <a:rPr lang="en-US" sz="2000" dirty="0" err="1">
                <a:solidFill>
                  <a:schemeClr val="tx1"/>
                </a:solidFill>
                <a:latin typeface="Comic Sans MS" pitchFamily="66" charset="0"/>
              </a:rPr>
              <a:t>dengan</a:t>
            </a:r>
            <a:r>
              <a:rPr lang="en-US" sz="2000" dirty="0">
                <a:solidFill>
                  <a:schemeClr val="tx1"/>
                </a:solidFill>
                <a:latin typeface="Comic Sans MS" pitchFamily="66" charset="0"/>
              </a:rPr>
              <a:t> set </a:t>
            </a:r>
            <a:r>
              <a:rPr lang="en-US" sz="2000" dirty="0" err="1">
                <a:solidFill>
                  <a:schemeClr val="tx1"/>
                </a:solidFill>
                <a:latin typeface="Comic Sans MS" pitchFamily="66" charset="0"/>
              </a:rPr>
              <a:t>elemen</a:t>
            </a:r>
            <a:r>
              <a:rPr lang="en-US" sz="2000" dirty="0">
                <a:solidFill>
                  <a:schemeClr val="tx1"/>
                </a:solidFill>
                <a:latin typeface="Comic Sans MS" pitchFamily="66" charset="0"/>
              </a:rPr>
              <a:t> </a:t>
            </a:r>
            <a:r>
              <a:rPr lang="en-US" sz="2000" dirty="0" err="1">
                <a:solidFill>
                  <a:schemeClr val="tx1"/>
                </a:solidFill>
                <a:latin typeface="Comic Sans MS" pitchFamily="66" charset="0"/>
              </a:rPr>
              <a:t>komposisi</a:t>
            </a:r>
            <a:r>
              <a:rPr lang="en-US" sz="2000" dirty="0">
                <a:solidFill>
                  <a:schemeClr val="tx1"/>
                </a:solidFill>
                <a:latin typeface="Comic Sans MS" pitchFamily="66" charset="0"/>
              </a:rPr>
              <a:t> (</a:t>
            </a:r>
            <a:r>
              <a:rPr lang="en-US" sz="2000" dirty="0" err="1">
                <a:solidFill>
                  <a:schemeClr val="tx1"/>
                </a:solidFill>
                <a:latin typeface="Comic Sans MS" pitchFamily="66" charset="0"/>
              </a:rPr>
              <a:t>fungsional</a:t>
            </a:r>
            <a:r>
              <a:rPr lang="en-US" sz="2000" dirty="0">
                <a:solidFill>
                  <a:schemeClr val="tx1"/>
                </a:solidFill>
                <a:latin typeface="Comic Sans MS" pitchFamily="66" charset="0"/>
              </a:rPr>
              <a:t> </a:t>
            </a:r>
            <a:r>
              <a:rPr lang="en-US" sz="2000" dirty="0" err="1">
                <a:solidFill>
                  <a:schemeClr val="tx1"/>
                </a:solidFill>
                <a:latin typeface="Comic Sans MS" pitchFamily="66" charset="0"/>
              </a:rPr>
              <a:t>atau</a:t>
            </a:r>
            <a:r>
              <a:rPr lang="en-US" sz="2000" dirty="0">
                <a:solidFill>
                  <a:schemeClr val="tx1"/>
                </a:solidFill>
                <a:latin typeface="Comic Sans MS" pitchFamily="66" charset="0"/>
              </a:rPr>
              <a:t> </a:t>
            </a:r>
            <a:r>
              <a:rPr lang="en-US" sz="2000" dirty="0" err="1">
                <a:solidFill>
                  <a:schemeClr val="tx1"/>
                </a:solidFill>
                <a:latin typeface="Comic Sans MS" pitchFamily="66" charset="0"/>
              </a:rPr>
              <a:t>struktural</a:t>
            </a:r>
            <a:r>
              <a:rPr lang="en-US" sz="2000" dirty="0">
                <a:solidFill>
                  <a:schemeClr val="tx1"/>
                </a:solidFill>
                <a:latin typeface="Comic Sans MS" pitchFamily="66" charset="0"/>
              </a:rPr>
              <a:t>) </a:t>
            </a:r>
            <a:r>
              <a:rPr lang="en-US" sz="2000" dirty="0" err="1">
                <a:solidFill>
                  <a:schemeClr val="tx1"/>
                </a:solidFill>
                <a:latin typeface="Comic Sans MS" pitchFamily="66" charset="0"/>
              </a:rPr>
              <a:t>dan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aturan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komposisi</a:t>
            </a:r>
            <a:r>
              <a:rPr lang="en-US" sz="2000" dirty="0">
                <a:solidFill>
                  <a:schemeClr val="tx1"/>
                </a:solidFill>
                <a:latin typeface="Comic Sans MS" pitchFamily="66" charset="0"/>
              </a:rPr>
              <a:t> yang </a:t>
            </a:r>
            <a:r>
              <a:rPr lang="en-US" sz="2000" dirty="0" err="1">
                <a:solidFill>
                  <a:schemeClr val="tx1"/>
                </a:solidFill>
                <a:latin typeface="Comic Sans MS" pitchFamily="66" charset="0"/>
              </a:rPr>
              <a:t>memungkinkan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untuk</a:t>
            </a:r>
            <a:r>
              <a:rPr lang="en-US" sz="2000" dirty="0">
                <a:solidFill>
                  <a:schemeClr val="tx1"/>
                </a:solidFill>
                <a:latin typeface="Comic Sans MS" pitchFamily="66" charset="0"/>
              </a:rPr>
              <a:t> </a:t>
            </a:r>
            <a:r>
              <a:rPr lang="en-US" sz="2000" dirty="0" err="1">
                <a:solidFill>
                  <a:schemeClr val="tx1"/>
                </a:solidFill>
                <a:latin typeface="Comic Sans MS" pitchFamily="66" charset="0"/>
              </a:rPr>
              <a:t>membangun</a:t>
            </a:r>
            <a:r>
              <a:rPr lang="en-US" sz="2000" dirty="0">
                <a:solidFill>
                  <a:schemeClr val="tx1"/>
                </a:solidFill>
                <a:latin typeface="Comic Sans MS" pitchFamily="66" charset="0"/>
              </a:rPr>
              <a:t> </a:t>
            </a:r>
            <a:r>
              <a:rPr lang="en-US" sz="2000" dirty="0" err="1">
                <a:solidFill>
                  <a:schemeClr val="tx1"/>
                </a:solidFill>
                <a:latin typeface="Comic Sans MS" pitchFamily="66" charset="0"/>
              </a:rPr>
              <a:t>sebuah</a:t>
            </a:r>
            <a:r>
              <a:rPr lang="en-US" sz="2000" dirty="0">
                <a:solidFill>
                  <a:schemeClr val="tx1"/>
                </a:solidFill>
                <a:latin typeface="Comic Sans MS" pitchFamily="66" charset="0"/>
              </a:rPr>
              <a:t> model yang </a:t>
            </a:r>
            <a:r>
              <a:rPr lang="en-US" sz="2000" dirty="0" err="1">
                <a:solidFill>
                  <a:schemeClr val="tx1"/>
                </a:solidFill>
                <a:latin typeface="Comic Sans MS" pitchFamily="66" charset="0"/>
              </a:rPr>
              <a:t>mewakili</a:t>
            </a:r>
            <a:r>
              <a:rPr lang="en-US" sz="2000" dirty="0">
                <a:solidFill>
                  <a:schemeClr val="tx1"/>
                </a:solidFill>
                <a:latin typeface="Comic Sans MS" pitchFamily="66" charset="0"/>
              </a:rPr>
              <a:t> </a:t>
            </a:r>
            <a:r>
              <a:rPr lang="en-US" sz="2000" dirty="0" err="1">
                <a:solidFill>
                  <a:schemeClr val="tx1"/>
                </a:solidFill>
                <a:latin typeface="Comic Sans MS" pitchFamily="66" charset="0"/>
              </a:rPr>
              <a:t>pandangan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sistem</a:t>
            </a:r>
            <a:r>
              <a:rPr lang="en-US" sz="2000" dirty="0">
                <a:solidFill>
                  <a:schemeClr val="tx1"/>
                </a:solidFill>
                <a:latin typeface="Comic Sans MS" pitchFamily="66" charset="0"/>
              </a:rPr>
              <a:t>.</a:t>
            </a:r>
          </a:p>
        </p:txBody>
      </p:sp>
    </p:spTree>
    <p:extLst>
      <p:ext uri="{BB962C8B-B14F-4D97-AF65-F5344CB8AC3E}">
        <p14:creationId xmlns:p14="http://schemas.microsoft.com/office/powerpoint/2010/main" val="74984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pPr marL="0" indent="0" algn="ctr">
              <a:buNone/>
            </a:pPr>
            <a:r>
              <a:rPr lang="en-US" sz="3600" dirty="0">
                <a:solidFill>
                  <a:srgbClr val="0070C0"/>
                </a:solidFill>
                <a:latin typeface="Times New Roman" pitchFamily="18" charset="0"/>
                <a:cs typeface="Times New Roman" pitchFamily="18" charset="0"/>
              </a:rPr>
              <a:t>Modeling vs. Specification</a:t>
            </a:r>
          </a:p>
        </p:txBody>
      </p:sp>
      <p:sp>
        <p:nvSpPr>
          <p:cNvPr id="3" name="Content Placeholder 2"/>
          <p:cNvSpPr>
            <a:spLocks noGrp="1"/>
          </p:cNvSpPr>
          <p:nvPr>
            <p:ph sz="quarter" idx="4294967295"/>
          </p:nvPr>
        </p:nvSpPr>
        <p:spPr>
          <a:xfrm>
            <a:off x="228600" y="1143000"/>
            <a:ext cx="8686800" cy="5562600"/>
          </a:xfrm>
          <a:prstGeom prst="rect">
            <a:avLst/>
          </a:prstGeom>
        </p:spPr>
        <p:txBody>
          <a:bodyPr>
            <a:normAutofit/>
          </a:bodyPr>
          <a:lstStyle/>
          <a:p>
            <a:pPr marL="45720" indent="0" algn="ctr">
              <a:lnSpc>
                <a:spcPct val="150000"/>
              </a:lnSpc>
              <a:buNone/>
            </a:pPr>
            <a:endParaRPr lang="en-US" sz="3200" dirty="0">
              <a:solidFill>
                <a:schemeClr val="tx1"/>
              </a:solidFill>
              <a:latin typeface="Times New Roman" pitchFamily="18" charset="0"/>
              <a:cs typeface="Times New Roman" pitchFamily="18" charset="0"/>
            </a:endParaRPr>
          </a:p>
          <a:p>
            <a:pPr marL="45720" indent="0" algn="ctr">
              <a:lnSpc>
                <a:spcPct val="150000"/>
              </a:lnSpc>
              <a:buNone/>
            </a:pPr>
            <a:r>
              <a:rPr lang="en-US" sz="88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643922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3769</TotalTime>
  <Words>1488</Words>
  <Application>Microsoft Office PowerPoint</Application>
  <PresentationFormat>On-screen Show (4:3)</PresentationFormat>
  <Paragraphs>234</Paragraphs>
  <Slides>41</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Century Gothic</vt:lpstr>
      <vt:lpstr>Comic Sans MS</vt:lpstr>
      <vt:lpstr>Courier New</vt:lpstr>
      <vt:lpstr>Georgia</vt:lpstr>
      <vt:lpstr>Palatino Linotype</vt:lpstr>
      <vt:lpstr>Times New Roman</vt:lpstr>
      <vt:lpstr>Wingdings</vt:lpstr>
      <vt:lpstr>Executive</vt:lpstr>
      <vt:lpstr>Teknik Informatika S1</vt:lpstr>
      <vt:lpstr>SILABUS MATA KULIAH</vt:lpstr>
      <vt:lpstr>Specification of Requirements Models</vt:lpstr>
      <vt:lpstr>Introduction</vt:lpstr>
      <vt:lpstr>Modeling vs. Specification</vt:lpstr>
      <vt:lpstr>Specification of Systems</vt:lpstr>
      <vt:lpstr>Specification of Systems</vt:lpstr>
      <vt:lpstr>Specification of Systems</vt:lpstr>
      <vt:lpstr>Modeling vs. Specification</vt:lpstr>
      <vt:lpstr>Modeling vs. Specification</vt:lpstr>
      <vt:lpstr>Meta Model?</vt:lpstr>
      <vt:lpstr>Meta-Models</vt:lpstr>
      <vt:lpstr>Meta-Models Categories</vt:lpstr>
      <vt:lpstr>Meta-Models Categories</vt:lpstr>
      <vt:lpstr>Meta-Models Categories</vt:lpstr>
      <vt:lpstr>Meta-Models Categories</vt:lpstr>
      <vt:lpstr>Meta-Models Categories</vt:lpstr>
      <vt:lpstr>Meta-Models Categories</vt:lpstr>
      <vt:lpstr>Meta-Models Categories</vt:lpstr>
      <vt:lpstr>Meta-Models Categories</vt:lpstr>
      <vt:lpstr>Meta-Models Categories</vt:lpstr>
      <vt:lpstr>Meta-Models Categories</vt:lpstr>
      <vt:lpstr>Meta-Models Categories</vt:lpstr>
      <vt:lpstr>Meta-Models Categories</vt:lpstr>
      <vt:lpstr>Meta-Models Categories</vt:lpstr>
      <vt:lpstr>Meta-Models Categories</vt:lpstr>
      <vt:lpstr>Specification Methodology </vt:lpstr>
      <vt:lpstr>Specification Language</vt:lpstr>
      <vt:lpstr>Complexity Control</vt:lpstr>
      <vt:lpstr>Complexity Control</vt:lpstr>
      <vt:lpstr>Complexity Control</vt:lpstr>
      <vt:lpstr>Model Continuity</vt:lpstr>
      <vt:lpstr>Requirements Transformation User Requirements Modeling</vt:lpstr>
      <vt:lpstr>Requirements Transformation User Requirements Modeling</vt:lpstr>
      <vt:lpstr>Requirements Transformation User Requirements Modeling</vt:lpstr>
      <vt:lpstr>Requirements Transformation User Requirements Modeling</vt:lpstr>
      <vt:lpstr>Requirements Transformation 4SRS Technique</vt:lpstr>
      <vt:lpstr>Requirements Transformation 4SRS Technique</vt:lpstr>
      <vt:lpstr>Requirements Transformation 4SRS Technique</vt:lpstr>
      <vt:lpstr>Requirements Transformation 4SRS Technique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Informatika S1</dc:title>
  <dc:creator>Egi</dc:creator>
  <cp:lastModifiedBy>BIMA 2</cp:lastModifiedBy>
  <cp:revision>265</cp:revision>
  <dcterms:created xsi:type="dcterms:W3CDTF">2014-02-27T04:21:26Z</dcterms:created>
  <dcterms:modified xsi:type="dcterms:W3CDTF">2024-04-24T03:54:36Z</dcterms:modified>
</cp:coreProperties>
</file>