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0"/>
  </p:notesMasterIdLst>
  <p:sldIdLst>
    <p:sldId id="256" r:id="rId2"/>
    <p:sldId id="389" r:id="rId3"/>
    <p:sldId id="391" r:id="rId4"/>
    <p:sldId id="392" r:id="rId5"/>
    <p:sldId id="393" r:id="rId6"/>
    <p:sldId id="394" r:id="rId7"/>
    <p:sldId id="395" r:id="rId8"/>
    <p:sldId id="397" r:id="rId9"/>
    <p:sldId id="398" r:id="rId10"/>
    <p:sldId id="399" r:id="rId11"/>
    <p:sldId id="400" r:id="rId12"/>
    <p:sldId id="401" r:id="rId13"/>
    <p:sldId id="402" r:id="rId14"/>
    <p:sldId id="404" r:id="rId15"/>
    <p:sldId id="405" r:id="rId16"/>
    <p:sldId id="406" r:id="rId17"/>
    <p:sldId id="407" r:id="rId18"/>
    <p:sldId id="38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89858" autoAdjust="0"/>
  </p:normalViewPr>
  <p:slideViewPr>
    <p:cSldViewPr>
      <p:cViewPr varScale="1">
        <p:scale>
          <a:sx n="62" d="100"/>
          <a:sy n="62" d="100"/>
        </p:scale>
        <p:origin x="-151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68DAB-7320-458B-B939-EF8098742320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0B307-1DB8-4B2E-B6B2-1E20563C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4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42900"/>
            <a:ext cx="7543800" cy="914400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Teknik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Informatika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S1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655" y="4419600"/>
            <a:ext cx="6082105" cy="2133600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Disusun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Oleh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Tim SRE</a:t>
            </a: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895600"/>
            <a:ext cx="89154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>
              <a:buFont typeface="Georgia" pitchFamily="18" charset="0"/>
              <a:buNone/>
            </a:pPr>
            <a:r>
              <a:rPr lang="en-US" sz="28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Pendahuluan</a:t>
            </a:r>
            <a:endParaRPr lang="en-US" sz="28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6" descr="world_connected_hg_cl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494" y="3200400"/>
            <a:ext cx="2223651" cy="148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2133600"/>
            <a:ext cx="88392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>
              <a:buFont typeface="Georgia" pitchFamily="18" charset="0"/>
              <a:buNone/>
            </a:pPr>
            <a:r>
              <a:rPr lang="en-US" sz="36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Software Requirement Engineering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4" y="168121"/>
            <a:ext cx="1358596" cy="13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/>
              <a:t>Pengertian</a:t>
            </a:r>
            <a:r>
              <a:rPr lang="en-US" sz="3200" dirty="0"/>
              <a:t> Requirement Engineering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457200" y="1600200"/>
            <a:ext cx="8153400" cy="34747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“</a:t>
            </a:r>
            <a:r>
              <a:rPr lang="en-US" sz="2400" b="1" dirty="0">
                <a:solidFill>
                  <a:schemeClr val="tx1"/>
                </a:solidFill>
                <a:latin typeface="Comic Sans MS" pitchFamily="66" charset="0"/>
              </a:rPr>
              <a:t>Requirement Engineering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adalah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Proses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dimana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persyaratan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produk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perangkat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lunak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dikumpulkan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dianalisis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didokumentasikan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dikelola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seluruh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siklus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hidup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rekayasa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perangkat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lunak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”.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0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/>
              <a:t>Pengertian</a:t>
            </a:r>
            <a:r>
              <a:rPr lang="en-US" sz="3200" dirty="0"/>
              <a:t> Requirement Engineering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457200" y="1600200"/>
            <a:ext cx="8153400" cy="3474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>
              <a:lnSpc>
                <a:spcPct val="16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6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Requirement Engineering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berkaitan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menafsirkan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memahami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tujuan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keyakinan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pihak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berkepentingan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1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Requirement Engineering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76200" y="2823306"/>
            <a:ext cx="8991600" cy="113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GB" sz="2400" b="0" dirty="0" err="1">
                <a:solidFill>
                  <a:schemeClr val="tx2"/>
                </a:solidFill>
                <a:latin typeface="Comic Sans MS" pitchFamily="66" charset="0"/>
              </a:rPr>
              <a:t>Sebuah</a:t>
            </a:r>
            <a:r>
              <a:rPr lang="en-GB" sz="2400" b="0" dirty="0">
                <a:solidFill>
                  <a:schemeClr val="tx2"/>
                </a:solidFill>
                <a:latin typeface="Comic Sans MS" pitchFamily="66" charset="0"/>
              </a:rPr>
              <a:t> proses yang </a:t>
            </a:r>
            <a:r>
              <a:rPr lang="en-GB" sz="2400" b="0" dirty="0" err="1">
                <a:solidFill>
                  <a:schemeClr val="tx2"/>
                </a:solidFill>
                <a:latin typeface="Comic Sans MS" pitchFamily="66" charset="0"/>
              </a:rPr>
              <a:t>kompleks</a:t>
            </a:r>
            <a:r>
              <a:rPr lang="en-GB" sz="2400" b="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GB" sz="2400" b="0" dirty="0" err="1">
                <a:solidFill>
                  <a:schemeClr val="tx2"/>
                </a:solidFill>
                <a:latin typeface="Comic Sans MS" pitchFamily="66" charset="0"/>
              </a:rPr>
              <a:t>dengan</a:t>
            </a:r>
            <a:r>
              <a:rPr lang="en-GB" sz="2400" b="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GB" sz="2400" b="0" dirty="0" err="1">
                <a:solidFill>
                  <a:schemeClr val="tx2"/>
                </a:solidFill>
                <a:latin typeface="Comic Sans MS" pitchFamily="66" charset="0"/>
              </a:rPr>
              <a:t>aktifitas</a:t>
            </a:r>
            <a:r>
              <a:rPr lang="en-GB" sz="2400" b="0" dirty="0">
                <a:solidFill>
                  <a:schemeClr val="tx2"/>
                </a:solidFill>
                <a:latin typeface="Comic Sans MS" pitchFamily="66" charset="0"/>
              </a:rPr>
              <a:t> yang </a:t>
            </a:r>
            <a:r>
              <a:rPr lang="en-GB" sz="2400" b="0" dirty="0" err="1">
                <a:solidFill>
                  <a:schemeClr val="tx2"/>
                </a:solidFill>
                <a:latin typeface="Comic Sans MS" pitchFamily="66" charset="0"/>
              </a:rPr>
              <a:t>berbelit-belit</a:t>
            </a:r>
            <a:r>
              <a:rPr lang="en-GB" sz="2400" b="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GB" sz="2400" b="0" dirty="0" err="1">
                <a:solidFill>
                  <a:schemeClr val="tx2"/>
                </a:solidFill>
                <a:latin typeface="Comic Sans MS" pitchFamily="66" charset="0"/>
              </a:rPr>
              <a:t>dan</a:t>
            </a:r>
            <a:r>
              <a:rPr lang="en-GB" sz="2400" b="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GB" sz="2400" b="0" dirty="0" err="1">
                <a:solidFill>
                  <a:schemeClr val="tx2"/>
                </a:solidFill>
                <a:latin typeface="Comic Sans MS" pitchFamily="66" charset="0"/>
              </a:rPr>
              <a:t>banyak</a:t>
            </a:r>
            <a:r>
              <a:rPr lang="en-GB" sz="2400" b="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GB" sz="2400" b="0" dirty="0" err="1">
                <a:solidFill>
                  <a:schemeClr val="tx2"/>
                </a:solidFill>
                <a:latin typeface="Comic Sans MS" pitchFamily="66" charset="0"/>
              </a:rPr>
              <a:t>aktor</a:t>
            </a:r>
            <a:r>
              <a:rPr lang="en-GB" sz="2400" b="0" dirty="0">
                <a:solidFill>
                  <a:schemeClr val="tx2"/>
                </a:solidFill>
                <a:latin typeface="Comic Sans MS" pitchFamily="66" charset="0"/>
              </a:rPr>
              <a:t> yang </a:t>
            </a:r>
            <a:r>
              <a:rPr lang="en-GB" sz="2400" b="0" dirty="0" err="1">
                <a:solidFill>
                  <a:schemeClr val="tx2"/>
                </a:solidFill>
                <a:latin typeface="Comic Sans MS" pitchFamily="66" charset="0"/>
              </a:rPr>
              <a:t>terlibat</a:t>
            </a:r>
            <a:endParaRPr lang="en-GB" sz="2400" b="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0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Requirement Engineering Process</a:t>
            </a:r>
          </a:p>
        </p:txBody>
      </p:sp>
      <p:pic>
        <p:nvPicPr>
          <p:cNvPr id="5122" name="Picture 2" descr="C:\Users\Egi\Desktop\Picture1.png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6532435" cy="599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35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524000"/>
            <a:ext cx="8229600" cy="47244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Requirements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lemah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/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lengkap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sumber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utama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kegagalan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(Standish95)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		8000 projects, 350 US companies: 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  1/3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projek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pernah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selesai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50%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berhasil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hanya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sebagian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/>
              <a:t>Kenapa</a:t>
            </a:r>
            <a:r>
              <a:rPr lang="en-US" sz="2800" dirty="0"/>
              <a:t> Requirement Engineering </a:t>
            </a:r>
            <a:r>
              <a:rPr lang="en-US" sz="2800" dirty="0" err="1"/>
              <a:t>dibutuhkan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1778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752600"/>
            <a:ext cx="8229600" cy="4800600"/>
          </a:xfrm>
          <a:prstGeom prst="rect">
            <a:avLst/>
          </a:prstGeo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Banyaknya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masalah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dirasakan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terkait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spesifikasi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(&gt;50%) – (ESI96)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		3800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organisasi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di 17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negara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eropa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/>
              <a:t>Kenapa</a:t>
            </a:r>
            <a:r>
              <a:rPr lang="en-US" sz="2800" dirty="0"/>
              <a:t> Requirement Engineering </a:t>
            </a:r>
            <a:r>
              <a:rPr lang="en-US" sz="2800" dirty="0" err="1"/>
              <a:t>dibutuhkan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9471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524000"/>
            <a:ext cx="8229600" cy="4800600"/>
          </a:xfrm>
          <a:prstGeom prst="rect">
            <a:avLst/>
          </a:prstGeo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“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mencukupi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konsisten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lengkap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ambigu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mempunyai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dampak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kritis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terhadap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kualitas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hasil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perangkat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lunak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tersebut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” (Bell&amp;Tayer76)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/>
              <a:t>Kenapa</a:t>
            </a:r>
            <a:r>
              <a:rPr lang="en-US" sz="2800" dirty="0"/>
              <a:t> Requirement Engineering </a:t>
            </a:r>
            <a:r>
              <a:rPr lang="en-US" sz="2800" dirty="0" err="1"/>
              <a:t>dibutuhkan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7690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447800"/>
            <a:ext cx="8229600" cy="4800600"/>
          </a:xfrm>
          <a:prstGeom prst="rect">
            <a:avLst/>
          </a:prstGeo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“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Keterlambatan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koreksi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kesalahan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meningkatkan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biaya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sampai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200 kali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lebih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banyak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selama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proses requirement engineering” (Boehm81)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/>
              <a:t>Kenapa</a:t>
            </a:r>
            <a:r>
              <a:rPr lang="en-US" sz="2800" dirty="0"/>
              <a:t> Requirement Engineering </a:t>
            </a:r>
            <a:r>
              <a:rPr lang="en-US" sz="2800" dirty="0" err="1"/>
              <a:t>dibutuhkan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036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2514600" y="3124200"/>
            <a:ext cx="4495800" cy="10668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en-US" sz="54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TERIMA KASIH</a:t>
            </a:r>
            <a:endParaRPr lang="id-ID" sz="400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>
              <a:defRPr/>
            </a:pPr>
            <a:endParaRPr lang="id-ID" sz="400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7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AGENDA PERKULIAHAN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3400" y="2057400"/>
            <a:ext cx="7315200" cy="3474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Kontrak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Kuliah</a:t>
            </a: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Referensi</a:t>
            </a: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Silabus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mata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kuliah</a:t>
            </a: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Materi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Pendahuluan</a:t>
            </a: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18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67262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KONTRAK KULIAH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3400" y="1295400"/>
            <a:ext cx="8305800" cy="5410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56032">
              <a:spcBef>
                <a:spcPct val="0"/>
              </a:spcBef>
              <a:buClr>
                <a:schemeClr val="accent3"/>
              </a:buClr>
              <a:defRPr/>
            </a:pPr>
            <a:r>
              <a:rPr lang="en-US" noProof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Penilaian:</a:t>
            </a:r>
          </a:p>
          <a:p>
            <a:pPr marL="621792" lvl="1" indent="-246888" fontAlgn="auto">
              <a:spcBef>
                <a:spcPct val="0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noProof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UTS		30%</a:t>
            </a:r>
          </a:p>
          <a:p>
            <a:pPr marL="621792" lvl="1" indent="-246888" fontAlgn="auto">
              <a:spcBef>
                <a:spcPct val="0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noProof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UAS		30%</a:t>
            </a:r>
          </a:p>
          <a:p>
            <a:pPr marL="621792" lvl="1" indent="-246888" fontAlgn="auto">
              <a:spcBef>
                <a:spcPct val="0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noProof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Tugas       	40%</a:t>
            </a:r>
          </a:p>
          <a:p>
            <a:pPr marL="621792" lvl="1" indent="-246888" fontAlgn="auto">
              <a:spcBef>
                <a:spcPct val="0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noProof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Kehadiran            &gt;=75%</a:t>
            </a:r>
          </a:p>
          <a:p>
            <a:pPr marL="374904" lvl="1" indent="0" fontAlgn="auto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sz="2400" noProof="1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marL="365760" indent="-256032">
              <a:lnSpc>
                <a:spcPct val="150000"/>
              </a:lnSpc>
              <a:spcBef>
                <a:spcPct val="0"/>
              </a:spcBef>
              <a:buClr>
                <a:schemeClr val="accent3"/>
              </a:buClr>
              <a:defRPr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Toleransi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kehadiran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15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menit</a:t>
            </a: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marL="365760" indent="-256032">
              <a:lnSpc>
                <a:spcPct val="150000"/>
              </a:lnSpc>
              <a:spcBef>
                <a:spcPct val="0"/>
              </a:spcBef>
              <a:buClr>
                <a:schemeClr val="accent3"/>
              </a:buClr>
              <a:defRPr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Dilarang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melakukan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plagiat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pada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tugas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besar</a:t>
            </a: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marL="365760" indent="-256032">
              <a:lnSpc>
                <a:spcPct val="150000"/>
              </a:lnSpc>
              <a:spcBef>
                <a:spcPct val="0"/>
              </a:spcBef>
              <a:buClr>
                <a:schemeClr val="accent3"/>
              </a:buClr>
              <a:defRPr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Wajib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mengikuti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Responsi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Tugas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Besar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presentasi</a:t>
            </a: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/>
              <a:t>REFERENSI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524000"/>
            <a:ext cx="8305800" cy="4191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hangingPunct="0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Aybuke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Aurum,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Claes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Wohlin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(Eds.), “Engineering and Managing Software Requirements”, Springer</a:t>
            </a:r>
          </a:p>
          <a:p>
            <a:pPr algn="just" hangingPunct="0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Catatan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Slide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perkuliahan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70" y="2819400"/>
            <a:ext cx="2641339" cy="377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228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/>
              <a:t>SILABUS MATA KULIAH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1524000"/>
            <a:ext cx="86868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mic Sans MS" pitchFamily="66" charset="0"/>
              </a:rPr>
              <a:t>1. Requirement Engineering</a:t>
            </a:r>
          </a:p>
          <a:p>
            <a:pPr marL="4572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mic Sans MS" pitchFamily="66" charset="0"/>
              </a:rPr>
              <a:t>2. Requirement Elicitation</a:t>
            </a:r>
          </a:p>
          <a:p>
            <a:pPr marL="4572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mic Sans MS" pitchFamily="66" charset="0"/>
              </a:rPr>
              <a:t>3. Specification of Requirement Models</a:t>
            </a:r>
          </a:p>
          <a:p>
            <a:pPr marL="4572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mic Sans MS" pitchFamily="66" charset="0"/>
              </a:rPr>
              <a:t>4. Requirement Prioritization</a:t>
            </a:r>
          </a:p>
          <a:p>
            <a:pPr marL="45720" indent="0">
              <a:buNone/>
            </a:pP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5. Requirement Interdependencies: State of the Art and Future</a:t>
            </a:r>
          </a:p>
          <a:p>
            <a:pPr marL="45720" indent="0">
              <a:buNone/>
            </a:pP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6. Impact Analysis</a:t>
            </a:r>
          </a:p>
          <a:p>
            <a:pPr marL="45720" indent="0">
              <a:buNone/>
            </a:pP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7. Requirement Negotiation</a:t>
            </a:r>
          </a:p>
          <a:p>
            <a:pPr marL="45720" indent="0">
              <a:buNone/>
            </a:pP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8. Quality Assurance in Requirement Engineering</a:t>
            </a:r>
          </a:p>
          <a:p>
            <a:pPr marL="45720" indent="0">
              <a:buNone/>
            </a:pPr>
            <a:endParaRPr lang="en-US" sz="28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67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/>
              <a:t>PENDAHULUAN SRE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457200" y="1554480"/>
            <a:ext cx="8153400" cy="3474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502920" indent="-457200">
              <a:lnSpc>
                <a:spcPct val="150000"/>
              </a:lnSpc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Pengertian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Requirement?</a:t>
            </a:r>
          </a:p>
          <a:p>
            <a:pPr marL="502920" indent="-457200">
              <a:lnSpc>
                <a:spcPct val="150000"/>
              </a:lnSpc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Pengertian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Requirement Engineering?</a:t>
            </a:r>
          </a:p>
          <a:p>
            <a:pPr marL="502920" indent="-457200">
              <a:lnSpc>
                <a:spcPct val="150000"/>
              </a:lnSpc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Kenapa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Requirement Engineering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dibutuhkan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?</a:t>
            </a:r>
          </a:p>
          <a:p>
            <a:pPr marL="45720" indent="0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  <a:p>
            <a:pPr marL="502920" indent="-457200">
              <a:lnSpc>
                <a:spcPct val="150000"/>
              </a:lnSpc>
              <a:buAutoNum type="arabicPeriod"/>
            </a:pP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1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-14591" y="2819400"/>
            <a:ext cx="914400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“The hardest single part of building a software system is deciding precisely what to build”-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F. Brooks</a:t>
            </a:r>
            <a:endParaRPr lang="en-US" sz="20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85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/>
              <a:t>Pengertian</a:t>
            </a:r>
            <a:r>
              <a:rPr lang="en-US" sz="3200" dirty="0"/>
              <a:t> Requirement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600200"/>
            <a:ext cx="853440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buNone/>
            </a:pPr>
            <a:endParaRPr lang="en-US" i="1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All project begin with a statement of requirements.</a:t>
            </a:r>
          </a:p>
          <a:p>
            <a:pPr algn="just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Requirements are descriptions of how a software product should perform.</a:t>
            </a:r>
          </a:p>
          <a:p>
            <a:pPr algn="just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endParaRPr lang="en-US" sz="2000" i="1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23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/>
              <a:t>Pengertian</a:t>
            </a:r>
            <a:r>
              <a:rPr lang="en-US" sz="3200" dirty="0"/>
              <a:t> Requirement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600200"/>
            <a:ext cx="8534400" cy="34747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“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Sesuatu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pada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produk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harus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dilakukan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atau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sebuah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kualitas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harus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dimiliki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produk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tersebut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” 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(Robertson99)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marL="45720" indent="0" algn="just">
              <a:buNone/>
            </a:pPr>
            <a:endParaRPr lang="en-US" sz="2400" i="1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buNone/>
            </a:pP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“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Sebuah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spesifikasi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adalah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bagaimana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tujuan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harus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sesuai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2400" i="1" dirty="0" err="1">
                <a:solidFill>
                  <a:schemeClr val="tx1"/>
                </a:solidFill>
                <a:latin typeface="Comic Sans MS" pitchFamily="66" charset="0"/>
              </a:rPr>
              <a:t>diusulkan</a:t>
            </a: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” 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(Anton96).</a:t>
            </a:r>
          </a:p>
        </p:txBody>
      </p:sp>
    </p:spTree>
    <p:extLst>
      <p:ext uri="{BB962C8B-B14F-4D97-AF65-F5344CB8AC3E}">
        <p14:creationId xmlns:p14="http://schemas.microsoft.com/office/powerpoint/2010/main" val="297933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3348</TotalTime>
  <Words>357</Words>
  <Application>Microsoft Office PowerPoint</Application>
  <PresentationFormat>On-screen Show (4:3)</PresentationFormat>
  <Paragraphs>68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Executive</vt:lpstr>
      <vt:lpstr>Teknik Informatika S1</vt:lpstr>
      <vt:lpstr>AGENDA PERKULIAHAN</vt:lpstr>
      <vt:lpstr>KONTRAK KULIAH</vt:lpstr>
      <vt:lpstr>REFERENSI</vt:lpstr>
      <vt:lpstr>SILABUS MATA KULIAH</vt:lpstr>
      <vt:lpstr>PENDAHULUAN SRE</vt:lpstr>
      <vt:lpstr>PowerPoint Presentation</vt:lpstr>
      <vt:lpstr>Pengertian Requirement</vt:lpstr>
      <vt:lpstr>Pengertian Requirement</vt:lpstr>
      <vt:lpstr>Pengertian Requirement Engineering</vt:lpstr>
      <vt:lpstr>Pengertian Requirement Engineering</vt:lpstr>
      <vt:lpstr>Requirement Engineering</vt:lpstr>
      <vt:lpstr>Requirement Engineering Process</vt:lpstr>
      <vt:lpstr>Kenapa Requirement Engineering dibutuhkan?</vt:lpstr>
      <vt:lpstr>Kenapa Requirement Engineering dibutuhkan?</vt:lpstr>
      <vt:lpstr>Kenapa Requirement Engineering dibutuhkan?</vt:lpstr>
      <vt:lpstr>Kenapa Requirement Engineering dibutuhkan?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Teknik Informatika S1</dc:title>
  <dc:creator>Egi</dc:creator>
  <cp:lastModifiedBy>teknik informatika 1</cp:lastModifiedBy>
  <cp:revision>227</cp:revision>
  <dcterms:created xsi:type="dcterms:W3CDTF">2014-02-27T04:21:26Z</dcterms:created>
  <dcterms:modified xsi:type="dcterms:W3CDTF">2021-02-28T09:34:19Z</dcterms:modified>
</cp:coreProperties>
</file>