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3"/>
  </p:notesMasterIdLst>
  <p:sldIdLst>
    <p:sldId id="256" r:id="rId2"/>
    <p:sldId id="389" r:id="rId3"/>
    <p:sldId id="448" r:id="rId4"/>
    <p:sldId id="449" r:id="rId5"/>
    <p:sldId id="450" r:id="rId6"/>
    <p:sldId id="451" r:id="rId7"/>
    <p:sldId id="453" r:id="rId8"/>
    <p:sldId id="454" r:id="rId9"/>
    <p:sldId id="455" r:id="rId10"/>
    <p:sldId id="456" r:id="rId11"/>
    <p:sldId id="457" r:id="rId12"/>
    <p:sldId id="458" r:id="rId13"/>
    <p:sldId id="459" r:id="rId14"/>
    <p:sldId id="492" r:id="rId15"/>
    <p:sldId id="460" r:id="rId16"/>
    <p:sldId id="461" r:id="rId17"/>
    <p:sldId id="462" r:id="rId18"/>
    <p:sldId id="466" r:id="rId19"/>
    <p:sldId id="467" r:id="rId20"/>
    <p:sldId id="468" r:id="rId21"/>
    <p:sldId id="491" r:id="rId22"/>
    <p:sldId id="470" r:id="rId23"/>
    <p:sldId id="471" r:id="rId24"/>
    <p:sldId id="472" r:id="rId25"/>
    <p:sldId id="474" r:id="rId26"/>
    <p:sldId id="475" r:id="rId27"/>
    <p:sldId id="476" r:id="rId28"/>
    <p:sldId id="477" r:id="rId29"/>
    <p:sldId id="478" r:id="rId30"/>
    <p:sldId id="479" r:id="rId31"/>
    <p:sldId id="480" r:id="rId32"/>
    <p:sldId id="481" r:id="rId33"/>
    <p:sldId id="482" r:id="rId34"/>
    <p:sldId id="473" r:id="rId35"/>
    <p:sldId id="483" r:id="rId36"/>
    <p:sldId id="484" r:id="rId37"/>
    <p:sldId id="485" r:id="rId38"/>
    <p:sldId id="487" r:id="rId39"/>
    <p:sldId id="488" r:id="rId40"/>
    <p:sldId id="489" r:id="rId41"/>
    <p:sldId id="44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858" autoAdjust="0"/>
  </p:normalViewPr>
  <p:slideViewPr>
    <p:cSldViewPr>
      <p:cViewPr varScale="1">
        <p:scale>
          <a:sx n="62" d="100"/>
          <a:sy n="62" d="100"/>
        </p:scale>
        <p:origin x="-1512" y="-78"/>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2/28/2021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smtClean="0">
                <a:solidFill>
                  <a:schemeClr val="tx1"/>
                </a:solidFill>
                <a:latin typeface="Comic Sans MS" pitchFamily="66" charset="0"/>
                <a:cs typeface="Times New Roman" pitchFamily="18" charset="0"/>
              </a:rPr>
              <a:t>Tim SRE</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Impact Analysis</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90600"/>
            <a:ext cx="9067800" cy="556260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Analisis dampak sering dilakukan dengan menganalisis hubungan antara berbagai entitas dalam sistem. Dibedakan menjadi dua jenis analisis: </a:t>
            </a:r>
            <a:endParaRPr lang="en-US" dirty="0">
              <a:solidFill>
                <a:schemeClr val="tx1"/>
              </a:solidFill>
              <a:latin typeface="Comic Sans MS" pitchFamily="66" charset="0"/>
            </a:endParaRPr>
          </a:p>
          <a:p>
            <a:pPr marL="457200" indent="-457200" algn="just">
              <a:lnSpc>
                <a:spcPct val="150000"/>
              </a:lnSpc>
              <a:buAutoNum type="arabicPeriod"/>
            </a:pPr>
            <a:r>
              <a:rPr lang="en-US" sz="2200" dirty="0">
                <a:solidFill>
                  <a:srgbClr val="0070C0"/>
                </a:solidFill>
                <a:latin typeface="Comic Sans MS" pitchFamily="66" charset="0"/>
              </a:rPr>
              <a:t>A</a:t>
            </a:r>
            <a:r>
              <a:rPr lang="id-ID" sz="2200" dirty="0">
                <a:solidFill>
                  <a:srgbClr val="0070C0"/>
                </a:solidFill>
                <a:latin typeface="Comic Sans MS" pitchFamily="66" charset="0"/>
              </a:rPr>
              <a:t>nalisis ketergantungan</a:t>
            </a:r>
            <a:endParaRPr lang="en-US" sz="2200" dirty="0">
              <a:solidFill>
                <a:srgbClr val="0070C0"/>
              </a:solidFill>
              <a:latin typeface="Comic Sans MS" pitchFamily="66" charset="0"/>
            </a:endParaRPr>
          </a:p>
          <a:p>
            <a:pPr marL="400050" lvl="1" indent="0" algn="just">
              <a:lnSpc>
                <a:spcPct val="150000"/>
              </a:lnSpc>
              <a:buNone/>
            </a:pPr>
            <a:r>
              <a:rPr lang="en-US" sz="1800" dirty="0">
                <a:solidFill>
                  <a:schemeClr val="tx1"/>
                </a:solidFill>
                <a:latin typeface="Comic Sans MS" pitchFamily="66" charset="0"/>
              </a:rPr>
              <a:t>H</a:t>
            </a:r>
            <a:r>
              <a:rPr lang="id-ID" sz="1800" dirty="0">
                <a:solidFill>
                  <a:schemeClr val="tx1"/>
                </a:solidFill>
                <a:latin typeface="Comic Sans MS" pitchFamily="66" charset="0"/>
              </a:rPr>
              <a:t>ubungan rinci antara entitas program, misalnya variable atau fungsi yang diambil dari </a:t>
            </a:r>
            <a:r>
              <a:rPr lang="id-ID" sz="1800" i="1" dirty="0">
                <a:solidFill>
                  <a:schemeClr val="tx1"/>
                </a:solidFill>
                <a:latin typeface="Comic Sans MS" pitchFamily="66" charset="0"/>
              </a:rPr>
              <a:t>source code</a:t>
            </a:r>
            <a:endParaRPr lang="en-US" sz="1800" dirty="0">
              <a:solidFill>
                <a:schemeClr val="tx1"/>
              </a:solidFill>
              <a:latin typeface="Comic Sans MS" pitchFamily="66" charset="0"/>
            </a:endParaRPr>
          </a:p>
          <a:p>
            <a:pPr marL="457200" indent="-457200" algn="just">
              <a:lnSpc>
                <a:spcPct val="150000"/>
              </a:lnSpc>
              <a:buAutoNum type="arabicPeriod"/>
            </a:pPr>
            <a:r>
              <a:rPr lang="en-US" sz="2200" dirty="0">
                <a:solidFill>
                  <a:srgbClr val="0070C0"/>
                </a:solidFill>
                <a:latin typeface="Comic Sans MS" pitchFamily="66" charset="0"/>
              </a:rPr>
              <a:t>A</a:t>
            </a:r>
            <a:r>
              <a:rPr lang="id-ID" sz="2200" dirty="0">
                <a:solidFill>
                  <a:srgbClr val="0070C0"/>
                </a:solidFill>
                <a:latin typeface="Comic Sans MS" pitchFamily="66" charset="0"/>
              </a:rPr>
              <a:t>nalisis rekam jejak. </a:t>
            </a:r>
            <a:endParaRPr lang="en-US" sz="2200" dirty="0">
              <a:solidFill>
                <a:srgbClr val="0070C0"/>
              </a:solidFill>
              <a:latin typeface="Comic Sans MS" pitchFamily="66" charset="0"/>
            </a:endParaRPr>
          </a:p>
          <a:p>
            <a:pPr marL="0" indent="0" algn="just">
              <a:lnSpc>
                <a:spcPct val="150000"/>
              </a:lnSpc>
              <a:buNone/>
              <a:tabLst>
                <a:tab pos="457200" algn="l"/>
              </a:tabLst>
            </a:pPr>
            <a:r>
              <a:rPr lang="en-US" dirty="0">
                <a:solidFill>
                  <a:schemeClr val="tx1"/>
                </a:solidFill>
                <a:latin typeface="Comic Sans MS" pitchFamily="66" charset="0"/>
              </a:rPr>
              <a:t>	</a:t>
            </a:r>
            <a:r>
              <a:rPr lang="en-US" sz="1800" dirty="0">
                <a:solidFill>
                  <a:schemeClr val="tx1"/>
                </a:solidFill>
                <a:latin typeface="Comic Sans MS" pitchFamily="66" charset="0"/>
              </a:rPr>
              <a:t>A</a:t>
            </a:r>
            <a:r>
              <a:rPr lang="id-ID" sz="1800" dirty="0">
                <a:solidFill>
                  <a:schemeClr val="tx1"/>
                </a:solidFill>
                <a:latin typeface="Comic Sans MS" pitchFamily="66" charset="0"/>
              </a:rPr>
              <a:t>nalisis hubungan yang telah diidentifikasi selama pengembangan antara semua jenis SLO. Dengan demikian analisis rekam jejak cocok untuk menganalisis hubungan antara kebutuhan, komponen arsitektur, dokumentasi dan sebagainya.</a:t>
            </a:r>
            <a:endParaRPr lang="en-US" sz="1800" dirty="0">
              <a:solidFill>
                <a:schemeClr val="tx1"/>
              </a:solidFill>
              <a:latin typeface="Comic Sans MS" pitchFamily="66" charset="0"/>
            </a:endParaRPr>
          </a:p>
        </p:txBody>
      </p:sp>
    </p:spTree>
    <p:extLst>
      <p:ext uri="{BB962C8B-B14F-4D97-AF65-F5344CB8AC3E}">
        <p14:creationId xmlns:p14="http://schemas.microsoft.com/office/powerpoint/2010/main" val="3765252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Arnold dan Bohner </a:t>
            </a:r>
            <a:r>
              <a:rPr lang="en-US" dirty="0" err="1">
                <a:solidFill>
                  <a:schemeClr val="tx1"/>
                </a:solidFill>
                <a:latin typeface="Comic Sans MS" pitchFamily="66" charset="0"/>
              </a:rPr>
              <a:t>mendefinisikan</a:t>
            </a:r>
            <a:r>
              <a:rPr lang="en-US" dirty="0">
                <a:solidFill>
                  <a:schemeClr val="tx1"/>
                </a:solidFill>
                <a:latin typeface="Comic Sans MS" pitchFamily="66" charset="0"/>
              </a:rPr>
              <a:t> </a:t>
            </a:r>
            <a:r>
              <a:rPr lang="id-ID" dirty="0">
                <a:solidFill>
                  <a:schemeClr val="tx1"/>
                </a:solidFill>
                <a:latin typeface="Comic Sans MS" pitchFamily="66" charset="0"/>
              </a:rPr>
              <a:t>set dalam analisis dampak </a:t>
            </a:r>
            <a:r>
              <a:rPr lang="en-US" dirty="0" err="1">
                <a:solidFill>
                  <a:schemeClr val="tx1"/>
                </a:solidFill>
                <a:latin typeface="Comic Sans MS" pitchFamily="66" charset="0"/>
              </a:rPr>
              <a:t>menjadi</a:t>
            </a:r>
            <a:r>
              <a:rPr lang="en-US" dirty="0">
                <a:solidFill>
                  <a:schemeClr val="tx1"/>
                </a:solidFill>
                <a:latin typeface="Comic Sans MS" pitchFamily="66" charset="0"/>
              </a:rPr>
              <a:t> 4 </a:t>
            </a:r>
            <a:r>
              <a:rPr lang="en-US" dirty="0" err="1">
                <a:solidFill>
                  <a:schemeClr val="tx1"/>
                </a:solidFill>
                <a:latin typeface="Comic Sans MS" pitchFamily="66" charset="0"/>
              </a:rPr>
              <a:t>bagian</a:t>
            </a:r>
            <a:r>
              <a:rPr lang="en-US" dirty="0">
                <a:solidFill>
                  <a:schemeClr val="tx1"/>
                </a:solidFill>
                <a:latin typeface="Comic Sans MS" pitchFamily="66" charset="0"/>
              </a:rPr>
              <a:t> </a:t>
            </a:r>
            <a:r>
              <a:rPr lang="en-US" dirty="0" err="1">
                <a:solidFill>
                  <a:schemeClr val="tx1"/>
                </a:solidFill>
                <a:latin typeface="Comic Sans MS" pitchFamily="66" charset="0"/>
              </a:rPr>
              <a:t>yaitu</a:t>
            </a:r>
            <a:r>
              <a:rPr lang="id-ID" dirty="0">
                <a:solidFill>
                  <a:schemeClr val="tx1"/>
                </a:solidFill>
                <a:latin typeface="Comic Sans MS" pitchFamily="66" charset="0"/>
              </a:rPr>
              <a:t>:</a:t>
            </a:r>
            <a:endParaRPr lang="en-US"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System set</a:t>
            </a:r>
            <a:r>
              <a:rPr lang="id-ID" dirty="0">
                <a:solidFill>
                  <a:schemeClr val="tx1"/>
                </a:solidFill>
                <a:latin typeface="Comic Sans MS" pitchFamily="66" charset="0"/>
              </a:rPr>
              <a:t> </a:t>
            </a:r>
            <a:endParaRPr lang="en-US"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Starting Impact Set</a:t>
            </a:r>
            <a:r>
              <a:rPr lang="id-ID" i="1" dirty="0">
                <a:solidFill>
                  <a:schemeClr val="tx1"/>
                </a:solidFill>
                <a:latin typeface="Comic Sans MS" pitchFamily="66" charset="0"/>
              </a:rPr>
              <a:t> </a:t>
            </a:r>
            <a:endParaRPr lang="en-US" i="1"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Estimated Impact Set</a:t>
            </a:r>
            <a:r>
              <a:rPr lang="id-ID" i="1" dirty="0">
                <a:solidFill>
                  <a:schemeClr val="tx1"/>
                </a:solidFill>
                <a:latin typeface="Comic Sans MS" pitchFamily="66" charset="0"/>
              </a:rPr>
              <a:t> </a:t>
            </a:r>
            <a:endParaRPr lang="en-US" i="1"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Actual Impact Set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378380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marL="457200" lvl="0" indent="-457200" algn="just">
              <a:lnSpc>
                <a:spcPct val="150000"/>
              </a:lnSpc>
              <a:buAutoNum type="arabicPeriod"/>
            </a:pPr>
            <a:r>
              <a:rPr lang="id-ID" b="1" i="1" dirty="0">
                <a:solidFill>
                  <a:schemeClr val="tx1"/>
                </a:solidFill>
                <a:latin typeface="Comic Sans MS" pitchFamily="66" charset="0"/>
              </a:rPr>
              <a:t>System set</a:t>
            </a:r>
            <a:r>
              <a:rPr lang="id-ID" dirty="0">
                <a:solidFill>
                  <a:schemeClr val="tx1"/>
                </a:solidFill>
                <a:latin typeface="Comic Sans MS" pitchFamily="66" charset="0"/>
              </a:rPr>
              <a:t> merupakan himpunan semua SLO dalam sistem – semua set lain adalah himpunan bagian dari himpunan ini.</a:t>
            </a:r>
            <a:endParaRPr lang="en-US" dirty="0">
              <a:solidFill>
                <a:schemeClr val="tx1"/>
              </a:solidFill>
              <a:latin typeface="Comic Sans MS" pitchFamily="66" charset="0"/>
            </a:endParaRPr>
          </a:p>
          <a:p>
            <a:pPr marL="457200" lvl="0" indent="-457200" algn="just">
              <a:lnSpc>
                <a:spcPct val="150000"/>
              </a:lnSpc>
              <a:buAutoNum type="arabicPeriod"/>
            </a:pPr>
            <a:endParaRPr lang="en-US"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Starting Impact Set</a:t>
            </a:r>
            <a:r>
              <a:rPr lang="id-ID" i="1" dirty="0">
                <a:solidFill>
                  <a:schemeClr val="tx1"/>
                </a:solidFill>
                <a:latin typeface="Comic Sans MS" pitchFamily="66" charset="0"/>
              </a:rPr>
              <a:t> </a:t>
            </a:r>
            <a:r>
              <a:rPr lang="id-ID" dirty="0">
                <a:solidFill>
                  <a:schemeClr val="tx1"/>
                </a:solidFill>
                <a:latin typeface="Comic Sans MS" pitchFamily="66" charset="0"/>
              </a:rPr>
              <a:t>(SIS) merupakan sekumpulan objek yang awalnya harus diubah. SIS biasanya berfungsi sebagai masukkan untuk mempengaruhi pendekatan analisis yang digunakan untuk menemukan </a:t>
            </a:r>
            <a:r>
              <a:rPr lang="en-US" i="1" dirty="0">
                <a:solidFill>
                  <a:schemeClr val="tx1"/>
                </a:solidFill>
                <a:latin typeface="Comic Sans MS" pitchFamily="66" charset="0"/>
              </a:rPr>
              <a:t>Estimated Impact Set</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058724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marL="0" lvl="0" indent="0" algn="just">
              <a:lnSpc>
                <a:spcPct val="150000"/>
              </a:lnSpc>
              <a:buNone/>
            </a:pPr>
            <a:r>
              <a:rPr lang="en-US" sz="2200" b="1" i="1" dirty="0">
                <a:solidFill>
                  <a:schemeClr val="tx1"/>
                </a:solidFill>
                <a:latin typeface="Comic Sans MS" pitchFamily="66" charset="0"/>
              </a:rPr>
              <a:t>3. </a:t>
            </a:r>
            <a:r>
              <a:rPr lang="id-ID" sz="2200" b="1" i="1" dirty="0">
                <a:solidFill>
                  <a:schemeClr val="tx1"/>
                </a:solidFill>
                <a:latin typeface="Comic Sans MS" pitchFamily="66" charset="0"/>
              </a:rPr>
              <a:t>Estimated Impact Set</a:t>
            </a:r>
            <a:r>
              <a:rPr lang="id-ID" sz="2200" i="1" dirty="0">
                <a:solidFill>
                  <a:schemeClr val="tx1"/>
                </a:solidFill>
                <a:latin typeface="Comic Sans MS" pitchFamily="66" charset="0"/>
              </a:rPr>
              <a:t> </a:t>
            </a:r>
            <a:r>
              <a:rPr lang="id-ID" sz="2200" dirty="0">
                <a:solidFill>
                  <a:schemeClr val="tx1"/>
                </a:solidFill>
                <a:latin typeface="Comic Sans MS" pitchFamily="66" charset="0"/>
              </a:rPr>
              <a:t>selalu meliputi SIS dan oleh karena itu dapat dipandang sebagai perluasan dari SIS. </a:t>
            </a:r>
            <a:endParaRPr lang="en-US" sz="2200" dirty="0">
              <a:solidFill>
                <a:schemeClr val="tx1"/>
              </a:solidFill>
              <a:latin typeface="Comic Sans MS" pitchFamily="66" charset="0"/>
            </a:endParaRPr>
          </a:p>
          <a:p>
            <a:pPr marL="0" lvl="0" indent="0" algn="just">
              <a:lnSpc>
                <a:spcPct val="150000"/>
              </a:lnSpc>
              <a:buNone/>
            </a:pPr>
            <a:r>
              <a:rPr lang="id-ID" sz="2200" dirty="0">
                <a:solidFill>
                  <a:schemeClr val="tx1"/>
                </a:solidFill>
                <a:latin typeface="Comic Sans MS" pitchFamily="66" charset="0"/>
              </a:rPr>
              <a:t>Hasil pengembangan dari penerapan aturan propagasi perubahan model objek internal yang berulang-</a:t>
            </a:r>
            <a:r>
              <a:rPr lang="en-US" sz="2200" dirty="0">
                <a:solidFill>
                  <a:schemeClr val="tx1"/>
                </a:solidFill>
                <a:latin typeface="Comic Sans MS" pitchFamily="66" charset="0"/>
              </a:rPr>
              <a:t>u</a:t>
            </a:r>
            <a:r>
              <a:rPr lang="id-ID" sz="2200" dirty="0">
                <a:solidFill>
                  <a:schemeClr val="tx1"/>
                </a:solidFill>
                <a:latin typeface="Comic Sans MS" pitchFamily="66" charset="0"/>
              </a:rPr>
              <a:t>lang sampai semua benda yang mungkin akan terpengaruh ditemukan. </a:t>
            </a:r>
            <a:endParaRPr lang="en-US" sz="2200" dirty="0">
              <a:solidFill>
                <a:schemeClr val="tx1"/>
              </a:solidFill>
              <a:latin typeface="Comic Sans MS" pitchFamily="66" charset="0"/>
            </a:endParaRPr>
          </a:p>
          <a:p>
            <a:pPr marL="0" lvl="0" indent="0" algn="just">
              <a:lnSpc>
                <a:spcPct val="150000"/>
              </a:lnSpc>
              <a:buNone/>
            </a:pPr>
            <a:r>
              <a:rPr lang="id-ID" sz="2200" dirty="0">
                <a:solidFill>
                  <a:schemeClr val="tx1"/>
                </a:solidFill>
                <a:latin typeface="Comic Sans MS" pitchFamily="66" charset="0"/>
              </a:rPr>
              <a:t>Idealnya SIS dan EIS harus sama, yang berarti dampak terbatas pada apa yang awalnya dianggap berubah.</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2027322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marL="0" lvl="0" indent="0" algn="just">
              <a:lnSpc>
                <a:spcPct val="150000"/>
              </a:lnSpc>
              <a:buNone/>
            </a:pPr>
            <a:r>
              <a:rPr lang="en-US" sz="2200" b="1" i="1" dirty="0">
                <a:solidFill>
                  <a:schemeClr val="tx1"/>
                </a:solidFill>
                <a:latin typeface="Comic Sans MS" pitchFamily="66" charset="0"/>
              </a:rPr>
              <a:t>4. </a:t>
            </a:r>
            <a:r>
              <a:rPr lang="id-ID" sz="2200" b="1" i="1" dirty="0">
                <a:solidFill>
                  <a:schemeClr val="tx1"/>
                </a:solidFill>
                <a:latin typeface="Comic Sans MS" pitchFamily="66" charset="0"/>
              </a:rPr>
              <a:t>Actual Impact Set</a:t>
            </a:r>
            <a:r>
              <a:rPr lang="id-ID" sz="2200" i="1" dirty="0">
                <a:solidFill>
                  <a:schemeClr val="tx1"/>
                </a:solidFill>
                <a:latin typeface="Comic Sans MS" pitchFamily="66" charset="0"/>
              </a:rPr>
              <a:t>, </a:t>
            </a:r>
            <a:r>
              <a:rPr lang="en-US" sz="2200" dirty="0">
                <a:solidFill>
                  <a:schemeClr val="tx1"/>
                </a:solidFill>
                <a:latin typeface="Comic Sans MS" pitchFamily="66" charset="0"/>
              </a:rPr>
              <a:t>m</a:t>
            </a:r>
            <a:r>
              <a:rPr lang="id-ID" sz="2200" dirty="0">
                <a:solidFill>
                  <a:schemeClr val="tx1"/>
                </a:solidFill>
                <a:latin typeface="Comic Sans MS" pitchFamily="66" charset="0"/>
              </a:rPr>
              <a:t>emiliki SLO yang telah terpengaruh setelah perubahan telah dilaksanakan. </a:t>
            </a:r>
            <a:endParaRPr lang="en-US" sz="2200" dirty="0">
              <a:solidFill>
                <a:schemeClr val="tx1"/>
              </a:solidFill>
              <a:latin typeface="Comic Sans MS" pitchFamily="66" charset="0"/>
            </a:endParaRPr>
          </a:p>
          <a:p>
            <a:pPr marL="0" lvl="0" indent="0" algn="just">
              <a:lnSpc>
                <a:spcPct val="150000"/>
              </a:lnSpc>
              <a:buNone/>
            </a:pPr>
            <a:r>
              <a:rPr lang="id-ID" sz="2200" dirty="0">
                <a:solidFill>
                  <a:schemeClr val="tx1"/>
                </a:solidFill>
                <a:latin typeface="Comic Sans MS" pitchFamily="66" charset="0"/>
              </a:rPr>
              <a:t>Dalam scenario kasus terbaik, AIS dan EIS adalah sama, yang berarti bahwa estimasi dampak yang sempurna.</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225745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marL="0" lvl="0" indent="0" algn="just">
              <a:lnSpc>
                <a:spcPct val="150000"/>
              </a:lnSpc>
              <a:buNone/>
            </a:pPr>
            <a:r>
              <a:rPr lang="id-ID" dirty="0">
                <a:solidFill>
                  <a:schemeClr val="tx1"/>
                </a:solidFill>
                <a:latin typeface="Comic Sans MS" pitchFamily="66" charset="0"/>
              </a:rPr>
              <a:t>Hal ini umum untuk membedakan antara perubahan primer dan sekunder. </a:t>
            </a:r>
            <a:endParaRPr lang="en-US" dirty="0">
              <a:solidFill>
                <a:schemeClr val="tx1"/>
              </a:solidFill>
              <a:latin typeface="Comic Sans MS" pitchFamily="66" charset="0"/>
            </a:endParaRPr>
          </a:p>
          <a:p>
            <a:pPr marL="0" lvl="0" indent="0" algn="just">
              <a:lnSpc>
                <a:spcPct val="150000"/>
              </a:lnSpc>
              <a:buNone/>
            </a:pPr>
            <a:r>
              <a:rPr lang="id-ID" dirty="0">
                <a:solidFill>
                  <a:srgbClr val="0070C0"/>
                </a:solidFill>
                <a:latin typeface="Comic Sans MS" pitchFamily="66" charset="0"/>
              </a:rPr>
              <a:t>Perubahan primer</a:t>
            </a:r>
            <a:r>
              <a:rPr lang="id-ID" dirty="0">
                <a:solidFill>
                  <a:schemeClr val="tx1"/>
                </a:solidFill>
                <a:latin typeface="Comic Sans MS" pitchFamily="66" charset="0"/>
              </a:rPr>
              <a:t>, juga disebut sebagai </a:t>
            </a:r>
            <a:r>
              <a:rPr lang="id-ID" dirty="0">
                <a:solidFill>
                  <a:srgbClr val="0070C0"/>
                </a:solidFill>
                <a:latin typeface="Comic Sans MS" pitchFamily="66" charset="0"/>
              </a:rPr>
              <a:t>dampak langsung</a:t>
            </a:r>
            <a:r>
              <a:rPr lang="id-ID" dirty="0">
                <a:solidFill>
                  <a:schemeClr val="tx1"/>
                </a:solidFill>
                <a:latin typeface="Comic Sans MS" pitchFamily="66" charset="0"/>
              </a:rPr>
              <a:t>, sesuai dengan SLO yang diidentifikasi dengan menganalisis bagaimana efek dari perubahan yang diusulkan mempengaruhi sistem. </a:t>
            </a:r>
            <a:endParaRPr lang="en-US" dirty="0">
              <a:solidFill>
                <a:schemeClr val="tx1"/>
              </a:solidFill>
              <a:latin typeface="Comic Sans MS" pitchFamily="66" charset="0"/>
            </a:endParaRPr>
          </a:p>
          <a:p>
            <a:pPr marL="0" lvl="0" indent="0" algn="just">
              <a:lnSpc>
                <a:spcPct val="150000"/>
              </a:lnSpc>
              <a:buNone/>
            </a:pPr>
            <a:r>
              <a:rPr lang="id-ID" dirty="0">
                <a:solidFill>
                  <a:schemeClr val="tx1"/>
                </a:solidFill>
                <a:latin typeface="Comic Sans MS" pitchFamily="66" charset="0"/>
              </a:rPr>
              <a:t>Analisis ini biasanya sulit untuk mengotomatisasi karena didasarkan pada keahlian manusia.</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170276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838200"/>
            <a:ext cx="9067800" cy="55626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Dampak tidak langsung terdiri dari dua bentuk:</a:t>
            </a:r>
            <a:endParaRPr lang="en-US"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Side effects</a:t>
            </a:r>
            <a:r>
              <a:rPr lang="id-ID" i="1" dirty="0">
                <a:solidFill>
                  <a:schemeClr val="tx1"/>
                </a:solidFill>
                <a:latin typeface="Comic Sans MS" pitchFamily="66" charset="0"/>
              </a:rPr>
              <a:t> </a:t>
            </a:r>
            <a:r>
              <a:rPr lang="id-ID" dirty="0">
                <a:solidFill>
                  <a:schemeClr val="tx1"/>
                </a:solidFill>
                <a:latin typeface="Comic Sans MS" pitchFamily="66" charset="0"/>
              </a:rPr>
              <a:t>(</a:t>
            </a:r>
            <a:r>
              <a:rPr lang="id-ID" dirty="0">
                <a:solidFill>
                  <a:srgbClr val="0070C0"/>
                </a:solidFill>
                <a:latin typeface="Comic Sans MS" pitchFamily="66" charset="0"/>
              </a:rPr>
              <a:t>efek samping</a:t>
            </a:r>
            <a:r>
              <a:rPr lang="id-ID" dirty="0">
                <a:solidFill>
                  <a:schemeClr val="tx1"/>
                </a:solidFill>
                <a:latin typeface="Comic Sans MS" pitchFamily="66" charset="0"/>
              </a:rPr>
              <a:t>) </a:t>
            </a:r>
            <a:r>
              <a:rPr lang="id-ID" sz="2200" dirty="0">
                <a:solidFill>
                  <a:schemeClr val="tx1"/>
                </a:solidFill>
                <a:latin typeface="Comic Sans MS" pitchFamily="66" charset="0"/>
              </a:rPr>
              <a:t>adalah perilaku yang tidak diinginkan yang dihasilkan dari modifikasi yang diperlukan untuk melaksanakan perubahan. Efek samping mempengaruhi stabilitas dan fungsi dari sistem dan harus dihindari.  </a:t>
            </a:r>
            <a:endParaRPr lang="en-US" sz="2200" dirty="0">
              <a:solidFill>
                <a:schemeClr val="tx1"/>
              </a:solidFill>
              <a:latin typeface="Comic Sans MS" pitchFamily="66" charset="0"/>
            </a:endParaRPr>
          </a:p>
          <a:p>
            <a:pPr marL="457200" lvl="0" indent="-457200" algn="just">
              <a:lnSpc>
                <a:spcPct val="150000"/>
              </a:lnSpc>
              <a:buAutoNum type="arabicPeriod"/>
            </a:pPr>
            <a:r>
              <a:rPr lang="id-ID" b="1" i="1" dirty="0">
                <a:solidFill>
                  <a:schemeClr val="tx1"/>
                </a:solidFill>
                <a:latin typeface="Comic Sans MS" pitchFamily="66" charset="0"/>
              </a:rPr>
              <a:t>Ripple effects </a:t>
            </a:r>
            <a:r>
              <a:rPr lang="id-ID" dirty="0">
                <a:solidFill>
                  <a:schemeClr val="tx1"/>
                </a:solidFill>
                <a:latin typeface="Comic Sans MS" pitchFamily="66" charset="0"/>
              </a:rPr>
              <a:t>(</a:t>
            </a:r>
            <a:r>
              <a:rPr lang="id-ID" dirty="0">
                <a:solidFill>
                  <a:srgbClr val="0070C0"/>
                </a:solidFill>
                <a:latin typeface="Comic Sans MS" pitchFamily="66" charset="0"/>
              </a:rPr>
              <a:t>efek riak</a:t>
            </a:r>
            <a:r>
              <a:rPr lang="id-ID" dirty="0">
                <a:solidFill>
                  <a:schemeClr val="tx1"/>
                </a:solidFill>
                <a:latin typeface="Comic Sans MS" pitchFamily="66" charset="0"/>
              </a:rPr>
              <a:t>) </a:t>
            </a:r>
            <a:r>
              <a:rPr lang="id-ID" sz="2200" dirty="0">
                <a:solidFill>
                  <a:schemeClr val="tx1"/>
                </a:solidFill>
                <a:latin typeface="Comic Sans MS" pitchFamily="66" charset="0"/>
              </a:rPr>
              <a:t>adalah efek pada beberapa bagian dari sistem yang disebabkan oleh perubahan ke bagian lain. Efek riak tidak dapat dihindari, karena mereka adalah konsekuensi dari struktur dan implementasi sistem. Efek riak bagaimanapun harus diidentifikasi dan dihitung ketika perubahan dilaksanakan.</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252087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Perubahan</a:t>
            </a:r>
            <a:r>
              <a:rPr lang="en-US" sz="3200" dirty="0"/>
              <a:t> </a:t>
            </a:r>
            <a:r>
              <a:rPr lang="en-US" sz="3200" dirty="0" err="1"/>
              <a:t>Kebutuhan</a:t>
            </a:r>
            <a:endParaRPr lang="en-US" sz="3200" dirty="0"/>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Perubahan perangkat lunak terjadi karena beberapa alasan, misalnya: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dalam rangka untuk memperbaiki kesalahan,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untuk menambahkan fitur baru atau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merestrukturisasi perangkat lunak untuk mengakomodasi perubahan di masa depan.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Perubahan kebutuhan adalah salah satu motivasi yang paling signifikan untuk perubahan perangkat lunak.</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902538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Perubahan</a:t>
            </a:r>
            <a:r>
              <a:rPr lang="en-US" sz="3200" dirty="0"/>
              <a:t> </a:t>
            </a:r>
            <a:r>
              <a:rPr lang="en-US" sz="3200" dirty="0" err="1"/>
              <a:t>Kebutuhan</a:t>
            </a:r>
            <a:endParaRPr lang="en-US" sz="3200" dirty="0"/>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algn="just">
              <a:lnSpc>
                <a:spcPct val="150000"/>
              </a:lnSpc>
              <a:buFont typeface="Wingdings" pitchFamily="2" charset="2"/>
              <a:buChar char="Ø"/>
            </a:pPr>
            <a:r>
              <a:rPr lang="id-ID" sz="2200" dirty="0">
                <a:solidFill>
                  <a:schemeClr val="tx1"/>
                </a:solidFill>
                <a:latin typeface="Comic Sans MS" pitchFamily="66" charset="0"/>
              </a:rPr>
              <a:t>Leffingwell dan Widrig membahas lima (5) bagian penting dari proses untuk mengelola perubahan. </a:t>
            </a:r>
            <a:endParaRPr lang="en-US" sz="2200" dirty="0">
              <a:solidFill>
                <a:schemeClr val="tx1"/>
              </a:solidFill>
              <a:latin typeface="Comic Sans MS" pitchFamily="66" charset="0"/>
            </a:endParaRPr>
          </a:p>
          <a:p>
            <a:pPr algn="just">
              <a:lnSpc>
                <a:spcPct val="150000"/>
              </a:lnSpc>
              <a:buFont typeface="Wingdings" pitchFamily="2" charset="2"/>
              <a:buChar char="Ø"/>
            </a:pPr>
            <a:r>
              <a:rPr lang="id-ID" sz="2200" dirty="0">
                <a:solidFill>
                  <a:schemeClr val="tx1"/>
                </a:solidFill>
                <a:latin typeface="Comic Sans MS" pitchFamily="66" charset="0"/>
              </a:rPr>
              <a:t>Dalam gambar di bawah ini dijelaskan, pembentukkan kerangka kerja untuk manajemen proses perubahan yang memungkinkan tim proyek untuk mengelola perubahan dengan cara yang terkontrol.</a:t>
            </a:r>
            <a:endParaRPr lang="en-US" sz="2200" dirty="0">
              <a:solidFill>
                <a:schemeClr val="tx1"/>
              </a:solidFill>
              <a:latin typeface="Comic Sans MS" pitchFamily="66" charset="0"/>
            </a:endParaRPr>
          </a:p>
        </p:txBody>
      </p:sp>
      <p:pic>
        <p:nvPicPr>
          <p:cNvPr id="5" name="Picture 4"/>
          <p:cNvPicPr/>
          <p:nvPr/>
        </p:nvPicPr>
        <p:blipFill rotWithShape="1">
          <a:blip r:embed="rId2"/>
          <a:srcRect l="30930" t="62999" r="29007" b="24173"/>
          <a:stretch/>
        </p:blipFill>
        <p:spPr bwMode="auto">
          <a:xfrm>
            <a:off x="304800" y="3733800"/>
            <a:ext cx="8534400" cy="167640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304800" y="5407572"/>
            <a:ext cx="8534400" cy="461665"/>
          </a:xfrm>
          <a:prstGeom prst="rect">
            <a:avLst/>
          </a:prstGeom>
        </p:spPr>
        <p:txBody>
          <a:bodyPr wrap="square">
            <a:spAutoFit/>
          </a:bodyPr>
          <a:lstStyle/>
          <a:p>
            <a:pPr algn="ctr"/>
            <a:r>
              <a:rPr lang="id-ID" sz="2400" dirty="0">
                <a:latin typeface="Comic Sans MS" pitchFamily="66" charset="0"/>
              </a:rPr>
              <a:t>Kerangka kerja manajemen proses perubahan</a:t>
            </a:r>
            <a:endParaRPr lang="en-US" sz="2400" dirty="0">
              <a:latin typeface="Comic Sans MS" pitchFamily="66" charset="0"/>
            </a:endParaRPr>
          </a:p>
        </p:txBody>
      </p:sp>
    </p:spTree>
    <p:extLst>
      <p:ext uri="{BB962C8B-B14F-4D97-AF65-F5344CB8AC3E}">
        <p14:creationId xmlns:p14="http://schemas.microsoft.com/office/powerpoint/2010/main" val="41801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Perubahan</a:t>
            </a:r>
            <a:r>
              <a:rPr lang="en-US" sz="3200" dirty="0"/>
              <a:t> </a:t>
            </a:r>
            <a:r>
              <a:rPr lang="en-US" sz="3200" dirty="0" err="1"/>
              <a:t>Kebutuhan</a:t>
            </a:r>
            <a:endParaRPr lang="en-US" sz="3200" dirty="0"/>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lvl="0" algn="just">
              <a:lnSpc>
                <a:spcPct val="150000"/>
              </a:lnSpc>
            </a:pPr>
            <a:r>
              <a:rPr lang="id-ID" b="1" i="1" dirty="0">
                <a:solidFill>
                  <a:schemeClr val="tx1"/>
                </a:solidFill>
                <a:latin typeface="Comic Sans MS" pitchFamily="66" charset="0"/>
              </a:rPr>
              <a:t>Plan for change </a:t>
            </a:r>
            <a:r>
              <a:rPr lang="id-ID" dirty="0">
                <a:solidFill>
                  <a:schemeClr val="tx1"/>
                </a:solidFill>
                <a:latin typeface="Comic Sans MS" pitchFamily="66" charset="0"/>
              </a:rPr>
              <a:t>membahas fakta bahwa telah terjadi perubahan yang merupakan bagian penting dari pembangunan sistem. Persiapan ini penting untuk perubahan yang akan diterima dan ditangani secara efektif.</a:t>
            </a:r>
            <a:endParaRPr lang="en-US" dirty="0">
              <a:solidFill>
                <a:schemeClr val="tx1"/>
              </a:solidFill>
              <a:latin typeface="Comic Sans MS" pitchFamily="66" charset="0"/>
            </a:endParaRPr>
          </a:p>
          <a:p>
            <a:pPr lvl="0" algn="just">
              <a:lnSpc>
                <a:spcPct val="150000"/>
              </a:lnSpc>
            </a:pPr>
            <a:endParaRPr lang="en-US" dirty="0">
              <a:solidFill>
                <a:schemeClr val="tx1"/>
              </a:solidFill>
              <a:latin typeface="Comic Sans MS" pitchFamily="66" charset="0"/>
            </a:endParaRPr>
          </a:p>
          <a:p>
            <a:pPr lvl="0" algn="just">
              <a:lnSpc>
                <a:spcPct val="150000"/>
              </a:lnSpc>
            </a:pPr>
            <a:r>
              <a:rPr lang="en-US" b="1" i="1" dirty="0">
                <a:solidFill>
                  <a:schemeClr val="tx1"/>
                </a:solidFill>
                <a:latin typeface="Comic Sans MS" pitchFamily="66" charset="0"/>
              </a:rPr>
              <a:t>Baseline requirements </a:t>
            </a:r>
            <a:r>
              <a:rPr lang="en-US" dirty="0" err="1">
                <a:solidFill>
                  <a:schemeClr val="tx1"/>
                </a:solidFill>
                <a:latin typeface="Comic Sans MS" pitchFamily="66" charset="0"/>
              </a:rPr>
              <a:t>berarti</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merekam</a:t>
            </a:r>
            <a:r>
              <a:rPr lang="en-US" dirty="0">
                <a:solidFill>
                  <a:schemeClr val="tx1"/>
                </a:solidFill>
                <a:latin typeface="Comic Sans MS" pitchFamily="66" charset="0"/>
              </a:rPr>
              <a:t> set </a:t>
            </a:r>
            <a:r>
              <a:rPr lang="en-US" dirty="0" err="1">
                <a:solidFill>
                  <a:schemeClr val="tx1"/>
                </a:solidFill>
                <a:latin typeface="Comic Sans MS" pitchFamily="66" charset="0"/>
              </a:rPr>
              <a:t>kebutuhan</a:t>
            </a:r>
            <a:r>
              <a:rPr lang="en-US" dirty="0">
                <a:solidFill>
                  <a:schemeClr val="tx1"/>
                </a:solidFill>
                <a:latin typeface="Comic Sans MS" pitchFamily="66" charset="0"/>
              </a:rPr>
              <a:t>. Hal yang </a:t>
            </a:r>
            <a:r>
              <a:rPr lang="en-US" dirty="0" err="1">
                <a:solidFill>
                  <a:schemeClr val="tx1"/>
                </a:solidFill>
                <a:latin typeface="Comic Sans MS" pitchFamily="66" charset="0"/>
              </a:rPr>
              <a:t>ditekankan</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langkah</a:t>
            </a:r>
            <a:r>
              <a:rPr lang="en-US" dirty="0">
                <a:solidFill>
                  <a:schemeClr val="tx1"/>
                </a:solidFill>
                <a:latin typeface="Comic Sans MS" pitchFamily="66" charset="0"/>
              </a:rPr>
              <a:t>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perubahan</a:t>
            </a:r>
            <a:r>
              <a:rPr lang="en-US" dirty="0">
                <a:solidFill>
                  <a:schemeClr val="tx1"/>
                </a:solidFill>
                <a:latin typeface="Comic Sans MS" pitchFamily="66" charset="0"/>
              </a:rPr>
              <a:t> </a:t>
            </a:r>
            <a:r>
              <a:rPr lang="en-US" dirty="0" err="1">
                <a:solidFill>
                  <a:schemeClr val="tx1"/>
                </a:solidFill>
                <a:latin typeface="Comic Sans MS" pitchFamily="66" charset="0"/>
              </a:rPr>
              <a:t>berikutnya</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yang </a:t>
            </a:r>
            <a:r>
              <a:rPr lang="en-US" dirty="0" err="1">
                <a:solidFill>
                  <a:schemeClr val="tx1"/>
                </a:solidFill>
                <a:latin typeface="Comic Sans MS" pitchFamily="66" charset="0"/>
              </a:rPr>
              <a:t>stabil</a:t>
            </a:r>
            <a:r>
              <a:rPr lang="en-US" dirty="0">
                <a:solidFill>
                  <a:schemeClr val="tx1"/>
                </a:solidFill>
                <a:latin typeface="Comic Sans MS" pitchFamily="66" charset="0"/>
              </a:rPr>
              <a:t>, yang </a:t>
            </a:r>
            <a:r>
              <a:rPr lang="en-US" dirty="0" err="1">
                <a:solidFill>
                  <a:schemeClr val="tx1"/>
                </a:solidFill>
                <a:latin typeface="Comic Sans MS" pitchFamily="66" charset="0"/>
              </a:rPr>
              <a:t>dikenal</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set </a:t>
            </a:r>
            <a:r>
              <a:rPr lang="en-US" dirty="0" err="1">
                <a:solidFill>
                  <a:schemeClr val="tx1"/>
                </a:solidFill>
                <a:latin typeface="Comic Sans MS" pitchFamily="66" charset="0"/>
              </a:rPr>
              <a:t>kebutuhan</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362672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strike="sngStrike" dirty="0">
                <a:solidFill>
                  <a:schemeClr val="tx1"/>
                </a:solidFill>
                <a:latin typeface="Comic Sans MS" pitchFamily="66" charset="0"/>
              </a:rPr>
              <a:t>1.</a:t>
            </a:r>
            <a:r>
              <a:rPr lang="en-US" sz="2400" strike="sngStrike" dirty="0">
                <a:solidFill>
                  <a:srgbClr val="FF0000"/>
                </a:solidFill>
                <a:latin typeface="Comic Sans MS" pitchFamily="66" charset="0"/>
              </a:rPr>
              <a:t> </a:t>
            </a:r>
            <a:r>
              <a:rPr lang="en-US" strike="sngStrike" dirty="0">
                <a:solidFill>
                  <a:schemeClr val="tx1"/>
                </a:solidFill>
                <a:latin typeface="Comic Sans MS" pitchFamily="66" charset="0"/>
              </a:rPr>
              <a:t>Requirement Engineering</a:t>
            </a:r>
          </a:p>
          <a:p>
            <a:pPr marL="45720" indent="0">
              <a:buNone/>
            </a:pPr>
            <a:r>
              <a:rPr lang="en-US" sz="2400" strike="sngStrike" dirty="0">
                <a:solidFill>
                  <a:schemeClr val="tx1"/>
                </a:solidFill>
                <a:latin typeface="Comic Sans MS" pitchFamily="66" charset="0"/>
              </a:rPr>
              <a:t>2. </a:t>
            </a:r>
            <a:r>
              <a:rPr lang="en-US" strike="sngStrike" dirty="0">
                <a:solidFill>
                  <a:schemeClr val="tx1"/>
                </a:solidFill>
                <a:latin typeface="Comic Sans MS" pitchFamily="66" charset="0"/>
              </a:rPr>
              <a:t>Requirement Elicitation</a:t>
            </a:r>
          </a:p>
          <a:p>
            <a:pPr marL="45720" indent="0">
              <a:buNone/>
            </a:pPr>
            <a:r>
              <a:rPr lang="en-US" sz="2400" strike="sngStrike" dirty="0">
                <a:solidFill>
                  <a:schemeClr val="tx1"/>
                </a:solidFill>
                <a:latin typeface="Comic Sans MS" pitchFamily="66" charset="0"/>
              </a:rPr>
              <a:t>3. </a:t>
            </a:r>
            <a:r>
              <a:rPr lang="en-US" strike="sngStrike" dirty="0">
                <a:solidFill>
                  <a:schemeClr val="tx1"/>
                </a:solidFill>
                <a:latin typeface="Comic Sans MS" pitchFamily="66" charset="0"/>
              </a:rPr>
              <a:t>Specification of Requirement Models</a:t>
            </a:r>
          </a:p>
          <a:p>
            <a:pPr marL="45720" indent="0">
              <a:buNone/>
            </a:pPr>
            <a:r>
              <a:rPr lang="en-US" sz="2400" strike="sngStrike" dirty="0">
                <a:solidFill>
                  <a:schemeClr val="tx1"/>
                </a:solidFill>
                <a:latin typeface="Comic Sans MS" pitchFamily="66" charset="0"/>
              </a:rPr>
              <a:t>4. </a:t>
            </a:r>
            <a:r>
              <a:rPr lang="en-US" strike="sngStrike" dirty="0">
                <a:solidFill>
                  <a:schemeClr val="tx1"/>
                </a:solidFill>
                <a:latin typeface="Comic Sans MS" pitchFamily="66" charset="0"/>
              </a:rPr>
              <a:t>Requirement</a:t>
            </a:r>
            <a:r>
              <a:rPr lang="en-US" sz="2800" strike="sngStrike" dirty="0">
                <a:solidFill>
                  <a:schemeClr val="tx1"/>
                </a:solidFill>
                <a:latin typeface="Comic Sans MS" pitchFamily="66" charset="0"/>
              </a:rPr>
              <a:t> Prioritization</a:t>
            </a:r>
          </a:p>
          <a:p>
            <a:pPr marL="45720" indent="0">
              <a:buNone/>
            </a:pPr>
            <a:r>
              <a:rPr lang="en-US" sz="2800" dirty="0">
                <a:solidFill>
                  <a:srgbClr val="0070C0"/>
                </a:solidFill>
                <a:latin typeface="Comic Sans MS" pitchFamily="66" charset="0"/>
              </a:rPr>
              <a:t>			</a:t>
            </a:r>
            <a:r>
              <a:rPr lang="en-US" sz="2800" strike="sngStrike" dirty="0">
                <a:solidFill>
                  <a:srgbClr val="FF0000"/>
                </a:solidFill>
                <a:latin typeface="Comic Sans MS" pitchFamily="66" charset="0"/>
              </a:rPr>
              <a:t>UTS</a:t>
            </a:r>
          </a:p>
          <a:p>
            <a:pPr marL="45720" indent="0">
              <a:buNone/>
            </a:pPr>
            <a:r>
              <a:rPr lang="en-US" strike="sngStrike" dirty="0">
                <a:solidFill>
                  <a:schemeClr val="tx1"/>
                </a:solidFill>
                <a:latin typeface="Comic Sans MS" pitchFamily="66" charset="0"/>
              </a:rPr>
              <a:t>5. Requirement Interdependencies</a:t>
            </a:r>
          </a:p>
          <a:p>
            <a:pPr marL="45720" indent="0">
              <a:buNone/>
            </a:pPr>
            <a:r>
              <a:rPr lang="en-US" sz="2800" dirty="0">
                <a:solidFill>
                  <a:srgbClr val="0070C0"/>
                </a:solidFill>
                <a:latin typeface="Comic Sans MS" pitchFamily="66" charset="0"/>
              </a:rPr>
              <a:t>6. Impact Analysis</a:t>
            </a:r>
          </a:p>
          <a:p>
            <a:pPr marL="45720" indent="0">
              <a:buNone/>
            </a:pPr>
            <a:r>
              <a:rPr lang="en-US" sz="2400" dirty="0">
                <a:solidFill>
                  <a:schemeClr val="tx1"/>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Perubahan</a:t>
            </a:r>
            <a:r>
              <a:rPr lang="en-US" sz="3200" dirty="0"/>
              <a:t> </a:t>
            </a:r>
            <a:r>
              <a:rPr lang="en-US" sz="3200" dirty="0" err="1"/>
              <a:t>Kebutuhan</a:t>
            </a:r>
            <a:endParaRPr lang="en-US" sz="3200" dirty="0"/>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lvl="0" algn="just">
              <a:lnSpc>
                <a:spcPct val="150000"/>
              </a:lnSpc>
            </a:pPr>
            <a:r>
              <a:rPr lang="id-ID" sz="2200" b="1" i="1" dirty="0">
                <a:solidFill>
                  <a:schemeClr val="tx1"/>
                </a:solidFill>
                <a:latin typeface="Comic Sans MS" pitchFamily="66" charset="0"/>
              </a:rPr>
              <a:t>Single channel </a:t>
            </a:r>
            <a:r>
              <a:rPr lang="id-ID" sz="2200" dirty="0">
                <a:solidFill>
                  <a:schemeClr val="tx1"/>
                </a:solidFill>
                <a:latin typeface="Comic Sans MS" pitchFamily="66" charset="0"/>
              </a:rPr>
              <a:t>diperlukan untuk memastikan bahwa tidak ada perubahan yang diimplementasikan dalam sistem sebelum diteliti oleh seseorang, atau beberapa orang yang mengawasi sistem, proyek dan anggaran. </a:t>
            </a:r>
            <a:endParaRPr lang="en-US" sz="2200" dirty="0">
              <a:solidFill>
                <a:schemeClr val="tx1"/>
              </a:solidFill>
              <a:latin typeface="Comic Sans MS" pitchFamily="66" charset="0"/>
            </a:endParaRPr>
          </a:p>
          <a:p>
            <a:pPr lvl="0" algn="just">
              <a:lnSpc>
                <a:spcPct val="150000"/>
              </a:lnSpc>
            </a:pPr>
            <a:r>
              <a:rPr lang="id-ID" sz="2200" dirty="0">
                <a:solidFill>
                  <a:schemeClr val="tx1"/>
                </a:solidFill>
                <a:latin typeface="Comic Sans MS" pitchFamily="66" charset="0"/>
              </a:rPr>
              <a:t>Dalam organisasi yang lebih besar, </a:t>
            </a:r>
            <a:r>
              <a:rPr lang="id-ID" sz="2200" i="1" dirty="0">
                <a:solidFill>
                  <a:schemeClr val="tx1"/>
                </a:solidFill>
                <a:latin typeface="Comic Sans MS" pitchFamily="66" charset="0"/>
              </a:rPr>
              <a:t>single channel </a:t>
            </a:r>
            <a:r>
              <a:rPr lang="id-ID" sz="2200" dirty="0">
                <a:solidFill>
                  <a:schemeClr val="tx1"/>
                </a:solidFill>
                <a:latin typeface="Comic Sans MS" pitchFamily="66" charset="0"/>
              </a:rPr>
              <a:t>sering disebut </a:t>
            </a:r>
            <a:r>
              <a:rPr lang="id-ID" sz="2200" i="1" dirty="0">
                <a:solidFill>
                  <a:schemeClr val="tx1"/>
                </a:solidFill>
                <a:latin typeface="Comic Sans MS" pitchFamily="66" charset="0"/>
              </a:rPr>
              <a:t>Change Control Board </a:t>
            </a:r>
            <a:r>
              <a:rPr lang="id-ID" sz="2200" dirty="0">
                <a:solidFill>
                  <a:schemeClr val="tx1"/>
                </a:solidFill>
                <a:latin typeface="Comic Sans MS" pitchFamily="66" charset="0"/>
              </a:rPr>
              <a:t>(CCB) atau papan pengendalian perubahan.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029480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Perubahan</a:t>
            </a:r>
            <a:r>
              <a:rPr lang="en-US" sz="3200" dirty="0"/>
              <a:t> </a:t>
            </a:r>
            <a:r>
              <a:rPr lang="en-US" sz="3200" dirty="0" err="1"/>
              <a:t>Kebutuhan</a:t>
            </a:r>
            <a:endParaRPr lang="en-US" sz="3200" dirty="0"/>
          </a:p>
        </p:txBody>
      </p:sp>
      <p:sp>
        <p:nvSpPr>
          <p:cNvPr id="4" name="Content Placeholder 3"/>
          <p:cNvSpPr>
            <a:spLocks noGrp="1"/>
          </p:cNvSpPr>
          <p:nvPr>
            <p:ph sz="quarter" idx="4294967295"/>
          </p:nvPr>
        </p:nvSpPr>
        <p:spPr>
          <a:xfrm>
            <a:off x="0" y="914400"/>
            <a:ext cx="9067800" cy="5562600"/>
          </a:xfrm>
          <a:prstGeom prst="rect">
            <a:avLst/>
          </a:prstGeom>
        </p:spPr>
        <p:txBody>
          <a:bodyPr>
            <a:noAutofit/>
          </a:bodyPr>
          <a:lstStyle/>
          <a:p>
            <a:pPr lvl="0" algn="just">
              <a:lnSpc>
                <a:spcPct val="150000"/>
              </a:lnSpc>
            </a:pPr>
            <a:r>
              <a:rPr lang="id-ID" sz="2200" b="1" i="1" dirty="0">
                <a:solidFill>
                  <a:schemeClr val="tx1"/>
                </a:solidFill>
                <a:latin typeface="Comic Sans MS" pitchFamily="66" charset="0"/>
              </a:rPr>
              <a:t>Change control system </a:t>
            </a:r>
            <a:r>
              <a:rPr lang="id-ID" sz="2200" dirty="0">
                <a:solidFill>
                  <a:schemeClr val="tx1"/>
                </a:solidFill>
                <a:latin typeface="Comic Sans MS" pitchFamily="66" charset="0"/>
              </a:rPr>
              <a:t>memungkinkan CCB untuk mengumpulkan, melacak dan menilai dampak perubahan. </a:t>
            </a:r>
            <a:endParaRPr lang="en-US" sz="2200" dirty="0">
              <a:solidFill>
                <a:schemeClr val="tx1"/>
              </a:solidFill>
              <a:latin typeface="Comic Sans MS" pitchFamily="66" charset="0"/>
            </a:endParaRPr>
          </a:p>
          <a:p>
            <a:pPr lvl="0" algn="just">
              <a:lnSpc>
                <a:spcPct val="150000"/>
              </a:lnSpc>
            </a:pPr>
            <a:r>
              <a:rPr lang="id-ID" sz="2200" dirty="0">
                <a:solidFill>
                  <a:schemeClr val="tx1"/>
                </a:solidFill>
                <a:latin typeface="Comic Sans MS" pitchFamily="66" charset="0"/>
              </a:rPr>
              <a:t>Menurut Leffingwell dan Widrig, perubahan harus dinilai dampak biaya dan fungsinya. </a:t>
            </a:r>
            <a:endParaRPr lang="en-US" sz="2200" dirty="0">
              <a:solidFill>
                <a:schemeClr val="tx1"/>
              </a:solidFill>
              <a:latin typeface="Comic Sans MS" pitchFamily="66" charset="0"/>
            </a:endParaRPr>
          </a:p>
          <a:p>
            <a:pPr lvl="0" algn="just">
              <a:lnSpc>
                <a:spcPct val="150000"/>
              </a:lnSpc>
            </a:pPr>
            <a:r>
              <a:rPr lang="id-ID" sz="2200" dirty="0">
                <a:solidFill>
                  <a:schemeClr val="tx1"/>
                </a:solidFill>
                <a:latin typeface="Comic Sans MS" pitchFamily="66" charset="0"/>
              </a:rPr>
              <a:t>Perubahan mungkin berdampak pada </a:t>
            </a:r>
            <a:r>
              <a:rPr lang="id-ID" sz="2200" i="1" dirty="0">
                <a:solidFill>
                  <a:schemeClr val="tx1"/>
                </a:solidFill>
                <a:latin typeface="Comic Sans MS" pitchFamily="66" charset="0"/>
              </a:rPr>
              <a:t>stakeholder </a:t>
            </a:r>
            <a:r>
              <a:rPr lang="id-ID" sz="2200" dirty="0">
                <a:solidFill>
                  <a:schemeClr val="tx1"/>
                </a:solidFill>
                <a:latin typeface="Comic Sans MS" pitchFamily="66" charset="0"/>
              </a:rPr>
              <a:t>eksternal (misalnya pelanggan) dan berpotensi mengacaukan sistem. Jika hal ini diabaikan, sistem yang ditunjukkan sebelumnya cenderung memburuk.</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2307702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Perubahan</a:t>
            </a:r>
            <a:r>
              <a:rPr lang="en-US" sz="3200" dirty="0"/>
              <a:t> </a:t>
            </a:r>
            <a:r>
              <a:rPr lang="en-US" sz="3200" dirty="0" err="1"/>
              <a:t>Kebutuhan</a:t>
            </a:r>
            <a:endParaRPr lang="en-US" sz="3200" dirty="0"/>
          </a:p>
        </p:txBody>
      </p:sp>
      <p:sp>
        <p:nvSpPr>
          <p:cNvPr id="4" name="Content Placeholder 3"/>
          <p:cNvSpPr>
            <a:spLocks noGrp="1"/>
          </p:cNvSpPr>
          <p:nvPr>
            <p:ph sz="quarter" idx="4294967295"/>
          </p:nvPr>
        </p:nvSpPr>
        <p:spPr>
          <a:xfrm>
            <a:off x="0" y="586740"/>
            <a:ext cx="9067800" cy="6118860"/>
          </a:xfrm>
          <a:prstGeom prst="rect">
            <a:avLst/>
          </a:prstGeom>
        </p:spPr>
        <p:txBody>
          <a:bodyPr>
            <a:noAutofit/>
          </a:bodyPr>
          <a:lstStyle/>
          <a:p>
            <a:pPr marL="0" indent="0" algn="just">
              <a:lnSpc>
                <a:spcPct val="150000"/>
              </a:lnSpc>
              <a:buNone/>
            </a:pPr>
            <a:r>
              <a:rPr lang="en-US" sz="2200" dirty="0" err="1">
                <a:solidFill>
                  <a:schemeClr val="tx1"/>
                </a:solidFill>
                <a:latin typeface="Comic Sans MS" pitchFamily="66" charset="0"/>
              </a:rPr>
              <a:t>Kerangka</a:t>
            </a:r>
            <a:r>
              <a:rPr lang="en-US" sz="2200" dirty="0">
                <a:solidFill>
                  <a:schemeClr val="tx1"/>
                </a:solidFill>
                <a:latin typeface="Comic Sans MS" pitchFamily="66" charset="0"/>
              </a:rPr>
              <a:t> di </a:t>
            </a:r>
            <a:r>
              <a:rPr lang="en-US" sz="2200" dirty="0" err="1">
                <a:solidFill>
                  <a:schemeClr val="tx1"/>
                </a:solidFill>
                <a:latin typeface="Comic Sans MS" pitchFamily="66" charset="0"/>
              </a:rPr>
              <a:t>atas</a:t>
            </a:r>
            <a:r>
              <a:rPr lang="en-US" sz="2200" dirty="0">
                <a:solidFill>
                  <a:schemeClr val="tx1"/>
                </a:solidFill>
                <a:latin typeface="Comic Sans MS" pitchFamily="66" charset="0"/>
              </a:rPr>
              <a:t> </a:t>
            </a:r>
            <a:r>
              <a:rPr lang="en-US" sz="2200" dirty="0" err="1">
                <a:solidFill>
                  <a:schemeClr val="tx1"/>
                </a:solidFill>
                <a:latin typeface="Comic Sans MS" pitchFamily="66" charset="0"/>
              </a:rPr>
              <a:t>untuk</a:t>
            </a:r>
            <a:r>
              <a:rPr lang="en-US" sz="2200" dirty="0">
                <a:solidFill>
                  <a:schemeClr val="tx1"/>
                </a:solidFill>
                <a:latin typeface="Comic Sans MS" pitchFamily="66" charset="0"/>
              </a:rPr>
              <a:t> proses </a:t>
            </a:r>
            <a:r>
              <a:rPr lang="en-US" sz="2200" dirty="0" err="1">
                <a:solidFill>
                  <a:schemeClr val="tx1"/>
                </a:solidFill>
                <a:latin typeface="Comic Sans MS" pitchFamily="66" charset="0"/>
              </a:rPr>
              <a:t>perubahan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menentukan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suatu</a:t>
            </a:r>
            <a:r>
              <a:rPr lang="en-US" sz="2200" dirty="0">
                <a:solidFill>
                  <a:schemeClr val="tx1"/>
                </a:solidFill>
                <a:latin typeface="Comic Sans MS" pitchFamily="66" charset="0"/>
              </a:rPr>
              <a:t> proses </a:t>
            </a:r>
            <a:r>
              <a:rPr lang="en-US" sz="2200" dirty="0" err="1">
                <a:solidFill>
                  <a:schemeClr val="tx1"/>
                </a:solidFill>
                <a:latin typeface="Comic Sans MS" pitchFamily="66" charset="0"/>
              </a:rPr>
              <a:t>perubahan</a:t>
            </a:r>
            <a:r>
              <a:rPr lang="en-US" sz="2200" dirty="0">
                <a:solidFill>
                  <a:schemeClr val="tx1"/>
                </a:solidFill>
                <a:latin typeface="Comic Sans MS" pitchFamily="66" charset="0"/>
              </a:rPr>
              <a:t> yang </a:t>
            </a:r>
            <a:r>
              <a:rPr lang="en-US" sz="2200" dirty="0" err="1">
                <a:solidFill>
                  <a:schemeClr val="tx1"/>
                </a:solidFill>
                <a:latin typeface="Comic Sans MS" pitchFamily="66" charset="0"/>
              </a:rPr>
              <a:t>sebenarnya</a:t>
            </a:r>
            <a:r>
              <a:rPr lang="en-US" sz="2200" dirty="0">
                <a:solidFill>
                  <a:schemeClr val="tx1"/>
                </a:solidFill>
                <a:latin typeface="Comic Sans MS" pitchFamily="66" charset="0"/>
              </a:rPr>
              <a:t>. Proses yang </a:t>
            </a:r>
            <a:r>
              <a:rPr lang="en-US" sz="2200" dirty="0" err="1">
                <a:solidFill>
                  <a:schemeClr val="tx1"/>
                </a:solidFill>
                <a:latin typeface="Comic Sans MS" pitchFamily="66" charset="0"/>
              </a:rPr>
              <a:t>diusulkan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oleh</a:t>
            </a:r>
            <a:r>
              <a:rPr lang="en-US" sz="2200" dirty="0">
                <a:solidFill>
                  <a:schemeClr val="tx1"/>
                </a:solidFill>
                <a:latin typeface="Comic Sans MS" pitchFamily="66" charset="0"/>
              </a:rPr>
              <a:t> </a:t>
            </a:r>
            <a:r>
              <a:rPr lang="en-US" sz="2200" dirty="0" err="1">
                <a:solidFill>
                  <a:schemeClr val="tx1"/>
                </a:solidFill>
                <a:latin typeface="Comic Sans MS" pitchFamily="66" charset="0"/>
              </a:rPr>
              <a:t>Kotoya</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Sommerville</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merupakan</a:t>
            </a:r>
            <a:r>
              <a:rPr lang="en-US" sz="2200" dirty="0">
                <a:solidFill>
                  <a:schemeClr val="tx1"/>
                </a:solidFill>
                <a:latin typeface="Comic Sans MS" pitchFamily="66" charset="0"/>
              </a:rPr>
              <a:t> proses yang </a:t>
            </a:r>
            <a:r>
              <a:rPr lang="en-US" sz="2200" dirty="0" err="1">
                <a:solidFill>
                  <a:schemeClr val="tx1"/>
                </a:solidFill>
                <a:latin typeface="Comic Sans MS" pitchFamily="66" charset="0"/>
              </a:rPr>
              <a:t>rinci</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terdiri</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dari</a:t>
            </a:r>
            <a:r>
              <a:rPr lang="en-US" sz="2200" dirty="0">
                <a:solidFill>
                  <a:schemeClr val="tx1"/>
                </a:solidFill>
                <a:latin typeface="Comic Sans MS" pitchFamily="66" charset="0"/>
              </a:rPr>
              <a:t> </a:t>
            </a:r>
            <a:r>
              <a:rPr lang="en-US" sz="2200" dirty="0" err="1">
                <a:solidFill>
                  <a:schemeClr val="tx1"/>
                </a:solidFill>
                <a:latin typeface="Comic Sans MS" pitchFamily="66" charset="0"/>
              </a:rPr>
              <a:t>langkah-langkah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berikut</a:t>
            </a:r>
            <a:r>
              <a:rPr lang="en-US" sz="2200" dirty="0">
                <a:solidFill>
                  <a:schemeClr val="tx1"/>
                </a:solidFill>
                <a:latin typeface="Comic Sans MS" pitchFamily="66" charset="0"/>
              </a:rPr>
              <a:t>:</a:t>
            </a:r>
          </a:p>
          <a:p>
            <a:pPr marL="457200" lvl="0" indent="-457200" algn="just">
              <a:lnSpc>
                <a:spcPct val="150000"/>
              </a:lnSpc>
              <a:buAutoNum type="arabicPeriod"/>
            </a:pPr>
            <a:r>
              <a:rPr lang="id-ID" sz="1800" dirty="0">
                <a:solidFill>
                  <a:schemeClr val="tx1"/>
                </a:solidFill>
                <a:latin typeface="Comic Sans MS" pitchFamily="66" charset="0"/>
              </a:rPr>
              <a:t>Analisis masalah dan spesifikasi perubaha</a:t>
            </a:r>
            <a:r>
              <a:rPr lang="en-US" sz="1800" dirty="0">
                <a:solidFill>
                  <a:schemeClr val="tx1"/>
                </a:solidFill>
                <a:latin typeface="Comic Sans MS" pitchFamily="66" charset="0"/>
              </a:rPr>
              <a:t>n</a:t>
            </a:r>
          </a:p>
          <a:p>
            <a:pPr marL="457200" lvl="0" indent="-457200" algn="just">
              <a:lnSpc>
                <a:spcPct val="150000"/>
              </a:lnSpc>
              <a:buAutoNum type="arabicPeriod"/>
            </a:pPr>
            <a:r>
              <a:rPr lang="id-ID" sz="1800" dirty="0">
                <a:solidFill>
                  <a:schemeClr val="tx1"/>
                </a:solidFill>
                <a:latin typeface="Comic Sans MS" pitchFamily="66" charset="0"/>
              </a:rPr>
              <a:t>Mengubah analisis dan biaya, yang pada gilirannya terdiri dari:</a:t>
            </a:r>
            <a:endParaRPr lang="en-US" sz="1800" dirty="0">
              <a:solidFill>
                <a:schemeClr val="tx1"/>
              </a:solidFill>
              <a:latin typeface="Comic Sans MS" pitchFamily="66" charset="0"/>
            </a:endParaRPr>
          </a:p>
          <a:p>
            <a:pPr lvl="1" algn="just">
              <a:lnSpc>
                <a:spcPct val="150000"/>
              </a:lnSpc>
              <a:buFont typeface="Wingdings" pitchFamily="2" charset="2"/>
              <a:buChar char="ü"/>
            </a:pPr>
            <a:r>
              <a:rPr lang="id-ID" dirty="0">
                <a:solidFill>
                  <a:schemeClr val="tx1"/>
                </a:solidFill>
                <a:latin typeface="Comic Sans MS" pitchFamily="66" charset="0"/>
              </a:rPr>
              <a:t>Periksa validitas permintaan perubahan</a:t>
            </a:r>
            <a:endParaRPr lang="en-US" dirty="0">
              <a:solidFill>
                <a:schemeClr val="tx1"/>
              </a:solidFill>
              <a:latin typeface="Comic Sans MS" pitchFamily="66" charset="0"/>
            </a:endParaRPr>
          </a:p>
          <a:p>
            <a:pPr lvl="1" algn="just">
              <a:lnSpc>
                <a:spcPct val="150000"/>
              </a:lnSpc>
              <a:buFont typeface="Wingdings" pitchFamily="2" charset="2"/>
              <a:buChar char="ü"/>
            </a:pPr>
            <a:r>
              <a:rPr lang="id-ID" dirty="0">
                <a:solidFill>
                  <a:schemeClr val="tx1"/>
                </a:solidFill>
                <a:latin typeface="Comic Sans MS" pitchFamily="66" charset="0"/>
              </a:rPr>
              <a:t>Cari </a:t>
            </a:r>
            <a:r>
              <a:rPr lang="en-US" dirty="0" err="1">
                <a:solidFill>
                  <a:schemeClr val="tx1"/>
                </a:solidFill>
                <a:latin typeface="Comic Sans MS" pitchFamily="66" charset="0"/>
              </a:rPr>
              <a:t>kebutuhan</a:t>
            </a:r>
            <a:r>
              <a:rPr lang="en-US" dirty="0">
                <a:solidFill>
                  <a:schemeClr val="tx1"/>
                </a:solidFill>
                <a:latin typeface="Comic Sans MS" pitchFamily="66" charset="0"/>
              </a:rPr>
              <a:t> yang </a:t>
            </a:r>
            <a:r>
              <a:rPr lang="en-US" dirty="0" err="1">
                <a:solidFill>
                  <a:schemeClr val="tx1"/>
                </a:solidFill>
                <a:latin typeface="Comic Sans MS" pitchFamily="66" charset="0"/>
              </a:rPr>
              <a:t>terkena</a:t>
            </a:r>
            <a:r>
              <a:rPr lang="en-US" dirty="0">
                <a:solidFill>
                  <a:schemeClr val="tx1"/>
                </a:solidFill>
                <a:latin typeface="Comic Sans MS" pitchFamily="66" charset="0"/>
              </a:rPr>
              <a:t> </a:t>
            </a:r>
            <a:r>
              <a:rPr lang="en-US" dirty="0" err="1">
                <a:solidFill>
                  <a:schemeClr val="tx1"/>
                </a:solidFill>
                <a:latin typeface="Comic Sans MS" pitchFamily="66" charset="0"/>
              </a:rPr>
              <a:t>dampak</a:t>
            </a:r>
            <a:r>
              <a:rPr lang="id-ID" dirty="0">
                <a:solidFill>
                  <a:schemeClr val="tx1"/>
                </a:solidFill>
                <a:latin typeface="Comic Sans MS" pitchFamily="66" charset="0"/>
              </a:rPr>
              <a:t> secara langsung </a:t>
            </a:r>
            <a:endParaRPr lang="en-US" dirty="0">
              <a:solidFill>
                <a:schemeClr val="tx1"/>
              </a:solidFill>
              <a:latin typeface="Comic Sans MS" pitchFamily="66" charset="0"/>
            </a:endParaRPr>
          </a:p>
          <a:p>
            <a:pPr lvl="1" algn="just">
              <a:lnSpc>
                <a:spcPct val="150000"/>
              </a:lnSpc>
              <a:buFont typeface="Wingdings" pitchFamily="2" charset="2"/>
              <a:buChar char="ü"/>
            </a:pPr>
            <a:r>
              <a:rPr lang="id-ID" dirty="0">
                <a:solidFill>
                  <a:schemeClr val="tx1"/>
                </a:solidFill>
                <a:latin typeface="Comic Sans MS" pitchFamily="66" charset="0"/>
              </a:rPr>
              <a:t>Cari </a:t>
            </a:r>
            <a:r>
              <a:rPr lang="en-US" dirty="0" err="1">
                <a:solidFill>
                  <a:schemeClr val="tx1"/>
                </a:solidFill>
                <a:latin typeface="Comic Sans MS" pitchFamily="66" charset="0"/>
              </a:rPr>
              <a:t>kebutuhan</a:t>
            </a:r>
            <a:r>
              <a:rPr lang="en-US" dirty="0">
                <a:solidFill>
                  <a:schemeClr val="tx1"/>
                </a:solidFill>
                <a:latin typeface="Comic Sans MS" pitchFamily="66" charset="0"/>
              </a:rPr>
              <a:t> yang </a:t>
            </a:r>
            <a:r>
              <a:rPr lang="en-US" dirty="0" err="1">
                <a:solidFill>
                  <a:schemeClr val="tx1"/>
                </a:solidFill>
                <a:latin typeface="Comic Sans MS" pitchFamily="66" charset="0"/>
              </a:rPr>
              <a:t>terkait</a:t>
            </a:r>
            <a:endParaRPr lang="en-US" dirty="0">
              <a:solidFill>
                <a:schemeClr val="tx1"/>
              </a:solidFill>
              <a:latin typeface="Comic Sans MS" pitchFamily="66" charset="0"/>
            </a:endParaRPr>
          </a:p>
          <a:p>
            <a:pPr lvl="1" algn="just">
              <a:lnSpc>
                <a:spcPct val="150000"/>
              </a:lnSpc>
              <a:buFont typeface="Wingdings" pitchFamily="2" charset="2"/>
              <a:buChar char="ü"/>
            </a:pPr>
            <a:r>
              <a:rPr lang="id-ID" dirty="0">
                <a:solidFill>
                  <a:schemeClr val="tx1"/>
                </a:solidFill>
                <a:latin typeface="Comic Sans MS" pitchFamily="66" charset="0"/>
              </a:rPr>
              <a:t>Mengusulkan perubahan </a:t>
            </a:r>
            <a:r>
              <a:rPr lang="en-US" dirty="0" err="1">
                <a:solidFill>
                  <a:schemeClr val="tx1"/>
                </a:solidFill>
                <a:latin typeface="Comic Sans MS" pitchFamily="66" charset="0"/>
              </a:rPr>
              <a:t>kebutuhan</a:t>
            </a:r>
            <a:endParaRPr lang="en-US" dirty="0">
              <a:solidFill>
                <a:schemeClr val="tx1"/>
              </a:solidFill>
              <a:latin typeface="Comic Sans MS" pitchFamily="66" charset="0"/>
            </a:endParaRPr>
          </a:p>
          <a:p>
            <a:pPr lvl="1" algn="just">
              <a:lnSpc>
                <a:spcPct val="150000"/>
              </a:lnSpc>
              <a:buFont typeface="Wingdings" pitchFamily="2" charset="2"/>
              <a:buChar char="ü"/>
            </a:pPr>
            <a:r>
              <a:rPr lang="id-ID" dirty="0">
                <a:solidFill>
                  <a:schemeClr val="tx1"/>
                </a:solidFill>
                <a:latin typeface="Comic Sans MS" pitchFamily="66" charset="0"/>
              </a:rPr>
              <a:t>Menilai biaya perubahan</a:t>
            </a:r>
            <a:endParaRPr lang="en-US" dirty="0">
              <a:solidFill>
                <a:schemeClr val="tx1"/>
              </a:solidFill>
              <a:latin typeface="Comic Sans MS" pitchFamily="66" charset="0"/>
            </a:endParaRPr>
          </a:p>
          <a:p>
            <a:pPr lvl="1" algn="just">
              <a:lnSpc>
                <a:spcPct val="150000"/>
              </a:lnSpc>
              <a:buFont typeface="Wingdings" pitchFamily="2" charset="2"/>
              <a:buChar char="ü"/>
            </a:pPr>
            <a:r>
              <a:rPr lang="id-ID" dirty="0">
                <a:solidFill>
                  <a:schemeClr val="tx1"/>
                </a:solidFill>
                <a:latin typeface="Comic Sans MS" pitchFamily="66" charset="0"/>
              </a:rPr>
              <a:t>Menilai biaya penerimaan</a:t>
            </a:r>
            <a:endParaRPr lang="en-US" dirty="0">
              <a:solidFill>
                <a:schemeClr val="tx1"/>
              </a:solidFill>
              <a:latin typeface="Comic Sans MS" pitchFamily="66" charset="0"/>
            </a:endParaRPr>
          </a:p>
          <a:p>
            <a:pPr marL="0" lvl="0" indent="0" algn="just">
              <a:lnSpc>
                <a:spcPct val="150000"/>
              </a:lnSpc>
              <a:buNone/>
            </a:pPr>
            <a:r>
              <a:rPr lang="en-US" sz="1800" dirty="0">
                <a:solidFill>
                  <a:schemeClr val="tx1"/>
                </a:solidFill>
                <a:latin typeface="Comic Sans MS" pitchFamily="66" charset="0"/>
              </a:rPr>
              <a:t>3. P</a:t>
            </a:r>
            <a:r>
              <a:rPr lang="id-ID" sz="1800" dirty="0">
                <a:solidFill>
                  <a:schemeClr val="tx1"/>
                </a:solidFill>
                <a:latin typeface="Comic Sans MS" pitchFamily="66" charset="0"/>
              </a:rPr>
              <a:t>erubahan implementasi </a:t>
            </a:r>
            <a:endParaRPr lang="en-US" sz="1800" dirty="0">
              <a:solidFill>
                <a:schemeClr val="tx1"/>
              </a:solidFill>
              <a:latin typeface="Comic Sans MS" pitchFamily="66" charset="0"/>
            </a:endParaRPr>
          </a:p>
        </p:txBody>
      </p:sp>
      <p:sp>
        <p:nvSpPr>
          <p:cNvPr id="3" name="Rounded Rectangle 2"/>
          <p:cNvSpPr/>
          <p:nvPr/>
        </p:nvSpPr>
        <p:spPr>
          <a:xfrm>
            <a:off x="4419600" y="4648200"/>
            <a:ext cx="4572000" cy="1676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latin typeface="Comic Sans MS" pitchFamily="66" charset="0"/>
            </a:endParaRPr>
          </a:p>
          <a:p>
            <a:pPr algn="ctr"/>
            <a:r>
              <a:rPr lang="id-ID" sz="1400" dirty="0">
                <a:latin typeface="Comic Sans MS" pitchFamily="66" charset="0"/>
              </a:rPr>
              <a:t>Analisis dampak dilakukan dalam langkah-langkah 2b, 2c dan 2e, dengan mengidentifikasi kebutuhan dan komponen sistem </a:t>
            </a:r>
            <a:r>
              <a:rPr lang="en-US" sz="1400" dirty="0">
                <a:latin typeface="Comic Sans MS" pitchFamily="66" charset="0"/>
              </a:rPr>
              <a:t>yang </a:t>
            </a:r>
            <a:r>
              <a:rPr lang="id-ID" sz="1400" dirty="0">
                <a:latin typeface="Comic Sans MS" pitchFamily="66" charset="0"/>
              </a:rPr>
              <a:t>terpengaruh oleh perubahan yang diusulkan. Analisis harus dinyatakan dalam usaha yang dibutuhkan, waktu, uang dan sumber daya yang tersedia.</a:t>
            </a:r>
            <a:endParaRPr lang="en-US" sz="1400" dirty="0">
              <a:latin typeface="Comic Sans MS" pitchFamily="66" charset="0"/>
            </a:endParaRPr>
          </a:p>
          <a:p>
            <a:pPr algn="ctr"/>
            <a:endParaRPr lang="en-US" sz="1600" dirty="0">
              <a:latin typeface="Comic Sans MS" pitchFamily="66" charset="0"/>
            </a:endParaRPr>
          </a:p>
        </p:txBody>
      </p:sp>
    </p:spTree>
    <p:extLst>
      <p:ext uri="{BB962C8B-B14F-4D97-AF65-F5344CB8AC3E}">
        <p14:creationId xmlns:p14="http://schemas.microsoft.com/office/powerpoint/2010/main" val="3307520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0" indent="0" algn="just">
              <a:lnSpc>
                <a:spcPct val="150000"/>
              </a:lnSpc>
              <a:buNone/>
            </a:pPr>
            <a:r>
              <a:rPr lang="en-US" dirty="0">
                <a:solidFill>
                  <a:schemeClr val="tx1"/>
                </a:solidFill>
                <a:latin typeface="Comic Sans MS" pitchFamily="66" charset="0"/>
              </a:rPr>
              <a:t>Ada </a:t>
            </a:r>
            <a:r>
              <a:rPr lang="en-US" dirty="0" err="1">
                <a:solidFill>
                  <a:schemeClr val="tx1"/>
                </a:solidFill>
                <a:latin typeface="Comic Sans MS" pitchFamily="66" charset="0"/>
              </a:rPr>
              <a:t>berbagai</a:t>
            </a:r>
            <a:r>
              <a:rPr lang="en-US" dirty="0">
                <a:solidFill>
                  <a:schemeClr val="tx1"/>
                </a:solidFill>
                <a:latin typeface="Comic Sans MS" pitchFamily="66" charset="0"/>
              </a:rPr>
              <a:t> </a:t>
            </a:r>
            <a:r>
              <a:rPr lang="en-US" dirty="0" err="1">
                <a:solidFill>
                  <a:schemeClr val="tx1"/>
                </a:solidFill>
                <a:latin typeface="Comic Sans MS" pitchFamily="66" charset="0"/>
              </a:rPr>
              <a:t>strategi</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melakukan</a:t>
            </a:r>
            <a:r>
              <a:rPr lang="en-US" dirty="0">
                <a:solidFill>
                  <a:schemeClr val="tx1"/>
                </a:solidFill>
                <a:latin typeface="Comic Sans MS" pitchFamily="66" charset="0"/>
              </a:rPr>
              <a:t> </a:t>
            </a:r>
            <a:r>
              <a:rPr lang="en-US" dirty="0" err="1">
                <a:solidFill>
                  <a:schemeClr val="tx1"/>
                </a:solidFill>
                <a:latin typeface="Comic Sans MS" pitchFamily="66" charset="0"/>
              </a:rPr>
              <a:t>analisis</a:t>
            </a:r>
            <a:r>
              <a:rPr lang="en-US" dirty="0">
                <a:solidFill>
                  <a:schemeClr val="tx1"/>
                </a:solidFill>
                <a:latin typeface="Comic Sans MS" pitchFamily="66" charset="0"/>
              </a:rPr>
              <a:t> </a:t>
            </a:r>
            <a:r>
              <a:rPr lang="en-US" dirty="0" err="1">
                <a:solidFill>
                  <a:schemeClr val="tx1"/>
                </a:solidFill>
                <a:latin typeface="Comic Sans MS" pitchFamily="66" charset="0"/>
              </a:rPr>
              <a:t>dampak</a:t>
            </a:r>
            <a:r>
              <a:rPr lang="en-US" dirty="0">
                <a:solidFill>
                  <a:schemeClr val="tx1"/>
                </a:solidFill>
                <a:latin typeface="Comic Sans MS" pitchFamily="66" charset="0"/>
              </a:rPr>
              <a:t>, </a:t>
            </a:r>
            <a:r>
              <a:rPr lang="en-US" dirty="0" err="1">
                <a:solidFill>
                  <a:schemeClr val="tx1"/>
                </a:solidFill>
                <a:latin typeface="Comic Sans MS" pitchFamily="66" charset="0"/>
              </a:rPr>
              <a:t>beberapa</a:t>
            </a:r>
            <a:r>
              <a:rPr lang="en-US" dirty="0">
                <a:solidFill>
                  <a:schemeClr val="tx1"/>
                </a:solidFill>
                <a:latin typeface="Comic Sans MS" pitchFamily="66" charset="0"/>
              </a:rPr>
              <a:t> </a:t>
            </a:r>
            <a:r>
              <a:rPr lang="en-US" dirty="0" err="1">
                <a:solidFill>
                  <a:schemeClr val="tx1"/>
                </a:solidFill>
                <a:latin typeface="Comic Sans MS" pitchFamily="66" charset="0"/>
              </a:rPr>
              <a:t>diantaranya</a:t>
            </a:r>
            <a:r>
              <a:rPr lang="en-US" dirty="0">
                <a:solidFill>
                  <a:schemeClr val="tx1"/>
                </a:solidFill>
                <a:latin typeface="Comic Sans MS" pitchFamily="66" charset="0"/>
              </a:rPr>
              <a:t> </a:t>
            </a:r>
            <a:r>
              <a:rPr lang="en-US" dirty="0" err="1">
                <a:solidFill>
                  <a:schemeClr val="tx1"/>
                </a:solidFill>
                <a:latin typeface="Comic Sans MS" pitchFamily="66" charset="0"/>
              </a:rPr>
              <a:t>lebih</a:t>
            </a:r>
            <a:r>
              <a:rPr lang="en-US" dirty="0">
                <a:solidFill>
                  <a:schemeClr val="tx1"/>
                </a:solidFill>
                <a:latin typeface="Comic Sans MS" pitchFamily="66" charset="0"/>
              </a:rPr>
              <a:t> </a:t>
            </a:r>
            <a:r>
              <a:rPr lang="en-US" dirty="0" err="1">
                <a:solidFill>
                  <a:schemeClr val="tx1"/>
                </a:solidFill>
                <a:latin typeface="Comic Sans MS" pitchFamily="66" charset="0"/>
              </a:rPr>
              <a:t>erat</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proses </a:t>
            </a:r>
            <a:r>
              <a:rPr lang="en-US" dirty="0" err="1">
                <a:solidFill>
                  <a:schemeClr val="tx1"/>
                </a:solidFill>
                <a:latin typeface="Comic Sans MS" pitchFamily="66" charset="0"/>
              </a:rPr>
              <a:t>rekayasa</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daripada</a:t>
            </a:r>
            <a:r>
              <a:rPr lang="en-US" dirty="0">
                <a:solidFill>
                  <a:schemeClr val="tx1"/>
                </a:solidFill>
                <a:latin typeface="Comic Sans MS" pitchFamily="66" charset="0"/>
              </a:rPr>
              <a:t> yang lain. </a:t>
            </a:r>
            <a:r>
              <a:rPr lang="en-US" dirty="0" err="1">
                <a:solidFill>
                  <a:schemeClr val="tx1"/>
                </a:solidFill>
                <a:latin typeface="Comic Sans MS" pitchFamily="66" charset="0"/>
              </a:rPr>
              <a:t>Strategi</a:t>
            </a:r>
            <a:r>
              <a:rPr lang="en-US" dirty="0">
                <a:solidFill>
                  <a:schemeClr val="tx1"/>
                </a:solidFill>
                <a:latin typeface="Comic Sans MS" pitchFamily="66" charset="0"/>
              </a:rPr>
              <a:t> </a:t>
            </a:r>
            <a:r>
              <a:rPr lang="en-US" dirty="0" err="1">
                <a:solidFill>
                  <a:schemeClr val="tx1"/>
                </a:solidFill>
                <a:latin typeface="Comic Sans MS" pitchFamily="66" charset="0"/>
              </a:rPr>
              <a:t>umum</a:t>
            </a:r>
            <a:r>
              <a:rPr lang="en-US" dirty="0">
                <a:solidFill>
                  <a:schemeClr val="tx1"/>
                </a:solidFill>
                <a:latin typeface="Comic Sans MS" pitchFamily="66" charset="0"/>
              </a:rPr>
              <a:t> </a:t>
            </a:r>
            <a:r>
              <a:rPr lang="en-US" dirty="0" err="1">
                <a:solidFill>
                  <a:schemeClr val="tx1"/>
                </a:solidFill>
                <a:latin typeface="Comic Sans MS" pitchFamily="66" charset="0"/>
              </a:rPr>
              <a:t>analisis</a:t>
            </a:r>
            <a:r>
              <a:rPr lang="en-US" dirty="0">
                <a:solidFill>
                  <a:schemeClr val="tx1"/>
                </a:solidFill>
                <a:latin typeface="Comic Sans MS" pitchFamily="66" charset="0"/>
              </a:rPr>
              <a:t> </a:t>
            </a:r>
            <a:r>
              <a:rPr lang="en-US" dirty="0" err="1">
                <a:solidFill>
                  <a:schemeClr val="tx1"/>
                </a:solidFill>
                <a:latin typeface="Comic Sans MS" pitchFamily="66" charset="0"/>
              </a:rPr>
              <a:t>dampak</a:t>
            </a:r>
            <a:r>
              <a:rPr lang="en-US" dirty="0">
                <a:solidFill>
                  <a:schemeClr val="tx1"/>
                </a:solidFill>
                <a:latin typeface="Comic Sans MS" pitchFamily="66" charset="0"/>
              </a:rPr>
              <a:t> </a:t>
            </a:r>
            <a:r>
              <a:rPr lang="en-US" dirty="0" err="1">
                <a:solidFill>
                  <a:schemeClr val="tx1"/>
                </a:solidFill>
                <a:latin typeface="Comic Sans MS" pitchFamily="66" charset="0"/>
              </a:rPr>
              <a:t>adalah</a:t>
            </a:r>
            <a:r>
              <a:rPr lang="en-US" dirty="0">
                <a:solidFill>
                  <a:schemeClr val="tx1"/>
                </a:solidFill>
                <a:latin typeface="Comic Sans MS" pitchFamily="66" charset="0"/>
              </a:rPr>
              <a:t>:</a:t>
            </a:r>
          </a:p>
          <a:p>
            <a:pPr marL="457200" lvl="0" indent="-457200" algn="just">
              <a:lnSpc>
                <a:spcPct val="150000"/>
              </a:lnSpc>
              <a:buAutoNum type="arabicPeriod"/>
            </a:pPr>
            <a:r>
              <a:rPr lang="en-US" dirty="0" err="1">
                <a:solidFill>
                  <a:schemeClr val="tx1"/>
                </a:solidFill>
                <a:latin typeface="Comic Sans MS" pitchFamily="66" charset="0"/>
              </a:rPr>
              <a:t>Menganalisis</a:t>
            </a:r>
            <a:r>
              <a:rPr lang="en-US" dirty="0">
                <a:solidFill>
                  <a:schemeClr val="tx1"/>
                </a:solidFill>
                <a:latin typeface="Comic Sans MS" pitchFamily="66" charset="0"/>
              </a:rPr>
              <a:t> </a:t>
            </a:r>
            <a:r>
              <a:rPr lang="en-US" dirty="0" err="1">
                <a:solidFill>
                  <a:schemeClr val="tx1"/>
                </a:solidFill>
                <a:latin typeface="Comic Sans MS" pitchFamily="66" charset="0"/>
              </a:rPr>
              <a:t>rekam</a:t>
            </a:r>
            <a:r>
              <a:rPr lang="en-US" dirty="0">
                <a:solidFill>
                  <a:schemeClr val="tx1"/>
                </a:solidFill>
                <a:latin typeface="Comic Sans MS" pitchFamily="66" charset="0"/>
              </a:rPr>
              <a:t> </a:t>
            </a:r>
            <a:r>
              <a:rPr lang="en-US" dirty="0" err="1">
                <a:solidFill>
                  <a:schemeClr val="tx1"/>
                </a:solidFill>
                <a:latin typeface="Comic Sans MS" pitchFamily="66" charset="0"/>
              </a:rPr>
              <a:t>jejak</a:t>
            </a:r>
            <a:r>
              <a:rPr lang="en-US" dirty="0">
                <a:solidFill>
                  <a:schemeClr val="tx1"/>
                </a:solidFill>
                <a:latin typeface="Comic Sans MS" pitchFamily="66" charset="0"/>
              </a:rPr>
              <a:t> </a:t>
            </a:r>
            <a:r>
              <a:rPr lang="en-US" dirty="0" err="1">
                <a:solidFill>
                  <a:schemeClr val="tx1"/>
                </a:solidFill>
                <a:latin typeface="Comic Sans MS" pitchFamily="66" charset="0"/>
              </a:rPr>
              <a:t>atau</a:t>
            </a:r>
            <a:r>
              <a:rPr lang="en-US" dirty="0">
                <a:solidFill>
                  <a:schemeClr val="tx1"/>
                </a:solidFill>
                <a:latin typeface="Comic Sans MS" pitchFamily="66" charset="0"/>
              </a:rPr>
              <a:t> </a:t>
            </a:r>
            <a:r>
              <a:rPr lang="en-US" dirty="0" err="1">
                <a:solidFill>
                  <a:schemeClr val="tx1"/>
                </a:solidFill>
                <a:latin typeface="Comic Sans MS" pitchFamily="66" charset="0"/>
              </a:rPr>
              <a:t>ketergantungan</a:t>
            </a:r>
            <a:r>
              <a:rPr lang="en-US" dirty="0">
                <a:solidFill>
                  <a:schemeClr val="tx1"/>
                </a:solidFill>
                <a:latin typeface="Comic Sans MS" pitchFamily="66" charset="0"/>
              </a:rPr>
              <a:t> </a:t>
            </a:r>
            <a:r>
              <a:rPr lang="en-US" dirty="0" err="1">
                <a:solidFill>
                  <a:schemeClr val="tx1"/>
                </a:solidFill>
                <a:latin typeface="Comic Sans MS" pitchFamily="66" charset="0"/>
              </a:rPr>
              <a:t>informasi</a:t>
            </a:r>
            <a:endParaRPr lang="en-US" dirty="0">
              <a:solidFill>
                <a:schemeClr val="tx1"/>
              </a:solidFill>
              <a:latin typeface="Comic Sans MS" pitchFamily="66" charset="0"/>
            </a:endParaRPr>
          </a:p>
          <a:p>
            <a:pPr marL="457200" lvl="0" indent="-457200" algn="just">
              <a:lnSpc>
                <a:spcPct val="150000"/>
              </a:lnSpc>
              <a:buAutoNum type="arabicPeriod"/>
            </a:pPr>
            <a:r>
              <a:rPr lang="en-US" dirty="0" err="1">
                <a:solidFill>
                  <a:schemeClr val="tx1"/>
                </a:solidFill>
                <a:latin typeface="Comic Sans MS" pitchFamily="66" charset="0"/>
              </a:rPr>
              <a:t>Memanfaatkan</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i="1" dirty="0">
                <a:solidFill>
                  <a:schemeClr val="tx1"/>
                </a:solidFill>
                <a:latin typeface="Comic Sans MS" pitchFamily="66" charset="0"/>
              </a:rPr>
              <a:t>slicing</a:t>
            </a:r>
            <a:endParaRPr lang="en-US" dirty="0">
              <a:solidFill>
                <a:schemeClr val="tx1"/>
              </a:solidFill>
              <a:latin typeface="Comic Sans MS" pitchFamily="66" charset="0"/>
            </a:endParaRPr>
          </a:p>
          <a:p>
            <a:pPr marL="457200" lvl="0" indent="-457200" algn="just">
              <a:lnSpc>
                <a:spcPct val="150000"/>
              </a:lnSpc>
              <a:buAutoNum type="arabicPeriod"/>
            </a:pPr>
            <a:r>
              <a:rPr lang="en-US" dirty="0" err="1">
                <a:solidFill>
                  <a:schemeClr val="tx1"/>
                </a:solidFill>
                <a:latin typeface="Comic Sans MS" pitchFamily="66" charset="0"/>
              </a:rPr>
              <a:t>Konsultasi</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perancangan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dokumentasi</a:t>
            </a:r>
            <a:r>
              <a:rPr lang="en-US" dirty="0">
                <a:solidFill>
                  <a:schemeClr val="tx1"/>
                </a:solidFill>
                <a:latin typeface="Comic Sans MS" pitchFamily="66" charset="0"/>
              </a:rPr>
              <a:t> </a:t>
            </a:r>
            <a:r>
              <a:rPr lang="en-US" dirty="0" err="1">
                <a:solidFill>
                  <a:schemeClr val="tx1"/>
                </a:solidFill>
                <a:latin typeface="Comic Sans MS" pitchFamily="66" charset="0"/>
              </a:rPr>
              <a:t>lainnya</a:t>
            </a:r>
            <a:endParaRPr lang="en-US" dirty="0">
              <a:solidFill>
                <a:schemeClr val="tx1"/>
              </a:solidFill>
              <a:latin typeface="Comic Sans MS" pitchFamily="66" charset="0"/>
            </a:endParaRPr>
          </a:p>
          <a:p>
            <a:pPr marL="457200" lvl="0" indent="-457200" algn="just">
              <a:lnSpc>
                <a:spcPct val="150000"/>
              </a:lnSpc>
              <a:buAutoNum type="arabicPeriod"/>
            </a:pPr>
            <a:r>
              <a:rPr lang="en-US" dirty="0" err="1">
                <a:solidFill>
                  <a:schemeClr val="tx1"/>
                </a:solidFill>
                <a:latin typeface="Comic Sans MS" pitchFamily="66" charset="0"/>
              </a:rPr>
              <a:t>Wawancara</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i="1" dirty="0">
                <a:solidFill>
                  <a:schemeClr val="tx1"/>
                </a:solidFill>
                <a:latin typeface="Comic Sans MS" pitchFamily="66" charset="0"/>
              </a:rPr>
              <a:t>developers </a:t>
            </a:r>
            <a:r>
              <a:rPr lang="en-US" dirty="0">
                <a:solidFill>
                  <a:schemeClr val="tx1"/>
                </a:solidFill>
                <a:latin typeface="Comic Sans MS" pitchFamily="66" charset="0"/>
              </a:rPr>
              <a:t>yang </a:t>
            </a:r>
            <a:r>
              <a:rPr lang="en-US" dirty="0" err="1">
                <a:solidFill>
                  <a:schemeClr val="tx1"/>
                </a:solidFill>
                <a:latin typeface="Comic Sans MS" pitchFamily="66" charset="0"/>
              </a:rPr>
              <a:t>berpengetahuan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41041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Strategi analisis dampak ke dalam dua kategori: </a:t>
            </a:r>
            <a:endParaRPr lang="en-US" dirty="0">
              <a:solidFill>
                <a:schemeClr val="tx1"/>
              </a:solidFill>
              <a:latin typeface="Comic Sans MS" pitchFamily="66" charset="0"/>
            </a:endParaRPr>
          </a:p>
          <a:p>
            <a:pPr marL="457200" indent="-457200" algn="just">
              <a:lnSpc>
                <a:spcPct val="150000"/>
              </a:lnSpc>
              <a:buAutoNum type="arabicPeriod"/>
            </a:pPr>
            <a:r>
              <a:rPr lang="en-US" i="1" dirty="0">
                <a:solidFill>
                  <a:srgbClr val="0070C0"/>
                </a:solidFill>
                <a:latin typeface="Comic Sans MS" pitchFamily="66" charset="0"/>
              </a:rPr>
              <a:t>A</a:t>
            </a:r>
            <a:r>
              <a:rPr lang="id-ID" i="1" dirty="0">
                <a:solidFill>
                  <a:srgbClr val="0070C0"/>
                </a:solidFill>
                <a:latin typeface="Comic Sans MS" pitchFamily="66" charset="0"/>
              </a:rPr>
              <a:t>utomatable </a:t>
            </a:r>
            <a:r>
              <a:rPr lang="id-ID" dirty="0">
                <a:solidFill>
                  <a:schemeClr val="tx1"/>
                </a:solidFill>
                <a:latin typeface="Comic Sans MS" pitchFamily="66" charset="0"/>
              </a:rPr>
              <a:t>dan </a:t>
            </a:r>
            <a:endParaRPr lang="en-US" dirty="0">
              <a:solidFill>
                <a:schemeClr val="tx1"/>
              </a:solidFill>
              <a:latin typeface="Comic Sans MS" pitchFamily="66" charset="0"/>
            </a:endParaRPr>
          </a:p>
          <a:p>
            <a:pPr marL="457200" indent="-457200" algn="just">
              <a:lnSpc>
                <a:spcPct val="150000"/>
              </a:lnSpc>
              <a:buAutoNum type="arabicPeriod"/>
            </a:pPr>
            <a:r>
              <a:rPr lang="en-US" i="1" dirty="0">
                <a:solidFill>
                  <a:srgbClr val="0070C0"/>
                </a:solidFill>
                <a:latin typeface="Comic Sans MS" pitchFamily="66" charset="0"/>
              </a:rPr>
              <a:t>M</a:t>
            </a:r>
            <a:r>
              <a:rPr lang="id-ID" i="1" dirty="0">
                <a:solidFill>
                  <a:srgbClr val="0070C0"/>
                </a:solidFill>
                <a:latin typeface="Comic Sans MS" pitchFamily="66" charset="0"/>
              </a:rPr>
              <a:t>anual. </a:t>
            </a: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2916764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457200" indent="-457200" algn="just">
              <a:lnSpc>
                <a:spcPct val="150000"/>
              </a:lnSpc>
              <a:buAutoNum type="arabicPeriod"/>
            </a:pPr>
            <a:r>
              <a:rPr lang="en-US" i="1" dirty="0">
                <a:solidFill>
                  <a:srgbClr val="0070C0"/>
                </a:solidFill>
                <a:latin typeface="Comic Sans MS" pitchFamily="66" charset="0"/>
              </a:rPr>
              <a:t>A</a:t>
            </a:r>
            <a:r>
              <a:rPr lang="id-ID" i="1" dirty="0">
                <a:solidFill>
                  <a:srgbClr val="0070C0"/>
                </a:solidFill>
                <a:latin typeface="Comic Sans MS" pitchFamily="66" charset="0"/>
              </a:rPr>
              <a:t>utomatable</a:t>
            </a:r>
            <a:endParaRPr lang="en-US" i="1" dirty="0">
              <a:solidFill>
                <a:srgbClr val="0070C0"/>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Strategi analisis dampak </a:t>
            </a:r>
            <a:r>
              <a:rPr lang="id-ID" i="1" dirty="0">
                <a:solidFill>
                  <a:schemeClr val="tx1"/>
                </a:solidFill>
                <a:latin typeface="Comic Sans MS" pitchFamily="66" charset="0"/>
              </a:rPr>
              <a:t>automatable </a:t>
            </a:r>
            <a:r>
              <a:rPr lang="id-ID" dirty="0">
                <a:solidFill>
                  <a:schemeClr val="tx1"/>
                </a:solidFill>
                <a:latin typeface="Comic Sans MS" pitchFamily="66" charset="0"/>
              </a:rPr>
              <a:t>sering menggunakan metode algoritma untuk mengidentifikasi perubahan dan dampak tidak langsung.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Sebagai contoh, hubungan grafik untuk kebutuhan dan SLO lainnya dapat digunakan dengan algoritma untuk mengidentifikasi dampak perubahan yang diusulkan pada sistem. </a:t>
            </a:r>
            <a:endParaRPr lang="en-US" dirty="0">
              <a:solidFill>
                <a:schemeClr val="tx1"/>
              </a:solidFill>
              <a:latin typeface="Comic Sans MS" pitchFamily="66" charset="0"/>
            </a:endParaRP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605142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457200" indent="-457200" algn="just">
              <a:lnSpc>
                <a:spcPct val="150000"/>
              </a:lnSpc>
              <a:buAutoNum type="arabicPeriod"/>
            </a:pPr>
            <a:r>
              <a:rPr lang="en-US" i="1" dirty="0">
                <a:solidFill>
                  <a:srgbClr val="0070C0"/>
                </a:solidFill>
                <a:latin typeface="Comic Sans MS" pitchFamily="66" charset="0"/>
              </a:rPr>
              <a:t>A</a:t>
            </a:r>
            <a:r>
              <a:rPr lang="id-ID" i="1" dirty="0">
                <a:solidFill>
                  <a:srgbClr val="0070C0"/>
                </a:solidFill>
                <a:latin typeface="Comic Sans MS" pitchFamily="66" charset="0"/>
              </a:rPr>
              <a:t>utomatable</a:t>
            </a:r>
            <a:endParaRPr lang="en-US" i="1" dirty="0">
              <a:solidFill>
                <a:srgbClr val="0070C0"/>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Prasyarat untuk strategi </a:t>
            </a:r>
            <a:r>
              <a:rPr lang="id-ID" i="1" dirty="0">
                <a:solidFill>
                  <a:schemeClr val="tx1"/>
                </a:solidFill>
                <a:latin typeface="Comic Sans MS" pitchFamily="66" charset="0"/>
              </a:rPr>
              <a:t>automatable </a:t>
            </a:r>
            <a:r>
              <a:rPr lang="id-ID" dirty="0">
                <a:solidFill>
                  <a:schemeClr val="tx1"/>
                </a:solidFill>
                <a:latin typeface="Comic Sans MS" pitchFamily="66" charset="0"/>
              </a:rPr>
              <a:t>adalah spesifikasi terstruktur dari sistem, berarti bahwa spesifikasi konsisten dan lengkap termasuk beberapa informasi semantik (misalnya, jenis hubungan).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Setelah itu, spesifikasi dapat digunakan oleh alat untuk melakukan analisis dampak secara otomatis.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Ketergantungan kebutuhan dalam web dan model objek adalah contoh spesifikasi terstruktur.</a:t>
            </a:r>
            <a:endParaRPr lang="en-US" dirty="0">
              <a:solidFill>
                <a:schemeClr val="tx1"/>
              </a:solidFill>
              <a:latin typeface="Comic Sans MS" pitchFamily="66" charset="0"/>
            </a:endParaRP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599831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457200" indent="-457200" algn="just">
              <a:lnSpc>
                <a:spcPct val="150000"/>
              </a:lnSpc>
              <a:buAutoNum type="arabicPeriod"/>
            </a:pPr>
            <a:r>
              <a:rPr lang="en-US" i="1" dirty="0">
                <a:solidFill>
                  <a:srgbClr val="0070C0"/>
                </a:solidFill>
                <a:latin typeface="Comic Sans MS" pitchFamily="66" charset="0"/>
              </a:rPr>
              <a:t>A</a:t>
            </a:r>
            <a:r>
              <a:rPr lang="id-ID" i="1" dirty="0">
                <a:solidFill>
                  <a:srgbClr val="0070C0"/>
                </a:solidFill>
                <a:latin typeface="Comic Sans MS" pitchFamily="66" charset="0"/>
              </a:rPr>
              <a:t>utomatable</a:t>
            </a:r>
            <a:endParaRPr lang="en-US" i="1"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Strategi secara otomatis membahas rekam jejak dan analisis ketergantungan, biasanya digunakan untuk menilai perkiraan dampak dengan mengidentifikasi perubahan sekunder yang diperlukan karena perubahan utama sistem. Strategi otomatis tidak cocok untuk mengidentifikasi dampak langsung.</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a:p>
            <a:pPr marL="457200" indent="-457200" algn="just">
              <a:lnSpc>
                <a:spcPct val="150000"/>
              </a:lnSpc>
              <a:buAutoNum type="alphaLcPeriod"/>
            </a:pPr>
            <a:r>
              <a:rPr lang="id-ID" sz="2000" dirty="0">
                <a:solidFill>
                  <a:schemeClr val="tx1"/>
                </a:solidFill>
                <a:latin typeface="Comic Sans MS" pitchFamily="66" charset="0"/>
              </a:rPr>
              <a:t>Traceability/ Dependency Analysis </a:t>
            </a:r>
            <a:endParaRPr lang="en-US" sz="2000" dirty="0">
              <a:solidFill>
                <a:schemeClr val="tx1"/>
              </a:solidFill>
              <a:latin typeface="Comic Sans MS" pitchFamily="66" charset="0"/>
            </a:endParaRPr>
          </a:p>
          <a:p>
            <a:pPr marL="457200" lvl="0" indent="-457200" algn="just">
              <a:lnSpc>
                <a:spcPct val="150000"/>
              </a:lnSpc>
              <a:buFont typeface="Arial" pitchFamily="34" charset="0"/>
              <a:buAutoNum type="alphaLcPeriod"/>
            </a:pPr>
            <a:r>
              <a:rPr lang="id-ID" sz="2000" i="1" dirty="0">
                <a:solidFill>
                  <a:schemeClr val="tx1"/>
                </a:solidFill>
                <a:latin typeface="Comic Sans MS" pitchFamily="66" charset="0"/>
              </a:rPr>
              <a:t>Slicing Techniques</a:t>
            </a:r>
            <a:endParaRPr lang="en-US" sz="2000" i="1" dirty="0">
              <a:solidFill>
                <a:schemeClr val="tx1"/>
              </a:solidFill>
              <a:latin typeface="Comic Sans MS" pitchFamily="66" charset="0"/>
            </a:endParaRPr>
          </a:p>
          <a:p>
            <a:pPr marL="457200" indent="-457200" algn="just">
              <a:lnSpc>
                <a:spcPct val="150000"/>
              </a:lnSpc>
              <a:buAutoNum type="alphaLcPeriod"/>
            </a:pPr>
            <a:endParaRPr lang="en-US" dirty="0">
              <a:solidFill>
                <a:schemeClr val="tx1"/>
              </a:solidFill>
              <a:latin typeface="Comic Sans MS" pitchFamily="66" charset="0"/>
            </a:endParaRP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104203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457200" indent="-457200" algn="just">
              <a:lnSpc>
                <a:spcPct val="150000"/>
              </a:lnSpc>
              <a:buAutoNum type="arabicPeriod"/>
            </a:pPr>
            <a:r>
              <a:rPr lang="en-US" i="1" dirty="0">
                <a:solidFill>
                  <a:srgbClr val="0070C0"/>
                </a:solidFill>
                <a:latin typeface="Comic Sans MS" pitchFamily="66" charset="0"/>
              </a:rPr>
              <a:t>A</a:t>
            </a:r>
            <a:r>
              <a:rPr lang="id-ID" i="1" dirty="0">
                <a:solidFill>
                  <a:srgbClr val="0070C0"/>
                </a:solidFill>
                <a:latin typeface="Comic Sans MS" pitchFamily="66" charset="0"/>
              </a:rPr>
              <a:t>utomatable</a:t>
            </a:r>
            <a:endParaRPr lang="en-US" i="1"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Strategi secara otomatis membahas rekam jejak dan analisis ketergantungan, biasanya digunakan untuk menilai perkiraan dampak dengan mengidentifikasi perubahan sekunder yang diperlukan karena perubahan utama sistem. Strategi otomatis tidak cocok untuk mengidentifikasi dampak langsung.</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a:p>
            <a:pPr marL="457200" indent="-457200" algn="just">
              <a:lnSpc>
                <a:spcPct val="150000"/>
              </a:lnSpc>
              <a:buAutoNum type="alphaLcPeriod"/>
            </a:pPr>
            <a:r>
              <a:rPr lang="id-ID" sz="2000" dirty="0">
                <a:solidFill>
                  <a:schemeClr val="tx1"/>
                </a:solidFill>
                <a:latin typeface="Comic Sans MS" pitchFamily="66" charset="0"/>
              </a:rPr>
              <a:t>Traceability/ Dependency Analysis </a:t>
            </a:r>
            <a:endParaRPr lang="en-US" sz="2000" dirty="0">
              <a:solidFill>
                <a:schemeClr val="tx1"/>
              </a:solidFill>
              <a:latin typeface="Comic Sans MS" pitchFamily="66" charset="0"/>
            </a:endParaRPr>
          </a:p>
          <a:p>
            <a:pPr marL="457200" lvl="0" indent="-457200" algn="just">
              <a:lnSpc>
                <a:spcPct val="150000"/>
              </a:lnSpc>
              <a:buFont typeface="Arial" pitchFamily="34" charset="0"/>
              <a:buAutoNum type="alphaLcPeriod"/>
            </a:pPr>
            <a:r>
              <a:rPr lang="id-ID" sz="2000" i="1" dirty="0">
                <a:solidFill>
                  <a:schemeClr val="tx1"/>
                </a:solidFill>
                <a:latin typeface="Comic Sans MS" pitchFamily="66" charset="0"/>
              </a:rPr>
              <a:t>Slicing Techniques</a:t>
            </a:r>
            <a:endParaRPr lang="en-US" sz="2000" i="1" dirty="0">
              <a:solidFill>
                <a:schemeClr val="tx1"/>
              </a:solidFill>
              <a:latin typeface="Comic Sans MS" pitchFamily="66" charset="0"/>
            </a:endParaRPr>
          </a:p>
          <a:p>
            <a:pPr marL="457200" indent="-457200" algn="just">
              <a:lnSpc>
                <a:spcPct val="150000"/>
              </a:lnSpc>
              <a:buAutoNum type="alphaLcPeriod"/>
            </a:pPr>
            <a:endParaRPr lang="en-US" dirty="0">
              <a:solidFill>
                <a:schemeClr val="tx1"/>
              </a:solidFill>
              <a:latin typeface="Comic Sans MS" pitchFamily="66" charset="0"/>
            </a:endParaRP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600660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0" indent="0" algn="just">
              <a:lnSpc>
                <a:spcPct val="150000"/>
              </a:lnSpc>
              <a:buNone/>
            </a:pPr>
            <a:r>
              <a:rPr lang="en-US" sz="2200" dirty="0">
                <a:solidFill>
                  <a:schemeClr val="tx1"/>
                </a:solidFill>
                <a:latin typeface="Comic Sans MS" pitchFamily="66" charset="0"/>
              </a:rPr>
              <a:t>a. </a:t>
            </a:r>
            <a:r>
              <a:rPr lang="id-ID" sz="2200" dirty="0">
                <a:solidFill>
                  <a:srgbClr val="0070C0"/>
                </a:solidFill>
                <a:latin typeface="Comic Sans MS" pitchFamily="66" charset="0"/>
              </a:rPr>
              <a:t>Traceability/ Dependency Analysis </a:t>
            </a:r>
            <a:endParaRPr lang="en-US" sz="2200" dirty="0">
              <a:solidFill>
                <a:srgbClr val="0070C0"/>
              </a:solidFill>
              <a:latin typeface="Comic Sans MS" pitchFamily="66" charset="0"/>
            </a:endParaRPr>
          </a:p>
          <a:p>
            <a:pPr algn="just">
              <a:lnSpc>
                <a:spcPct val="150000"/>
              </a:lnSpc>
              <a:buFont typeface="Wingdings" pitchFamily="2" charset="2"/>
              <a:buChar char="Ø"/>
            </a:pPr>
            <a:r>
              <a:rPr lang="id-ID" sz="2200" dirty="0">
                <a:solidFill>
                  <a:schemeClr val="tx1"/>
                </a:solidFill>
                <a:latin typeface="Comic Sans MS" pitchFamily="66" charset="0"/>
              </a:rPr>
              <a:t>Analisis rekam jejak dan analisis ketergantungan melibatkan pemeriksaan hubungan antara entitas dalam perangkat lunak, keduanya berbeda dalam lingkup dan tingkat detail. </a:t>
            </a:r>
            <a:endParaRPr lang="en-US" sz="2200" dirty="0">
              <a:solidFill>
                <a:schemeClr val="tx1"/>
              </a:solidFill>
              <a:latin typeface="Comic Sans MS" pitchFamily="66" charset="0"/>
            </a:endParaRPr>
          </a:p>
          <a:p>
            <a:pPr algn="just">
              <a:lnSpc>
                <a:spcPct val="150000"/>
              </a:lnSpc>
              <a:buFont typeface="Wingdings" pitchFamily="2" charset="2"/>
              <a:buChar char="Ø"/>
            </a:pPr>
            <a:r>
              <a:rPr lang="id-ID" sz="2200" dirty="0">
                <a:solidFill>
                  <a:schemeClr val="tx1"/>
                </a:solidFill>
                <a:latin typeface="Comic Sans MS" pitchFamily="66" charset="0"/>
              </a:rPr>
              <a:t>Analisis rekam jejak adalah analisis hubungan diantara semua jenis SLO, sedangkan analisis ketergantungan adalah analisis ketergantungan tingkat rendah yang diambil dari </a:t>
            </a:r>
            <a:r>
              <a:rPr lang="id-ID" sz="2200" i="1" dirty="0">
                <a:solidFill>
                  <a:schemeClr val="tx1"/>
                </a:solidFill>
                <a:latin typeface="Comic Sans MS" pitchFamily="66" charset="0"/>
              </a:rPr>
              <a:t>source code</a:t>
            </a:r>
            <a:r>
              <a:rPr lang="id-ID" sz="2200" dirty="0">
                <a:solidFill>
                  <a:schemeClr val="tx1"/>
                </a:solidFill>
                <a:latin typeface="Comic Sans MS" pitchFamily="66" charset="0"/>
              </a:rPr>
              <a:t>. </a:t>
            </a:r>
            <a:endParaRPr lang="en-US" sz="2200" dirty="0">
              <a:solidFill>
                <a:schemeClr val="tx1"/>
              </a:solidFill>
              <a:latin typeface="Comic Sans MS" pitchFamily="66" charset="0"/>
            </a:endParaRPr>
          </a:p>
          <a:p>
            <a:pPr marL="0" indent="0" algn="just">
              <a:lnSpc>
                <a:spcPct val="150000"/>
              </a:lnSpc>
              <a:buNone/>
            </a:pPr>
            <a:endParaRPr lang="en-US" sz="2200" dirty="0">
              <a:solidFill>
                <a:schemeClr val="tx1"/>
              </a:solidFill>
              <a:latin typeface="Comic Sans MS" pitchFamily="66" charset="0"/>
            </a:endParaRPr>
          </a:p>
          <a:p>
            <a:pPr marL="457200" indent="-457200" algn="just">
              <a:lnSpc>
                <a:spcPct val="150000"/>
              </a:lnSpc>
              <a:buAutoNum type="arabicPeriod"/>
            </a:pP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090323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76200" y="1554480"/>
            <a:ext cx="9067800" cy="4922520"/>
          </a:xfrm>
          <a:prstGeom prst="rect">
            <a:avLst/>
          </a:prstGeom>
        </p:spPr>
        <p:txBody>
          <a:bodyPr>
            <a:noAutofit/>
          </a:bodyPr>
          <a:lstStyle/>
          <a:p>
            <a:pPr marL="502920" indent="-457200">
              <a:lnSpc>
                <a:spcPct val="150000"/>
              </a:lnSpc>
              <a:buAutoNum type="arabicPeriod"/>
            </a:pPr>
            <a:r>
              <a:rPr lang="en-US" dirty="0" err="1">
                <a:solidFill>
                  <a:schemeClr val="tx1"/>
                </a:solidFill>
                <a:latin typeface="Comic Sans MS" pitchFamily="66" charset="0"/>
              </a:rPr>
              <a:t>Pendahuluan</a:t>
            </a:r>
            <a:r>
              <a:rPr lang="en-US" dirty="0">
                <a:solidFill>
                  <a:schemeClr val="tx1"/>
                </a:solidFill>
                <a:latin typeface="Comic Sans MS" pitchFamily="66" charset="0"/>
              </a:rPr>
              <a:t> Impact Analysis</a:t>
            </a:r>
          </a:p>
          <a:p>
            <a:pPr marL="502920" indent="-457200">
              <a:lnSpc>
                <a:spcPct val="150000"/>
              </a:lnSpc>
              <a:buAutoNum type="arabicPeriod"/>
            </a:pPr>
            <a:r>
              <a:rPr lang="en-US" dirty="0" err="1">
                <a:solidFill>
                  <a:schemeClr val="tx1"/>
                </a:solidFill>
                <a:latin typeface="Comic Sans MS" pitchFamily="66" charset="0"/>
              </a:rPr>
              <a:t>Pengertian</a:t>
            </a:r>
            <a:r>
              <a:rPr lang="en-US" dirty="0">
                <a:solidFill>
                  <a:schemeClr val="tx1"/>
                </a:solidFill>
                <a:latin typeface="Comic Sans MS" pitchFamily="66" charset="0"/>
              </a:rPr>
              <a:t> Impact Analysis</a:t>
            </a:r>
          </a:p>
          <a:p>
            <a:pPr marL="502920" indent="-457200">
              <a:lnSpc>
                <a:spcPct val="150000"/>
              </a:lnSpc>
              <a:buAutoNum type="arabicPeriod"/>
            </a:pPr>
            <a:r>
              <a:rPr lang="en-US" dirty="0" err="1">
                <a:solidFill>
                  <a:schemeClr val="tx1"/>
                </a:solidFill>
                <a:latin typeface="Comic Sans MS" pitchFamily="66" charset="0"/>
              </a:rPr>
              <a:t>Perubahan</a:t>
            </a:r>
            <a:r>
              <a:rPr lang="en-US" dirty="0">
                <a:solidFill>
                  <a:schemeClr val="tx1"/>
                </a:solidFill>
                <a:latin typeface="Comic Sans MS" pitchFamily="66" charset="0"/>
              </a:rPr>
              <a:t> </a:t>
            </a:r>
            <a:r>
              <a:rPr lang="en-US" dirty="0" err="1">
                <a:solidFill>
                  <a:schemeClr val="tx1"/>
                </a:solidFill>
                <a:latin typeface="Comic Sans MS" pitchFamily="66" charset="0"/>
              </a:rPr>
              <a:t>Perangkat</a:t>
            </a:r>
            <a:r>
              <a:rPr lang="en-US" dirty="0">
                <a:solidFill>
                  <a:schemeClr val="tx1"/>
                </a:solidFill>
                <a:latin typeface="Comic Sans MS" pitchFamily="66" charset="0"/>
              </a:rPr>
              <a:t> </a:t>
            </a:r>
            <a:r>
              <a:rPr lang="en-US" dirty="0" err="1">
                <a:solidFill>
                  <a:schemeClr val="tx1"/>
                </a:solidFill>
                <a:latin typeface="Comic Sans MS" pitchFamily="66" charset="0"/>
              </a:rPr>
              <a:t>Lunak</a:t>
            </a:r>
            <a:r>
              <a:rPr lang="en-US" dirty="0">
                <a:solidFill>
                  <a:schemeClr val="tx1"/>
                </a:solidFill>
                <a:latin typeface="Comic Sans MS" pitchFamily="66" charset="0"/>
              </a:rPr>
              <a:t> </a:t>
            </a:r>
          </a:p>
          <a:p>
            <a:pPr marL="502920" indent="-457200">
              <a:lnSpc>
                <a:spcPct val="150000"/>
              </a:lnSpc>
              <a:buAutoNum type="arabicPeriod"/>
            </a:pPr>
            <a:r>
              <a:rPr lang="en-US" dirty="0" err="1">
                <a:solidFill>
                  <a:schemeClr val="tx1"/>
                </a:solidFill>
                <a:latin typeface="Comic Sans MS" pitchFamily="66" charset="0"/>
              </a:rPr>
              <a:t>Strategi</a:t>
            </a:r>
            <a:r>
              <a:rPr lang="en-US" dirty="0">
                <a:solidFill>
                  <a:schemeClr val="tx1"/>
                </a:solidFill>
                <a:latin typeface="Comic Sans MS" pitchFamily="66" charset="0"/>
              </a:rPr>
              <a:t> Impact Analysis</a:t>
            </a:r>
          </a:p>
          <a:p>
            <a:pPr marL="502920" indent="-457200">
              <a:lnSpc>
                <a:spcPct val="150000"/>
              </a:lnSpc>
              <a:buAutoNum type="arabicPeriod"/>
            </a:pPr>
            <a:r>
              <a:rPr lang="en-US" dirty="0">
                <a:solidFill>
                  <a:schemeClr val="tx1"/>
                </a:solidFill>
                <a:latin typeface="Comic Sans MS" pitchFamily="66" charset="0"/>
              </a:rPr>
              <a:t>Matrix Impact Analysis</a:t>
            </a:r>
          </a:p>
        </p:txBody>
      </p:sp>
    </p:spTree>
    <p:extLst>
      <p:ext uri="{BB962C8B-B14F-4D97-AF65-F5344CB8AC3E}">
        <p14:creationId xmlns:p14="http://schemas.microsoft.com/office/powerpoint/2010/main" val="3415120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0" indent="0" algn="just">
              <a:lnSpc>
                <a:spcPct val="150000"/>
              </a:lnSpc>
              <a:buNone/>
            </a:pPr>
            <a:r>
              <a:rPr lang="en-US" sz="2200" i="1" dirty="0">
                <a:solidFill>
                  <a:schemeClr val="tx1"/>
                </a:solidFill>
                <a:latin typeface="Comic Sans MS" pitchFamily="66" charset="0"/>
              </a:rPr>
              <a:t>b. </a:t>
            </a:r>
            <a:r>
              <a:rPr lang="id-ID" sz="2200" i="1" dirty="0">
                <a:solidFill>
                  <a:srgbClr val="0070C0"/>
                </a:solidFill>
                <a:latin typeface="Comic Sans MS" pitchFamily="66" charset="0"/>
              </a:rPr>
              <a:t>Slicing Techniques</a:t>
            </a:r>
            <a:endParaRPr lang="en-US" sz="2200" i="1" dirty="0">
              <a:solidFill>
                <a:srgbClr val="0070C0"/>
              </a:solidFill>
              <a:latin typeface="Comic Sans MS" pitchFamily="66" charset="0"/>
            </a:endParaRPr>
          </a:p>
          <a:p>
            <a:pPr algn="just">
              <a:lnSpc>
                <a:spcPct val="150000"/>
              </a:lnSpc>
              <a:buFont typeface="Wingdings" pitchFamily="2" charset="2"/>
              <a:buChar char="Ø"/>
            </a:pPr>
            <a:r>
              <a:rPr lang="id-ID" sz="2200" i="1" dirty="0">
                <a:solidFill>
                  <a:schemeClr val="tx1"/>
                </a:solidFill>
                <a:latin typeface="Comic Sans MS" pitchFamily="66" charset="0"/>
              </a:rPr>
              <a:t>Slicing </a:t>
            </a:r>
            <a:r>
              <a:rPr lang="id-ID" sz="2200" dirty="0">
                <a:solidFill>
                  <a:schemeClr val="tx1"/>
                </a:solidFill>
                <a:latin typeface="Comic Sans MS" pitchFamily="66" charset="0"/>
              </a:rPr>
              <a:t>(mengiris) mencoba untuk memahami ketergantungan menggunakan irisan ind</a:t>
            </a:r>
            <a:r>
              <a:rPr lang="en-US" sz="2200" dirty="0">
                <a:solidFill>
                  <a:schemeClr val="tx1"/>
                </a:solidFill>
                <a:latin typeface="Comic Sans MS" pitchFamily="66" charset="0"/>
              </a:rPr>
              <a:t>e</a:t>
            </a:r>
            <a:r>
              <a:rPr lang="id-ID" sz="2200" dirty="0">
                <a:solidFill>
                  <a:schemeClr val="tx1"/>
                </a:solidFill>
                <a:latin typeface="Comic Sans MS" pitchFamily="66" charset="0"/>
              </a:rPr>
              <a:t>penden dari program. </a:t>
            </a:r>
            <a:endParaRPr lang="en-US" sz="2200" dirty="0">
              <a:solidFill>
                <a:schemeClr val="tx1"/>
              </a:solidFill>
              <a:latin typeface="Comic Sans MS" pitchFamily="66" charset="0"/>
            </a:endParaRPr>
          </a:p>
          <a:p>
            <a:pPr algn="just">
              <a:lnSpc>
                <a:spcPct val="150000"/>
              </a:lnSpc>
              <a:buFont typeface="Wingdings" pitchFamily="2" charset="2"/>
              <a:buChar char="Ø"/>
            </a:pPr>
            <a:r>
              <a:rPr lang="id-ID" sz="2200" dirty="0">
                <a:solidFill>
                  <a:schemeClr val="tx1"/>
                </a:solidFill>
                <a:latin typeface="Comic Sans MS" pitchFamily="66" charset="0"/>
              </a:rPr>
              <a:t>Program ini diiris menjadi irisan dekomposisi, yang berisi tempat perubahan, dan sisa dari program. </a:t>
            </a:r>
            <a:endParaRPr lang="en-US" sz="2200" dirty="0">
              <a:solidFill>
                <a:schemeClr val="tx1"/>
              </a:solidFill>
              <a:latin typeface="Comic Sans MS" pitchFamily="66" charset="0"/>
            </a:endParaRPr>
          </a:p>
          <a:p>
            <a:pPr algn="just">
              <a:lnSpc>
                <a:spcPct val="150000"/>
              </a:lnSpc>
              <a:buFont typeface="Wingdings" pitchFamily="2" charset="2"/>
              <a:buChar char="Ø"/>
            </a:pPr>
            <a:r>
              <a:rPr lang="id-ID" sz="2200" i="1" dirty="0">
                <a:solidFill>
                  <a:schemeClr val="tx1"/>
                </a:solidFill>
                <a:latin typeface="Comic Sans MS" pitchFamily="66" charset="0"/>
              </a:rPr>
              <a:t>Slicing </a:t>
            </a:r>
            <a:r>
              <a:rPr lang="id-ID" sz="2200" dirty="0">
                <a:solidFill>
                  <a:schemeClr val="tx1"/>
                </a:solidFill>
                <a:latin typeface="Comic Sans MS" pitchFamily="66" charset="0"/>
              </a:rPr>
              <a:t>didasarkan pada data dan keterkaitan dalam program ini. Perubahan yang dilakukan pada potongan dekomposisi sekitar variabel yang diiris didasarkan pada slice pelengkap yang tidak terpengaruh. </a:t>
            </a:r>
            <a:endParaRPr lang="en-US" sz="2200" dirty="0">
              <a:solidFill>
                <a:schemeClr val="tx1"/>
              </a:solidFill>
              <a:latin typeface="Comic Sans MS" pitchFamily="66" charset="0"/>
            </a:endParaRPr>
          </a:p>
          <a:p>
            <a:pPr marL="457200" indent="-457200" algn="just">
              <a:lnSpc>
                <a:spcPct val="150000"/>
              </a:lnSpc>
              <a:buAutoNum type="alphaLcPeriod"/>
            </a:pPr>
            <a:endParaRPr lang="en-US" sz="2200" dirty="0">
              <a:solidFill>
                <a:schemeClr val="tx1"/>
              </a:solidFill>
              <a:latin typeface="Comic Sans MS" pitchFamily="66" charset="0"/>
            </a:endParaRPr>
          </a:p>
          <a:p>
            <a:pPr marL="457200" indent="-457200" algn="just">
              <a:lnSpc>
                <a:spcPct val="150000"/>
              </a:lnSpc>
              <a:buAutoNum type="arabicPeriod"/>
            </a:pP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413363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2. Manual</a:t>
            </a:r>
          </a:p>
          <a:p>
            <a:pPr algn="just">
              <a:lnSpc>
                <a:spcPct val="150000"/>
              </a:lnSpc>
              <a:buFont typeface="Wingdings" pitchFamily="2" charset="2"/>
              <a:buChar char="ü"/>
            </a:pPr>
            <a:r>
              <a:rPr lang="id-ID" dirty="0">
                <a:solidFill>
                  <a:schemeClr val="tx1"/>
                </a:solidFill>
                <a:latin typeface="Comic Sans MS" pitchFamily="66" charset="0"/>
              </a:rPr>
              <a:t>Strategi analisis dampak manual tidak tergantung pada spesifikasi terstruktur seperti yang terdapat pada strategi </a:t>
            </a:r>
            <a:r>
              <a:rPr lang="id-ID" i="1" dirty="0">
                <a:solidFill>
                  <a:schemeClr val="tx1"/>
                </a:solidFill>
                <a:latin typeface="Comic Sans MS" pitchFamily="66" charset="0"/>
              </a:rPr>
              <a:t>automatable</a:t>
            </a:r>
            <a:r>
              <a:rPr lang="id-ID" dirty="0">
                <a:solidFill>
                  <a:schemeClr val="tx1"/>
                </a:solidFill>
                <a:latin typeface="Comic Sans MS" pitchFamily="66" charset="0"/>
              </a:rPr>
              <a:t>. Akibatnya, ada resiko yang kurang tepat dalam prediksi dampak secara manual.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Di sisi lain, strategi manual lebih mudah untuk memperkenalkan proses manajemen perubahan, dan biasanya digunakan dalam industr</a:t>
            </a:r>
            <a:r>
              <a:rPr lang="en-US" dirty="0">
                <a:solidFill>
                  <a:schemeClr val="tx1"/>
                </a:solidFill>
                <a:latin typeface="Comic Sans MS" pitchFamily="66" charset="0"/>
              </a:rPr>
              <a:t>i</a:t>
            </a:r>
            <a:r>
              <a:rPr lang="id-ID" dirty="0">
                <a:solidFill>
                  <a:schemeClr val="tx1"/>
                </a:solidFill>
                <a:latin typeface="Comic Sans MS" pitchFamily="66" charset="0"/>
              </a:rPr>
              <a:t> tanpa memperhatikan ketepatan strategi manual tersebut</a:t>
            </a:r>
            <a:r>
              <a:rPr lang="en-US" dirty="0">
                <a:solidFill>
                  <a:schemeClr val="tx1"/>
                </a:solidFill>
                <a:latin typeface="Comic Sans MS" pitchFamily="66" charset="0"/>
              </a:rPr>
              <a:t>.</a:t>
            </a: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593020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2. Manual</a:t>
            </a:r>
          </a:p>
          <a:p>
            <a:pPr algn="just">
              <a:lnSpc>
                <a:spcPct val="150000"/>
              </a:lnSpc>
              <a:buFont typeface="Wingdings" pitchFamily="2" charset="2"/>
              <a:buChar char="ü"/>
            </a:pPr>
            <a:r>
              <a:rPr lang="id-ID" dirty="0">
                <a:solidFill>
                  <a:schemeClr val="tx1"/>
                </a:solidFill>
                <a:latin typeface="Comic Sans MS" pitchFamily="66" charset="0"/>
              </a:rPr>
              <a:t>Strategi manual dalam hal ini menggunakan </a:t>
            </a:r>
            <a:r>
              <a:rPr lang="id-ID" i="1" dirty="0">
                <a:solidFill>
                  <a:schemeClr val="tx1"/>
                </a:solidFill>
                <a:latin typeface="Comic Sans MS" pitchFamily="66" charset="0"/>
              </a:rPr>
              <a:t>design documentation </a:t>
            </a:r>
            <a:r>
              <a:rPr lang="id-ID" dirty="0">
                <a:solidFill>
                  <a:schemeClr val="tx1"/>
                </a:solidFill>
                <a:latin typeface="Comic Sans MS" pitchFamily="66" charset="0"/>
              </a:rPr>
              <a:t>dan </a:t>
            </a:r>
            <a:r>
              <a:rPr lang="id-ID" i="1" dirty="0">
                <a:solidFill>
                  <a:schemeClr val="tx1"/>
                </a:solidFill>
                <a:latin typeface="Comic Sans MS" pitchFamily="66" charset="0"/>
              </a:rPr>
              <a:t>interviews</a:t>
            </a:r>
            <a:r>
              <a:rPr lang="id-ID" dirty="0">
                <a:solidFill>
                  <a:schemeClr val="tx1"/>
                </a:solidFill>
                <a:latin typeface="Comic Sans MS" pitchFamily="66" charset="0"/>
              </a:rPr>
              <a:t>, digunakan untuk menilai dampak awal dengan mengidentifikasi dampak langsung.</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Identifikasi dampak sekunder mungkin dilakukan, tetapi lebih baik ditangani oleh strategi </a:t>
            </a:r>
            <a:r>
              <a:rPr lang="id-ID" i="1" dirty="0">
                <a:solidFill>
                  <a:schemeClr val="tx1"/>
                </a:solidFill>
                <a:latin typeface="Comic Sans MS" pitchFamily="66" charset="0"/>
              </a:rPr>
              <a:t>automatable</a:t>
            </a:r>
            <a:r>
              <a:rPr lang="id-ID" dirty="0">
                <a:solidFill>
                  <a:schemeClr val="tx1"/>
                </a:solidFill>
                <a:latin typeface="Comic Sans MS" pitchFamily="66" charset="0"/>
              </a:rPr>
              <a:t>. Strategi manual dapat digunakan untuk menangkap </a:t>
            </a:r>
            <a:r>
              <a:rPr lang="id-ID" i="1" dirty="0">
                <a:solidFill>
                  <a:schemeClr val="tx1"/>
                </a:solidFill>
                <a:latin typeface="Comic Sans MS" pitchFamily="66" charset="0"/>
              </a:rPr>
              <a:t>link traceability </a:t>
            </a:r>
            <a:r>
              <a:rPr lang="id-ID" dirty="0">
                <a:solidFill>
                  <a:schemeClr val="tx1"/>
                </a:solidFill>
                <a:latin typeface="Comic Sans MS" pitchFamily="66" charset="0"/>
              </a:rPr>
              <a:t>antara SLO untuk digunakan dalam analisis rekam jejak. </a:t>
            </a:r>
            <a:endParaRPr lang="en-US" dirty="0">
              <a:solidFill>
                <a:schemeClr val="tx1"/>
              </a:solidFill>
              <a:latin typeface="Comic Sans MS" pitchFamily="66" charset="0"/>
            </a:endParaRP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53838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381000"/>
            <a:ext cx="9067800" cy="611886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2. Manual</a:t>
            </a:r>
          </a:p>
          <a:p>
            <a:pPr marL="0" indent="0" algn="just">
              <a:buNone/>
            </a:pPr>
            <a:r>
              <a:rPr lang="id-ID" sz="1800" dirty="0">
                <a:solidFill>
                  <a:schemeClr val="tx1"/>
                </a:solidFill>
                <a:latin typeface="Comic Sans MS" pitchFamily="66" charset="0"/>
              </a:rPr>
              <a:t>Keberhasilan dan ketepatan kegiatan ini tergantung pada sejumlah faktor:</a:t>
            </a:r>
            <a:endParaRPr lang="en-US" sz="1800" b="1" dirty="0">
              <a:solidFill>
                <a:schemeClr val="tx1"/>
              </a:solidFill>
              <a:latin typeface="Comic Sans MS" pitchFamily="66" charset="0"/>
            </a:endParaRPr>
          </a:p>
          <a:p>
            <a:pPr marL="0" lvl="0" indent="0" algn="just">
              <a:buNone/>
            </a:pPr>
            <a:r>
              <a:rPr lang="en-US" sz="1800" b="1" dirty="0">
                <a:solidFill>
                  <a:schemeClr val="tx1"/>
                </a:solidFill>
                <a:latin typeface="Comic Sans MS" pitchFamily="66" charset="0"/>
              </a:rPr>
              <a:t>1. </a:t>
            </a:r>
            <a:r>
              <a:rPr lang="id-ID" sz="1800" b="1" dirty="0">
                <a:solidFill>
                  <a:schemeClr val="tx1"/>
                </a:solidFill>
                <a:latin typeface="Comic Sans MS" pitchFamily="66" charset="0"/>
              </a:rPr>
              <a:t>Pengetahuan dan keterampilan orang-orang yang melakukan analisis</a:t>
            </a:r>
            <a:endParaRPr lang="en-US" sz="1800" dirty="0">
              <a:solidFill>
                <a:schemeClr val="tx1"/>
              </a:solidFill>
              <a:latin typeface="Comic Sans MS" pitchFamily="66" charset="0"/>
            </a:endParaRPr>
          </a:p>
          <a:p>
            <a:pPr marL="0" indent="0" algn="just">
              <a:buNone/>
            </a:pPr>
            <a:r>
              <a:rPr lang="id-ID" sz="1800" dirty="0">
                <a:solidFill>
                  <a:schemeClr val="tx1"/>
                </a:solidFill>
                <a:latin typeface="Comic Sans MS" pitchFamily="66" charset="0"/>
              </a:rPr>
              <a:t>Orang dengan sedikit wawasan tentang sistem kemungkinan besar akan memiliki masalah dalam menentukan dampak perubahan kebutuhan dalam sistem.</a:t>
            </a:r>
            <a:endParaRPr lang="en-US" sz="1800" dirty="0">
              <a:solidFill>
                <a:schemeClr val="tx1"/>
              </a:solidFill>
              <a:latin typeface="Comic Sans MS" pitchFamily="66" charset="0"/>
            </a:endParaRPr>
          </a:p>
          <a:p>
            <a:pPr marL="0" indent="0" algn="just">
              <a:buNone/>
            </a:pPr>
            <a:endParaRPr lang="en-US" sz="1800" dirty="0">
              <a:solidFill>
                <a:schemeClr val="tx1"/>
              </a:solidFill>
              <a:latin typeface="Comic Sans MS" pitchFamily="66" charset="0"/>
            </a:endParaRPr>
          </a:p>
          <a:p>
            <a:pPr marL="0" lvl="0" indent="0" algn="just">
              <a:buNone/>
            </a:pPr>
            <a:r>
              <a:rPr lang="en-US" sz="1800" b="1" dirty="0">
                <a:solidFill>
                  <a:schemeClr val="tx1"/>
                </a:solidFill>
                <a:latin typeface="Comic Sans MS" pitchFamily="66" charset="0"/>
              </a:rPr>
              <a:t>2. </a:t>
            </a:r>
            <a:r>
              <a:rPr lang="id-ID" sz="1800" b="1" dirty="0">
                <a:solidFill>
                  <a:schemeClr val="tx1"/>
                </a:solidFill>
                <a:latin typeface="Comic Sans MS" pitchFamily="66" charset="0"/>
              </a:rPr>
              <a:t>Ketersediaan dokumentasi</a:t>
            </a:r>
            <a:endParaRPr lang="en-US" sz="1800" dirty="0">
              <a:solidFill>
                <a:schemeClr val="tx1"/>
              </a:solidFill>
              <a:latin typeface="Comic Sans MS" pitchFamily="66" charset="0"/>
            </a:endParaRPr>
          </a:p>
          <a:p>
            <a:pPr marL="0" indent="0" algn="just">
              <a:buNone/>
            </a:pPr>
            <a:r>
              <a:rPr lang="id-ID" sz="1800" dirty="0">
                <a:solidFill>
                  <a:schemeClr val="tx1"/>
                </a:solidFill>
                <a:latin typeface="Comic Sans MS" pitchFamily="66" charset="0"/>
              </a:rPr>
              <a:t>Dokumentasi yang “tersembunyi” di komputer pribadi atau disimpan dalam binder anon</a:t>
            </a:r>
            <a:r>
              <a:rPr lang="en-US" sz="1800" dirty="0">
                <a:solidFill>
                  <a:schemeClr val="tx1"/>
                </a:solidFill>
                <a:latin typeface="Comic Sans MS" pitchFamily="66" charset="0"/>
              </a:rPr>
              <a:t>i</a:t>
            </a:r>
            <a:r>
              <a:rPr lang="id-ID" sz="1800" dirty="0">
                <a:solidFill>
                  <a:schemeClr val="tx1"/>
                </a:solidFill>
                <a:latin typeface="Comic Sans MS" pitchFamily="66" charset="0"/>
              </a:rPr>
              <a:t>m dapat diabaikan dalam analisis.</a:t>
            </a:r>
            <a:endParaRPr lang="en-US" sz="1800" dirty="0">
              <a:solidFill>
                <a:schemeClr val="tx1"/>
              </a:solidFill>
              <a:latin typeface="Comic Sans MS" pitchFamily="66" charset="0"/>
            </a:endParaRPr>
          </a:p>
          <a:p>
            <a:pPr marL="0" indent="0" algn="just">
              <a:buNone/>
            </a:pPr>
            <a:endParaRPr lang="en-US" sz="1800" dirty="0">
              <a:solidFill>
                <a:schemeClr val="tx1"/>
              </a:solidFill>
              <a:latin typeface="Comic Sans MS" pitchFamily="66" charset="0"/>
            </a:endParaRPr>
          </a:p>
          <a:p>
            <a:pPr marL="0" lvl="0" indent="0" algn="just">
              <a:buNone/>
            </a:pPr>
            <a:r>
              <a:rPr lang="en-US" sz="1800" b="1" dirty="0">
                <a:solidFill>
                  <a:schemeClr val="tx1"/>
                </a:solidFill>
                <a:latin typeface="Comic Sans MS" pitchFamily="66" charset="0"/>
              </a:rPr>
              <a:t>3. </a:t>
            </a:r>
            <a:r>
              <a:rPr lang="id-ID" sz="1800" b="1" dirty="0">
                <a:solidFill>
                  <a:schemeClr val="tx1"/>
                </a:solidFill>
                <a:latin typeface="Comic Sans MS" pitchFamily="66" charset="0"/>
              </a:rPr>
              <a:t>Jumlah informasi yang disampaikan dalam dokumentasi</a:t>
            </a:r>
            <a:endParaRPr lang="en-US" sz="1800" dirty="0">
              <a:solidFill>
                <a:schemeClr val="tx1"/>
              </a:solidFill>
              <a:latin typeface="Comic Sans MS" pitchFamily="66" charset="0"/>
            </a:endParaRPr>
          </a:p>
          <a:p>
            <a:pPr marL="0" indent="0" algn="just">
              <a:buNone/>
            </a:pPr>
            <a:r>
              <a:rPr lang="id-ID" sz="1800" dirty="0">
                <a:solidFill>
                  <a:schemeClr val="tx1"/>
                </a:solidFill>
                <a:latin typeface="Comic Sans MS" pitchFamily="66" charset="0"/>
              </a:rPr>
              <a:t>Sketsa sederhana perancangan yang umum gagal untuk mengekspresikan hubungan semantik antara kelas atau komponen arsitektur. Skema penamaan yang dipilih atau notasi yang tidak konsisten membuat tugas analisis sulit. </a:t>
            </a:r>
            <a:endParaRPr lang="en-US" sz="1800" dirty="0">
              <a:solidFill>
                <a:schemeClr val="tx1"/>
              </a:solidFill>
              <a:latin typeface="Comic Sans MS" pitchFamily="66" charset="0"/>
            </a:endParaRPr>
          </a:p>
          <a:p>
            <a:pPr marL="0" indent="0" algn="just">
              <a:buNone/>
            </a:pPr>
            <a:endParaRPr lang="en-US" sz="1800" dirty="0">
              <a:solidFill>
                <a:schemeClr val="tx1"/>
              </a:solidFill>
              <a:latin typeface="Comic Sans MS" pitchFamily="66" charset="0"/>
            </a:endParaRPr>
          </a:p>
          <a:p>
            <a:pPr marL="0" lvl="0" indent="0" algn="just">
              <a:buNone/>
            </a:pPr>
            <a:r>
              <a:rPr lang="en-US" sz="1800" b="1" dirty="0">
                <a:solidFill>
                  <a:schemeClr val="tx1"/>
                </a:solidFill>
                <a:latin typeface="Comic Sans MS" pitchFamily="66" charset="0"/>
              </a:rPr>
              <a:t>4. </a:t>
            </a:r>
            <a:r>
              <a:rPr lang="id-ID" sz="1800" b="1" dirty="0">
                <a:solidFill>
                  <a:schemeClr val="tx1"/>
                </a:solidFill>
                <a:latin typeface="Comic Sans MS" pitchFamily="66" charset="0"/>
              </a:rPr>
              <a:t>Dokumentasi </a:t>
            </a:r>
            <a:r>
              <a:rPr lang="en-US" sz="1800" b="1" dirty="0">
                <a:solidFill>
                  <a:schemeClr val="tx1"/>
                </a:solidFill>
                <a:latin typeface="Comic Sans MS" pitchFamily="66" charset="0"/>
              </a:rPr>
              <a:t>yang </a:t>
            </a:r>
            <a:r>
              <a:rPr lang="id-ID" sz="1800" b="1" dirty="0">
                <a:solidFill>
                  <a:schemeClr val="tx1"/>
                </a:solidFill>
                <a:latin typeface="Comic Sans MS" pitchFamily="66" charset="0"/>
              </a:rPr>
              <a:t>jelas dan konsisten</a:t>
            </a:r>
            <a:endParaRPr lang="en-US" sz="1800" dirty="0">
              <a:solidFill>
                <a:schemeClr val="tx1"/>
              </a:solidFill>
              <a:latin typeface="Comic Sans MS" pitchFamily="66" charset="0"/>
            </a:endParaRPr>
          </a:p>
          <a:p>
            <a:pPr marL="0" indent="0" algn="just">
              <a:buNone/>
            </a:pPr>
            <a:r>
              <a:rPr lang="id-ID" sz="1800" dirty="0">
                <a:solidFill>
                  <a:schemeClr val="tx1"/>
                </a:solidFill>
                <a:latin typeface="Comic Sans MS" pitchFamily="66" charset="0"/>
              </a:rPr>
              <a:t>Dokumentasi yang ambigu terbuka untuk interpretasi, misalnya dampak dari perubahan yang diusulkan ditambah dengan ketidakpastian yang besar, hanya karena penafsiran lain akan menghasilkan dampak yang berbeda.</a:t>
            </a:r>
            <a:endParaRPr lang="en-US" sz="1800" dirty="0">
              <a:solidFill>
                <a:schemeClr val="tx1"/>
              </a:solidFill>
              <a:latin typeface="Comic Sans MS" pitchFamily="66" charset="0"/>
            </a:endParaRPr>
          </a:p>
          <a:p>
            <a:pPr marL="457200" indent="-457200" algn="just">
              <a:lnSpc>
                <a:spcPct val="150000"/>
              </a:lnSpc>
              <a:buAutoNum type="arabicPeriod"/>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220448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marL="182880"/>
            <a:r>
              <a:rPr lang="en-US" sz="3200" dirty="0" err="1">
                <a:effectLst/>
              </a:rPr>
              <a:t>Strategi</a:t>
            </a:r>
            <a:r>
              <a:rPr lang="en-US" sz="3200" dirty="0">
                <a:effectLst/>
              </a:rPr>
              <a:t> </a:t>
            </a:r>
            <a:r>
              <a:rPr lang="en-US" sz="3200" dirty="0" err="1">
                <a:effectLst/>
              </a:rPr>
              <a:t>untuk</a:t>
            </a:r>
            <a:r>
              <a:rPr lang="en-US" sz="3200" dirty="0">
                <a:effectLst/>
              </a:rPr>
              <a:t> </a:t>
            </a:r>
            <a:r>
              <a:rPr lang="en-US" sz="3200" dirty="0" err="1">
                <a:effectLst/>
              </a:rPr>
              <a:t>analisis</a:t>
            </a:r>
            <a:r>
              <a:rPr lang="en-US" sz="3200" dirty="0">
                <a:effectLst/>
              </a:rPr>
              <a:t> </a:t>
            </a:r>
            <a:r>
              <a:rPr lang="en-US" sz="3200" dirty="0" err="1">
                <a:effectLst/>
              </a:rPr>
              <a:t>dampak</a:t>
            </a:r>
            <a:endParaRPr lang="en-US" sz="3200" dirty="0"/>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Strategi </a:t>
            </a:r>
            <a:r>
              <a:rPr lang="id-ID" i="1" dirty="0">
                <a:solidFill>
                  <a:schemeClr val="tx1"/>
                </a:solidFill>
                <a:latin typeface="Comic Sans MS" pitchFamily="66" charset="0"/>
              </a:rPr>
              <a:t>automatable </a:t>
            </a:r>
            <a:r>
              <a:rPr lang="id-ID" dirty="0">
                <a:solidFill>
                  <a:schemeClr val="tx1"/>
                </a:solidFill>
                <a:latin typeface="Comic Sans MS" pitchFamily="66" charset="0"/>
              </a:rPr>
              <a:t>memiliki kemampuan untuk memberikan estimasi dampak yang sangat halus dalam mode otomatis, tetapi membutuhkan keberadaan infrastruktur rinci dan mengakibatkan pada waktu yang terlalu banyak salah.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Dengan strategi manual, dilakukan oleh orang-orang yang terbaik atau manusia (sebagai lawan alat). Ini membutuhkan infrastruktur yang kurang, tetapi mungkin memiliki estimasi dampak yang kasar daripada yang </a:t>
            </a:r>
            <a:r>
              <a:rPr lang="id-ID" i="1" dirty="0">
                <a:solidFill>
                  <a:schemeClr val="tx1"/>
                </a:solidFill>
                <a:latin typeface="Comic Sans MS" pitchFamily="66" charset="0"/>
              </a:rPr>
              <a:t>automatable</a:t>
            </a:r>
            <a:r>
              <a:rPr lang="id-ID" dirty="0">
                <a:solidFill>
                  <a:schemeClr val="tx1"/>
                </a:solidFill>
                <a:latin typeface="Comic Sans MS" pitchFamily="66" charset="0"/>
              </a:rPr>
              <a:t>.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260297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id-ID" sz="3200" b="1" i="1" dirty="0">
                <a:effectLst/>
              </a:rPr>
              <a:t>Impact Analysis Metrics </a:t>
            </a:r>
            <a:endParaRPr lang="en-US" sz="3200" b="1" dirty="0">
              <a:effectLst/>
            </a:endParaRPr>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Metrik berguna dalam analisis dampak karena berbagai alasan.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Metrik dapat digunakan untuk mengukur dan menghitung perubahan yang disebabkan oleh kebutuhan baru atau kebutuhan yang diubah pada analisis dampak.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Metrik juga dapat digunakan untuk mengevaluasi proses analisis dampak itu sendiri setelah perubahan telah dilaksanakan.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334636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id-ID" sz="3200" b="1" i="1" dirty="0">
                <a:effectLst/>
              </a:rPr>
              <a:t>Impact Analysis Metrics </a:t>
            </a:r>
            <a:endParaRPr lang="en-US" sz="3200" b="1" dirty="0">
              <a:effectLst/>
            </a:endParaRPr>
          </a:p>
        </p:txBody>
      </p:sp>
      <p:sp>
        <p:nvSpPr>
          <p:cNvPr id="4" name="Content Placeholder 3"/>
          <p:cNvSpPr>
            <a:spLocks noGrp="1"/>
          </p:cNvSpPr>
          <p:nvPr>
            <p:ph sz="quarter" idx="4294967295"/>
          </p:nvPr>
        </p:nvSpPr>
        <p:spPr>
          <a:xfrm>
            <a:off x="0" y="739140"/>
            <a:ext cx="9067800" cy="611886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Menentukan seberapa parah atau mahalnya sebuah perubahan merupakan hal yang berguna untuk menentukan faktor-faktor dampak.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Lindvall mendefinisikan faktor dampak pada tabel </a:t>
            </a:r>
            <a:r>
              <a:rPr lang="en-US" dirty="0">
                <a:solidFill>
                  <a:schemeClr val="tx1"/>
                </a:solidFill>
                <a:latin typeface="Comic Sans MS" pitchFamily="66" charset="0"/>
              </a:rPr>
              <a:t>di </a:t>
            </a:r>
            <a:r>
              <a:rPr lang="en-US" dirty="0" err="1">
                <a:solidFill>
                  <a:schemeClr val="tx1"/>
                </a:solidFill>
                <a:latin typeface="Comic Sans MS" pitchFamily="66" charset="0"/>
              </a:rPr>
              <a:t>bawah</a:t>
            </a:r>
            <a:r>
              <a:rPr lang="en-US" dirty="0">
                <a:solidFill>
                  <a:schemeClr val="tx1"/>
                </a:solidFill>
                <a:latin typeface="Comic Sans MS" pitchFamily="66" charset="0"/>
              </a:rPr>
              <a:t> </a:t>
            </a:r>
            <a:r>
              <a:rPr lang="id-ID" dirty="0">
                <a:solidFill>
                  <a:schemeClr val="tx1"/>
                </a:solidFill>
                <a:latin typeface="Comic Sans MS" pitchFamily="66" charset="0"/>
              </a:rPr>
              <a:t>untuk mengukur dampak dari perubahan yang disarankan.</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Faktor dampak didasarkan pada temuan empiris di mana ditetapkan bahwa perubahan jenis SLOs dapat digunakan sebagai indikator tingkat perubahan. </a:t>
            </a:r>
            <a:r>
              <a:rPr lang="id-ID" dirty="0">
                <a:solidFill>
                  <a:srgbClr val="0070C0"/>
                </a:solidFill>
                <a:latin typeface="Comic Sans MS" pitchFamily="66" charset="0"/>
              </a:rPr>
              <a:t>Semakin tinggi faktor dampak, semakin parah perubahan</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49895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de-DE" sz="3200" b="1" i="1" dirty="0">
                <a:effectLst/>
              </a:rPr>
              <a:t>Metrik untuk mengukur Dampak Perubahan</a:t>
            </a:r>
            <a:endParaRPr lang="en-US" sz="3200" b="1"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566963961"/>
              </p:ext>
            </p:extLst>
          </p:nvPr>
        </p:nvGraphicFramePr>
        <p:xfrm>
          <a:off x="381000" y="685800"/>
          <a:ext cx="7924799" cy="5791199"/>
        </p:xfrm>
        <a:graphic>
          <a:graphicData uri="http://schemas.openxmlformats.org/drawingml/2006/table">
            <a:tbl>
              <a:tblPr firstRow="1" firstCol="1" bandRow="1">
                <a:tableStyleId>{5C22544A-7EE6-4342-B048-85BDC9FD1C3A}</a:tableStyleId>
              </a:tblPr>
              <a:tblGrid>
                <a:gridCol w="1524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4800599">
                  <a:extLst>
                    <a:ext uri="{9D8B030D-6E8A-4147-A177-3AD203B41FA5}">
                      <a16:colId xmlns="" xmlns:a16="http://schemas.microsoft.com/office/drawing/2014/main" val="20002"/>
                    </a:ext>
                  </a:extLst>
                </a:gridCol>
              </a:tblGrid>
              <a:tr h="495315">
                <a:tc>
                  <a:txBody>
                    <a:bodyPr/>
                    <a:lstStyle/>
                    <a:p>
                      <a:pPr algn="just">
                        <a:lnSpc>
                          <a:spcPct val="115000"/>
                        </a:lnSpc>
                        <a:spcAft>
                          <a:spcPts val="0"/>
                        </a:spcAft>
                      </a:pPr>
                      <a:r>
                        <a:rPr lang="en-US" sz="1400" dirty="0" err="1">
                          <a:effectLst/>
                          <a:latin typeface="Comic Sans MS" pitchFamily="66" charset="0"/>
                        </a:rPr>
                        <a:t>Faktor</a:t>
                      </a:r>
                      <a:r>
                        <a:rPr lang="en-US" sz="1400" dirty="0">
                          <a:effectLst/>
                          <a:latin typeface="Comic Sans MS" pitchFamily="66" charset="0"/>
                        </a:rPr>
                        <a:t> </a:t>
                      </a:r>
                      <a:r>
                        <a:rPr lang="en-US" sz="1400" dirty="0" err="1">
                          <a:effectLst/>
                          <a:latin typeface="Comic Sans MS" pitchFamily="66" charset="0"/>
                        </a:rPr>
                        <a:t>dampak</a:t>
                      </a:r>
                      <a:endParaRPr lang="en-US" sz="1200" dirty="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Dampak</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Deskripsi</a:t>
                      </a:r>
                      <a:endParaRPr lang="en-US" sz="1200">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0"/>
                  </a:ext>
                </a:extLst>
              </a:tr>
              <a:tr h="1260228">
                <a:tc>
                  <a:txBody>
                    <a:bodyPr/>
                    <a:lstStyle/>
                    <a:p>
                      <a:pPr algn="just">
                        <a:lnSpc>
                          <a:spcPct val="115000"/>
                        </a:lnSpc>
                        <a:spcAft>
                          <a:spcPts val="0"/>
                        </a:spcAft>
                      </a:pPr>
                      <a:r>
                        <a:rPr lang="en-US" sz="1400" dirty="0">
                          <a:effectLst/>
                          <a:latin typeface="Comic Sans MS" pitchFamily="66" charset="0"/>
                        </a:rPr>
                        <a:t>M1</a:t>
                      </a:r>
                      <a:endParaRPr lang="en-US" sz="1200" dirty="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model obyek perancangan</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ini menganggap deskripsi nyata atau fisik sistem dan dapat menghasilkan perubahan dalam arsitektur perangkat lunak tentang ukuran perubahan dalam model.</a:t>
                      </a:r>
                      <a:endParaRPr lang="en-US" sz="1200">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1"/>
                  </a:ext>
                </a:extLst>
              </a:tr>
              <a:tr h="1515200">
                <a:tc>
                  <a:txBody>
                    <a:bodyPr/>
                    <a:lstStyle/>
                    <a:p>
                      <a:pPr algn="just">
                        <a:lnSpc>
                          <a:spcPct val="115000"/>
                        </a:lnSpc>
                        <a:spcAft>
                          <a:spcPts val="0"/>
                        </a:spcAft>
                      </a:pPr>
                      <a:r>
                        <a:rPr lang="en-US" sz="1400">
                          <a:effectLst/>
                          <a:latin typeface="Comic Sans MS" pitchFamily="66" charset="0"/>
                        </a:rPr>
                        <a:t>M2</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model obyek analisis</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ini menganggap deskripsi ideal atau logis dari sistem. Perubahan kecil dapat menghasilkan perubahan dalam arsitektur perangkat lunak yang lebih besar daripada perubahan dalam model ini.</a:t>
                      </a:r>
                      <a:endParaRPr lang="en-US" sz="1200">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2"/>
                  </a:ext>
                </a:extLst>
              </a:tr>
              <a:tr h="1260228">
                <a:tc>
                  <a:txBody>
                    <a:bodyPr/>
                    <a:lstStyle/>
                    <a:p>
                      <a:pPr algn="just">
                        <a:lnSpc>
                          <a:spcPct val="115000"/>
                        </a:lnSpc>
                        <a:spcAft>
                          <a:spcPts val="0"/>
                        </a:spcAft>
                      </a:pPr>
                      <a:r>
                        <a:rPr lang="en-US" sz="1400">
                          <a:effectLst/>
                          <a:latin typeface="Comic Sans MS" pitchFamily="66" charset="0"/>
                        </a:rPr>
                        <a:t>M3</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model obyek domain</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ini menganggap kosakata yang dibutuhkan dalam sistem. Perubahan kecil di sini dapat menghasilkan perubahan besar dalam arsitektur perangkat lunak.</a:t>
                      </a:r>
                      <a:endParaRPr lang="en-US" sz="1200">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3"/>
                  </a:ext>
                </a:extLst>
              </a:tr>
              <a:tr h="1260228">
                <a:tc>
                  <a:txBody>
                    <a:bodyPr/>
                    <a:lstStyle/>
                    <a:p>
                      <a:pPr algn="just">
                        <a:lnSpc>
                          <a:spcPct val="115000"/>
                        </a:lnSpc>
                        <a:spcAft>
                          <a:spcPts val="0"/>
                        </a:spcAft>
                      </a:pPr>
                      <a:r>
                        <a:rPr lang="en-US" sz="1400">
                          <a:effectLst/>
                          <a:latin typeface="Comic Sans MS" pitchFamily="66" charset="0"/>
                        </a:rPr>
                        <a:t>M4</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a:effectLst/>
                          <a:latin typeface="Comic Sans MS" pitchFamily="66" charset="0"/>
                        </a:rPr>
                        <a:t>Perubahan model use case</a:t>
                      </a:r>
                      <a:endParaRPr lang="en-US" sz="1200">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en-US" sz="1400" dirty="0" err="1">
                          <a:effectLst/>
                          <a:latin typeface="Comic Sans MS" pitchFamily="66" charset="0"/>
                        </a:rPr>
                        <a:t>Perubahan</a:t>
                      </a:r>
                      <a:r>
                        <a:rPr lang="en-US" sz="1400" dirty="0">
                          <a:effectLst/>
                          <a:latin typeface="Comic Sans MS" pitchFamily="66" charset="0"/>
                        </a:rPr>
                        <a:t> </a:t>
                      </a:r>
                      <a:r>
                        <a:rPr lang="en-US" sz="1400" dirty="0" err="1">
                          <a:effectLst/>
                          <a:latin typeface="Comic Sans MS" pitchFamily="66" charset="0"/>
                        </a:rPr>
                        <a:t>ini</a:t>
                      </a:r>
                      <a:r>
                        <a:rPr lang="en-US" sz="1400" dirty="0">
                          <a:effectLst/>
                          <a:latin typeface="Comic Sans MS" pitchFamily="66" charset="0"/>
                        </a:rPr>
                        <a:t> </a:t>
                      </a:r>
                      <a:r>
                        <a:rPr lang="en-US" sz="1400" dirty="0" err="1">
                          <a:effectLst/>
                          <a:latin typeface="Comic Sans MS" pitchFamily="66" charset="0"/>
                        </a:rPr>
                        <a:t>memerlukan</a:t>
                      </a:r>
                      <a:r>
                        <a:rPr lang="en-US" sz="1400" dirty="0">
                          <a:effectLst/>
                          <a:latin typeface="Comic Sans MS" pitchFamily="66" charset="0"/>
                        </a:rPr>
                        <a:t> </a:t>
                      </a:r>
                      <a:r>
                        <a:rPr lang="en-US" sz="1400" dirty="0" err="1">
                          <a:effectLst/>
                          <a:latin typeface="Comic Sans MS" pitchFamily="66" charset="0"/>
                        </a:rPr>
                        <a:t>penambahan</a:t>
                      </a:r>
                      <a:r>
                        <a:rPr lang="en-US" sz="1400" dirty="0">
                          <a:effectLst/>
                          <a:latin typeface="Comic Sans MS" pitchFamily="66" charset="0"/>
                        </a:rPr>
                        <a:t> </a:t>
                      </a:r>
                      <a:r>
                        <a:rPr lang="en-US" sz="1400" dirty="0" err="1">
                          <a:effectLst/>
                          <a:latin typeface="Comic Sans MS" pitchFamily="66" charset="0"/>
                        </a:rPr>
                        <a:t>dan</a:t>
                      </a:r>
                      <a:r>
                        <a:rPr lang="en-US" sz="1400" dirty="0">
                          <a:effectLst/>
                          <a:latin typeface="Comic Sans MS" pitchFamily="66" charset="0"/>
                        </a:rPr>
                        <a:t> </a:t>
                      </a:r>
                      <a:r>
                        <a:rPr lang="en-US" sz="1400" dirty="0" err="1">
                          <a:effectLst/>
                          <a:latin typeface="Comic Sans MS" pitchFamily="66" charset="0"/>
                        </a:rPr>
                        <a:t>penghapusan</a:t>
                      </a:r>
                      <a:r>
                        <a:rPr lang="en-US" sz="1400" dirty="0">
                          <a:effectLst/>
                          <a:latin typeface="Comic Sans MS" pitchFamily="66" charset="0"/>
                        </a:rPr>
                        <a:t> </a:t>
                      </a:r>
                      <a:r>
                        <a:rPr lang="en-US" sz="1400" dirty="0" err="1">
                          <a:effectLst/>
                          <a:latin typeface="Comic Sans MS" pitchFamily="66" charset="0"/>
                        </a:rPr>
                        <a:t>dengan</a:t>
                      </a:r>
                      <a:r>
                        <a:rPr lang="en-US" sz="1400" dirty="0">
                          <a:effectLst/>
                          <a:latin typeface="Comic Sans MS" pitchFamily="66" charset="0"/>
                        </a:rPr>
                        <a:t> model use case. </a:t>
                      </a:r>
                      <a:r>
                        <a:rPr lang="en-US" sz="1400" dirty="0" err="1">
                          <a:effectLst/>
                          <a:latin typeface="Comic Sans MS" pitchFamily="66" charset="0"/>
                        </a:rPr>
                        <a:t>Perubahan</a:t>
                      </a:r>
                      <a:r>
                        <a:rPr lang="en-US" sz="1400" dirty="0">
                          <a:effectLst/>
                          <a:latin typeface="Comic Sans MS" pitchFamily="66" charset="0"/>
                        </a:rPr>
                        <a:t> </a:t>
                      </a:r>
                      <a:r>
                        <a:rPr lang="en-US" sz="1400" dirty="0" err="1">
                          <a:effectLst/>
                          <a:latin typeface="Comic Sans MS" pitchFamily="66" charset="0"/>
                        </a:rPr>
                        <a:t>kecil</a:t>
                      </a:r>
                      <a:r>
                        <a:rPr lang="en-US" sz="1400" dirty="0">
                          <a:effectLst/>
                          <a:latin typeface="Comic Sans MS" pitchFamily="66" charset="0"/>
                        </a:rPr>
                        <a:t> di </a:t>
                      </a:r>
                      <a:r>
                        <a:rPr lang="en-US" sz="1400" dirty="0" err="1">
                          <a:effectLst/>
                          <a:latin typeface="Comic Sans MS" pitchFamily="66" charset="0"/>
                        </a:rPr>
                        <a:t>sini</a:t>
                      </a:r>
                      <a:r>
                        <a:rPr lang="en-US" sz="1400" dirty="0">
                          <a:effectLst/>
                          <a:latin typeface="Comic Sans MS" pitchFamily="66" charset="0"/>
                        </a:rPr>
                        <a:t> </a:t>
                      </a:r>
                      <a:r>
                        <a:rPr lang="en-US" sz="1400" dirty="0" err="1">
                          <a:effectLst/>
                          <a:latin typeface="Comic Sans MS" pitchFamily="66" charset="0"/>
                        </a:rPr>
                        <a:t>mungkin</a:t>
                      </a:r>
                      <a:r>
                        <a:rPr lang="en-US" sz="1400" dirty="0">
                          <a:effectLst/>
                          <a:latin typeface="Comic Sans MS" pitchFamily="66" charset="0"/>
                        </a:rPr>
                        <a:t> </a:t>
                      </a:r>
                      <a:r>
                        <a:rPr lang="en-US" sz="1400" dirty="0" err="1">
                          <a:effectLst/>
                          <a:latin typeface="Comic Sans MS" pitchFamily="66" charset="0"/>
                        </a:rPr>
                        <a:t>memerlukan</a:t>
                      </a:r>
                      <a:r>
                        <a:rPr lang="en-US" sz="1400" dirty="0">
                          <a:effectLst/>
                          <a:latin typeface="Comic Sans MS" pitchFamily="66" charset="0"/>
                        </a:rPr>
                        <a:t> </a:t>
                      </a:r>
                      <a:r>
                        <a:rPr lang="en-US" sz="1400" dirty="0" err="1">
                          <a:effectLst/>
                          <a:latin typeface="Comic Sans MS" pitchFamily="66" charset="0"/>
                        </a:rPr>
                        <a:t>perubahan</a:t>
                      </a:r>
                      <a:r>
                        <a:rPr lang="en-US" sz="1400" dirty="0">
                          <a:effectLst/>
                          <a:latin typeface="Comic Sans MS" pitchFamily="66" charset="0"/>
                        </a:rPr>
                        <a:t> </a:t>
                      </a:r>
                      <a:r>
                        <a:rPr lang="en-US" sz="1400" dirty="0" err="1">
                          <a:effectLst/>
                          <a:latin typeface="Comic Sans MS" pitchFamily="66" charset="0"/>
                        </a:rPr>
                        <a:t>besar</a:t>
                      </a:r>
                      <a:r>
                        <a:rPr lang="en-US" sz="1400" dirty="0">
                          <a:effectLst/>
                          <a:latin typeface="Comic Sans MS" pitchFamily="66" charset="0"/>
                        </a:rPr>
                        <a:t> </a:t>
                      </a:r>
                      <a:r>
                        <a:rPr lang="en-US" sz="1400" dirty="0" err="1">
                          <a:effectLst/>
                          <a:latin typeface="Comic Sans MS" pitchFamily="66" charset="0"/>
                        </a:rPr>
                        <a:t>dalam</a:t>
                      </a:r>
                      <a:r>
                        <a:rPr lang="en-US" sz="1400" dirty="0">
                          <a:effectLst/>
                          <a:latin typeface="Comic Sans MS" pitchFamily="66" charset="0"/>
                        </a:rPr>
                        <a:t> </a:t>
                      </a:r>
                      <a:r>
                        <a:rPr lang="en-US" sz="1400" dirty="0" err="1">
                          <a:effectLst/>
                          <a:latin typeface="Comic Sans MS" pitchFamily="66" charset="0"/>
                        </a:rPr>
                        <a:t>arsitektur</a:t>
                      </a:r>
                      <a:r>
                        <a:rPr lang="en-US" sz="1400" dirty="0">
                          <a:effectLst/>
                          <a:latin typeface="Comic Sans MS" pitchFamily="66" charset="0"/>
                        </a:rPr>
                        <a:t> </a:t>
                      </a:r>
                      <a:r>
                        <a:rPr lang="en-US" sz="1400" dirty="0" err="1">
                          <a:effectLst/>
                          <a:latin typeface="Comic Sans MS" pitchFamily="66" charset="0"/>
                        </a:rPr>
                        <a:t>perangkat</a:t>
                      </a:r>
                      <a:r>
                        <a:rPr lang="en-US" sz="1400" dirty="0">
                          <a:effectLst/>
                          <a:latin typeface="Comic Sans MS" pitchFamily="66" charset="0"/>
                        </a:rPr>
                        <a:t> </a:t>
                      </a:r>
                      <a:r>
                        <a:rPr lang="en-US" sz="1400" dirty="0" err="1">
                          <a:effectLst/>
                          <a:latin typeface="Comic Sans MS" pitchFamily="66" charset="0"/>
                        </a:rPr>
                        <a:t>lunak</a:t>
                      </a:r>
                      <a:r>
                        <a:rPr lang="en-US" sz="1400" dirty="0">
                          <a:effectLst/>
                          <a:latin typeface="Comic Sans MS" pitchFamily="66" charset="0"/>
                        </a:rPr>
                        <a:t>.</a:t>
                      </a:r>
                      <a:endParaRPr lang="en-US" sz="1200" dirty="0">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804427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de-DE" sz="3200" b="1" i="1" dirty="0">
                <a:effectLst/>
              </a:rPr>
              <a:t>Alat Pendukung </a:t>
            </a:r>
            <a:endParaRPr lang="en-US" sz="3200" b="1" dirty="0">
              <a:effectLst/>
            </a:endParaRPr>
          </a:p>
        </p:txBody>
      </p:sp>
      <p:sp>
        <p:nvSpPr>
          <p:cNvPr id="5" name="Content Placeholder 3"/>
          <p:cNvSpPr>
            <a:spLocks noGrp="1"/>
          </p:cNvSpPr>
          <p:nvPr>
            <p:ph sz="quarter" idx="4294967295"/>
          </p:nvPr>
        </p:nvSpPr>
        <p:spPr>
          <a:xfrm>
            <a:off x="0" y="739140"/>
            <a:ext cx="9067800" cy="611886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Sebuah database atau spreadsheet sederhana dapat digunakan sebagai dukungan manajemen perubahan mendasar, tetapi masih membutuhkan cukup banyak pekerjaan manual, yang pada akhirnya dapat menyebabkan inkonsistensi dalam manajemen perubahan data.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523359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de-DE" sz="3200" b="1" i="1" dirty="0">
                <a:effectLst/>
              </a:rPr>
              <a:t>Alat Pendukung </a:t>
            </a:r>
            <a:endParaRPr lang="en-US" sz="3200" b="1" dirty="0">
              <a:effectLst/>
            </a:endParaRPr>
          </a:p>
        </p:txBody>
      </p:sp>
      <p:sp>
        <p:nvSpPr>
          <p:cNvPr id="5" name="Content Placeholder 3"/>
          <p:cNvSpPr>
            <a:spLocks noGrp="1"/>
          </p:cNvSpPr>
          <p:nvPr>
            <p:ph sz="quarter" idx="4294967295"/>
          </p:nvPr>
        </p:nvSpPr>
        <p:spPr>
          <a:xfrm>
            <a:off x="0" y="739140"/>
            <a:ext cx="9067800" cy="6118860"/>
          </a:xfrm>
          <a:prstGeom prst="rect">
            <a:avLst/>
          </a:prstGeom>
        </p:spPr>
        <p:txBody>
          <a:bodyPr>
            <a:noAutofit/>
          </a:bodyPr>
          <a:lstStyle/>
          <a:p>
            <a:pPr algn="just">
              <a:lnSpc>
                <a:spcPct val="150000"/>
              </a:lnSpc>
              <a:buFont typeface="Wingdings" pitchFamily="2" charset="2"/>
              <a:buChar char="ü"/>
            </a:pPr>
            <a:r>
              <a:rPr lang="id-ID" sz="2200" dirty="0">
                <a:solidFill>
                  <a:schemeClr val="tx1"/>
                </a:solidFill>
                <a:latin typeface="Comic Sans MS" pitchFamily="66" charset="0"/>
              </a:rPr>
              <a:t>Dalam sebuah survei fitur dari 29 alat manajemen kebutuhan pendukung </a:t>
            </a:r>
            <a:r>
              <a:rPr lang="id-ID" sz="2200" i="1" dirty="0">
                <a:solidFill>
                  <a:schemeClr val="tx1"/>
                </a:solidFill>
                <a:latin typeface="Comic Sans MS" pitchFamily="66" charset="0"/>
              </a:rPr>
              <a:t>traceability</a:t>
            </a:r>
            <a:r>
              <a:rPr lang="id-ID" sz="2200" dirty="0">
                <a:solidFill>
                  <a:schemeClr val="tx1"/>
                </a:solidFill>
                <a:latin typeface="Comic Sans MS" pitchFamily="66" charset="0"/>
              </a:rPr>
              <a:t>, hanya bisa menemukan sembilan alat yang secara eksplisit dinyatakan di situs web mereka bahwa mereka mendukung </a:t>
            </a:r>
            <a:r>
              <a:rPr lang="id-ID" sz="2200" i="1" dirty="0">
                <a:solidFill>
                  <a:schemeClr val="tx1"/>
                </a:solidFill>
                <a:latin typeface="Comic Sans MS" pitchFamily="66" charset="0"/>
              </a:rPr>
              <a:t>traceability</a:t>
            </a:r>
            <a:r>
              <a:rPr lang="id-ID" sz="2200" dirty="0">
                <a:solidFill>
                  <a:schemeClr val="tx1"/>
                </a:solidFill>
                <a:latin typeface="Comic Sans MS" pitchFamily="66" charset="0"/>
              </a:rPr>
              <a:t> antara kebutuhan dan SLO lainnya, seperti elemen desain, uji kasus dan kode. </a:t>
            </a:r>
            <a:endParaRPr lang="en-US" sz="2200" dirty="0">
              <a:solidFill>
                <a:schemeClr val="tx1"/>
              </a:solidFill>
              <a:latin typeface="Comic Sans MS" pitchFamily="66" charset="0"/>
            </a:endParaRPr>
          </a:p>
          <a:p>
            <a:pPr algn="just">
              <a:lnSpc>
                <a:spcPct val="150000"/>
              </a:lnSpc>
              <a:buFont typeface="Wingdings" pitchFamily="2" charset="2"/>
              <a:buChar char="ü"/>
            </a:pP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Hal ini menunjukkan bahwa dalam banyak kasus itu perlu untuk menggunakan beberapa alat yang berbeda untuk mengelola </a:t>
            </a:r>
            <a:r>
              <a:rPr lang="id-ID" sz="2200" i="1" dirty="0">
                <a:solidFill>
                  <a:schemeClr val="tx1"/>
                </a:solidFill>
                <a:latin typeface="Comic Sans MS" pitchFamily="66" charset="0"/>
              </a:rPr>
              <a:t>traceability</a:t>
            </a:r>
            <a:r>
              <a:rPr lang="id-ID" sz="2200" dirty="0">
                <a:solidFill>
                  <a:schemeClr val="tx1"/>
                </a:solidFill>
                <a:latin typeface="Comic Sans MS" pitchFamily="66" charset="0"/>
              </a:rPr>
              <a:t> dan melakukan analisis dampak, yang dapat menjadi masalah tergantung pada tingkat integrasi antara alat.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687092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Pendahuluan</a:t>
            </a:r>
            <a:r>
              <a:rPr lang="en-US" sz="3200" dirty="0"/>
              <a:t> Impact Analysis</a:t>
            </a:r>
          </a:p>
        </p:txBody>
      </p:sp>
      <p:sp>
        <p:nvSpPr>
          <p:cNvPr id="4" name="Content Placeholder 3"/>
          <p:cNvSpPr>
            <a:spLocks noGrp="1"/>
          </p:cNvSpPr>
          <p:nvPr>
            <p:ph sz="quarter" idx="4294967295"/>
          </p:nvPr>
        </p:nvSpPr>
        <p:spPr>
          <a:xfrm>
            <a:off x="0" y="990600"/>
            <a:ext cx="9067800" cy="4922520"/>
          </a:xfrm>
          <a:prstGeom prst="rect">
            <a:avLst/>
          </a:prstGeom>
        </p:spPr>
        <p:txBody>
          <a:bodyPr>
            <a:noAutofit/>
          </a:bodyPr>
          <a:lstStyle/>
          <a:p>
            <a:pPr algn="just">
              <a:lnSpc>
                <a:spcPct val="150000"/>
              </a:lnSpc>
              <a:buFont typeface="Wingdings" pitchFamily="2" charset="2"/>
              <a:buChar char="ü"/>
            </a:pPr>
            <a:r>
              <a:rPr lang="id-ID" dirty="0">
                <a:solidFill>
                  <a:srgbClr val="0070C0"/>
                </a:solidFill>
                <a:latin typeface="Comic Sans MS" pitchFamily="66" charset="0"/>
              </a:rPr>
              <a:t>Perubahan</a:t>
            </a:r>
            <a:r>
              <a:rPr lang="id-ID" dirty="0">
                <a:solidFill>
                  <a:schemeClr val="tx1"/>
                </a:solidFill>
                <a:latin typeface="Comic Sans MS" pitchFamily="66" charset="0"/>
              </a:rPr>
              <a:t> adalah properti yang tak terhindarkan dari perangkat lunak apapun untuk sejumlah alasan.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Namun, perubahan perangkat lunak jika tidak dikontrol dengan baik, akan menyebabkan kerusakan perangkat lunak tersebut. </a:t>
            </a:r>
            <a:endParaRPr lang="en-US" dirty="0">
              <a:solidFill>
                <a:schemeClr val="tx1"/>
              </a:solidFill>
              <a:latin typeface="Comic Sans MS" pitchFamily="66" charset="0"/>
            </a:endParaRPr>
          </a:p>
          <a:p>
            <a:pPr algn="just">
              <a:lnSpc>
                <a:spcPct val="150000"/>
              </a:lnSpc>
              <a:buFont typeface="Wingdings" pitchFamily="2" charset="2"/>
              <a:buChar char="ü"/>
            </a:pPr>
            <a:r>
              <a:rPr lang="id-ID" sz="2000" dirty="0">
                <a:solidFill>
                  <a:schemeClr val="tx1"/>
                </a:solidFill>
                <a:latin typeface="Comic Sans MS" pitchFamily="66" charset="0"/>
              </a:rPr>
              <a:t>Misalnya, ketika Mozilla mempunyai 2.000.000 baris kode (SLOC) yang dianalisis, ada indikasi kuat bahwa perangkat lunak semakin memburuk secara signifikan karena perubahan yang tidak terkendali, hal ini membuat perangkat lunak diperbaiki dengan keras.</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1877015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de-DE" sz="3200" b="1" i="1" dirty="0">
                <a:effectLst/>
              </a:rPr>
              <a:t>Alat Pendukung </a:t>
            </a:r>
            <a:endParaRPr lang="en-US" sz="3200" b="1" dirty="0">
              <a:effectLst/>
            </a:endParaRPr>
          </a:p>
        </p:txBody>
      </p:sp>
      <p:sp>
        <p:nvSpPr>
          <p:cNvPr id="5" name="Content Placeholder 3"/>
          <p:cNvSpPr>
            <a:spLocks noGrp="1"/>
          </p:cNvSpPr>
          <p:nvPr>
            <p:ph sz="quarter" idx="4294967295"/>
          </p:nvPr>
        </p:nvSpPr>
        <p:spPr>
          <a:xfrm>
            <a:off x="0" y="739140"/>
            <a:ext cx="9067800" cy="6118860"/>
          </a:xfrm>
          <a:prstGeom prst="rect">
            <a:avLst/>
          </a:prstGeom>
        </p:spPr>
        <p:txBody>
          <a:bodyPr>
            <a:noAutofit/>
          </a:bodyPr>
          <a:lstStyle/>
          <a:p>
            <a:pPr algn="just">
              <a:lnSpc>
                <a:spcPct val="150000"/>
              </a:lnSpc>
              <a:buFont typeface="Wingdings" pitchFamily="2" charset="2"/>
              <a:buChar char="ü"/>
            </a:pPr>
            <a:r>
              <a:rPr lang="en-US" sz="2200" dirty="0" err="1">
                <a:solidFill>
                  <a:schemeClr val="tx1"/>
                </a:solidFill>
                <a:latin typeface="Comic Sans MS" pitchFamily="66" charset="0"/>
              </a:rPr>
              <a:t>Contoh</a:t>
            </a:r>
            <a:r>
              <a:rPr lang="en-US" sz="2200" dirty="0">
                <a:solidFill>
                  <a:schemeClr val="tx1"/>
                </a:solidFill>
                <a:latin typeface="Comic Sans MS" pitchFamily="66" charset="0"/>
              </a:rPr>
              <a:t> </a:t>
            </a:r>
            <a:r>
              <a:rPr lang="en-US" sz="2200" dirty="0" err="1">
                <a:solidFill>
                  <a:schemeClr val="tx1"/>
                </a:solidFill>
                <a:latin typeface="Comic Sans MS" pitchFamily="66" charset="0"/>
              </a:rPr>
              <a:t>alat</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pendukung</a:t>
            </a:r>
            <a:r>
              <a:rPr lang="en-US" sz="2200" dirty="0">
                <a:solidFill>
                  <a:schemeClr val="tx1"/>
                </a:solidFill>
                <a:latin typeface="Comic Sans MS" pitchFamily="66" charset="0"/>
              </a:rPr>
              <a:t> </a:t>
            </a:r>
            <a:r>
              <a:rPr lang="en-US" sz="2200" dirty="0" err="1">
                <a:solidFill>
                  <a:schemeClr val="tx1"/>
                </a:solidFill>
                <a:latin typeface="Comic Sans MS" pitchFamily="66" charset="0"/>
              </a:rPr>
              <a:t>untuk</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melakukan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analisis</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dampak</a:t>
            </a:r>
            <a:r>
              <a:rPr lang="en-US" sz="2200" dirty="0">
                <a:solidFill>
                  <a:schemeClr val="tx1"/>
                </a:solidFill>
                <a:latin typeface="Comic Sans MS" pitchFamily="66" charset="0"/>
              </a:rPr>
              <a:t> </a:t>
            </a:r>
            <a:r>
              <a:rPr lang="en-US" sz="2200" dirty="0" err="1">
                <a:solidFill>
                  <a:schemeClr val="tx1"/>
                </a:solidFill>
                <a:latin typeface="Comic Sans MS" pitchFamily="66" charset="0"/>
              </a:rPr>
              <a:t>adalah</a:t>
            </a:r>
            <a:r>
              <a:rPr lang="en-US" sz="2200" dirty="0">
                <a:solidFill>
                  <a:schemeClr val="tx1"/>
                </a:solidFill>
                <a:latin typeface="Comic Sans MS" pitchFamily="66" charset="0"/>
              </a:rPr>
              <a:t>:</a:t>
            </a:r>
          </a:p>
          <a:p>
            <a:pPr marL="0" indent="0" algn="just">
              <a:lnSpc>
                <a:spcPct val="150000"/>
              </a:lnSpc>
              <a:buNone/>
            </a:pPr>
            <a:r>
              <a:rPr lang="en-US" sz="2200" dirty="0" err="1">
                <a:solidFill>
                  <a:srgbClr val="0070C0"/>
                </a:solidFill>
                <a:latin typeface="Comic Sans MS" pitchFamily="66" charset="0"/>
              </a:rPr>
              <a:t>Egyed</a:t>
            </a:r>
            <a:endParaRPr lang="en-US" sz="2200" dirty="0">
              <a:solidFill>
                <a:srgbClr val="0070C0"/>
              </a:solidFill>
              <a:latin typeface="Comic Sans MS" pitchFamily="66" charset="0"/>
            </a:endParaRPr>
          </a:p>
          <a:p>
            <a:pPr algn="just">
              <a:lnSpc>
                <a:spcPct val="150000"/>
              </a:lnSpc>
              <a:buFont typeface="Wingdings" pitchFamily="2" charset="2"/>
              <a:buChar char="Ø"/>
            </a:pPr>
            <a:r>
              <a:rPr lang="en-US" sz="2200" dirty="0" err="1">
                <a:solidFill>
                  <a:schemeClr val="tx1"/>
                </a:solidFill>
                <a:latin typeface="Comic Sans MS" pitchFamily="66" charset="0"/>
              </a:rPr>
              <a:t>Dalam</a:t>
            </a:r>
            <a:r>
              <a:rPr lang="en-US" sz="2200" dirty="0">
                <a:solidFill>
                  <a:schemeClr val="tx1"/>
                </a:solidFill>
                <a:latin typeface="Comic Sans MS" pitchFamily="66" charset="0"/>
              </a:rPr>
              <a:t> </a:t>
            </a:r>
            <a:r>
              <a:rPr lang="en-US" sz="2200" i="1" dirty="0">
                <a:solidFill>
                  <a:schemeClr val="tx1"/>
                </a:solidFill>
                <a:latin typeface="Comic Sans MS" pitchFamily="66" charset="0"/>
              </a:rPr>
              <a:t>tool </a:t>
            </a:r>
            <a:r>
              <a:rPr lang="en-US" sz="2200" dirty="0" err="1">
                <a:solidFill>
                  <a:schemeClr val="tx1"/>
                </a:solidFill>
                <a:latin typeface="Comic Sans MS" pitchFamily="66" charset="0"/>
              </a:rPr>
              <a:t>ini</a:t>
            </a:r>
            <a:r>
              <a:rPr lang="en-US" sz="2200" dirty="0">
                <a:solidFill>
                  <a:schemeClr val="tx1"/>
                </a:solidFill>
                <a:latin typeface="Comic Sans MS" pitchFamily="66" charset="0"/>
              </a:rPr>
              <a:t> di</a:t>
            </a:r>
            <a:r>
              <a:rPr lang="id-ID" sz="2200" dirty="0">
                <a:solidFill>
                  <a:schemeClr val="tx1"/>
                </a:solidFill>
                <a:latin typeface="Comic Sans MS" pitchFamily="66" charset="0"/>
              </a:rPr>
              <a:t>usulkan sebuah pendekatan untuk mengekstraksi dependensi terutama untuk </a:t>
            </a:r>
            <a:r>
              <a:rPr lang="id-ID" sz="2200" i="1" dirty="0">
                <a:solidFill>
                  <a:schemeClr val="tx1"/>
                </a:solidFill>
                <a:latin typeface="Comic Sans MS" pitchFamily="66" charset="0"/>
              </a:rPr>
              <a:t>source code</a:t>
            </a:r>
            <a:r>
              <a:rPr lang="id-ID" sz="2200" dirty="0">
                <a:solidFill>
                  <a:schemeClr val="tx1"/>
                </a:solidFill>
                <a:latin typeface="Comic Sans MS" pitchFamily="66" charset="0"/>
              </a:rPr>
              <a:t>. </a:t>
            </a:r>
            <a:endParaRPr lang="en-US" sz="2200" dirty="0">
              <a:solidFill>
                <a:schemeClr val="tx1"/>
              </a:solidFill>
              <a:latin typeface="Comic Sans MS" pitchFamily="66" charset="0"/>
            </a:endParaRPr>
          </a:p>
          <a:p>
            <a:pPr algn="just">
              <a:lnSpc>
                <a:spcPct val="150000"/>
              </a:lnSpc>
              <a:buFont typeface="Wingdings" pitchFamily="2" charset="2"/>
              <a:buChar char="Ø"/>
            </a:pPr>
            <a:r>
              <a:rPr lang="id-ID" sz="2200" dirty="0">
                <a:solidFill>
                  <a:schemeClr val="tx1"/>
                </a:solidFill>
                <a:latin typeface="Comic Sans MS" pitchFamily="66" charset="0"/>
              </a:rPr>
              <a:t>Masukan untuk pendekatan adalah seperangkat skenario pengujian dan beberapa jejak hipotesis yang menghubungkan skenario SLO. </a:t>
            </a:r>
            <a:endParaRPr lang="en-US" sz="2200" dirty="0">
              <a:solidFill>
                <a:schemeClr val="tx1"/>
              </a:solidFill>
              <a:latin typeface="Comic Sans MS" pitchFamily="66" charset="0"/>
            </a:endParaRPr>
          </a:p>
          <a:p>
            <a:pPr algn="just">
              <a:lnSpc>
                <a:spcPct val="150000"/>
              </a:lnSpc>
              <a:buFont typeface="Wingdings" pitchFamily="2" charset="2"/>
              <a:buChar char="Ø"/>
            </a:pPr>
            <a:r>
              <a:rPr lang="id-ID" sz="2200" dirty="0">
                <a:solidFill>
                  <a:schemeClr val="tx1"/>
                </a:solidFill>
                <a:latin typeface="Comic Sans MS" pitchFamily="66" charset="0"/>
              </a:rPr>
              <a:t>Pendekatan kemudian menghitung </a:t>
            </a:r>
            <a:r>
              <a:rPr lang="id-ID" sz="2200" i="1" dirty="0">
                <a:solidFill>
                  <a:schemeClr val="tx1"/>
                </a:solidFill>
                <a:latin typeface="Comic Sans MS" pitchFamily="66" charset="0"/>
              </a:rPr>
              <a:t>footprint </a:t>
            </a:r>
            <a:r>
              <a:rPr lang="id-ID" sz="2200" dirty="0">
                <a:solidFill>
                  <a:schemeClr val="tx1"/>
                </a:solidFill>
                <a:latin typeface="Comic Sans MS" pitchFamily="66" charset="0"/>
              </a:rPr>
              <a:t>dari skenario, yaitu baris </a:t>
            </a:r>
            <a:r>
              <a:rPr lang="id-ID" sz="2200" i="1" dirty="0">
                <a:solidFill>
                  <a:schemeClr val="tx1"/>
                </a:solidFill>
                <a:latin typeface="Comic Sans MS" pitchFamily="66" charset="0"/>
              </a:rPr>
              <a:t>source code</a:t>
            </a:r>
            <a:r>
              <a:rPr lang="id-ID" sz="2200" dirty="0">
                <a:solidFill>
                  <a:schemeClr val="tx1"/>
                </a:solidFill>
                <a:latin typeface="Comic Sans MS" pitchFamily="66" charset="0"/>
              </a:rPr>
              <a:t> yang menutupi, dan berdasarkan </a:t>
            </a:r>
            <a:r>
              <a:rPr lang="id-ID" sz="2200" i="1" dirty="0">
                <a:solidFill>
                  <a:schemeClr val="tx1"/>
                </a:solidFill>
                <a:latin typeface="Comic Sans MS" pitchFamily="66" charset="0"/>
              </a:rPr>
              <a:t>footprint</a:t>
            </a:r>
            <a:r>
              <a:rPr lang="id-ID" sz="2200" dirty="0">
                <a:solidFill>
                  <a:schemeClr val="tx1"/>
                </a:solidFill>
                <a:latin typeface="Comic Sans MS" pitchFamily="66" charset="0"/>
              </a:rPr>
              <a:t> dan hipotesis jejak menghasilkan jejak yang tersisa.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08312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err="1"/>
              <a:t>Pengertian</a:t>
            </a:r>
            <a:r>
              <a:rPr lang="en-US" sz="3200" dirty="0"/>
              <a:t> Impact Analysis</a:t>
            </a:r>
          </a:p>
        </p:txBody>
      </p:sp>
      <p:sp>
        <p:nvSpPr>
          <p:cNvPr id="4" name="Content Placeholder 3"/>
          <p:cNvSpPr>
            <a:spLocks noGrp="1"/>
          </p:cNvSpPr>
          <p:nvPr>
            <p:ph sz="quarter" idx="4294967295"/>
          </p:nvPr>
        </p:nvSpPr>
        <p:spPr>
          <a:xfrm>
            <a:off x="0" y="990600"/>
            <a:ext cx="9067800" cy="4922520"/>
          </a:xfrm>
          <a:prstGeom prst="rect">
            <a:avLst/>
          </a:prstGeom>
        </p:spPr>
        <p:txBody>
          <a:bodyPr>
            <a:noAutofit/>
          </a:bodyPr>
          <a:lstStyle/>
          <a:p>
            <a:pPr algn="just">
              <a:lnSpc>
                <a:spcPct val="150000"/>
              </a:lnSpc>
              <a:buFont typeface="Wingdings" pitchFamily="2" charset="2"/>
              <a:buChar char="ü"/>
            </a:pPr>
            <a:r>
              <a:rPr lang="id-ID" dirty="0">
                <a:solidFill>
                  <a:srgbClr val="0070C0"/>
                </a:solidFill>
                <a:latin typeface="Comic Sans MS" pitchFamily="66" charset="0"/>
              </a:rPr>
              <a:t>Analisis dampak </a:t>
            </a:r>
            <a:r>
              <a:rPr lang="id-ID" dirty="0">
                <a:solidFill>
                  <a:schemeClr val="tx1"/>
                </a:solidFill>
                <a:latin typeface="Comic Sans MS" pitchFamily="66" charset="0"/>
              </a:rPr>
              <a:t>adalah alat untuk mengendalikan perubahan dan untuk menghindari kerusakan. </a:t>
            </a:r>
            <a:endParaRPr lang="en-US" dirty="0">
              <a:solidFill>
                <a:schemeClr val="tx1"/>
              </a:solidFill>
              <a:latin typeface="Comic Sans MS" pitchFamily="66" charset="0"/>
            </a:endParaRPr>
          </a:p>
          <a:p>
            <a:pPr algn="just">
              <a:lnSpc>
                <a:spcPct val="150000"/>
              </a:lnSpc>
              <a:buFont typeface="Wingdings" pitchFamily="2" charset="2"/>
              <a:buChar char="ü"/>
            </a:pP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Bohner dan Arnold mendefinisikan </a:t>
            </a:r>
            <a:r>
              <a:rPr lang="id-ID" dirty="0">
                <a:solidFill>
                  <a:srgbClr val="0070C0"/>
                </a:solidFill>
                <a:latin typeface="Comic Sans MS" pitchFamily="66" charset="0"/>
              </a:rPr>
              <a:t>analisis dampak </a:t>
            </a:r>
            <a:r>
              <a:rPr lang="id-ID" dirty="0">
                <a:solidFill>
                  <a:schemeClr val="tx1"/>
                </a:solidFill>
                <a:latin typeface="Comic Sans MS" pitchFamily="66" charset="0"/>
              </a:rPr>
              <a:t>sebagai “aktifitas mengidentifikasi konsekuensi potensial, termasuk efek samping dan efek perubahan, atau memperkirakan apa yang perlu diubah untuk mencapai perubahan sebelum dibuat.”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570911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90600"/>
            <a:ext cx="9067800" cy="4922520"/>
          </a:xfrm>
          <a:prstGeom prst="rect">
            <a:avLst/>
          </a:prstGeom>
        </p:spPr>
        <p:txBody>
          <a:bodyPr>
            <a:noAutofit/>
          </a:bodyPr>
          <a:lstStyle/>
          <a:p>
            <a:pPr algn="just">
              <a:lnSpc>
                <a:spcPct val="150000"/>
              </a:lnSpc>
              <a:buFont typeface="Wingdings" pitchFamily="2" charset="2"/>
              <a:buChar char="ü"/>
            </a:pPr>
            <a:r>
              <a:rPr lang="en-US" dirty="0">
                <a:solidFill>
                  <a:schemeClr val="tx2"/>
                </a:solidFill>
                <a:latin typeface="Comic Sans MS" pitchFamily="66" charset="0"/>
              </a:rPr>
              <a:t>O</a:t>
            </a:r>
            <a:r>
              <a:rPr lang="id-ID" dirty="0">
                <a:solidFill>
                  <a:schemeClr val="tx2"/>
                </a:solidFill>
                <a:latin typeface="Comic Sans MS" pitchFamily="66" charset="0"/>
              </a:rPr>
              <a:t>utput </a:t>
            </a:r>
            <a:r>
              <a:rPr lang="id-ID" dirty="0">
                <a:solidFill>
                  <a:schemeClr val="tx1"/>
                </a:solidFill>
                <a:latin typeface="Comic Sans MS" pitchFamily="66" charset="0"/>
              </a:rPr>
              <a:t>dari analisis dampak dapat digunakan sebagai dasar </a:t>
            </a:r>
            <a:r>
              <a:rPr lang="id-ID" dirty="0">
                <a:solidFill>
                  <a:schemeClr val="tx2"/>
                </a:solidFill>
                <a:latin typeface="Comic Sans MS" pitchFamily="66" charset="0"/>
              </a:rPr>
              <a:t>untuk memperkirakan biaya </a:t>
            </a:r>
            <a:r>
              <a:rPr lang="id-ID" dirty="0">
                <a:solidFill>
                  <a:schemeClr val="tx1"/>
                </a:solidFill>
                <a:latin typeface="Comic Sans MS" pitchFamily="66" charset="0"/>
              </a:rPr>
              <a:t>yang terkait dengan perubahan.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Biaya perubahan dapat digunakan untuk memutuskan apakah akan diterapkan tergantung pada rasio biaya/ manfaatnya.</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970619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90600"/>
            <a:ext cx="9067800" cy="556260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Hal ini dijelaskan pada gambar di bawah ini. Perhatikan bahwa proses pembangunan kurang idealis, situasi masih memungkinkan; perubahan kebutuhan mempengaruhi semua representasi sistem yang ada.</a:t>
            </a:r>
            <a:endParaRPr lang="en-US" dirty="0">
              <a:solidFill>
                <a:schemeClr val="tx1"/>
              </a:solidFill>
              <a:latin typeface="Comic Sans MS" pitchFamily="66" charset="0"/>
            </a:endParaRPr>
          </a:p>
        </p:txBody>
      </p:sp>
      <p:pic>
        <p:nvPicPr>
          <p:cNvPr id="5" name="Picture 4"/>
          <p:cNvPicPr/>
          <p:nvPr/>
        </p:nvPicPr>
        <p:blipFill rotWithShape="1">
          <a:blip r:embed="rId2"/>
          <a:srcRect l="35577" t="41619" r="33654" b="44413"/>
          <a:stretch/>
        </p:blipFill>
        <p:spPr bwMode="auto">
          <a:xfrm>
            <a:off x="378372" y="3276600"/>
            <a:ext cx="8382000" cy="2102069"/>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378372" y="5359486"/>
            <a:ext cx="8382000" cy="923330"/>
          </a:xfrm>
          <a:prstGeom prst="rect">
            <a:avLst/>
          </a:prstGeom>
        </p:spPr>
        <p:txBody>
          <a:bodyPr wrap="square">
            <a:spAutoFit/>
          </a:bodyPr>
          <a:lstStyle/>
          <a:p>
            <a:pPr algn="ctr">
              <a:lnSpc>
                <a:spcPct val="150000"/>
              </a:lnSpc>
            </a:pPr>
            <a:r>
              <a:rPr lang="id-ID" i="1" dirty="0">
                <a:latin typeface="Comic Sans MS" pitchFamily="66" charset="0"/>
              </a:rPr>
              <a:t>Software life-cycle objects</a:t>
            </a:r>
            <a:r>
              <a:rPr lang="id-ID" dirty="0">
                <a:latin typeface="Comic Sans MS" pitchFamily="66" charset="0"/>
              </a:rPr>
              <a:t> (SLOs) yang </a:t>
            </a:r>
            <a:r>
              <a:rPr lang="id-ID" dirty="0">
                <a:solidFill>
                  <a:srgbClr val="0070C0"/>
                </a:solidFill>
                <a:latin typeface="Comic Sans MS" pitchFamily="66" charset="0"/>
              </a:rPr>
              <a:t>terkena dampak </a:t>
            </a:r>
            <a:r>
              <a:rPr lang="id-ID" dirty="0">
                <a:latin typeface="Comic Sans MS" pitchFamily="66" charset="0"/>
              </a:rPr>
              <a:t>(</a:t>
            </a:r>
            <a:r>
              <a:rPr lang="id-ID" dirty="0">
                <a:solidFill>
                  <a:srgbClr val="0070C0"/>
                </a:solidFill>
                <a:latin typeface="Comic Sans MS" pitchFamily="66" charset="0"/>
              </a:rPr>
              <a:t>kanan</a:t>
            </a:r>
            <a:r>
              <a:rPr lang="id-ID" dirty="0">
                <a:latin typeface="Comic Sans MS" pitchFamily="66" charset="0"/>
              </a:rPr>
              <a:t>) akibat perubahan kebutuhan dalam fase yang berbeda (</a:t>
            </a:r>
            <a:r>
              <a:rPr lang="id-ID" dirty="0">
                <a:solidFill>
                  <a:srgbClr val="0070C0"/>
                </a:solidFill>
                <a:latin typeface="Comic Sans MS" pitchFamily="66" charset="0"/>
              </a:rPr>
              <a:t>kiri</a:t>
            </a:r>
            <a:r>
              <a:rPr lang="id-ID" dirty="0">
                <a:latin typeface="Comic Sans MS" pitchFamily="66" charset="0"/>
              </a:rPr>
              <a:t>)</a:t>
            </a:r>
            <a:endParaRPr lang="en-US" dirty="0">
              <a:latin typeface="Comic Sans MS" pitchFamily="66" charset="0"/>
            </a:endParaRPr>
          </a:p>
        </p:txBody>
      </p:sp>
    </p:spTree>
    <p:extLst>
      <p:ext uri="{BB962C8B-B14F-4D97-AF65-F5344CB8AC3E}">
        <p14:creationId xmlns:p14="http://schemas.microsoft.com/office/powerpoint/2010/main" val="185207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90600"/>
            <a:ext cx="9067800" cy="5562600"/>
          </a:xfrm>
          <a:prstGeom prst="rect">
            <a:avLst/>
          </a:prstGeom>
        </p:spPr>
        <p:txBody>
          <a:bodyPr>
            <a:noAutofit/>
          </a:bodyPr>
          <a:lstStyle/>
          <a:p>
            <a:pPr algn="just">
              <a:buFont typeface="Wingdings" pitchFamily="2" charset="2"/>
              <a:buChar char="Ø"/>
            </a:pPr>
            <a:r>
              <a:rPr lang="id-ID" dirty="0">
                <a:solidFill>
                  <a:schemeClr val="tx2"/>
                </a:solidFill>
                <a:latin typeface="Comic Sans MS" pitchFamily="66" charset="0"/>
              </a:rPr>
              <a:t>Software life-cycle objects </a:t>
            </a:r>
            <a:r>
              <a:rPr lang="id-ID" dirty="0">
                <a:solidFill>
                  <a:schemeClr val="tx1"/>
                </a:solidFill>
                <a:latin typeface="Comic Sans MS" pitchFamily="66" charset="0"/>
              </a:rPr>
              <a:t>(SLOs) atau disebut juga produk perangkat lunak, atau produk hasil kerja) adalah pusat untuk analisis dampak. </a:t>
            </a:r>
            <a:endParaRPr lang="en-US" dirty="0">
              <a:solidFill>
                <a:schemeClr val="tx1"/>
              </a:solidFill>
              <a:latin typeface="Comic Sans MS" pitchFamily="66" charset="0"/>
            </a:endParaRPr>
          </a:p>
          <a:p>
            <a:pPr algn="just">
              <a:buFont typeface="Wingdings" pitchFamily="2" charset="2"/>
              <a:buChar char="Ø"/>
            </a:pPr>
            <a:endParaRPr lang="en-US" dirty="0">
              <a:solidFill>
                <a:schemeClr val="tx1"/>
              </a:solidFill>
              <a:latin typeface="Comic Sans MS" pitchFamily="66" charset="0"/>
            </a:endParaRPr>
          </a:p>
          <a:p>
            <a:pPr algn="just">
              <a:buFont typeface="Wingdings" pitchFamily="2" charset="2"/>
              <a:buChar char="Ø"/>
            </a:pPr>
            <a:r>
              <a:rPr lang="id-ID" dirty="0">
                <a:solidFill>
                  <a:schemeClr val="tx1"/>
                </a:solidFill>
                <a:latin typeface="Comic Sans MS" pitchFamily="66" charset="0"/>
              </a:rPr>
              <a:t>Sebuah SLO adalah sebuah artefak yang dihasilkan selama proyek, seperti kebutuhan, komponen arsitektur, kelas dan sebagainya. </a:t>
            </a:r>
            <a:endParaRPr lang="en-US" dirty="0">
              <a:solidFill>
                <a:schemeClr val="tx1"/>
              </a:solidFill>
              <a:latin typeface="Comic Sans MS" pitchFamily="66" charset="0"/>
            </a:endParaRPr>
          </a:p>
          <a:p>
            <a:pPr algn="just">
              <a:buFont typeface="Wingdings" pitchFamily="2" charset="2"/>
              <a:buChar char="Ø"/>
            </a:pPr>
            <a:endParaRPr lang="en-US" dirty="0">
              <a:solidFill>
                <a:schemeClr val="tx1"/>
              </a:solidFill>
              <a:latin typeface="Comic Sans MS" pitchFamily="66" charset="0"/>
            </a:endParaRPr>
          </a:p>
          <a:p>
            <a:pPr algn="just">
              <a:buFont typeface="Wingdings" pitchFamily="2" charset="2"/>
              <a:buChar char="Ø"/>
            </a:pPr>
            <a:r>
              <a:rPr lang="id-ID" dirty="0">
                <a:solidFill>
                  <a:schemeClr val="tx1"/>
                </a:solidFill>
                <a:latin typeface="Comic Sans MS" pitchFamily="66" charset="0"/>
              </a:rPr>
              <a:t>SLO saling terhubung satu sama lain melalui hubungan jaringan. Hubungan dapat terjadi antara SLO dari jenis yang sama, dan antara SLO dari berbagai jenis. </a:t>
            </a:r>
            <a:endParaRPr lang="en-US" dirty="0">
              <a:solidFill>
                <a:schemeClr val="tx1"/>
              </a:solidFill>
              <a:latin typeface="Comic Sans MS" pitchFamily="66" charset="0"/>
            </a:endParaRPr>
          </a:p>
          <a:p>
            <a:pPr algn="just">
              <a:buFont typeface="Wingdings" pitchFamily="2" charset="2"/>
              <a:buChar char="Ø"/>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612850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pPr marL="182880" indent="0" algn="ctr">
              <a:buNone/>
            </a:pPr>
            <a:r>
              <a:rPr lang="en-US" sz="3200" dirty="0"/>
              <a:t>Impact Analysis</a:t>
            </a:r>
          </a:p>
        </p:txBody>
      </p:sp>
      <p:sp>
        <p:nvSpPr>
          <p:cNvPr id="4" name="Content Placeholder 3"/>
          <p:cNvSpPr>
            <a:spLocks noGrp="1"/>
          </p:cNvSpPr>
          <p:nvPr>
            <p:ph sz="quarter" idx="4294967295"/>
          </p:nvPr>
        </p:nvSpPr>
        <p:spPr>
          <a:xfrm>
            <a:off x="0" y="990600"/>
            <a:ext cx="9067800" cy="5562600"/>
          </a:xfrm>
          <a:prstGeom prst="rect">
            <a:avLst/>
          </a:prstGeom>
        </p:spPr>
        <p:txBody>
          <a:bodyPr>
            <a:noAutofit/>
          </a:bodyPr>
          <a:lstStyle/>
          <a:p>
            <a:pPr algn="just">
              <a:lnSpc>
                <a:spcPct val="150000"/>
              </a:lnSpc>
              <a:buFont typeface="Wingdings" pitchFamily="2" charset="2"/>
              <a:buChar char="Ø"/>
            </a:pPr>
            <a:r>
              <a:rPr lang="id-ID" dirty="0">
                <a:solidFill>
                  <a:schemeClr val="tx1"/>
                </a:solidFill>
                <a:latin typeface="Comic Sans MS" pitchFamily="66" charset="0"/>
              </a:rPr>
              <a:t>Sebagai contoh, dua kebutuhan dapat saling berhubungan untuk menandakan bahwa mereka berhubungan satu sama lain.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Sebuah kebutuhan juga dapat dihubungkan ke komponen arsitektur, misalnya, untuk menandakan bahwa komponen menerapkan kebutuhan.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79157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4482</TotalTime>
  <Words>2266</Words>
  <Application>Microsoft Office PowerPoint</Application>
  <PresentationFormat>On-screen Show (4:3)</PresentationFormat>
  <Paragraphs>211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Executive</vt:lpstr>
      <vt:lpstr>Teknik Informatika S1</vt:lpstr>
      <vt:lpstr>SILABUS MATA KULIAH</vt:lpstr>
      <vt:lpstr>Impact Analysis</vt:lpstr>
      <vt:lpstr>Pendahuluan Impact Analysis</vt:lpstr>
      <vt:lpstr>Pengertian Impact Analysis</vt:lpstr>
      <vt:lpstr>Impact Analysis</vt:lpstr>
      <vt:lpstr>Impact Analysis</vt:lpstr>
      <vt:lpstr>Impact Analysis</vt:lpstr>
      <vt:lpstr>Impact Analysis</vt:lpstr>
      <vt:lpstr>Impact Analysis</vt:lpstr>
      <vt:lpstr>Impact Analysis</vt:lpstr>
      <vt:lpstr>Impact Analysis</vt:lpstr>
      <vt:lpstr>Impact Analysis</vt:lpstr>
      <vt:lpstr>Impact Analysis</vt:lpstr>
      <vt:lpstr>Impact Analysis</vt:lpstr>
      <vt:lpstr>Impact Analysis</vt:lpstr>
      <vt:lpstr>Perubahan Kebutuhan</vt:lpstr>
      <vt:lpstr>Perubahan Kebutuhan</vt:lpstr>
      <vt:lpstr>Perubahan Kebutuhan</vt:lpstr>
      <vt:lpstr>Perubahan Kebutuhan</vt:lpstr>
      <vt:lpstr>Perubahan Kebutuhan</vt:lpstr>
      <vt:lpstr>Perubahan Kebutuhan</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Strategi untuk analisis dampak</vt:lpstr>
      <vt:lpstr>Impact Analysis Metrics </vt:lpstr>
      <vt:lpstr>Impact Analysis Metrics </vt:lpstr>
      <vt:lpstr>Metrik untuk mengukur Dampak Perubahan</vt:lpstr>
      <vt:lpstr>Alat Pendukung </vt:lpstr>
      <vt:lpstr>Alat Pendukung </vt:lpstr>
      <vt:lpstr>Alat Pendukung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teknik informatika 1</cp:lastModifiedBy>
  <cp:revision>331</cp:revision>
  <dcterms:created xsi:type="dcterms:W3CDTF">2014-02-27T04:21:26Z</dcterms:created>
  <dcterms:modified xsi:type="dcterms:W3CDTF">2021-02-28T09:39:02Z</dcterms:modified>
</cp:coreProperties>
</file>