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6" r:id="rId1"/>
  </p:sldMasterIdLst>
  <p:notesMasterIdLst>
    <p:notesMasterId r:id="rId39"/>
  </p:notesMasterIdLst>
  <p:sldIdLst>
    <p:sldId id="256" r:id="rId2"/>
    <p:sldId id="389" r:id="rId3"/>
    <p:sldId id="448" r:id="rId4"/>
    <p:sldId id="449" r:id="rId5"/>
    <p:sldId id="484" r:id="rId6"/>
    <p:sldId id="485" r:id="rId7"/>
    <p:sldId id="513" r:id="rId8"/>
    <p:sldId id="486" r:id="rId9"/>
    <p:sldId id="487" r:id="rId10"/>
    <p:sldId id="488" r:id="rId11"/>
    <p:sldId id="489" r:id="rId12"/>
    <p:sldId id="490" r:id="rId13"/>
    <p:sldId id="491" r:id="rId14"/>
    <p:sldId id="492" r:id="rId15"/>
    <p:sldId id="493" r:id="rId16"/>
    <p:sldId id="495" r:id="rId17"/>
    <p:sldId id="494" r:id="rId18"/>
    <p:sldId id="496" r:id="rId19"/>
    <p:sldId id="497" r:id="rId20"/>
    <p:sldId id="514" r:id="rId21"/>
    <p:sldId id="500" r:id="rId22"/>
    <p:sldId id="501" r:id="rId23"/>
    <p:sldId id="502" r:id="rId24"/>
    <p:sldId id="515" r:id="rId25"/>
    <p:sldId id="498" r:id="rId26"/>
    <p:sldId id="503" r:id="rId27"/>
    <p:sldId id="504" r:id="rId28"/>
    <p:sldId id="505" r:id="rId29"/>
    <p:sldId id="506" r:id="rId30"/>
    <p:sldId id="499" r:id="rId31"/>
    <p:sldId id="507" r:id="rId32"/>
    <p:sldId id="508" r:id="rId33"/>
    <p:sldId id="509" r:id="rId34"/>
    <p:sldId id="510" r:id="rId35"/>
    <p:sldId id="511" r:id="rId36"/>
    <p:sldId id="512" r:id="rId37"/>
    <p:sldId id="447"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15" autoAdjust="0"/>
    <p:restoredTop sz="89858" autoAdjust="0"/>
  </p:normalViewPr>
  <p:slideViewPr>
    <p:cSldViewPr>
      <p:cViewPr varScale="1">
        <p:scale>
          <a:sx n="62" d="100"/>
          <a:sy n="62" d="100"/>
        </p:scale>
        <p:origin x="-1512" y="-78"/>
      </p:cViewPr>
      <p:guideLst>
        <p:guide orient="horz" pos="2160"/>
        <p:guide pos="2880"/>
      </p:guideLst>
    </p:cSldViewPr>
  </p:slideViewPr>
  <p:outlineViewPr>
    <p:cViewPr>
      <p:scale>
        <a:sx n="33" d="100"/>
        <a:sy n="33" d="100"/>
      </p:scale>
      <p:origin x="0" y="4002"/>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CB68DAB-7320-458B-B939-EF8098742320}" type="datetimeFigureOut">
              <a:rPr lang="en-US" smtClean="0"/>
              <a:t>2/28/2021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860B307-1DB8-4B2E-B6B2-1E20563C4C7F}" type="slidenum">
              <a:rPr lang="en-US" smtClean="0"/>
              <a:t>‹#›</a:t>
            </a:fld>
            <a:endParaRPr lang="en-US"/>
          </a:p>
        </p:txBody>
      </p:sp>
    </p:spTree>
    <p:extLst>
      <p:ext uri="{BB962C8B-B14F-4D97-AF65-F5344CB8AC3E}">
        <p14:creationId xmlns:p14="http://schemas.microsoft.com/office/powerpoint/2010/main" val="24089425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 indent="0" algn="just">
              <a:lnSpc>
                <a:spcPct val="150000"/>
              </a:lnSpc>
              <a:buNone/>
            </a:pPr>
            <a:r>
              <a:rPr lang="en-US" sz="1200" dirty="0">
                <a:solidFill>
                  <a:srgbClr val="0070C0"/>
                </a:solidFill>
              </a:rPr>
              <a:t>Requirements Negotiation </a:t>
            </a:r>
            <a:r>
              <a:rPr lang="en-US" sz="1200" dirty="0"/>
              <a:t>is not a one time episode in a project, but should be used early on and repeated in larger stages.</a:t>
            </a:r>
          </a:p>
          <a:p>
            <a:pPr marL="45720" indent="0" algn="just">
              <a:lnSpc>
                <a:spcPct val="150000"/>
              </a:lnSpc>
              <a:buNone/>
            </a:pPr>
            <a:r>
              <a:rPr lang="en-US" sz="1200" dirty="0"/>
              <a:t>In each cycle new stakeholders and new objectives have to be considered often leading to negotiations.</a:t>
            </a:r>
          </a:p>
          <a:p>
            <a:pPr marL="45720" indent="0" algn="just">
              <a:lnSpc>
                <a:spcPct val="150000"/>
              </a:lnSpc>
              <a:buNone/>
            </a:pPr>
            <a:endParaRPr lang="en-US" sz="1100" dirty="0"/>
          </a:p>
          <a:p>
            <a:endParaRPr lang="en-US" dirty="0"/>
          </a:p>
        </p:txBody>
      </p:sp>
      <p:sp>
        <p:nvSpPr>
          <p:cNvPr id="4" name="Slide Number Placeholder 3"/>
          <p:cNvSpPr>
            <a:spLocks noGrp="1"/>
          </p:cNvSpPr>
          <p:nvPr>
            <p:ph type="sldNum" sz="quarter" idx="10"/>
          </p:nvPr>
        </p:nvSpPr>
        <p:spPr/>
        <p:txBody>
          <a:bodyPr/>
          <a:lstStyle/>
          <a:p>
            <a:fld id="{7A3CA83C-C192-4059-BB71-4B5829D37A7E}" type="slidenum">
              <a:rPr lang="en-US" smtClean="0"/>
              <a:t>4</a:t>
            </a:fld>
            <a:endParaRPr lang="en-US"/>
          </a:p>
        </p:txBody>
      </p:sp>
    </p:spTree>
    <p:extLst>
      <p:ext uri="{BB962C8B-B14F-4D97-AF65-F5344CB8AC3E}">
        <p14:creationId xmlns:p14="http://schemas.microsoft.com/office/powerpoint/2010/main" val="33660619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 indent="0" algn="just">
              <a:lnSpc>
                <a:spcPct val="150000"/>
              </a:lnSpc>
              <a:buNone/>
            </a:pPr>
            <a:r>
              <a:rPr lang="en-US" sz="1200" dirty="0">
                <a:solidFill>
                  <a:srgbClr val="0070C0"/>
                </a:solidFill>
              </a:rPr>
              <a:t>Requirements Negotiation </a:t>
            </a:r>
            <a:r>
              <a:rPr lang="en-US" sz="1200" dirty="0"/>
              <a:t>is not a one time episode in a project, but should be used early on and repeated in larger stages.</a:t>
            </a:r>
          </a:p>
          <a:p>
            <a:pPr marL="45720" indent="0" algn="just">
              <a:lnSpc>
                <a:spcPct val="150000"/>
              </a:lnSpc>
              <a:buNone/>
            </a:pPr>
            <a:r>
              <a:rPr lang="en-US" sz="1200" dirty="0"/>
              <a:t>In each cycle new stakeholders and new objectives have to be considered often leading to negotiations.</a:t>
            </a:r>
          </a:p>
          <a:p>
            <a:pPr marL="45720" indent="0" algn="just">
              <a:lnSpc>
                <a:spcPct val="150000"/>
              </a:lnSpc>
              <a:buNone/>
            </a:pPr>
            <a:endParaRPr lang="en-US" sz="1100" dirty="0"/>
          </a:p>
          <a:p>
            <a:endParaRPr lang="en-US" dirty="0"/>
          </a:p>
        </p:txBody>
      </p:sp>
      <p:sp>
        <p:nvSpPr>
          <p:cNvPr id="4" name="Slide Number Placeholder 3"/>
          <p:cNvSpPr>
            <a:spLocks noGrp="1"/>
          </p:cNvSpPr>
          <p:nvPr>
            <p:ph type="sldNum" sz="quarter" idx="10"/>
          </p:nvPr>
        </p:nvSpPr>
        <p:spPr/>
        <p:txBody>
          <a:bodyPr/>
          <a:lstStyle/>
          <a:p>
            <a:fld id="{7A3CA83C-C192-4059-BB71-4B5829D37A7E}" type="slidenum">
              <a:rPr lang="en-US" smtClean="0"/>
              <a:t>13</a:t>
            </a:fld>
            <a:endParaRPr lang="en-US"/>
          </a:p>
        </p:txBody>
      </p:sp>
    </p:spTree>
    <p:extLst>
      <p:ext uri="{BB962C8B-B14F-4D97-AF65-F5344CB8AC3E}">
        <p14:creationId xmlns:p14="http://schemas.microsoft.com/office/powerpoint/2010/main" val="33660619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 indent="0" algn="just">
              <a:lnSpc>
                <a:spcPct val="150000"/>
              </a:lnSpc>
              <a:buNone/>
            </a:pPr>
            <a:r>
              <a:rPr lang="en-US" sz="1200" dirty="0">
                <a:solidFill>
                  <a:srgbClr val="0070C0"/>
                </a:solidFill>
              </a:rPr>
              <a:t>Requirements Negotiation </a:t>
            </a:r>
            <a:r>
              <a:rPr lang="en-US" sz="1200" dirty="0"/>
              <a:t>is not a one time episode in a project, but should be used early on and repeated in larger stages.</a:t>
            </a:r>
          </a:p>
          <a:p>
            <a:pPr marL="45720" indent="0" algn="just">
              <a:lnSpc>
                <a:spcPct val="150000"/>
              </a:lnSpc>
              <a:buNone/>
            </a:pPr>
            <a:r>
              <a:rPr lang="en-US" sz="1200" dirty="0"/>
              <a:t>In each cycle new stakeholders and new objectives have to be considered often leading to negotiations.</a:t>
            </a:r>
          </a:p>
          <a:p>
            <a:pPr marL="45720" indent="0" algn="just">
              <a:lnSpc>
                <a:spcPct val="150000"/>
              </a:lnSpc>
              <a:buNone/>
            </a:pPr>
            <a:endParaRPr lang="en-US" sz="1100" dirty="0"/>
          </a:p>
          <a:p>
            <a:endParaRPr lang="en-US" dirty="0"/>
          </a:p>
        </p:txBody>
      </p:sp>
      <p:sp>
        <p:nvSpPr>
          <p:cNvPr id="4" name="Slide Number Placeholder 3"/>
          <p:cNvSpPr>
            <a:spLocks noGrp="1"/>
          </p:cNvSpPr>
          <p:nvPr>
            <p:ph type="sldNum" sz="quarter" idx="10"/>
          </p:nvPr>
        </p:nvSpPr>
        <p:spPr/>
        <p:txBody>
          <a:bodyPr/>
          <a:lstStyle/>
          <a:p>
            <a:fld id="{7A3CA83C-C192-4059-BB71-4B5829D37A7E}" type="slidenum">
              <a:rPr lang="en-US" smtClean="0"/>
              <a:t>14</a:t>
            </a:fld>
            <a:endParaRPr lang="en-US"/>
          </a:p>
        </p:txBody>
      </p:sp>
    </p:spTree>
    <p:extLst>
      <p:ext uri="{BB962C8B-B14F-4D97-AF65-F5344CB8AC3E}">
        <p14:creationId xmlns:p14="http://schemas.microsoft.com/office/powerpoint/2010/main" val="33660619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 indent="0" algn="just">
              <a:lnSpc>
                <a:spcPct val="150000"/>
              </a:lnSpc>
              <a:buNone/>
            </a:pPr>
            <a:r>
              <a:rPr lang="en-US" sz="1200" dirty="0">
                <a:solidFill>
                  <a:srgbClr val="0070C0"/>
                </a:solidFill>
              </a:rPr>
              <a:t>Requirements Negotiation </a:t>
            </a:r>
            <a:r>
              <a:rPr lang="en-US" sz="1200" dirty="0"/>
              <a:t>is not a one time episode in a project, but should be used early on and repeated in larger stages.</a:t>
            </a:r>
          </a:p>
          <a:p>
            <a:pPr marL="45720" indent="0" algn="just">
              <a:lnSpc>
                <a:spcPct val="150000"/>
              </a:lnSpc>
              <a:buNone/>
            </a:pPr>
            <a:r>
              <a:rPr lang="en-US" sz="1200" dirty="0"/>
              <a:t>In each cycle new stakeholders and new objectives have to be considered often leading to negotiations.</a:t>
            </a:r>
          </a:p>
          <a:p>
            <a:pPr marL="45720" indent="0" algn="just">
              <a:lnSpc>
                <a:spcPct val="150000"/>
              </a:lnSpc>
              <a:buNone/>
            </a:pPr>
            <a:endParaRPr lang="en-US" sz="1100" dirty="0"/>
          </a:p>
          <a:p>
            <a:endParaRPr lang="en-US" dirty="0"/>
          </a:p>
        </p:txBody>
      </p:sp>
      <p:sp>
        <p:nvSpPr>
          <p:cNvPr id="4" name="Slide Number Placeholder 3"/>
          <p:cNvSpPr>
            <a:spLocks noGrp="1"/>
          </p:cNvSpPr>
          <p:nvPr>
            <p:ph type="sldNum" sz="quarter" idx="10"/>
          </p:nvPr>
        </p:nvSpPr>
        <p:spPr/>
        <p:txBody>
          <a:bodyPr/>
          <a:lstStyle/>
          <a:p>
            <a:fld id="{7A3CA83C-C192-4059-BB71-4B5829D37A7E}" type="slidenum">
              <a:rPr lang="en-US" smtClean="0"/>
              <a:t>15</a:t>
            </a:fld>
            <a:endParaRPr lang="en-US"/>
          </a:p>
        </p:txBody>
      </p:sp>
    </p:spTree>
    <p:extLst>
      <p:ext uri="{BB962C8B-B14F-4D97-AF65-F5344CB8AC3E}">
        <p14:creationId xmlns:p14="http://schemas.microsoft.com/office/powerpoint/2010/main" val="33660619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 indent="0" algn="just">
              <a:lnSpc>
                <a:spcPct val="150000"/>
              </a:lnSpc>
              <a:buNone/>
            </a:pPr>
            <a:r>
              <a:rPr lang="en-US" sz="1200" dirty="0">
                <a:solidFill>
                  <a:srgbClr val="0070C0"/>
                </a:solidFill>
              </a:rPr>
              <a:t>Requirements Negotiation </a:t>
            </a:r>
            <a:r>
              <a:rPr lang="en-US" sz="1200" dirty="0"/>
              <a:t>is not a one time episode in a project, but should be used early on and repeated in larger stages.</a:t>
            </a:r>
          </a:p>
          <a:p>
            <a:pPr marL="45720" indent="0" algn="just">
              <a:lnSpc>
                <a:spcPct val="150000"/>
              </a:lnSpc>
              <a:buNone/>
            </a:pPr>
            <a:r>
              <a:rPr lang="en-US" sz="1200" dirty="0"/>
              <a:t>In each cycle new stakeholders and new objectives have to be considered often leading to negotiations.</a:t>
            </a:r>
          </a:p>
          <a:p>
            <a:pPr marL="45720" indent="0" algn="just">
              <a:lnSpc>
                <a:spcPct val="150000"/>
              </a:lnSpc>
              <a:buNone/>
            </a:pPr>
            <a:endParaRPr lang="en-US" sz="1100" dirty="0"/>
          </a:p>
          <a:p>
            <a:endParaRPr lang="en-US" dirty="0"/>
          </a:p>
        </p:txBody>
      </p:sp>
      <p:sp>
        <p:nvSpPr>
          <p:cNvPr id="4" name="Slide Number Placeholder 3"/>
          <p:cNvSpPr>
            <a:spLocks noGrp="1"/>
          </p:cNvSpPr>
          <p:nvPr>
            <p:ph type="sldNum" sz="quarter" idx="10"/>
          </p:nvPr>
        </p:nvSpPr>
        <p:spPr/>
        <p:txBody>
          <a:bodyPr/>
          <a:lstStyle/>
          <a:p>
            <a:fld id="{7A3CA83C-C192-4059-BB71-4B5829D37A7E}" type="slidenum">
              <a:rPr lang="en-US" smtClean="0"/>
              <a:t>16</a:t>
            </a:fld>
            <a:endParaRPr lang="en-US"/>
          </a:p>
        </p:txBody>
      </p:sp>
    </p:spTree>
    <p:extLst>
      <p:ext uri="{BB962C8B-B14F-4D97-AF65-F5344CB8AC3E}">
        <p14:creationId xmlns:p14="http://schemas.microsoft.com/office/powerpoint/2010/main" val="33660619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 indent="0" algn="just">
              <a:lnSpc>
                <a:spcPct val="150000"/>
              </a:lnSpc>
              <a:buNone/>
            </a:pPr>
            <a:r>
              <a:rPr lang="en-US" sz="1200" dirty="0">
                <a:solidFill>
                  <a:srgbClr val="0070C0"/>
                </a:solidFill>
              </a:rPr>
              <a:t>Requirements Negotiation </a:t>
            </a:r>
            <a:r>
              <a:rPr lang="en-US" sz="1200" dirty="0"/>
              <a:t>is not a one time episode in a project, but should be used early on and repeated in larger stages.</a:t>
            </a:r>
          </a:p>
          <a:p>
            <a:pPr marL="45720" indent="0" algn="just">
              <a:lnSpc>
                <a:spcPct val="150000"/>
              </a:lnSpc>
              <a:buNone/>
            </a:pPr>
            <a:r>
              <a:rPr lang="en-US" sz="1200" dirty="0"/>
              <a:t>In each cycle new stakeholders and new objectives have to be considered often leading to negotiations.</a:t>
            </a:r>
          </a:p>
          <a:p>
            <a:pPr marL="45720" indent="0" algn="just">
              <a:lnSpc>
                <a:spcPct val="150000"/>
              </a:lnSpc>
              <a:buNone/>
            </a:pPr>
            <a:endParaRPr lang="en-US" sz="1100" dirty="0"/>
          </a:p>
          <a:p>
            <a:endParaRPr lang="en-US" dirty="0"/>
          </a:p>
        </p:txBody>
      </p:sp>
      <p:sp>
        <p:nvSpPr>
          <p:cNvPr id="4" name="Slide Number Placeholder 3"/>
          <p:cNvSpPr>
            <a:spLocks noGrp="1"/>
          </p:cNvSpPr>
          <p:nvPr>
            <p:ph type="sldNum" sz="quarter" idx="10"/>
          </p:nvPr>
        </p:nvSpPr>
        <p:spPr/>
        <p:txBody>
          <a:bodyPr/>
          <a:lstStyle/>
          <a:p>
            <a:fld id="{7A3CA83C-C192-4059-BB71-4B5829D37A7E}" type="slidenum">
              <a:rPr lang="en-US" smtClean="0"/>
              <a:t>17</a:t>
            </a:fld>
            <a:endParaRPr lang="en-US"/>
          </a:p>
        </p:txBody>
      </p:sp>
    </p:spTree>
    <p:extLst>
      <p:ext uri="{BB962C8B-B14F-4D97-AF65-F5344CB8AC3E}">
        <p14:creationId xmlns:p14="http://schemas.microsoft.com/office/powerpoint/2010/main" val="33660619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 indent="0" algn="just">
              <a:lnSpc>
                <a:spcPct val="150000"/>
              </a:lnSpc>
              <a:buNone/>
            </a:pPr>
            <a:r>
              <a:rPr lang="en-US" sz="1200" dirty="0">
                <a:solidFill>
                  <a:srgbClr val="0070C0"/>
                </a:solidFill>
              </a:rPr>
              <a:t>Requirements Negotiation </a:t>
            </a:r>
            <a:r>
              <a:rPr lang="en-US" sz="1200" dirty="0"/>
              <a:t>is not a one time episode in a project, but should be used early on and repeated in larger stages.</a:t>
            </a:r>
          </a:p>
          <a:p>
            <a:pPr marL="45720" indent="0" algn="just">
              <a:lnSpc>
                <a:spcPct val="150000"/>
              </a:lnSpc>
              <a:buNone/>
            </a:pPr>
            <a:r>
              <a:rPr lang="en-US" sz="1200" dirty="0"/>
              <a:t>In each cycle new stakeholders and new objectives have to be considered often leading to negotiations.</a:t>
            </a:r>
          </a:p>
          <a:p>
            <a:pPr marL="45720" indent="0" algn="just">
              <a:lnSpc>
                <a:spcPct val="150000"/>
              </a:lnSpc>
              <a:buNone/>
            </a:pPr>
            <a:endParaRPr lang="en-US" sz="1100" dirty="0"/>
          </a:p>
          <a:p>
            <a:endParaRPr lang="en-US" dirty="0"/>
          </a:p>
        </p:txBody>
      </p:sp>
      <p:sp>
        <p:nvSpPr>
          <p:cNvPr id="4" name="Slide Number Placeholder 3"/>
          <p:cNvSpPr>
            <a:spLocks noGrp="1"/>
          </p:cNvSpPr>
          <p:nvPr>
            <p:ph type="sldNum" sz="quarter" idx="10"/>
          </p:nvPr>
        </p:nvSpPr>
        <p:spPr/>
        <p:txBody>
          <a:bodyPr/>
          <a:lstStyle/>
          <a:p>
            <a:fld id="{7A3CA83C-C192-4059-BB71-4B5829D37A7E}" type="slidenum">
              <a:rPr lang="en-US" smtClean="0"/>
              <a:t>18</a:t>
            </a:fld>
            <a:endParaRPr lang="en-US"/>
          </a:p>
        </p:txBody>
      </p:sp>
    </p:spTree>
    <p:extLst>
      <p:ext uri="{BB962C8B-B14F-4D97-AF65-F5344CB8AC3E}">
        <p14:creationId xmlns:p14="http://schemas.microsoft.com/office/powerpoint/2010/main" val="33660619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 indent="0" algn="just">
              <a:lnSpc>
                <a:spcPct val="150000"/>
              </a:lnSpc>
              <a:buNone/>
            </a:pPr>
            <a:r>
              <a:rPr lang="en-US" sz="1200" dirty="0">
                <a:solidFill>
                  <a:srgbClr val="0070C0"/>
                </a:solidFill>
              </a:rPr>
              <a:t>Requirements Negotiation </a:t>
            </a:r>
            <a:r>
              <a:rPr lang="en-US" sz="1200" dirty="0"/>
              <a:t>is not a one time episode in a project, but should be used early on and repeated in larger stages.</a:t>
            </a:r>
          </a:p>
          <a:p>
            <a:pPr marL="45720" indent="0" algn="just">
              <a:lnSpc>
                <a:spcPct val="150000"/>
              </a:lnSpc>
              <a:buNone/>
            </a:pPr>
            <a:r>
              <a:rPr lang="en-US" sz="1200" dirty="0"/>
              <a:t>In each cycle new stakeholders and new objectives have to be considered often leading to negotiations.</a:t>
            </a:r>
          </a:p>
          <a:p>
            <a:pPr marL="45720" indent="0" algn="just">
              <a:lnSpc>
                <a:spcPct val="150000"/>
              </a:lnSpc>
              <a:buNone/>
            </a:pPr>
            <a:endParaRPr lang="en-US" sz="1100" dirty="0"/>
          </a:p>
          <a:p>
            <a:endParaRPr lang="en-US" dirty="0"/>
          </a:p>
        </p:txBody>
      </p:sp>
      <p:sp>
        <p:nvSpPr>
          <p:cNvPr id="4" name="Slide Number Placeholder 3"/>
          <p:cNvSpPr>
            <a:spLocks noGrp="1"/>
          </p:cNvSpPr>
          <p:nvPr>
            <p:ph type="sldNum" sz="quarter" idx="10"/>
          </p:nvPr>
        </p:nvSpPr>
        <p:spPr/>
        <p:txBody>
          <a:bodyPr/>
          <a:lstStyle/>
          <a:p>
            <a:fld id="{7A3CA83C-C192-4059-BB71-4B5829D37A7E}" type="slidenum">
              <a:rPr lang="en-US" smtClean="0"/>
              <a:t>19</a:t>
            </a:fld>
            <a:endParaRPr lang="en-US"/>
          </a:p>
        </p:txBody>
      </p:sp>
    </p:spTree>
    <p:extLst>
      <p:ext uri="{BB962C8B-B14F-4D97-AF65-F5344CB8AC3E}">
        <p14:creationId xmlns:p14="http://schemas.microsoft.com/office/powerpoint/2010/main" val="33660619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 indent="0" algn="just">
              <a:lnSpc>
                <a:spcPct val="150000"/>
              </a:lnSpc>
              <a:buNone/>
            </a:pPr>
            <a:r>
              <a:rPr lang="en-US" sz="1200" dirty="0">
                <a:solidFill>
                  <a:srgbClr val="0070C0"/>
                </a:solidFill>
              </a:rPr>
              <a:t>Requirements Negotiation </a:t>
            </a:r>
            <a:r>
              <a:rPr lang="en-US" sz="1200" dirty="0"/>
              <a:t>is not a one time episode in a project, but should be used early on and repeated in larger stages.</a:t>
            </a:r>
          </a:p>
          <a:p>
            <a:pPr marL="45720" indent="0" algn="just">
              <a:lnSpc>
                <a:spcPct val="150000"/>
              </a:lnSpc>
              <a:buNone/>
            </a:pPr>
            <a:r>
              <a:rPr lang="en-US" sz="1200" dirty="0"/>
              <a:t>In each cycle new stakeholders and new objectives have to be considered often leading to negotiations.</a:t>
            </a:r>
          </a:p>
          <a:p>
            <a:pPr marL="45720" indent="0" algn="just">
              <a:lnSpc>
                <a:spcPct val="150000"/>
              </a:lnSpc>
              <a:buNone/>
            </a:pPr>
            <a:endParaRPr lang="en-US" sz="1100" dirty="0"/>
          </a:p>
          <a:p>
            <a:endParaRPr lang="en-US" dirty="0"/>
          </a:p>
        </p:txBody>
      </p:sp>
      <p:sp>
        <p:nvSpPr>
          <p:cNvPr id="4" name="Slide Number Placeholder 3"/>
          <p:cNvSpPr>
            <a:spLocks noGrp="1"/>
          </p:cNvSpPr>
          <p:nvPr>
            <p:ph type="sldNum" sz="quarter" idx="10"/>
          </p:nvPr>
        </p:nvSpPr>
        <p:spPr/>
        <p:txBody>
          <a:bodyPr/>
          <a:lstStyle/>
          <a:p>
            <a:fld id="{7A3CA83C-C192-4059-BB71-4B5829D37A7E}" type="slidenum">
              <a:rPr lang="en-US" smtClean="0"/>
              <a:t>20</a:t>
            </a:fld>
            <a:endParaRPr lang="en-US"/>
          </a:p>
        </p:txBody>
      </p:sp>
    </p:spTree>
    <p:extLst>
      <p:ext uri="{BB962C8B-B14F-4D97-AF65-F5344CB8AC3E}">
        <p14:creationId xmlns:p14="http://schemas.microsoft.com/office/powerpoint/2010/main" val="33660619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 indent="0" algn="just">
              <a:lnSpc>
                <a:spcPct val="150000"/>
              </a:lnSpc>
              <a:buNone/>
            </a:pPr>
            <a:r>
              <a:rPr lang="en-US" sz="1200" dirty="0">
                <a:solidFill>
                  <a:srgbClr val="0070C0"/>
                </a:solidFill>
              </a:rPr>
              <a:t>Requirements Negotiation </a:t>
            </a:r>
            <a:r>
              <a:rPr lang="en-US" sz="1200" dirty="0"/>
              <a:t>is not a one time episode in a project, but should be used early on and repeated in larger stages.</a:t>
            </a:r>
          </a:p>
          <a:p>
            <a:pPr marL="45720" indent="0" algn="just">
              <a:lnSpc>
                <a:spcPct val="150000"/>
              </a:lnSpc>
              <a:buNone/>
            </a:pPr>
            <a:r>
              <a:rPr lang="en-US" sz="1200" dirty="0"/>
              <a:t>In each cycle new stakeholders and new objectives have to be considered often leading to negotiations.</a:t>
            </a:r>
          </a:p>
          <a:p>
            <a:pPr marL="45720" indent="0" algn="just">
              <a:lnSpc>
                <a:spcPct val="150000"/>
              </a:lnSpc>
              <a:buNone/>
            </a:pPr>
            <a:endParaRPr lang="en-US" sz="1100" dirty="0"/>
          </a:p>
          <a:p>
            <a:endParaRPr lang="en-US" dirty="0"/>
          </a:p>
        </p:txBody>
      </p:sp>
      <p:sp>
        <p:nvSpPr>
          <p:cNvPr id="4" name="Slide Number Placeholder 3"/>
          <p:cNvSpPr>
            <a:spLocks noGrp="1"/>
          </p:cNvSpPr>
          <p:nvPr>
            <p:ph type="sldNum" sz="quarter" idx="10"/>
          </p:nvPr>
        </p:nvSpPr>
        <p:spPr/>
        <p:txBody>
          <a:bodyPr/>
          <a:lstStyle/>
          <a:p>
            <a:fld id="{7A3CA83C-C192-4059-BB71-4B5829D37A7E}" type="slidenum">
              <a:rPr lang="en-US" smtClean="0"/>
              <a:t>21</a:t>
            </a:fld>
            <a:endParaRPr lang="en-US"/>
          </a:p>
        </p:txBody>
      </p:sp>
    </p:spTree>
    <p:extLst>
      <p:ext uri="{BB962C8B-B14F-4D97-AF65-F5344CB8AC3E}">
        <p14:creationId xmlns:p14="http://schemas.microsoft.com/office/powerpoint/2010/main" val="33660619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 indent="0" algn="just">
              <a:lnSpc>
                <a:spcPct val="150000"/>
              </a:lnSpc>
              <a:buNone/>
            </a:pPr>
            <a:r>
              <a:rPr lang="en-US" sz="1200" dirty="0">
                <a:solidFill>
                  <a:srgbClr val="0070C0"/>
                </a:solidFill>
              </a:rPr>
              <a:t>Requirements Negotiation </a:t>
            </a:r>
            <a:r>
              <a:rPr lang="en-US" sz="1200" dirty="0"/>
              <a:t>is not a one time episode in a project, but should be used early on and repeated in larger stages.</a:t>
            </a:r>
          </a:p>
          <a:p>
            <a:pPr marL="45720" indent="0" algn="just">
              <a:lnSpc>
                <a:spcPct val="150000"/>
              </a:lnSpc>
              <a:buNone/>
            </a:pPr>
            <a:r>
              <a:rPr lang="en-US" sz="1200" dirty="0"/>
              <a:t>In each cycle new stakeholders and new objectives have to be considered often leading to negotiations.</a:t>
            </a:r>
          </a:p>
          <a:p>
            <a:pPr marL="45720" indent="0" algn="just">
              <a:lnSpc>
                <a:spcPct val="150000"/>
              </a:lnSpc>
              <a:buNone/>
            </a:pPr>
            <a:endParaRPr lang="en-US" sz="1100" dirty="0"/>
          </a:p>
          <a:p>
            <a:endParaRPr lang="en-US" dirty="0"/>
          </a:p>
        </p:txBody>
      </p:sp>
      <p:sp>
        <p:nvSpPr>
          <p:cNvPr id="4" name="Slide Number Placeholder 3"/>
          <p:cNvSpPr>
            <a:spLocks noGrp="1"/>
          </p:cNvSpPr>
          <p:nvPr>
            <p:ph type="sldNum" sz="quarter" idx="10"/>
          </p:nvPr>
        </p:nvSpPr>
        <p:spPr/>
        <p:txBody>
          <a:bodyPr/>
          <a:lstStyle/>
          <a:p>
            <a:fld id="{7A3CA83C-C192-4059-BB71-4B5829D37A7E}" type="slidenum">
              <a:rPr lang="en-US" smtClean="0"/>
              <a:t>22</a:t>
            </a:fld>
            <a:endParaRPr lang="en-US"/>
          </a:p>
        </p:txBody>
      </p:sp>
    </p:spTree>
    <p:extLst>
      <p:ext uri="{BB962C8B-B14F-4D97-AF65-F5344CB8AC3E}">
        <p14:creationId xmlns:p14="http://schemas.microsoft.com/office/powerpoint/2010/main" val="33660619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 indent="0" algn="just">
              <a:lnSpc>
                <a:spcPct val="150000"/>
              </a:lnSpc>
              <a:buNone/>
            </a:pPr>
            <a:r>
              <a:rPr lang="en-US" sz="1200" dirty="0">
                <a:solidFill>
                  <a:srgbClr val="0070C0"/>
                </a:solidFill>
              </a:rPr>
              <a:t>Requirements Negotiation </a:t>
            </a:r>
            <a:r>
              <a:rPr lang="en-US" sz="1200" dirty="0"/>
              <a:t>is not a one time episode in a project, but should be used early on and repeated in larger stages.</a:t>
            </a:r>
          </a:p>
          <a:p>
            <a:pPr marL="45720" indent="0" algn="just">
              <a:lnSpc>
                <a:spcPct val="150000"/>
              </a:lnSpc>
              <a:buNone/>
            </a:pPr>
            <a:r>
              <a:rPr lang="en-US" sz="1200" dirty="0"/>
              <a:t>In each cycle new stakeholders and new objectives have to be considered often leading to negotiations.</a:t>
            </a:r>
          </a:p>
          <a:p>
            <a:pPr marL="45720" indent="0" algn="just">
              <a:lnSpc>
                <a:spcPct val="150000"/>
              </a:lnSpc>
              <a:buNone/>
            </a:pPr>
            <a:endParaRPr lang="en-US" sz="1100" dirty="0"/>
          </a:p>
          <a:p>
            <a:endParaRPr lang="en-US" dirty="0"/>
          </a:p>
        </p:txBody>
      </p:sp>
      <p:sp>
        <p:nvSpPr>
          <p:cNvPr id="4" name="Slide Number Placeholder 3"/>
          <p:cNvSpPr>
            <a:spLocks noGrp="1"/>
          </p:cNvSpPr>
          <p:nvPr>
            <p:ph type="sldNum" sz="quarter" idx="10"/>
          </p:nvPr>
        </p:nvSpPr>
        <p:spPr/>
        <p:txBody>
          <a:bodyPr/>
          <a:lstStyle/>
          <a:p>
            <a:fld id="{7A3CA83C-C192-4059-BB71-4B5829D37A7E}" type="slidenum">
              <a:rPr lang="en-US" smtClean="0"/>
              <a:t>5</a:t>
            </a:fld>
            <a:endParaRPr lang="en-US"/>
          </a:p>
        </p:txBody>
      </p:sp>
    </p:spTree>
    <p:extLst>
      <p:ext uri="{BB962C8B-B14F-4D97-AF65-F5344CB8AC3E}">
        <p14:creationId xmlns:p14="http://schemas.microsoft.com/office/powerpoint/2010/main" val="33660619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 indent="0" algn="just">
              <a:lnSpc>
                <a:spcPct val="150000"/>
              </a:lnSpc>
              <a:buNone/>
            </a:pPr>
            <a:r>
              <a:rPr lang="en-US" sz="1200" dirty="0">
                <a:solidFill>
                  <a:srgbClr val="0070C0"/>
                </a:solidFill>
              </a:rPr>
              <a:t>Requirements Negotiation </a:t>
            </a:r>
            <a:r>
              <a:rPr lang="en-US" sz="1200" dirty="0"/>
              <a:t>is not a one time episode in a project, but should be used early on and repeated in larger stages.</a:t>
            </a:r>
          </a:p>
          <a:p>
            <a:pPr marL="45720" indent="0" algn="just">
              <a:lnSpc>
                <a:spcPct val="150000"/>
              </a:lnSpc>
              <a:buNone/>
            </a:pPr>
            <a:r>
              <a:rPr lang="en-US" sz="1200" dirty="0"/>
              <a:t>In each cycle new stakeholders and new objectives have to be considered often leading to negotiations.</a:t>
            </a:r>
          </a:p>
          <a:p>
            <a:pPr marL="45720" indent="0" algn="just">
              <a:lnSpc>
                <a:spcPct val="150000"/>
              </a:lnSpc>
              <a:buNone/>
            </a:pPr>
            <a:endParaRPr lang="en-US" sz="1100" dirty="0"/>
          </a:p>
          <a:p>
            <a:endParaRPr lang="en-US" dirty="0"/>
          </a:p>
        </p:txBody>
      </p:sp>
      <p:sp>
        <p:nvSpPr>
          <p:cNvPr id="4" name="Slide Number Placeholder 3"/>
          <p:cNvSpPr>
            <a:spLocks noGrp="1"/>
          </p:cNvSpPr>
          <p:nvPr>
            <p:ph type="sldNum" sz="quarter" idx="10"/>
          </p:nvPr>
        </p:nvSpPr>
        <p:spPr/>
        <p:txBody>
          <a:bodyPr/>
          <a:lstStyle/>
          <a:p>
            <a:fld id="{7A3CA83C-C192-4059-BB71-4B5829D37A7E}" type="slidenum">
              <a:rPr lang="en-US" smtClean="0"/>
              <a:t>23</a:t>
            </a:fld>
            <a:endParaRPr lang="en-US"/>
          </a:p>
        </p:txBody>
      </p:sp>
    </p:spTree>
    <p:extLst>
      <p:ext uri="{BB962C8B-B14F-4D97-AF65-F5344CB8AC3E}">
        <p14:creationId xmlns:p14="http://schemas.microsoft.com/office/powerpoint/2010/main" val="33660619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 indent="0" algn="just">
              <a:lnSpc>
                <a:spcPct val="150000"/>
              </a:lnSpc>
              <a:buNone/>
            </a:pPr>
            <a:r>
              <a:rPr lang="en-US" sz="1200" dirty="0">
                <a:solidFill>
                  <a:srgbClr val="0070C0"/>
                </a:solidFill>
              </a:rPr>
              <a:t>Requirements Negotiation </a:t>
            </a:r>
            <a:r>
              <a:rPr lang="en-US" sz="1200" dirty="0"/>
              <a:t>is not a one time episode in a project, but should be used early on and repeated in larger stages.</a:t>
            </a:r>
          </a:p>
          <a:p>
            <a:pPr marL="45720" indent="0" algn="just">
              <a:lnSpc>
                <a:spcPct val="150000"/>
              </a:lnSpc>
              <a:buNone/>
            </a:pPr>
            <a:r>
              <a:rPr lang="en-US" sz="1200" dirty="0"/>
              <a:t>In each cycle new stakeholders and new objectives have to be considered often leading to negotiations.</a:t>
            </a:r>
          </a:p>
          <a:p>
            <a:pPr marL="45720" indent="0" algn="just">
              <a:lnSpc>
                <a:spcPct val="150000"/>
              </a:lnSpc>
              <a:buNone/>
            </a:pPr>
            <a:endParaRPr lang="en-US" sz="1100" dirty="0"/>
          </a:p>
          <a:p>
            <a:endParaRPr lang="en-US" dirty="0"/>
          </a:p>
        </p:txBody>
      </p:sp>
      <p:sp>
        <p:nvSpPr>
          <p:cNvPr id="4" name="Slide Number Placeholder 3"/>
          <p:cNvSpPr>
            <a:spLocks noGrp="1"/>
          </p:cNvSpPr>
          <p:nvPr>
            <p:ph type="sldNum" sz="quarter" idx="10"/>
          </p:nvPr>
        </p:nvSpPr>
        <p:spPr/>
        <p:txBody>
          <a:bodyPr/>
          <a:lstStyle/>
          <a:p>
            <a:fld id="{7A3CA83C-C192-4059-BB71-4B5829D37A7E}" type="slidenum">
              <a:rPr lang="en-US" smtClean="0"/>
              <a:t>24</a:t>
            </a:fld>
            <a:endParaRPr lang="en-US"/>
          </a:p>
        </p:txBody>
      </p:sp>
    </p:spTree>
    <p:extLst>
      <p:ext uri="{BB962C8B-B14F-4D97-AF65-F5344CB8AC3E}">
        <p14:creationId xmlns:p14="http://schemas.microsoft.com/office/powerpoint/2010/main" val="33660619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 indent="0" algn="just">
              <a:lnSpc>
                <a:spcPct val="150000"/>
              </a:lnSpc>
              <a:buNone/>
            </a:pPr>
            <a:r>
              <a:rPr lang="en-US" sz="1200" dirty="0">
                <a:solidFill>
                  <a:srgbClr val="0070C0"/>
                </a:solidFill>
              </a:rPr>
              <a:t>Requirements Negotiation </a:t>
            </a:r>
            <a:r>
              <a:rPr lang="en-US" sz="1200" dirty="0"/>
              <a:t>is not a one time episode in a project, but should be used early on and repeated in larger stages.</a:t>
            </a:r>
          </a:p>
          <a:p>
            <a:pPr marL="45720" indent="0" algn="just">
              <a:lnSpc>
                <a:spcPct val="150000"/>
              </a:lnSpc>
              <a:buNone/>
            </a:pPr>
            <a:r>
              <a:rPr lang="en-US" sz="1200" dirty="0"/>
              <a:t>In each cycle new stakeholders and new objectives have to be considered often leading to negotiations.</a:t>
            </a:r>
          </a:p>
          <a:p>
            <a:pPr marL="45720" indent="0" algn="just">
              <a:lnSpc>
                <a:spcPct val="150000"/>
              </a:lnSpc>
              <a:buNone/>
            </a:pPr>
            <a:endParaRPr lang="en-US" sz="1100" dirty="0"/>
          </a:p>
          <a:p>
            <a:endParaRPr lang="en-US" dirty="0"/>
          </a:p>
        </p:txBody>
      </p:sp>
      <p:sp>
        <p:nvSpPr>
          <p:cNvPr id="4" name="Slide Number Placeholder 3"/>
          <p:cNvSpPr>
            <a:spLocks noGrp="1"/>
          </p:cNvSpPr>
          <p:nvPr>
            <p:ph type="sldNum" sz="quarter" idx="10"/>
          </p:nvPr>
        </p:nvSpPr>
        <p:spPr/>
        <p:txBody>
          <a:bodyPr/>
          <a:lstStyle/>
          <a:p>
            <a:fld id="{7A3CA83C-C192-4059-BB71-4B5829D37A7E}" type="slidenum">
              <a:rPr lang="en-US" smtClean="0"/>
              <a:t>25</a:t>
            </a:fld>
            <a:endParaRPr lang="en-US"/>
          </a:p>
        </p:txBody>
      </p:sp>
    </p:spTree>
    <p:extLst>
      <p:ext uri="{BB962C8B-B14F-4D97-AF65-F5344CB8AC3E}">
        <p14:creationId xmlns:p14="http://schemas.microsoft.com/office/powerpoint/2010/main" val="336606196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 indent="0" algn="just">
              <a:lnSpc>
                <a:spcPct val="150000"/>
              </a:lnSpc>
              <a:buNone/>
            </a:pPr>
            <a:r>
              <a:rPr lang="en-US" sz="1200" dirty="0">
                <a:solidFill>
                  <a:srgbClr val="0070C0"/>
                </a:solidFill>
              </a:rPr>
              <a:t>Requirements Negotiation </a:t>
            </a:r>
            <a:r>
              <a:rPr lang="en-US" sz="1200" dirty="0"/>
              <a:t>is not a one time episode in a project, but should be used early on and repeated in larger stages.</a:t>
            </a:r>
          </a:p>
          <a:p>
            <a:pPr marL="45720" indent="0" algn="just">
              <a:lnSpc>
                <a:spcPct val="150000"/>
              </a:lnSpc>
              <a:buNone/>
            </a:pPr>
            <a:r>
              <a:rPr lang="en-US" sz="1200" dirty="0"/>
              <a:t>In each cycle new stakeholders and new objectives have to be considered often leading to negotiations.</a:t>
            </a:r>
          </a:p>
          <a:p>
            <a:pPr marL="45720" indent="0" algn="just">
              <a:lnSpc>
                <a:spcPct val="150000"/>
              </a:lnSpc>
              <a:buNone/>
            </a:pPr>
            <a:endParaRPr lang="en-US" sz="1100" dirty="0"/>
          </a:p>
          <a:p>
            <a:endParaRPr lang="en-US" dirty="0"/>
          </a:p>
        </p:txBody>
      </p:sp>
      <p:sp>
        <p:nvSpPr>
          <p:cNvPr id="4" name="Slide Number Placeholder 3"/>
          <p:cNvSpPr>
            <a:spLocks noGrp="1"/>
          </p:cNvSpPr>
          <p:nvPr>
            <p:ph type="sldNum" sz="quarter" idx="10"/>
          </p:nvPr>
        </p:nvSpPr>
        <p:spPr/>
        <p:txBody>
          <a:bodyPr/>
          <a:lstStyle/>
          <a:p>
            <a:fld id="{7A3CA83C-C192-4059-BB71-4B5829D37A7E}" type="slidenum">
              <a:rPr lang="en-US" smtClean="0"/>
              <a:t>26</a:t>
            </a:fld>
            <a:endParaRPr lang="en-US"/>
          </a:p>
        </p:txBody>
      </p:sp>
    </p:spTree>
    <p:extLst>
      <p:ext uri="{BB962C8B-B14F-4D97-AF65-F5344CB8AC3E}">
        <p14:creationId xmlns:p14="http://schemas.microsoft.com/office/powerpoint/2010/main" val="336606196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 indent="0" algn="just">
              <a:lnSpc>
                <a:spcPct val="150000"/>
              </a:lnSpc>
              <a:buNone/>
            </a:pPr>
            <a:r>
              <a:rPr lang="en-US" sz="1200" dirty="0">
                <a:solidFill>
                  <a:srgbClr val="0070C0"/>
                </a:solidFill>
              </a:rPr>
              <a:t>Requirements Negotiation </a:t>
            </a:r>
            <a:r>
              <a:rPr lang="en-US" sz="1200" dirty="0"/>
              <a:t>is not a one time episode in a project, but should be used early on and repeated in larger stages.</a:t>
            </a:r>
          </a:p>
          <a:p>
            <a:pPr marL="45720" indent="0" algn="just">
              <a:lnSpc>
                <a:spcPct val="150000"/>
              </a:lnSpc>
              <a:buNone/>
            </a:pPr>
            <a:r>
              <a:rPr lang="en-US" sz="1200" dirty="0"/>
              <a:t>In each cycle new stakeholders and new objectives have to be considered often leading to negotiations.</a:t>
            </a:r>
          </a:p>
          <a:p>
            <a:pPr marL="45720" indent="0" algn="just">
              <a:lnSpc>
                <a:spcPct val="150000"/>
              </a:lnSpc>
              <a:buNone/>
            </a:pPr>
            <a:endParaRPr lang="en-US" sz="1100" dirty="0"/>
          </a:p>
          <a:p>
            <a:endParaRPr lang="en-US" dirty="0"/>
          </a:p>
        </p:txBody>
      </p:sp>
      <p:sp>
        <p:nvSpPr>
          <p:cNvPr id="4" name="Slide Number Placeholder 3"/>
          <p:cNvSpPr>
            <a:spLocks noGrp="1"/>
          </p:cNvSpPr>
          <p:nvPr>
            <p:ph type="sldNum" sz="quarter" idx="10"/>
          </p:nvPr>
        </p:nvSpPr>
        <p:spPr/>
        <p:txBody>
          <a:bodyPr/>
          <a:lstStyle/>
          <a:p>
            <a:fld id="{7A3CA83C-C192-4059-BB71-4B5829D37A7E}" type="slidenum">
              <a:rPr lang="en-US" smtClean="0"/>
              <a:t>27</a:t>
            </a:fld>
            <a:endParaRPr lang="en-US"/>
          </a:p>
        </p:txBody>
      </p:sp>
    </p:spTree>
    <p:extLst>
      <p:ext uri="{BB962C8B-B14F-4D97-AF65-F5344CB8AC3E}">
        <p14:creationId xmlns:p14="http://schemas.microsoft.com/office/powerpoint/2010/main" val="336606196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 indent="0" algn="just">
              <a:lnSpc>
                <a:spcPct val="150000"/>
              </a:lnSpc>
              <a:buNone/>
            </a:pPr>
            <a:r>
              <a:rPr lang="en-US" sz="1200" dirty="0">
                <a:solidFill>
                  <a:srgbClr val="0070C0"/>
                </a:solidFill>
              </a:rPr>
              <a:t>Requirements Negotiation </a:t>
            </a:r>
            <a:r>
              <a:rPr lang="en-US" sz="1200" dirty="0"/>
              <a:t>is not a one time episode in a project, but should be used early on and repeated in larger stages.</a:t>
            </a:r>
          </a:p>
          <a:p>
            <a:pPr marL="45720" indent="0" algn="just">
              <a:lnSpc>
                <a:spcPct val="150000"/>
              </a:lnSpc>
              <a:buNone/>
            </a:pPr>
            <a:r>
              <a:rPr lang="en-US" sz="1200" dirty="0"/>
              <a:t>In each cycle new stakeholders and new objectives have to be considered often leading to negotiations.</a:t>
            </a:r>
          </a:p>
          <a:p>
            <a:pPr marL="45720" indent="0" algn="just">
              <a:lnSpc>
                <a:spcPct val="150000"/>
              </a:lnSpc>
              <a:buNone/>
            </a:pPr>
            <a:endParaRPr lang="en-US" sz="1100" dirty="0"/>
          </a:p>
          <a:p>
            <a:endParaRPr lang="en-US" dirty="0"/>
          </a:p>
        </p:txBody>
      </p:sp>
      <p:sp>
        <p:nvSpPr>
          <p:cNvPr id="4" name="Slide Number Placeholder 3"/>
          <p:cNvSpPr>
            <a:spLocks noGrp="1"/>
          </p:cNvSpPr>
          <p:nvPr>
            <p:ph type="sldNum" sz="quarter" idx="10"/>
          </p:nvPr>
        </p:nvSpPr>
        <p:spPr/>
        <p:txBody>
          <a:bodyPr/>
          <a:lstStyle/>
          <a:p>
            <a:fld id="{7A3CA83C-C192-4059-BB71-4B5829D37A7E}" type="slidenum">
              <a:rPr lang="en-US" smtClean="0"/>
              <a:t>28</a:t>
            </a:fld>
            <a:endParaRPr lang="en-US"/>
          </a:p>
        </p:txBody>
      </p:sp>
    </p:spTree>
    <p:extLst>
      <p:ext uri="{BB962C8B-B14F-4D97-AF65-F5344CB8AC3E}">
        <p14:creationId xmlns:p14="http://schemas.microsoft.com/office/powerpoint/2010/main" val="336606196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 indent="0" algn="just">
              <a:lnSpc>
                <a:spcPct val="150000"/>
              </a:lnSpc>
              <a:buNone/>
            </a:pPr>
            <a:r>
              <a:rPr lang="en-US" sz="1200" dirty="0">
                <a:solidFill>
                  <a:srgbClr val="0070C0"/>
                </a:solidFill>
              </a:rPr>
              <a:t>Requirements Negotiation </a:t>
            </a:r>
            <a:r>
              <a:rPr lang="en-US" sz="1200" dirty="0"/>
              <a:t>is not a one time episode in a project, but should be used early on and repeated in larger stages.</a:t>
            </a:r>
          </a:p>
          <a:p>
            <a:pPr marL="45720" indent="0" algn="just">
              <a:lnSpc>
                <a:spcPct val="150000"/>
              </a:lnSpc>
              <a:buNone/>
            </a:pPr>
            <a:r>
              <a:rPr lang="en-US" sz="1200" dirty="0"/>
              <a:t>In each cycle new stakeholders and new objectives have to be considered often leading to negotiations.</a:t>
            </a:r>
          </a:p>
          <a:p>
            <a:pPr marL="45720" indent="0" algn="just">
              <a:lnSpc>
                <a:spcPct val="150000"/>
              </a:lnSpc>
              <a:buNone/>
            </a:pPr>
            <a:endParaRPr lang="en-US" sz="1100" dirty="0"/>
          </a:p>
          <a:p>
            <a:endParaRPr lang="en-US" dirty="0"/>
          </a:p>
        </p:txBody>
      </p:sp>
      <p:sp>
        <p:nvSpPr>
          <p:cNvPr id="4" name="Slide Number Placeholder 3"/>
          <p:cNvSpPr>
            <a:spLocks noGrp="1"/>
          </p:cNvSpPr>
          <p:nvPr>
            <p:ph type="sldNum" sz="quarter" idx="10"/>
          </p:nvPr>
        </p:nvSpPr>
        <p:spPr/>
        <p:txBody>
          <a:bodyPr/>
          <a:lstStyle/>
          <a:p>
            <a:fld id="{7A3CA83C-C192-4059-BB71-4B5829D37A7E}" type="slidenum">
              <a:rPr lang="en-US" smtClean="0"/>
              <a:t>29</a:t>
            </a:fld>
            <a:endParaRPr lang="en-US"/>
          </a:p>
        </p:txBody>
      </p:sp>
    </p:spTree>
    <p:extLst>
      <p:ext uri="{BB962C8B-B14F-4D97-AF65-F5344CB8AC3E}">
        <p14:creationId xmlns:p14="http://schemas.microsoft.com/office/powerpoint/2010/main" val="336606196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 indent="0" algn="just">
              <a:lnSpc>
                <a:spcPct val="150000"/>
              </a:lnSpc>
              <a:buNone/>
            </a:pPr>
            <a:r>
              <a:rPr lang="en-US" sz="1200" dirty="0">
                <a:solidFill>
                  <a:srgbClr val="0070C0"/>
                </a:solidFill>
              </a:rPr>
              <a:t>Requirements Negotiation </a:t>
            </a:r>
            <a:r>
              <a:rPr lang="en-US" sz="1200" dirty="0"/>
              <a:t>is not a one time episode in a project, but should be used early on and repeated in larger stages.</a:t>
            </a:r>
          </a:p>
          <a:p>
            <a:pPr marL="45720" indent="0" algn="just">
              <a:lnSpc>
                <a:spcPct val="150000"/>
              </a:lnSpc>
              <a:buNone/>
            </a:pPr>
            <a:r>
              <a:rPr lang="en-US" sz="1200" dirty="0"/>
              <a:t>In each cycle new stakeholders and new objectives have to be considered often leading to negotiations.</a:t>
            </a:r>
          </a:p>
          <a:p>
            <a:pPr marL="45720" indent="0" algn="just">
              <a:lnSpc>
                <a:spcPct val="150000"/>
              </a:lnSpc>
              <a:buNone/>
            </a:pPr>
            <a:endParaRPr lang="en-US" sz="1100" dirty="0"/>
          </a:p>
          <a:p>
            <a:endParaRPr lang="en-US" dirty="0"/>
          </a:p>
        </p:txBody>
      </p:sp>
      <p:sp>
        <p:nvSpPr>
          <p:cNvPr id="4" name="Slide Number Placeholder 3"/>
          <p:cNvSpPr>
            <a:spLocks noGrp="1"/>
          </p:cNvSpPr>
          <p:nvPr>
            <p:ph type="sldNum" sz="quarter" idx="10"/>
          </p:nvPr>
        </p:nvSpPr>
        <p:spPr/>
        <p:txBody>
          <a:bodyPr/>
          <a:lstStyle/>
          <a:p>
            <a:fld id="{7A3CA83C-C192-4059-BB71-4B5829D37A7E}" type="slidenum">
              <a:rPr lang="en-US" smtClean="0"/>
              <a:t>30</a:t>
            </a:fld>
            <a:endParaRPr lang="en-US"/>
          </a:p>
        </p:txBody>
      </p:sp>
    </p:spTree>
    <p:extLst>
      <p:ext uri="{BB962C8B-B14F-4D97-AF65-F5344CB8AC3E}">
        <p14:creationId xmlns:p14="http://schemas.microsoft.com/office/powerpoint/2010/main" val="336606196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 indent="0" algn="just">
              <a:lnSpc>
                <a:spcPct val="150000"/>
              </a:lnSpc>
              <a:buNone/>
            </a:pPr>
            <a:r>
              <a:rPr lang="en-US" sz="1200" dirty="0">
                <a:solidFill>
                  <a:srgbClr val="0070C0"/>
                </a:solidFill>
              </a:rPr>
              <a:t>Requirements Negotiation </a:t>
            </a:r>
            <a:r>
              <a:rPr lang="en-US" sz="1200" dirty="0"/>
              <a:t>is not a one time episode in a project, but should be used early on and repeated in larger stages.</a:t>
            </a:r>
          </a:p>
          <a:p>
            <a:pPr marL="45720" indent="0" algn="just">
              <a:lnSpc>
                <a:spcPct val="150000"/>
              </a:lnSpc>
              <a:buNone/>
            </a:pPr>
            <a:r>
              <a:rPr lang="en-US" sz="1200" dirty="0"/>
              <a:t>In each cycle new stakeholders and new objectives have to be considered often leading to negotiations.</a:t>
            </a:r>
          </a:p>
          <a:p>
            <a:pPr marL="45720" indent="0" algn="just">
              <a:lnSpc>
                <a:spcPct val="150000"/>
              </a:lnSpc>
              <a:buNone/>
            </a:pPr>
            <a:endParaRPr lang="en-US" sz="1100" dirty="0"/>
          </a:p>
          <a:p>
            <a:endParaRPr lang="en-US" dirty="0"/>
          </a:p>
        </p:txBody>
      </p:sp>
      <p:sp>
        <p:nvSpPr>
          <p:cNvPr id="4" name="Slide Number Placeholder 3"/>
          <p:cNvSpPr>
            <a:spLocks noGrp="1"/>
          </p:cNvSpPr>
          <p:nvPr>
            <p:ph type="sldNum" sz="quarter" idx="10"/>
          </p:nvPr>
        </p:nvSpPr>
        <p:spPr/>
        <p:txBody>
          <a:bodyPr/>
          <a:lstStyle/>
          <a:p>
            <a:fld id="{7A3CA83C-C192-4059-BB71-4B5829D37A7E}" type="slidenum">
              <a:rPr lang="en-US" smtClean="0"/>
              <a:t>31</a:t>
            </a:fld>
            <a:endParaRPr lang="en-US"/>
          </a:p>
        </p:txBody>
      </p:sp>
    </p:spTree>
    <p:extLst>
      <p:ext uri="{BB962C8B-B14F-4D97-AF65-F5344CB8AC3E}">
        <p14:creationId xmlns:p14="http://schemas.microsoft.com/office/powerpoint/2010/main" val="336606196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 indent="0" algn="just">
              <a:lnSpc>
                <a:spcPct val="150000"/>
              </a:lnSpc>
              <a:buNone/>
            </a:pPr>
            <a:r>
              <a:rPr lang="en-US" sz="1200" dirty="0">
                <a:solidFill>
                  <a:srgbClr val="0070C0"/>
                </a:solidFill>
              </a:rPr>
              <a:t>Requirements Negotiation </a:t>
            </a:r>
            <a:r>
              <a:rPr lang="en-US" sz="1200" dirty="0"/>
              <a:t>is not a one time episode in a project, but should be used early on and repeated in larger stages.</a:t>
            </a:r>
          </a:p>
          <a:p>
            <a:pPr marL="45720" indent="0" algn="just">
              <a:lnSpc>
                <a:spcPct val="150000"/>
              </a:lnSpc>
              <a:buNone/>
            </a:pPr>
            <a:r>
              <a:rPr lang="en-US" sz="1200" dirty="0"/>
              <a:t>In each cycle new stakeholders and new objectives have to be considered often leading to negotiations.</a:t>
            </a:r>
          </a:p>
          <a:p>
            <a:pPr marL="45720" indent="0" algn="just">
              <a:lnSpc>
                <a:spcPct val="150000"/>
              </a:lnSpc>
              <a:buNone/>
            </a:pPr>
            <a:endParaRPr lang="en-US" sz="1100" dirty="0"/>
          </a:p>
          <a:p>
            <a:endParaRPr lang="en-US" dirty="0"/>
          </a:p>
        </p:txBody>
      </p:sp>
      <p:sp>
        <p:nvSpPr>
          <p:cNvPr id="4" name="Slide Number Placeholder 3"/>
          <p:cNvSpPr>
            <a:spLocks noGrp="1"/>
          </p:cNvSpPr>
          <p:nvPr>
            <p:ph type="sldNum" sz="quarter" idx="10"/>
          </p:nvPr>
        </p:nvSpPr>
        <p:spPr/>
        <p:txBody>
          <a:bodyPr/>
          <a:lstStyle/>
          <a:p>
            <a:fld id="{7A3CA83C-C192-4059-BB71-4B5829D37A7E}" type="slidenum">
              <a:rPr lang="en-US" smtClean="0"/>
              <a:t>32</a:t>
            </a:fld>
            <a:endParaRPr lang="en-US"/>
          </a:p>
        </p:txBody>
      </p:sp>
    </p:spTree>
    <p:extLst>
      <p:ext uri="{BB962C8B-B14F-4D97-AF65-F5344CB8AC3E}">
        <p14:creationId xmlns:p14="http://schemas.microsoft.com/office/powerpoint/2010/main" val="33660619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 indent="0" algn="just">
              <a:lnSpc>
                <a:spcPct val="150000"/>
              </a:lnSpc>
              <a:buNone/>
            </a:pPr>
            <a:r>
              <a:rPr lang="en-US" sz="1200" dirty="0">
                <a:solidFill>
                  <a:srgbClr val="0070C0"/>
                </a:solidFill>
              </a:rPr>
              <a:t>Requirements Negotiation </a:t>
            </a:r>
            <a:r>
              <a:rPr lang="en-US" sz="1200" dirty="0"/>
              <a:t>is not a one time episode in a project, but should be used early on and repeated in larger stages.</a:t>
            </a:r>
          </a:p>
          <a:p>
            <a:pPr marL="45720" indent="0" algn="just">
              <a:lnSpc>
                <a:spcPct val="150000"/>
              </a:lnSpc>
              <a:buNone/>
            </a:pPr>
            <a:r>
              <a:rPr lang="en-US" sz="1200" dirty="0"/>
              <a:t>In each cycle new stakeholders and new objectives have to be considered often leading to negotiations.</a:t>
            </a:r>
          </a:p>
          <a:p>
            <a:pPr marL="45720" indent="0" algn="just">
              <a:lnSpc>
                <a:spcPct val="150000"/>
              </a:lnSpc>
              <a:buNone/>
            </a:pPr>
            <a:endParaRPr lang="en-US" sz="1100" dirty="0"/>
          </a:p>
          <a:p>
            <a:endParaRPr lang="en-US" dirty="0"/>
          </a:p>
        </p:txBody>
      </p:sp>
      <p:sp>
        <p:nvSpPr>
          <p:cNvPr id="4" name="Slide Number Placeholder 3"/>
          <p:cNvSpPr>
            <a:spLocks noGrp="1"/>
          </p:cNvSpPr>
          <p:nvPr>
            <p:ph type="sldNum" sz="quarter" idx="10"/>
          </p:nvPr>
        </p:nvSpPr>
        <p:spPr/>
        <p:txBody>
          <a:bodyPr/>
          <a:lstStyle/>
          <a:p>
            <a:fld id="{7A3CA83C-C192-4059-BB71-4B5829D37A7E}" type="slidenum">
              <a:rPr lang="en-US" smtClean="0"/>
              <a:t>6</a:t>
            </a:fld>
            <a:endParaRPr lang="en-US"/>
          </a:p>
        </p:txBody>
      </p:sp>
    </p:spTree>
    <p:extLst>
      <p:ext uri="{BB962C8B-B14F-4D97-AF65-F5344CB8AC3E}">
        <p14:creationId xmlns:p14="http://schemas.microsoft.com/office/powerpoint/2010/main" val="33660619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 indent="0" algn="just">
              <a:lnSpc>
                <a:spcPct val="150000"/>
              </a:lnSpc>
              <a:buNone/>
            </a:pPr>
            <a:r>
              <a:rPr lang="en-US" sz="1200" dirty="0">
                <a:solidFill>
                  <a:srgbClr val="0070C0"/>
                </a:solidFill>
              </a:rPr>
              <a:t>Requirements Negotiation </a:t>
            </a:r>
            <a:r>
              <a:rPr lang="en-US" sz="1200" dirty="0"/>
              <a:t>is not a one time episode in a project, but should be used early on and repeated in larger stages.</a:t>
            </a:r>
          </a:p>
          <a:p>
            <a:pPr marL="45720" indent="0" algn="just">
              <a:lnSpc>
                <a:spcPct val="150000"/>
              </a:lnSpc>
              <a:buNone/>
            </a:pPr>
            <a:r>
              <a:rPr lang="en-US" sz="1200" dirty="0"/>
              <a:t>In each cycle new stakeholders and new objectives have to be considered often leading to negotiations.</a:t>
            </a:r>
          </a:p>
          <a:p>
            <a:pPr marL="45720" indent="0" algn="just">
              <a:lnSpc>
                <a:spcPct val="150000"/>
              </a:lnSpc>
              <a:buNone/>
            </a:pPr>
            <a:endParaRPr lang="en-US" sz="1100" dirty="0"/>
          </a:p>
          <a:p>
            <a:endParaRPr lang="en-US" dirty="0"/>
          </a:p>
        </p:txBody>
      </p:sp>
      <p:sp>
        <p:nvSpPr>
          <p:cNvPr id="4" name="Slide Number Placeholder 3"/>
          <p:cNvSpPr>
            <a:spLocks noGrp="1"/>
          </p:cNvSpPr>
          <p:nvPr>
            <p:ph type="sldNum" sz="quarter" idx="10"/>
          </p:nvPr>
        </p:nvSpPr>
        <p:spPr/>
        <p:txBody>
          <a:bodyPr/>
          <a:lstStyle/>
          <a:p>
            <a:fld id="{7A3CA83C-C192-4059-BB71-4B5829D37A7E}" type="slidenum">
              <a:rPr lang="en-US" smtClean="0"/>
              <a:t>33</a:t>
            </a:fld>
            <a:endParaRPr lang="en-US"/>
          </a:p>
        </p:txBody>
      </p:sp>
    </p:spTree>
    <p:extLst>
      <p:ext uri="{BB962C8B-B14F-4D97-AF65-F5344CB8AC3E}">
        <p14:creationId xmlns:p14="http://schemas.microsoft.com/office/powerpoint/2010/main" val="336606196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 indent="0" algn="just">
              <a:lnSpc>
                <a:spcPct val="150000"/>
              </a:lnSpc>
              <a:buNone/>
            </a:pPr>
            <a:r>
              <a:rPr lang="en-US" sz="1200" dirty="0">
                <a:solidFill>
                  <a:srgbClr val="0070C0"/>
                </a:solidFill>
              </a:rPr>
              <a:t>Requirements Negotiation </a:t>
            </a:r>
            <a:r>
              <a:rPr lang="en-US" sz="1200" dirty="0"/>
              <a:t>is not a one time episode in a project, but should be used early on and repeated in larger stages.</a:t>
            </a:r>
          </a:p>
          <a:p>
            <a:pPr marL="45720" indent="0" algn="just">
              <a:lnSpc>
                <a:spcPct val="150000"/>
              </a:lnSpc>
              <a:buNone/>
            </a:pPr>
            <a:r>
              <a:rPr lang="en-US" sz="1200" dirty="0"/>
              <a:t>In each cycle new stakeholders and new objectives have to be considered often leading to negotiations.</a:t>
            </a:r>
          </a:p>
          <a:p>
            <a:pPr marL="45720" indent="0" algn="just">
              <a:lnSpc>
                <a:spcPct val="150000"/>
              </a:lnSpc>
              <a:buNone/>
            </a:pPr>
            <a:endParaRPr lang="en-US" sz="1100" dirty="0"/>
          </a:p>
          <a:p>
            <a:endParaRPr lang="en-US" dirty="0"/>
          </a:p>
        </p:txBody>
      </p:sp>
      <p:sp>
        <p:nvSpPr>
          <p:cNvPr id="4" name="Slide Number Placeholder 3"/>
          <p:cNvSpPr>
            <a:spLocks noGrp="1"/>
          </p:cNvSpPr>
          <p:nvPr>
            <p:ph type="sldNum" sz="quarter" idx="10"/>
          </p:nvPr>
        </p:nvSpPr>
        <p:spPr/>
        <p:txBody>
          <a:bodyPr/>
          <a:lstStyle/>
          <a:p>
            <a:fld id="{7A3CA83C-C192-4059-BB71-4B5829D37A7E}" type="slidenum">
              <a:rPr lang="en-US" smtClean="0"/>
              <a:t>34</a:t>
            </a:fld>
            <a:endParaRPr lang="en-US"/>
          </a:p>
        </p:txBody>
      </p:sp>
    </p:spTree>
    <p:extLst>
      <p:ext uri="{BB962C8B-B14F-4D97-AF65-F5344CB8AC3E}">
        <p14:creationId xmlns:p14="http://schemas.microsoft.com/office/powerpoint/2010/main" val="336606196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 indent="0" algn="just">
              <a:lnSpc>
                <a:spcPct val="150000"/>
              </a:lnSpc>
              <a:buNone/>
            </a:pPr>
            <a:r>
              <a:rPr lang="en-US" sz="1200" dirty="0">
                <a:solidFill>
                  <a:srgbClr val="0070C0"/>
                </a:solidFill>
              </a:rPr>
              <a:t>Requirements Negotiation </a:t>
            </a:r>
            <a:r>
              <a:rPr lang="en-US" sz="1200" dirty="0"/>
              <a:t>is not a one time episode in a project, but should be used early on and repeated in larger stages.</a:t>
            </a:r>
          </a:p>
          <a:p>
            <a:pPr marL="45720" indent="0" algn="just">
              <a:lnSpc>
                <a:spcPct val="150000"/>
              </a:lnSpc>
              <a:buNone/>
            </a:pPr>
            <a:r>
              <a:rPr lang="en-US" sz="1200" dirty="0"/>
              <a:t>In each cycle new stakeholders and new objectives have to be considered often leading to negotiations.</a:t>
            </a:r>
          </a:p>
          <a:p>
            <a:pPr marL="45720" indent="0" algn="just">
              <a:lnSpc>
                <a:spcPct val="150000"/>
              </a:lnSpc>
              <a:buNone/>
            </a:pPr>
            <a:endParaRPr lang="en-US" sz="1100" dirty="0"/>
          </a:p>
          <a:p>
            <a:endParaRPr lang="en-US" dirty="0"/>
          </a:p>
        </p:txBody>
      </p:sp>
      <p:sp>
        <p:nvSpPr>
          <p:cNvPr id="4" name="Slide Number Placeholder 3"/>
          <p:cNvSpPr>
            <a:spLocks noGrp="1"/>
          </p:cNvSpPr>
          <p:nvPr>
            <p:ph type="sldNum" sz="quarter" idx="10"/>
          </p:nvPr>
        </p:nvSpPr>
        <p:spPr/>
        <p:txBody>
          <a:bodyPr/>
          <a:lstStyle/>
          <a:p>
            <a:fld id="{7A3CA83C-C192-4059-BB71-4B5829D37A7E}" type="slidenum">
              <a:rPr lang="en-US" smtClean="0"/>
              <a:t>35</a:t>
            </a:fld>
            <a:endParaRPr lang="en-US"/>
          </a:p>
        </p:txBody>
      </p:sp>
    </p:spTree>
    <p:extLst>
      <p:ext uri="{BB962C8B-B14F-4D97-AF65-F5344CB8AC3E}">
        <p14:creationId xmlns:p14="http://schemas.microsoft.com/office/powerpoint/2010/main" val="336606196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 indent="0" algn="just">
              <a:lnSpc>
                <a:spcPct val="150000"/>
              </a:lnSpc>
              <a:buNone/>
            </a:pPr>
            <a:r>
              <a:rPr lang="en-US" sz="1200" dirty="0">
                <a:solidFill>
                  <a:srgbClr val="0070C0"/>
                </a:solidFill>
              </a:rPr>
              <a:t>Requirements Negotiation </a:t>
            </a:r>
            <a:r>
              <a:rPr lang="en-US" sz="1200" dirty="0"/>
              <a:t>is not a one time episode in a project, but should be used early on and repeated in larger stages.</a:t>
            </a:r>
          </a:p>
          <a:p>
            <a:pPr marL="45720" indent="0" algn="just">
              <a:lnSpc>
                <a:spcPct val="150000"/>
              </a:lnSpc>
              <a:buNone/>
            </a:pPr>
            <a:r>
              <a:rPr lang="en-US" sz="1200" dirty="0"/>
              <a:t>In each cycle new stakeholders and new objectives have to be considered often leading to negotiations.</a:t>
            </a:r>
          </a:p>
          <a:p>
            <a:pPr marL="45720" indent="0" algn="just">
              <a:lnSpc>
                <a:spcPct val="150000"/>
              </a:lnSpc>
              <a:buNone/>
            </a:pPr>
            <a:endParaRPr lang="en-US" sz="1100" dirty="0"/>
          </a:p>
          <a:p>
            <a:endParaRPr lang="en-US" dirty="0"/>
          </a:p>
        </p:txBody>
      </p:sp>
      <p:sp>
        <p:nvSpPr>
          <p:cNvPr id="4" name="Slide Number Placeholder 3"/>
          <p:cNvSpPr>
            <a:spLocks noGrp="1"/>
          </p:cNvSpPr>
          <p:nvPr>
            <p:ph type="sldNum" sz="quarter" idx="10"/>
          </p:nvPr>
        </p:nvSpPr>
        <p:spPr/>
        <p:txBody>
          <a:bodyPr/>
          <a:lstStyle/>
          <a:p>
            <a:fld id="{7A3CA83C-C192-4059-BB71-4B5829D37A7E}" type="slidenum">
              <a:rPr lang="en-US" smtClean="0"/>
              <a:t>36</a:t>
            </a:fld>
            <a:endParaRPr lang="en-US"/>
          </a:p>
        </p:txBody>
      </p:sp>
    </p:spTree>
    <p:extLst>
      <p:ext uri="{BB962C8B-B14F-4D97-AF65-F5344CB8AC3E}">
        <p14:creationId xmlns:p14="http://schemas.microsoft.com/office/powerpoint/2010/main" val="33660619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 indent="0" algn="just">
              <a:lnSpc>
                <a:spcPct val="150000"/>
              </a:lnSpc>
              <a:buNone/>
            </a:pPr>
            <a:r>
              <a:rPr lang="en-US" sz="1200" dirty="0">
                <a:solidFill>
                  <a:srgbClr val="0070C0"/>
                </a:solidFill>
              </a:rPr>
              <a:t>Requirements Negotiation </a:t>
            </a:r>
            <a:r>
              <a:rPr lang="en-US" sz="1200" dirty="0"/>
              <a:t>is not a one time episode in a project, but should be used early on and repeated in larger stages.</a:t>
            </a:r>
          </a:p>
          <a:p>
            <a:pPr marL="45720" indent="0" algn="just">
              <a:lnSpc>
                <a:spcPct val="150000"/>
              </a:lnSpc>
              <a:buNone/>
            </a:pPr>
            <a:r>
              <a:rPr lang="en-US" sz="1200" dirty="0"/>
              <a:t>In each cycle new stakeholders and new objectives have to be considered often leading to negotiations.</a:t>
            </a:r>
          </a:p>
          <a:p>
            <a:pPr marL="45720" indent="0" algn="just">
              <a:lnSpc>
                <a:spcPct val="150000"/>
              </a:lnSpc>
              <a:buNone/>
            </a:pPr>
            <a:endParaRPr lang="en-US" sz="1100" dirty="0"/>
          </a:p>
          <a:p>
            <a:endParaRPr lang="en-US" dirty="0"/>
          </a:p>
        </p:txBody>
      </p:sp>
      <p:sp>
        <p:nvSpPr>
          <p:cNvPr id="4" name="Slide Number Placeholder 3"/>
          <p:cNvSpPr>
            <a:spLocks noGrp="1"/>
          </p:cNvSpPr>
          <p:nvPr>
            <p:ph type="sldNum" sz="quarter" idx="10"/>
          </p:nvPr>
        </p:nvSpPr>
        <p:spPr/>
        <p:txBody>
          <a:bodyPr/>
          <a:lstStyle/>
          <a:p>
            <a:fld id="{7A3CA83C-C192-4059-BB71-4B5829D37A7E}" type="slidenum">
              <a:rPr lang="en-US" smtClean="0"/>
              <a:t>7</a:t>
            </a:fld>
            <a:endParaRPr lang="en-US"/>
          </a:p>
        </p:txBody>
      </p:sp>
    </p:spTree>
    <p:extLst>
      <p:ext uri="{BB962C8B-B14F-4D97-AF65-F5344CB8AC3E}">
        <p14:creationId xmlns:p14="http://schemas.microsoft.com/office/powerpoint/2010/main" val="33660619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 indent="0" algn="just">
              <a:lnSpc>
                <a:spcPct val="150000"/>
              </a:lnSpc>
              <a:buNone/>
            </a:pPr>
            <a:r>
              <a:rPr lang="en-US" sz="1200" dirty="0">
                <a:solidFill>
                  <a:srgbClr val="0070C0"/>
                </a:solidFill>
              </a:rPr>
              <a:t>Requirements Negotiation </a:t>
            </a:r>
            <a:r>
              <a:rPr lang="en-US" sz="1200" dirty="0"/>
              <a:t>is not a one time episode in a project, but should be used early on and repeated in larger stages.</a:t>
            </a:r>
          </a:p>
          <a:p>
            <a:pPr marL="45720" indent="0" algn="just">
              <a:lnSpc>
                <a:spcPct val="150000"/>
              </a:lnSpc>
              <a:buNone/>
            </a:pPr>
            <a:r>
              <a:rPr lang="en-US" sz="1200" dirty="0"/>
              <a:t>In each cycle new stakeholders and new objectives have to be considered often leading to negotiations.</a:t>
            </a:r>
          </a:p>
          <a:p>
            <a:pPr marL="45720" indent="0" algn="just">
              <a:lnSpc>
                <a:spcPct val="150000"/>
              </a:lnSpc>
              <a:buNone/>
            </a:pPr>
            <a:endParaRPr lang="en-US" sz="1100" dirty="0"/>
          </a:p>
          <a:p>
            <a:endParaRPr lang="en-US" dirty="0"/>
          </a:p>
        </p:txBody>
      </p:sp>
      <p:sp>
        <p:nvSpPr>
          <p:cNvPr id="4" name="Slide Number Placeholder 3"/>
          <p:cNvSpPr>
            <a:spLocks noGrp="1"/>
          </p:cNvSpPr>
          <p:nvPr>
            <p:ph type="sldNum" sz="quarter" idx="10"/>
          </p:nvPr>
        </p:nvSpPr>
        <p:spPr/>
        <p:txBody>
          <a:bodyPr/>
          <a:lstStyle/>
          <a:p>
            <a:fld id="{7A3CA83C-C192-4059-BB71-4B5829D37A7E}" type="slidenum">
              <a:rPr lang="en-US" smtClean="0"/>
              <a:t>8</a:t>
            </a:fld>
            <a:endParaRPr lang="en-US"/>
          </a:p>
        </p:txBody>
      </p:sp>
    </p:spTree>
    <p:extLst>
      <p:ext uri="{BB962C8B-B14F-4D97-AF65-F5344CB8AC3E}">
        <p14:creationId xmlns:p14="http://schemas.microsoft.com/office/powerpoint/2010/main" val="33660619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 indent="0" algn="just">
              <a:lnSpc>
                <a:spcPct val="150000"/>
              </a:lnSpc>
              <a:buNone/>
            </a:pPr>
            <a:r>
              <a:rPr lang="en-US" sz="1200" dirty="0">
                <a:solidFill>
                  <a:srgbClr val="0070C0"/>
                </a:solidFill>
              </a:rPr>
              <a:t>Requirements Negotiation </a:t>
            </a:r>
            <a:r>
              <a:rPr lang="en-US" sz="1200" dirty="0"/>
              <a:t>is not a one time episode in a project, but should be used early on and repeated in larger stages.</a:t>
            </a:r>
          </a:p>
          <a:p>
            <a:pPr marL="45720" indent="0" algn="just">
              <a:lnSpc>
                <a:spcPct val="150000"/>
              </a:lnSpc>
              <a:buNone/>
            </a:pPr>
            <a:r>
              <a:rPr lang="en-US" sz="1200" dirty="0"/>
              <a:t>In each cycle new stakeholders and new objectives have to be considered often leading to negotiations.</a:t>
            </a:r>
          </a:p>
          <a:p>
            <a:pPr marL="45720" indent="0" algn="just">
              <a:lnSpc>
                <a:spcPct val="150000"/>
              </a:lnSpc>
              <a:buNone/>
            </a:pPr>
            <a:endParaRPr lang="en-US" sz="1100" dirty="0"/>
          </a:p>
          <a:p>
            <a:endParaRPr lang="en-US" dirty="0"/>
          </a:p>
        </p:txBody>
      </p:sp>
      <p:sp>
        <p:nvSpPr>
          <p:cNvPr id="4" name="Slide Number Placeholder 3"/>
          <p:cNvSpPr>
            <a:spLocks noGrp="1"/>
          </p:cNvSpPr>
          <p:nvPr>
            <p:ph type="sldNum" sz="quarter" idx="10"/>
          </p:nvPr>
        </p:nvSpPr>
        <p:spPr/>
        <p:txBody>
          <a:bodyPr/>
          <a:lstStyle/>
          <a:p>
            <a:fld id="{7A3CA83C-C192-4059-BB71-4B5829D37A7E}" type="slidenum">
              <a:rPr lang="en-US" smtClean="0"/>
              <a:t>9</a:t>
            </a:fld>
            <a:endParaRPr lang="en-US"/>
          </a:p>
        </p:txBody>
      </p:sp>
    </p:spTree>
    <p:extLst>
      <p:ext uri="{BB962C8B-B14F-4D97-AF65-F5344CB8AC3E}">
        <p14:creationId xmlns:p14="http://schemas.microsoft.com/office/powerpoint/2010/main" val="33660619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 indent="0" algn="just">
              <a:lnSpc>
                <a:spcPct val="150000"/>
              </a:lnSpc>
              <a:buNone/>
            </a:pPr>
            <a:r>
              <a:rPr lang="en-US" sz="1200" dirty="0">
                <a:solidFill>
                  <a:srgbClr val="0070C0"/>
                </a:solidFill>
              </a:rPr>
              <a:t>Requirements Negotiation </a:t>
            </a:r>
            <a:r>
              <a:rPr lang="en-US" sz="1200" dirty="0"/>
              <a:t>is not a one time episode in a project, but should be used early on and repeated in larger stages.</a:t>
            </a:r>
          </a:p>
          <a:p>
            <a:pPr marL="45720" indent="0" algn="just">
              <a:lnSpc>
                <a:spcPct val="150000"/>
              </a:lnSpc>
              <a:buNone/>
            </a:pPr>
            <a:r>
              <a:rPr lang="en-US" sz="1200" dirty="0"/>
              <a:t>In each cycle new stakeholders and new objectives have to be considered often leading to negotiations.</a:t>
            </a:r>
          </a:p>
          <a:p>
            <a:pPr marL="45720" indent="0" algn="just">
              <a:lnSpc>
                <a:spcPct val="150000"/>
              </a:lnSpc>
              <a:buNone/>
            </a:pPr>
            <a:endParaRPr lang="en-US" sz="1100" dirty="0"/>
          </a:p>
          <a:p>
            <a:endParaRPr lang="en-US" dirty="0"/>
          </a:p>
        </p:txBody>
      </p:sp>
      <p:sp>
        <p:nvSpPr>
          <p:cNvPr id="4" name="Slide Number Placeholder 3"/>
          <p:cNvSpPr>
            <a:spLocks noGrp="1"/>
          </p:cNvSpPr>
          <p:nvPr>
            <p:ph type="sldNum" sz="quarter" idx="10"/>
          </p:nvPr>
        </p:nvSpPr>
        <p:spPr/>
        <p:txBody>
          <a:bodyPr/>
          <a:lstStyle/>
          <a:p>
            <a:fld id="{7A3CA83C-C192-4059-BB71-4B5829D37A7E}" type="slidenum">
              <a:rPr lang="en-US" smtClean="0"/>
              <a:t>10</a:t>
            </a:fld>
            <a:endParaRPr lang="en-US"/>
          </a:p>
        </p:txBody>
      </p:sp>
    </p:spTree>
    <p:extLst>
      <p:ext uri="{BB962C8B-B14F-4D97-AF65-F5344CB8AC3E}">
        <p14:creationId xmlns:p14="http://schemas.microsoft.com/office/powerpoint/2010/main" val="33660619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 indent="0" algn="just">
              <a:lnSpc>
                <a:spcPct val="150000"/>
              </a:lnSpc>
              <a:buNone/>
            </a:pPr>
            <a:r>
              <a:rPr lang="en-US" sz="1200" dirty="0">
                <a:solidFill>
                  <a:srgbClr val="0070C0"/>
                </a:solidFill>
              </a:rPr>
              <a:t>Requirements Negotiation </a:t>
            </a:r>
            <a:r>
              <a:rPr lang="en-US" sz="1200" dirty="0"/>
              <a:t>is not a one time episode in a project, but should be used early on and repeated in larger stages.</a:t>
            </a:r>
          </a:p>
          <a:p>
            <a:pPr marL="45720" indent="0" algn="just">
              <a:lnSpc>
                <a:spcPct val="150000"/>
              </a:lnSpc>
              <a:buNone/>
            </a:pPr>
            <a:r>
              <a:rPr lang="en-US" sz="1200" dirty="0"/>
              <a:t>In each cycle new stakeholders and new objectives have to be considered often leading to negotiations.</a:t>
            </a:r>
          </a:p>
          <a:p>
            <a:pPr marL="45720" indent="0" algn="just">
              <a:lnSpc>
                <a:spcPct val="150000"/>
              </a:lnSpc>
              <a:buNone/>
            </a:pPr>
            <a:endParaRPr lang="en-US" sz="1100" dirty="0"/>
          </a:p>
          <a:p>
            <a:endParaRPr lang="en-US" dirty="0"/>
          </a:p>
        </p:txBody>
      </p:sp>
      <p:sp>
        <p:nvSpPr>
          <p:cNvPr id="4" name="Slide Number Placeholder 3"/>
          <p:cNvSpPr>
            <a:spLocks noGrp="1"/>
          </p:cNvSpPr>
          <p:nvPr>
            <p:ph type="sldNum" sz="quarter" idx="10"/>
          </p:nvPr>
        </p:nvSpPr>
        <p:spPr/>
        <p:txBody>
          <a:bodyPr/>
          <a:lstStyle/>
          <a:p>
            <a:fld id="{7A3CA83C-C192-4059-BB71-4B5829D37A7E}" type="slidenum">
              <a:rPr lang="en-US" smtClean="0"/>
              <a:t>11</a:t>
            </a:fld>
            <a:endParaRPr lang="en-US"/>
          </a:p>
        </p:txBody>
      </p:sp>
    </p:spTree>
    <p:extLst>
      <p:ext uri="{BB962C8B-B14F-4D97-AF65-F5344CB8AC3E}">
        <p14:creationId xmlns:p14="http://schemas.microsoft.com/office/powerpoint/2010/main" val="33660619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 indent="0" algn="just">
              <a:lnSpc>
                <a:spcPct val="150000"/>
              </a:lnSpc>
              <a:buNone/>
            </a:pPr>
            <a:r>
              <a:rPr lang="en-US" sz="1200" dirty="0">
                <a:solidFill>
                  <a:srgbClr val="0070C0"/>
                </a:solidFill>
              </a:rPr>
              <a:t>Requirements Negotiation </a:t>
            </a:r>
            <a:r>
              <a:rPr lang="en-US" sz="1200" dirty="0"/>
              <a:t>is not a one time episode in a project, but should be used early on and repeated in larger stages.</a:t>
            </a:r>
          </a:p>
          <a:p>
            <a:pPr marL="45720" indent="0" algn="just">
              <a:lnSpc>
                <a:spcPct val="150000"/>
              </a:lnSpc>
              <a:buNone/>
            </a:pPr>
            <a:r>
              <a:rPr lang="en-US" sz="1200" dirty="0"/>
              <a:t>In each cycle new stakeholders and new objectives have to be considered often leading to negotiations.</a:t>
            </a:r>
          </a:p>
          <a:p>
            <a:pPr marL="45720" indent="0" algn="just">
              <a:lnSpc>
                <a:spcPct val="150000"/>
              </a:lnSpc>
              <a:buNone/>
            </a:pPr>
            <a:endParaRPr lang="en-US" sz="1100" dirty="0"/>
          </a:p>
          <a:p>
            <a:endParaRPr lang="en-US" dirty="0"/>
          </a:p>
        </p:txBody>
      </p:sp>
      <p:sp>
        <p:nvSpPr>
          <p:cNvPr id="4" name="Slide Number Placeholder 3"/>
          <p:cNvSpPr>
            <a:spLocks noGrp="1"/>
          </p:cNvSpPr>
          <p:nvPr>
            <p:ph type="sldNum" sz="quarter" idx="10"/>
          </p:nvPr>
        </p:nvSpPr>
        <p:spPr/>
        <p:txBody>
          <a:bodyPr/>
          <a:lstStyle/>
          <a:p>
            <a:fld id="{7A3CA83C-C192-4059-BB71-4B5829D37A7E}" type="slidenum">
              <a:rPr lang="en-US" smtClean="0"/>
              <a:t>12</a:t>
            </a:fld>
            <a:endParaRPr lang="en-US"/>
          </a:p>
        </p:txBody>
      </p:sp>
    </p:spTree>
    <p:extLst>
      <p:ext uri="{BB962C8B-B14F-4D97-AF65-F5344CB8AC3E}">
        <p14:creationId xmlns:p14="http://schemas.microsoft.com/office/powerpoint/2010/main" val="33660619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n-US"/>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55CB5D86-C893-4966-9211-771754B3E3A1}" type="datetimeFigureOut">
              <a:rPr lang="en-US" smtClean="0"/>
              <a:t>2/28/2021</a:t>
            </a:fld>
            <a:endParaRPr lang="en-US"/>
          </a:p>
        </p:txBody>
      </p:sp>
      <p:sp>
        <p:nvSpPr>
          <p:cNvPr id="8" name="Slide Number Placeholder 7"/>
          <p:cNvSpPr>
            <a:spLocks noGrp="1"/>
          </p:cNvSpPr>
          <p:nvPr>
            <p:ph type="sldNum" sz="quarter" idx="11"/>
          </p:nvPr>
        </p:nvSpPr>
        <p:spPr/>
        <p:txBody>
          <a:bodyPr/>
          <a:lstStyle/>
          <a:p>
            <a:fld id="{4336E96B-F38E-44AB-8C93-BAB3189C017C}"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CB5D86-C893-4966-9211-771754B3E3A1}" type="datetimeFigureOut">
              <a:rPr lang="en-US" smtClean="0"/>
              <a:t>2/28/2021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36E96B-F38E-44AB-8C93-BAB3189C017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CB5D86-C893-4966-9211-771754B3E3A1}" type="datetimeFigureOut">
              <a:rPr lang="en-US" smtClean="0"/>
              <a:t>2/28/2021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36E96B-F38E-44AB-8C93-BAB3189C017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B5D86-C893-4966-9211-771754B3E3A1}" type="datetimeFigureOut">
              <a:rPr lang="en-US" smtClean="0"/>
              <a:t>2/28/2021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36E96B-F38E-44AB-8C93-BAB3189C017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a:t>Click to edit Master title style</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CB5D86-C893-4966-9211-771754B3E3A1}" type="datetimeFigureOut">
              <a:rPr lang="en-US" smtClean="0"/>
              <a:t>2/28/2021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36E96B-F38E-44AB-8C93-BAB3189C017C}" type="slidenum">
              <a:rPr lang="en-US" smtClean="0"/>
              <a:t>‹#›</a:t>
            </a:fld>
            <a:endParaRPr lang="en-US"/>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5CB5D86-C893-4966-9211-771754B3E3A1}" type="datetimeFigureOut">
              <a:rPr lang="en-US" smtClean="0"/>
              <a:t>2/28/2021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36E96B-F38E-44AB-8C93-BAB3189C017C}" type="slidenum">
              <a:rPr lang="en-US" smtClean="0"/>
              <a:t>‹#›</a:t>
            </a:fld>
            <a:endParaRPr lang="en-US"/>
          </a:p>
        </p:txBody>
      </p:sp>
      <p:sp>
        <p:nvSpPr>
          <p:cNvPr id="9" name="Content Placeholder 8"/>
          <p:cNvSpPr>
            <a:spLocks noGrp="1"/>
          </p:cNvSpPr>
          <p:nvPr>
            <p:ph sz="quarter" idx="13"/>
          </p:nvPr>
        </p:nvSpPr>
        <p:spPr>
          <a:xfrm>
            <a:off x="365760" y="1600200"/>
            <a:ext cx="4041648" cy="4526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55CB5D86-C893-4966-9211-771754B3E3A1}" type="datetimeFigureOut">
              <a:rPr lang="en-US" smtClean="0"/>
              <a:t>2/28/2021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336E96B-F38E-44AB-8C93-BAB3189C017C}" type="slidenum">
              <a:rPr lang="en-US" smtClean="0"/>
              <a:t>‹#›</a:t>
            </a:fld>
            <a:endParaRPr lang="en-US"/>
          </a:p>
        </p:txBody>
      </p:sp>
      <p:sp>
        <p:nvSpPr>
          <p:cNvPr id="11" name="Content Placeholder 10"/>
          <p:cNvSpPr>
            <a:spLocks noGrp="1"/>
          </p:cNvSpPr>
          <p:nvPr>
            <p:ph sz="quarter" idx="13"/>
          </p:nvPr>
        </p:nvSpPr>
        <p:spPr>
          <a:xfrm>
            <a:off x="457200" y="2212848"/>
            <a:ext cx="4041648" cy="39136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5CB5D86-C893-4966-9211-771754B3E3A1}" type="datetimeFigureOut">
              <a:rPr lang="en-US" smtClean="0"/>
              <a:t>2/28/2021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336E96B-F38E-44AB-8C93-BAB3189C017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CB5D86-C893-4966-9211-771754B3E3A1}" type="datetimeFigureOut">
              <a:rPr lang="en-US" smtClean="0"/>
              <a:t>2/28/2021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336E96B-F38E-44AB-8C93-BAB3189C017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5CB5D86-C893-4966-9211-771754B3E3A1}" type="datetimeFigureOut">
              <a:rPr lang="en-US" smtClean="0"/>
              <a:t>2/28/2021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36E96B-F38E-44AB-8C93-BAB3189C017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n-US"/>
              <a:t>Click to edit Master title style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5CB5D86-C893-4966-9211-771754B3E3A1}" type="datetimeFigureOut">
              <a:rPr lang="en-US" smtClean="0"/>
              <a:t>2/28/2021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36E96B-F38E-44AB-8C93-BAB3189C017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55CB5D86-C893-4966-9211-771754B3E3A1}" type="datetimeFigureOut">
              <a:rPr lang="en-US" smtClean="0"/>
              <a:t>2/28/2021</a:t>
            </a:fld>
            <a:endParaRPr lang="en-US"/>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en-US"/>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4336E96B-F38E-44AB-8C93-BAB3189C017C}" type="slidenum">
              <a:rPr lang="en-US" smtClean="0"/>
              <a:t>‹#›</a:t>
            </a:fld>
            <a:endParaRPr lang="en-US"/>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877"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05000" y="342900"/>
            <a:ext cx="7543800" cy="914400"/>
          </a:xfrm>
        </p:spPr>
        <p:txBody>
          <a:bodyPr>
            <a:normAutofit/>
          </a:bodyPr>
          <a:lstStyle/>
          <a:p>
            <a:pPr marL="182880" indent="0">
              <a:buNone/>
            </a:pPr>
            <a:r>
              <a:rPr lang="en-US" sz="4800" dirty="0" err="1">
                <a:latin typeface="Times New Roman" pitchFamily="18" charset="0"/>
                <a:cs typeface="Times New Roman" pitchFamily="18" charset="0"/>
              </a:rPr>
              <a:t>Teknik</a:t>
            </a:r>
            <a:r>
              <a:rPr lang="en-US" sz="4800" dirty="0">
                <a:latin typeface="Times New Roman" pitchFamily="18" charset="0"/>
                <a:cs typeface="Times New Roman" pitchFamily="18" charset="0"/>
              </a:rPr>
              <a:t> </a:t>
            </a:r>
            <a:r>
              <a:rPr lang="en-US" sz="4800" dirty="0" err="1">
                <a:latin typeface="Times New Roman" pitchFamily="18" charset="0"/>
                <a:cs typeface="Times New Roman" pitchFamily="18" charset="0"/>
              </a:rPr>
              <a:t>Informatika</a:t>
            </a:r>
            <a:r>
              <a:rPr lang="en-US" sz="4800" dirty="0">
                <a:latin typeface="Times New Roman" pitchFamily="18" charset="0"/>
                <a:cs typeface="Times New Roman" pitchFamily="18" charset="0"/>
              </a:rPr>
              <a:t> S1</a:t>
            </a:r>
          </a:p>
        </p:txBody>
      </p:sp>
      <p:sp>
        <p:nvSpPr>
          <p:cNvPr id="3" name="Subtitle 2"/>
          <p:cNvSpPr>
            <a:spLocks noGrp="1"/>
          </p:cNvSpPr>
          <p:nvPr>
            <p:ph type="subTitle" idx="1"/>
          </p:nvPr>
        </p:nvSpPr>
        <p:spPr>
          <a:xfrm>
            <a:off x="318655" y="4419600"/>
            <a:ext cx="6082105" cy="2133600"/>
          </a:xfrm>
        </p:spPr>
        <p:txBody>
          <a:bodyPr>
            <a:normAutofit/>
          </a:bodyPr>
          <a:lstStyle/>
          <a:p>
            <a:pPr algn="l"/>
            <a:r>
              <a:rPr lang="en-US" dirty="0" err="1">
                <a:solidFill>
                  <a:schemeClr val="tx1"/>
                </a:solidFill>
                <a:latin typeface="Comic Sans MS" pitchFamily="66" charset="0"/>
                <a:cs typeface="Times New Roman" pitchFamily="18" charset="0"/>
              </a:rPr>
              <a:t>Disusun</a:t>
            </a:r>
            <a:r>
              <a:rPr lang="en-US" dirty="0">
                <a:solidFill>
                  <a:schemeClr val="tx1"/>
                </a:solidFill>
                <a:latin typeface="Comic Sans MS" pitchFamily="66" charset="0"/>
                <a:cs typeface="Times New Roman" pitchFamily="18" charset="0"/>
              </a:rPr>
              <a:t> </a:t>
            </a:r>
            <a:r>
              <a:rPr lang="en-US" dirty="0" err="1">
                <a:solidFill>
                  <a:schemeClr val="tx1"/>
                </a:solidFill>
                <a:latin typeface="Comic Sans MS" pitchFamily="66" charset="0"/>
                <a:cs typeface="Times New Roman" pitchFamily="18" charset="0"/>
              </a:rPr>
              <a:t>Oleh</a:t>
            </a:r>
            <a:r>
              <a:rPr lang="en-US" dirty="0">
                <a:solidFill>
                  <a:schemeClr val="tx1"/>
                </a:solidFill>
                <a:latin typeface="Comic Sans MS" pitchFamily="66" charset="0"/>
                <a:cs typeface="Times New Roman" pitchFamily="18" charset="0"/>
              </a:rPr>
              <a:t>:</a:t>
            </a:r>
          </a:p>
          <a:p>
            <a:pPr algn="l"/>
            <a:r>
              <a:rPr lang="en-US" dirty="0" smtClean="0">
                <a:solidFill>
                  <a:schemeClr val="tx1"/>
                </a:solidFill>
                <a:latin typeface="Comic Sans MS" pitchFamily="66" charset="0"/>
                <a:cs typeface="Times New Roman" pitchFamily="18" charset="0"/>
              </a:rPr>
              <a:t>Tim SRE</a:t>
            </a:r>
            <a:endParaRPr lang="en-US" dirty="0">
              <a:solidFill>
                <a:schemeClr val="tx1"/>
              </a:solidFill>
              <a:latin typeface="Comic Sans MS" pitchFamily="66" charset="0"/>
              <a:cs typeface="Times New Roman" pitchFamily="18" charset="0"/>
            </a:endParaRPr>
          </a:p>
        </p:txBody>
      </p:sp>
      <p:sp>
        <p:nvSpPr>
          <p:cNvPr id="4" name="Title 1"/>
          <p:cNvSpPr txBox="1">
            <a:spLocks/>
          </p:cNvSpPr>
          <p:nvPr/>
        </p:nvSpPr>
        <p:spPr>
          <a:xfrm>
            <a:off x="0" y="2895600"/>
            <a:ext cx="8915400" cy="914400"/>
          </a:xfrm>
          <a:prstGeom prst="rect">
            <a:avLst/>
          </a:prstGeom>
          <a:effectLst/>
        </p:spPr>
        <p:txBody>
          <a:bodyPr vert="horz" lIns="91440" tIns="45720" rIns="91440" bIns="45720" rtlCol="0" anchor="t" anchorCtr="0">
            <a:noAutofit/>
          </a:bodyPr>
          <a:lstStyle>
            <a:lvl1pPr marL="640080" indent="-457200" algn="l" defTabSz="914400" rtl="0" eaLnBrk="1" latinLnBrk="0" hangingPunct="1">
              <a:spcBef>
                <a:spcPct val="0"/>
              </a:spcBef>
              <a:buClr>
                <a:schemeClr val="accent6">
                  <a:lumMod val="75000"/>
                </a:schemeClr>
              </a:buClr>
              <a:buSzPct val="128000"/>
              <a:buFont typeface="Georgia" pitchFamily="18" charset="0"/>
              <a:buChar char="*"/>
              <a:defRPr sz="54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82880" indent="0">
              <a:buFont typeface="Georgia" pitchFamily="18" charset="0"/>
              <a:buNone/>
            </a:pPr>
            <a:r>
              <a:rPr lang="en-US" sz="2800" i="1" dirty="0">
                <a:solidFill>
                  <a:schemeClr val="tx1"/>
                </a:solidFill>
                <a:latin typeface="Times New Roman" pitchFamily="18" charset="0"/>
                <a:cs typeface="Times New Roman" pitchFamily="18" charset="0"/>
              </a:rPr>
              <a:t>Requirements Negotiation</a:t>
            </a:r>
          </a:p>
        </p:txBody>
      </p:sp>
      <p:pic>
        <p:nvPicPr>
          <p:cNvPr id="5" name="Picture 6" descr="world_connected_hg_cl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6906494" y="3200400"/>
            <a:ext cx="2223651" cy="1482434"/>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p:cNvSpPr txBox="1">
            <a:spLocks/>
          </p:cNvSpPr>
          <p:nvPr/>
        </p:nvSpPr>
        <p:spPr>
          <a:xfrm>
            <a:off x="0" y="2133600"/>
            <a:ext cx="8839200" cy="914400"/>
          </a:xfrm>
          <a:prstGeom prst="rect">
            <a:avLst/>
          </a:prstGeom>
          <a:effectLst/>
        </p:spPr>
        <p:txBody>
          <a:bodyPr vert="horz" lIns="91440" tIns="45720" rIns="91440" bIns="45720" rtlCol="0" anchor="t" anchorCtr="0">
            <a:noAutofit/>
          </a:bodyPr>
          <a:lstStyle>
            <a:lvl1pPr marL="640080" indent="-457200" algn="l" defTabSz="914400" rtl="0" eaLnBrk="1" latinLnBrk="0" hangingPunct="1">
              <a:spcBef>
                <a:spcPct val="0"/>
              </a:spcBef>
              <a:buClr>
                <a:schemeClr val="accent6">
                  <a:lumMod val="75000"/>
                </a:schemeClr>
              </a:buClr>
              <a:buSzPct val="128000"/>
              <a:buFont typeface="Georgia" pitchFamily="18" charset="0"/>
              <a:buChar char="*"/>
              <a:defRPr sz="54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82880" indent="0">
              <a:buFont typeface="Georgia" pitchFamily="18" charset="0"/>
              <a:buNone/>
            </a:pPr>
            <a:r>
              <a:rPr lang="en-US" sz="3600" dirty="0">
                <a:solidFill>
                  <a:schemeClr val="tx1"/>
                </a:solidFill>
                <a:latin typeface="Comic Sans MS" pitchFamily="66" charset="0"/>
                <a:cs typeface="Times New Roman" pitchFamily="18" charset="0"/>
              </a:rPr>
              <a:t>Software Requirement Engineering</a:t>
            </a: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7804" y="168121"/>
            <a:ext cx="1358596" cy="1355879"/>
          </a:xfrm>
          <a:prstGeom prst="rect">
            <a:avLst/>
          </a:prstGeom>
        </p:spPr>
      </p:pic>
    </p:spTree>
    <p:extLst>
      <p:ext uri="{BB962C8B-B14F-4D97-AF65-F5344CB8AC3E}">
        <p14:creationId xmlns:p14="http://schemas.microsoft.com/office/powerpoint/2010/main" val="54927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86800" cy="685800"/>
          </a:xfrm>
        </p:spPr>
        <p:txBody>
          <a:bodyPr/>
          <a:lstStyle/>
          <a:p>
            <a:pPr marL="45720" indent="0" algn="ctr">
              <a:buNone/>
            </a:pPr>
            <a:r>
              <a:rPr lang="en-US" sz="3200" dirty="0" err="1"/>
              <a:t>Definisi</a:t>
            </a:r>
            <a:r>
              <a:rPr lang="en-US" sz="3200" dirty="0"/>
              <a:t> </a:t>
            </a:r>
            <a:r>
              <a:rPr lang="en-US" sz="3200" dirty="0" err="1"/>
              <a:t>Negosiasi</a:t>
            </a:r>
            <a:endParaRPr lang="en-US" sz="3600" dirty="0">
              <a:solidFill>
                <a:srgbClr val="FF0000"/>
              </a:solidFill>
            </a:endParaRPr>
          </a:p>
        </p:txBody>
      </p:sp>
      <p:sp>
        <p:nvSpPr>
          <p:cNvPr id="5" name="Content Placeholder 3"/>
          <p:cNvSpPr>
            <a:spLocks noGrp="1"/>
          </p:cNvSpPr>
          <p:nvPr>
            <p:ph sz="quarter" idx="4294967295"/>
          </p:nvPr>
        </p:nvSpPr>
        <p:spPr>
          <a:xfrm>
            <a:off x="76200" y="1066800"/>
            <a:ext cx="8847083" cy="5638800"/>
          </a:xfrm>
          <a:prstGeom prst="rect">
            <a:avLst/>
          </a:prstGeom>
        </p:spPr>
        <p:txBody>
          <a:bodyPr>
            <a:noAutofit/>
          </a:bodyPr>
          <a:lstStyle/>
          <a:p>
            <a:pPr lvl="0" algn="just">
              <a:lnSpc>
                <a:spcPct val="150000"/>
              </a:lnSpc>
              <a:buFont typeface="Wingdings" pitchFamily="2" charset="2"/>
              <a:buChar char="ü"/>
            </a:pPr>
            <a:r>
              <a:rPr lang="id-ID" b="1" i="1" dirty="0">
                <a:solidFill>
                  <a:schemeClr val="tx1"/>
                </a:solidFill>
                <a:latin typeface="Comic Sans MS" pitchFamily="66" charset="0"/>
              </a:rPr>
              <a:t>Easterbrook</a:t>
            </a:r>
            <a:r>
              <a:rPr lang="id-ID" dirty="0">
                <a:solidFill>
                  <a:schemeClr val="tx1"/>
                </a:solidFill>
                <a:latin typeface="Comic Sans MS" pitchFamily="66" charset="0"/>
              </a:rPr>
              <a:t> mendefinisikan </a:t>
            </a:r>
            <a:r>
              <a:rPr lang="id-ID" dirty="0">
                <a:solidFill>
                  <a:srgbClr val="0070C0"/>
                </a:solidFill>
                <a:latin typeface="Comic Sans MS" pitchFamily="66" charset="0"/>
              </a:rPr>
              <a:t>negosiasi</a:t>
            </a:r>
            <a:r>
              <a:rPr lang="id-ID" dirty="0">
                <a:solidFill>
                  <a:schemeClr val="tx1"/>
                </a:solidFill>
                <a:latin typeface="Comic Sans MS" pitchFamily="66" charset="0"/>
              </a:rPr>
              <a:t> sebagai "</a:t>
            </a:r>
            <a:r>
              <a:rPr lang="id-ID" i="1" dirty="0">
                <a:solidFill>
                  <a:schemeClr val="tx1"/>
                </a:solidFill>
                <a:latin typeface="Comic Sans MS" pitchFamily="66" charset="0"/>
              </a:rPr>
              <a:t>pendekatan kolaboratif untuk menyelesaikan konflik dengan eksplorasi berbagai kemungkinan</a:t>
            </a:r>
            <a:r>
              <a:rPr lang="id-ID" dirty="0">
                <a:solidFill>
                  <a:schemeClr val="tx1"/>
                </a:solidFill>
                <a:latin typeface="Comic Sans MS" pitchFamily="66" charset="0"/>
              </a:rPr>
              <a:t>.” Hal ini ditandai oleh peserta yang mencoba untuk menemukan penyelesaian yang memuaskan semua pihak sebanyak mungkin.</a:t>
            </a:r>
            <a:endParaRPr lang="en-US" dirty="0">
              <a:solidFill>
                <a:schemeClr val="tx1"/>
              </a:solidFill>
              <a:latin typeface="Comic Sans MS" pitchFamily="66" charset="0"/>
            </a:endParaRPr>
          </a:p>
        </p:txBody>
      </p:sp>
    </p:spTree>
    <p:extLst>
      <p:ext uri="{BB962C8B-B14F-4D97-AF65-F5344CB8AC3E}">
        <p14:creationId xmlns:p14="http://schemas.microsoft.com/office/powerpoint/2010/main" val="6609488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86800" cy="685800"/>
          </a:xfrm>
        </p:spPr>
        <p:txBody>
          <a:bodyPr/>
          <a:lstStyle/>
          <a:p>
            <a:pPr marL="45720" indent="0" algn="ctr">
              <a:buNone/>
            </a:pPr>
            <a:r>
              <a:rPr lang="en-US" sz="3200" dirty="0" err="1"/>
              <a:t>Definisi</a:t>
            </a:r>
            <a:r>
              <a:rPr lang="en-US" sz="3200" dirty="0"/>
              <a:t> </a:t>
            </a:r>
            <a:r>
              <a:rPr lang="en-US" sz="3200" dirty="0" err="1"/>
              <a:t>Negosiasi</a:t>
            </a:r>
            <a:endParaRPr lang="en-US" sz="3600" dirty="0">
              <a:solidFill>
                <a:srgbClr val="FF0000"/>
              </a:solidFill>
            </a:endParaRPr>
          </a:p>
        </p:txBody>
      </p:sp>
      <p:sp>
        <p:nvSpPr>
          <p:cNvPr id="5" name="Content Placeholder 3"/>
          <p:cNvSpPr>
            <a:spLocks noGrp="1"/>
          </p:cNvSpPr>
          <p:nvPr>
            <p:ph sz="quarter" idx="4294967295"/>
          </p:nvPr>
        </p:nvSpPr>
        <p:spPr>
          <a:xfrm>
            <a:off x="76200" y="1066800"/>
            <a:ext cx="8847083" cy="5638800"/>
          </a:xfrm>
          <a:prstGeom prst="rect">
            <a:avLst/>
          </a:prstGeom>
        </p:spPr>
        <p:txBody>
          <a:bodyPr>
            <a:noAutofit/>
          </a:bodyPr>
          <a:lstStyle/>
          <a:p>
            <a:pPr lvl="0" algn="just">
              <a:lnSpc>
                <a:spcPct val="150000"/>
              </a:lnSpc>
              <a:buFont typeface="Wingdings" pitchFamily="2" charset="2"/>
              <a:buChar char="ü"/>
            </a:pPr>
            <a:r>
              <a:rPr lang="id-ID" b="1" i="1" dirty="0">
                <a:solidFill>
                  <a:schemeClr val="tx1"/>
                </a:solidFill>
                <a:latin typeface="Comic Sans MS" pitchFamily="66" charset="0"/>
              </a:rPr>
              <a:t>Curtis B, Krasner H, Iscoe N</a:t>
            </a:r>
            <a:r>
              <a:rPr lang="id-ID" dirty="0">
                <a:solidFill>
                  <a:schemeClr val="tx1"/>
                </a:solidFill>
                <a:latin typeface="Comic Sans MS" pitchFamily="66" charset="0"/>
              </a:rPr>
              <a:t> mengambil perspektif rekayasa kebutuhan ketika menyatakan bahwa “</a:t>
            </a:r>
            <a:r>
              <a:rPr lang="id-ID" i="1" dirty="0">
                <a:solidFill>
                  <a:schemeClr val="tx1"/>
                </a:solidFill>
                <a:latin typeface="Comic Sans MS" pitchFamily="66" charset="0"/>
              </a:rPr>
              <a:t>negosiasi kebutuhan dapat dilihat sebagai proses berulang dimana para pemangku kepentingan membuat timbal balik antara fungsi sistem yang diminta, kemampuan teknologi yang ada, jadwal pengiriman dan biaya</a:t>
            </a:r>
            <a:r>
              <a:rPr lang="id-ID" dirty="0">
                <a:solidFill>
                  <a:schemeClr val="tx1"/>
                </a:solidFill>
                <a:latin typeface="Comic Sans MS" pitchFamily="66" charset="0"/>
              </a:rPr>
              <a:t>.”</a:t>
            </a:r>
            <a:endParaRPr lang="en-US" dirty="0">
              <a:solidFill>
                <a:schemeClr val="tx1"/>
              </a:solidFill>
              <a:latin typeface="Comic Sans MS" pitchFamily="66" charset="0"/>
            </a:endParaRPr>
          </a:p>
        </p:txBody>
      </p:sp>
    </p:spTree>
    <p:extLst>
      <p:ext uri="{BB962C8B-B14F-4D97-AF65-F5344CB8AC3E}">
        <p14:creationId xmlns:p14="http://schemas.microsoft.com/office/powerpoint/2010/main" val="117841043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86800" cy="685800"/>
          </a:xfrm>
        </p:spPr>
        <p:txBody>
          <a:bodyPr/>
          <a:lstStyle/>
          <a:p>
            <a:pPr marL="45720" indent="0" algn="ctr">
              <a:buNone/>
            </a:pPr>
            <a:r>
              <a:rPr lang="en-US" sz="3200" dirty="0" err="1"/>
              <a:t>Definisi</a:t>
            </a:r>
            <a:r>
              <a:rPr lang="en-US" sz="3200" dirty="0"/>
              <a:t> </a:t>
            </a:r>
            <a:r>
              <a:rPr lang="en-US" sz="3200" dirty="0" err="1"/>
              <a:t>Negosiasi</a:t>
            </a:r>
            <a:endParaRPr lang="en-US" sz="3600" dirty="0">
              <a:solidFill>
                <a:srgbClr val="FF0000"/>
              </a:solidFill>
            </a:endParaRPr>
          </a:p>
        </p:txBody>
      </p:sp>
      <p:sp>
        <p:nvSpPr>
          <p:cNvPr id="5" name="Content Placeholder 3"/>
          <p:cNvSpPr>
            <a:spLocks noGrp="1"/>
          </p:cNvSpPr>
          <p:nvPr>
            <p:ph sz="quarter" idx="4294967295"/>
          </p:nvPr>
        </p:nvSpPr>
        <p:spPr>
          <a:xfrm>
            <a:off x="76200" y="1066800"/>
            <a:ext cx="8847083" cy="5638800"/>
          </a:xfrm>
          <a:prstGeom prst="rect">
            <a:avLst/>
          </a:prstGeom>
        </p:spPr>
        <p:txBody>
          <a:bodyPr>
            <a:noAutofit/>
          </a:bodyPr>
          <a:lstStyle/>
          <a:p>
            <a:pPr lvl="0" algn="just">
              <a:lnSpc>
                <a:spcPct val="150000"/>
              </a:lnSpc>
              <a:buFont typeface="Wingdings" pitchFamily="2" charset="2"/>
              <a:buChar char="ü"/>
            </a:pPr>
            <a:r>
              <a:rPr lang="id-ID" b="1" i="1" dirty="0">
                <a:solidFill>
                  <a:schemeClr val="tx1"/>
                </a:solidFill>
                <a:latin typeface="Comic Sans MS" pitchFamily="66" charset="0"/>
              </a:rPr>
              <a:t>Robinson dan Volkov</a:t>
            </a:r>
            <a:r>
              <a:rPr lang="id-ID" dirty="0">
                <a:solidFill>
                  <a:schemeClr val="tx1"/>
                </a:solidFill>
                <a:latin typeface="Comic Sans MS" pitchFamily="66" charset="0"/>
              </a:rPr>
              <a:t> berpendapat bahwa di luar negosiasi yang sebenarnya kita juga harus mempertimbangkan tahap pra dan pasca-negosiasi sebagai bagian dari proses kegiatan negosiasi meliputi seperti pengakuan awal masalah, ajakan peserta dan komunikasi, atau pemeliharaan solusi. </a:t>
            </a:r>
            <a:endParaRPr lang="en-US" dirty="0">
              <a:solidFill>
                <a:schemeClr val="tx1"/>
              </a:solidFill>
              <a:latin typeface="Comic Sans MS" pitchFamily="66" charset="0"/>
            </a:endParaRPr>
          </a:p>
        </p:txBody>
      </p:sp>
    </p:spTree>
    <p:extLst>
      <p:ext uri="{BB962C8B-B14F-4D97-AF65-F5344CB8AC3E}">
        <p14:creationId xmlns:p14="http://schemas.microsoft.com/office/powerpoint/2010/main" val="349264644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86800" cy="685800"/>
          </a:xfrm>
        </p:spPr>
        <p:txBody>
          <a:bodyPr/>
          <a:lstStyle/>
          <a:p>
            <a:pPr marL="45720" indent="0" algn="ctr">
              <a:buNone/>
            </a:pPr>
            <a:r>
              <a:rPr lang="en-US" sz="3200" dirty="0"/>
              <a:t>Proses </a:t>
            </a:r>
            <a:r>
              <a:rPr lang="en-US" sz="3200" dirty="0" err="1"/>
              <a:t>Negosiasi</a:t>
            </a:r>
            <a:endParaRPr lang="en-US" sz="3600" dirty="0">
              <a:solidFill>
                <a:srgbClr val="FF0000"/>
              </a:solidFill>
            </a:endParaRPr>
          </a:p>
        </p:txBody>
      </p:sp>
      <p:sp>
        <p:nvSpPr>
          <p:cNvPr id="5" name="Content Placeholder 3"/>
          <p:cNvSpPr>
            <a:spLocks noGrp="1"/>
          </p:cNvSpPr>
          <p:nvPr>
            <p:ph sz="quarter" idx="4294967295"/>
          </p:nvPr>
        </p:nvSpPr>
        <p:spPr>
          <a:xfrm>
            <a:off x="76200" y="1066800"/>
            <a:ext cx="8847083" cy="5638800"/>
          </a:xfrm>
          <a:prstGeom prst="rect">
            <a:avLst/>
          </a:prstGeom>
        </p:spPr>
        <p:txBody>
          <a:bodyPr>
            <a:noAutofit/>
          </a:bodyPr>
          <a:lstStyle/>
          <a:p>
            <a:pPr marL="0" indent="0" algn="just">
              <a:lnSpc>
                <a:spcPct val="150000"/>
              </a:lnSpc>
              <a:buNone/>
            </a:pPr>
            <a:r>
              <a:rPr lang="id-ID" dirty="0">
                <a:solidFill>
                  <a:schemeClr val="tx1"/>
                </a:solidFill>
                <a:latin typeface="Comic Sans MS" pitchFamily="66" charset="0"/>
              </a:rPr>
              <a:t>Proses negosiasi meliputi 3 pendekatan yaitu</a:t>
            </a:r>
            <a:r>
              <a:rPr lang="en-US" dirty="0">
                <a:solidFill>
                  <a:schemeClr val="tx1"/>
                </a:solidFill>
                <a:latin typeface="Comic Sans MS" pitchFamily="66" charset="0"/>
              </a:rPr>
              <a:t>:</a:t>
            </a:r>
          </a:p>
          <a:p>
            <a:pPr marL="457200" indent="-457200" algn="just">
              <a:lnSpc>
                <a:spcPct val="150000"/>
              </a:lnSpc>
              <a:buAutoNum type="arabicPeriod"/>
            </a:pPr>
            <a:r>
              <a:rPr lang="id-ID" i="1" dirty="0">
                <a:solidFill>
                  <a:schemeClr val="tx1"/>
                </a:solidFill>
                <a:latin typeface="Comic Sans MS" pitchFamily="66" charset="0"/>
              </a:rPr>
              <a:t>Pre-Negotiation, </a:t>
            </a:r>
            <a:endParaRPr lang="en-US" i="1" dirty="0">
              <a:solidFill>
                <a:schemeClr val="tx1"/>
              </a:solidFill>
              <a:latin typeface="Comic Sans MS" pitchFamily="66" charset="0"/>
            </a:endParaRPr>
          </a:p>
          <a:p>
            <a:pPr marL="457200" indent="-457200" algn="just">
              <a:lnSpc>
                <a:spcPct val="150000"/>
              </a:lnSpc>
              <a:buAutoNum type="arabicPeriod"/>
            </a:pPr>
            <a:r>
              <a:rPr lang="id-ID" i="1" dirty="0">
                <a:solidFill>
                  <a:schemeClr val="tx1"/>
                </a:solidFill>
                <a:latin typeface="Comic Sans MS" pitchFamily="66" charset="0"/>
              </a:rPr>
              <a:t>Negotiation, </a:t>
            </a:r>
            <a:r>
              <a:rPr lang="id-ID" dirty="0">
                <a:solidFill>
                  <a:schemeClr val="tx1"/>
                </a:solidFill>
                <a:latin typeface="Comic Sans MS" pitchFamily="66" charset="0"/>
              </a:rPr>
              <a:t>dan </a:t>
            </a:r>
            <a:endParaRPr lang="en-US" dirty="0">
              <a:solidFill>
                <a:schemeClr val="tx1"/>
              </a:solidFill>
              <a:latin typeface="Comic Sans MS" pitchFamily="66" charset="0"/>
            </a:endParaRPr>
          </a:p>
          <a:p>
            <a:pPr marL="457200" indent="-457200" algn="just">
              <a:lnSpc>
                <a:spcPct val="150000"/>
              </a:lnSpc>
              <a:buAutoNum type="arabicPeriod"/>
            </a:pPr>
            <a:r>
              <a:rPr lang="id-ID" i="1" dirty="0">
                <a:solidFill>
                  <a:schemeClr val="tx1"/>
                </a:solidFill>
                <a:latin typeface="Comic Sans MS" pitchFamily="66" charset="0"/>
              </a:rPr>
              <a:t>Post-Negotiation</a:t>
            </a:r>
            <a:r>
              <a:rPr lang="id-ID" dirty="0">
                <a:solidFill>
                  <a:schemeClr val="tx1"/>
                </a:solidFill>
                <a:latin typeface="Comic Sans MS" pitchFamily="66" charset="0"/>
              </a:rPr>
              <a:t>.</a:t>
            </a:r>
            <a:endParaRPr lang="en-US" dirty="0">
              <a:solidFill>
                <a:schemeClr val="tx1"/>
              </a:solidFill>
              <a:latin typeface="Comic Sans MS" pitchFamily="66" charset="0"/>
            </a:endParaRPr>
          </a:p>
        </p:txBody>
      </p:sp>
    </p:spTree>
    <p:extLst>
      <p:ext uri="{BB962C8B-B14F-4D97-AF65-F5344CB8AC3E}">
        <p14:creationId xmlns:p14="http://schemas.microsoft.com/office/powerpoint/2010/main" val="32138553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86800" cy="685800"/>
          </a:xfrm>
        </p:spPr>
        <p:txBody>
          <a:bodyPr/>
          <a:lstStyle/>
          <a:p>
            <a:pPr marL="45720" indent="0" algn="ctr">
              <a:buNone/>
            </a:pPr>
            <a:r>
              <a:rPr lang="en-US" sz="3200" dirty="0"/>
              <a:t>Proses </a:t>
            </a:r>
            <a:r>
              <a:rPr lang="en-US" sz="3200" dirty="0" err="1"/>
              <a:t>Negosiasi</a:t>
            </a:r>
            <a:endParaRPr lang="en-US" sz="3600" dirty="0">
              <a:solidFill>
                <a:srgbClr val="FF0000"/>
              </a:solidFill>
            </a:endParaRPr>
          </a:p>
        </p:txBody>
      </p:sp>
      <p:sp>
        <p:nvSpPr>
          <p:cNvPr id="5" name="Content Placeholder 3"/>
          <p:cNvSpPr>
            <a:spLocks noGrp="1"/>
          </p:cNvSpPr>
          <p:nvPr>
            <p:ph sz="quarter" idx="4294967295"/>
          </p:nvPr>
        </p:nvSpPr>
        <p:spPr>
          <a:xfrm>
            <a:off x="76200" y="762000"/>
            <a:ext cx="8847083" cy="5943600"/>
          </a:xfrm>
          <a:prstGeom prst="rect">
            <a:avLst/>
          </a:prstGeom>
        </p:spPr>
        <p:txBody>
          <a:bodyPr>
            <a:noAutofit/>
          </a:bodyPr>
          <a:lstStyle/>
          <a:p>
            <a:pPr marL="457200" indent="-457200" algn="just">
              <a:lnSpc>
                <a:spcPct val="150000"/>
              </a:lnSpc>
              <a:buAutoNum type="arabicPeriod"/>
            </a:pPr>
            <a:r>
              <a:rPr lang="id-ID" i="1" dirty="0">
                <a:solidFill>
                  <a:srgbClr val="0070C0"/>
                </a:solidFill>
                <a:latin typeface="Comic Sans MS" pitchFamily="66" charset="0"/>
              </a:rPr>
              <a:t>Pre-Negotiation</a:t>
            </a:r>
            <a:endParaRPr lang="en-US" i="1" dirty="0">
              <a:solidFill>
                <a:srgbClr val="0070C0"/>
              </a:solidFill>
              <a:latin typeface="Comic Sans MS" pitchFamily="66" charset="0"/>
            </a:endParaRPr>
          </a:p>
          <a:p>
            <a:pPr marL="0" indent="0" algn="just">
              <a:lnSpc>
                <a:spcPct val="150000"/>
              </a:lnSpc>
              <a:buNone/>
            </a:pPr>
            <a:r>
              <a:rPr lang="id-ID" dirty="0">
                <a:solidFill>
                  <a:schemeClr val="tx1"/>
                </a:solidFill>
                <a:latin typeface="Comic Sans MS" pitchFamily="66" charset="0"/>
              </a:rPr>
              <a:t>Kegiatan penting dari tahap ini adalah</a:t>
            </a:r>
            <a:r>
              <a:rPr lang="en-US" dirty="0">
                <a:solidFill>
                  <a:schemeClr val="tx1"/>
                </a:solidFill>
                <a:latin typeface="Comic Sans MS" pitchFamily="66" charset="0"/>
              </a:rPr>
              <a:t>:</a:t>
            </a:r>
          </a:p>
          <a:p>
            <a:pPr algn="just">
              <a:lnSpc>
                <a:spcPct val="150000"/>
              </a:lnSpc>
              <a:buFont typeface="Wingdings" pitchFamily="2" charset="2"/>
              <a:buChar char="ü"/>
            </a:pPr>
            <a:r>
              <a:rPr lang="en-US" dirty="0">
                <a:solidFill>
                  <a:schemeClr val="tx1"/>
                </a:solidFill>
                <a:latin typeface="Comic Sans MS" pitchFamily="66" charset="0"/>
              </a:rPr>
              <a:t>D</a:t>
            </a:r>
            <a:r>
              <a:rPr lang="id-ID" dirty="0">
                <a:solidFill>
                  <a:schemeClr val="tx1"/>
                </a:solidFill>
                <a:latin typeface="Comic Sans MS" pitchFamily="66" charset="0"/>
              </a:rPr>
              <a:t>efinisi masalah negosiasi, </a:t>
            </a:r>
            <a:endParaRPr lang="en-US" dirty="0">
              <a:solidFill>
                <a:schemeClr val="tx1"/>
              </a:solidFill>
              <a:latin typeface="Comic Sans MS" pitchFamily="66" charset="0"/>
            </a:endParaRPr>
          </a:p>
          <a:p>
            <a:pPr algn="just">
              <a:lnSpc>
                <a:spcPct val="150000"/>
              </a:lnSpc>
              <a:buFont typeface="Wingdings" pitchFamily="2" charset="2"/>
              <a:buChar char="ü"/>
            </a:pPr>
            <a:r>
              <a:rPr lang="en-US" dirty="0">
                <a:solidFill>
                  <a:schemeClr val="tx1"/>
                </a:solidFill>
                <a:latin typeface="Comic Sans MS" pitchFamily="66" charset="0"/>
              </a:rPr>
              <a:t>I</a:t>
            </a:r>
            <a:r>
              <a:rPr lang="id-ID" dirty="0">
                <a:solidFill>
                  <a:schemeClr val="tx1"/>
                </a:solidFill>
                <a:latin typeface="Comic Sans MS" pitchFamily="66" charset="0"/>
              </a:rPr>
              <a:t>dentifikasi pemangku kepentingan, </a:t>
            </a:r>
            <a:endParaRPr lang="en-US" dirty="0">
              <a:solidFill>
                <a:schemeClr val="tx1"/>
              </a:solidFill>
              <a:latin typeface="Comic Sans MS" pitchFamily="66" charset="0"/>
            </a:endParaRPr>
          </a:p>
          <a:p>
            <a:pPr algn="just">
              <a:lnSpc>
                <a:spcPct val="150000"/>
              </a:lnSpc>
              <a:buFont typeface="Wingdings" pitchFamily="2" charset="2"/>
              <a:buChar char="ü"/>
            </a:pPr>
            <a:r>
              <a:rPr lang="en-US" dirty="0">
                <a:solidFill>
                  <a:schemeClr val="tx1"/>
                </a:solidFill>
                <a:latin typeface="Comic Sans MS" pitchFamily="66" charset="0"/>
              </a:rPr>
              <a:t>E</a:t>
            </a:r>
            <a:r>
              <a:rPr lang="id-ID" dirty="0">
                <a:solidFill>
                  <a:schemeClr val="tx1"/>
                </a:solidFill>
                <a:latin typeface="Comic Sans MS" pitchFamily="66" charset="0"/>
              </a:rPr>
              <a:t>lisitasi tujuan dari para pemangku kepentingan, dan</a:t>
            </a:r>
            <a:endParaRPr lang="en-US" dirty="0">
              <a:solidFill>
                <a:schemeClr val="tx1"/>
              </a:solidFill>
              <a:latin typeface="Comic Sans MS" pitchFamily="66" charset="0"/>
            </a:endParaRPr>
          </a:p>
          <a:p>
            <a:pPr algn="just">
              <a:lnSpc>
                <a:spcPct val="150000"/>
              </a:lnSpc>
              <a:buFont typeface="Wingdings" pitchFamily="2" charset="2"/>
              <a:buChar char="ü"/>
            </a:pPr>
            <a:r>
              <a:rPr lang="en-US" dirty="0">
                <a:solidFill>
                  <a:schemeClr val="tx1"/>
                </a:solidFill>
                <a:latin typeface="Comic Sans MS" pitchFamily="66" charset="0"/>
              </a:rPr>
              <a:t>A</a:t>
            </a:r>
            <a:r>
              <a:rPr lang="id-ID" dirty="0">
                <a:solidFill>
                  <a:schemeClr val="tx1"/>
                </a:solidFill>
                <a:latin typeface="Comic Sans MS" pitchFamily="66" charset="0"/>
              </a:rPr>
              <a:t>nalisis tujuan untuk menemukan konflik. </a:t>
            </a:r>
            <a:endParaRPr lang="en-US" dirty="0">
              <a:solidFill>
                <a:schemeClr val="tx1"/>
              </a:solidFill>
              <a:latin typeface="Comic Sans MS" pitchFamily="66" charset="0"/>
            </a:endParaRPr>
          </a:p>
          <a:p>
            <a:pPr marL="0" indent="0" algn="just">
              <a:lnSpc>
                <a:spcPct val="150000"/>
              </a:lnSpc>
              <a:buNone/>
            </a:pPr>
            <a:endParaRPr lang="en-US" dirty="0">
              <a:solidFill>
                <a:schemeClr val="tx1"/>
              </a:solidFill>
              <a:latin typeface="Comic Sans MS" pitchFamily="66" charset="0"/>
            </a:endParaRPr>
          </a:p>
          <a:p>
            <a:pPr marL="0" indent="0" algn="just">
              <a:lnSpc>
                <a:spcPct val="150000"/>
              </a:lnSpc>
              <a:buNone/>
            </a:pPr>
            <a:r>
              <a:rPr lang="id-ID" dirty="0">
                <a:solidFill>
                  <a:schemeClr val="tx1"/>
                </a:solidFill>
                <a:latin typeface="Comic Sans MS" pitchFamily="66" charset="0"/>
              </a:rPr>
              <a:t>Hasil dari tahap ini adalah </a:t>
            </a:r>
            <a:r>
              <a:rPr lang="id-ID" dirty="0">
                <a:solidFill>
                  <a:srgbClr val="0070C0"/>
                </a:solidFill>
                <a:latin typeface="Comic Sans MS" pitchFamily="66" charset="0"/>
              </a:rPr>
              <a:t>isu-isu </a:t>
            </a:r>
            <a:r>
              <a:rPr lang="id-ID" dirty="0">
                <a:solidFill>
                  <a:schemeClr val="tx1"/>
                </a:solidFill>
                <a:latin typeface="Comic Sans MS" pitchFamily="66" charset="0"/>
              </a:rPr>
              <a:t>dan</a:t>
            </a:r>
            <a:r>
              <a:rPr lang="id-ID" dirty="0">
                <a:solidFill>
                  <a:srgbClr val="0070C0"/>
                </a:solidFill>
                <a:latin typeface="Comic Sans MS" pitchFamily="66" charset="0"/>
              </a:rPr>
              <a:t> konflik yang terlibat</a:t>
            </a:r>
            <a:r>
              <a:rPr lang="id-ID" dirty="0">
                <a:solidFill>
                  <a:schemeClr val="tx1"/>
                </a:solidFill>
                <a:latin typeface="Comic Sans MS" pitchFamily="66" charset="0"/>
              </a:rPr>
              <a:t>.</a:t>
            </a:r>
            <a:endParaRPr lang="en-US" i="1" dirty="0">
              <a:solidFill>
                <a:schemeClr val="tx1"/>
              </a:solidFill>
              <a:latin typeface="Comic Sans MS" pitchFamily="66" charset="0"/>
            </a:endParaRPr>
          </a:p>
        </p:txBody>
      </p:sp>
    </p:spTree>
    <p:extLst>
      <p:ext uri="{BB962C8B-B14F-4D97-AF65-F5344CB8AC3E}">
        <p14:creationId xmlns:p14="http://schemas.microsoft.com/office/powerpoint/2010/main" val="381702623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86800" cy="685800"/>
          </a:xfrm>
        </p:spPr>
        <p:txBody>
          <a:bodyPr/>
          <a:lstStyle/>
          <a:p>
            <a:pPr marL="45720" indent="0" algn="ctr">
              <a:buNone/>
            </a:pPr>
            <a:r>
              <a:rPr lang="en-US" sz="3200" dirty="0"/>
              <a:t>Proses </a:t>
            </a:r>
            <a:r>
              <a:rPr lang="en-US" sz="3200" dirty="0" err="1"/>
              <a:t>Negosiasi</a:t>
            </a:r>
            <a:endParaRPr lang="en-US" sz="3600" dirty="0">
              <a:solidFill>
                <a:srgbClr val="FF0000"/>
              </a:solidFill>
            </a:endParaRPr>
          </a:p>
        </p:txBody>
      </p:sp>
      <p:sp>
        <p:nvSpPr>
          <p:cNvPr id="5" name="Content Placeholder 3"/>
          <p:cNvSpPr>
            <a:spLocks noGrp="1"/>
          </p:cNvSpPr>
          <p:nvPr>
            <p:ph sz="quarter" idx="4294967295"/>
          </p:nvPr>
        </p:nvSpPr>
        <p:spPr>
          <a:xfrm>
            <a:off x="76200" y="762000"/>
            <a:ext cx="8847083" cy="5638800"/>
          </a:xfrm>
          <a:prstGeom prst="rect">
            <a:avLst/>
          </a:prstGeom>
        </p:spPr>
        <p:txBody>
          <a:bodyPr>
            <a:noAutofit/>
          </a:bodyPr>
          <a:lstStyle/>
          <a:p>
            <a:pPr marL="0" indent="0" algn="just">
              <a:lnSpc>
                <a:spcPct val="150000"/>
              </a:lnSpc>
              <a:buNone/>
            </a:pPr>
            <a:r>
              <a:rPr lang="en-US" i="1" dirty="0">
                <a:solidFill>
                  <a:srgbClr val="0070C0"/>
                </a:solidFill>
                <a:latin typeface="Comic Sans MS" pitchFamily="66" charset="0"/>
              </a:rPr>
              <a:t>2. </a:t>
            </a:r>
            <a:r>
              <a:rPr lang="id-ID" i="1" dirty="0">
                <a:solidFill>
                  <a:srgbClr val="0070C0"/>
                </a:solidFill>
                <a:latin typeface="Comic Sans MS" pitchFamily="66" charset="0"/>
              </a:rPr>
              <a:t>Negotiation</a:t>
            </a:r>
            <a:endParaRPr lang="en-US" i="1" dirty="0">
              <a:solidFill>
                <a:srgbClr val="0070C0"/>
              </a:solidFill>
              <a:latin typeface="Comic Sans MS" pitchFamily="66" charset="0"/>
            </a:endParaRPr>
          </a:p>
          <a:p>
            <a:pPr marL="0" indent="0" algn="just">
              <a:lnSpc>
                <a:spcPct val="150000"/>
              </a:lnSpc>
              <a:buNone/>
            </a:pPr>
            <a:r>
              <a:rPr lang="id-ID" b="1" i="1" dirty="0">
                <a:solidFill>
                  <a:schemeClr val="tx1"/>
                </a:solidFill>
                <a:latin typeface="Comic Sans MS" pitchFamily="66" charset="0"/>
              </a:rPr>
              <a:t>Kegiatan negosiasi</a:t>
            </a:r>
            <a:r>
              <a:rPr lang="id-ID" dirty="0">
                <a:solidFill>
                  <a:schemeClr val="tx1"/>
                </a:solidFill>
                <a:latin typeface="Comic Sans MS" pitchFamily="66" charset="0"/>
              </a:rPr>
              <a:t> adalah tentang penataan masalah dan mengembangkan alternati</a:t>
            </a:r>
            <a:r>
              <a:rPr lang="en-US" dirty="0">
                <a:solidFill>
                  <a:schemeClr val="tx1"/>
                </a:solidFill>
                <a:latin typeface="Comic Sans MS" pitchFamily="66" charset="0"/>
              </a:rPr>
              <a:t>f</a:t>
            </a:r>
            <a:r>
              <a:rPr lang="id-ID" dirty="0">
                <a:solidFill>
                  <a:schemeClr val="tx1"/>
                </a:solidFill>
                <a:latin typeface="Comic Sans MS" pitchFamily="66" charset="0"/>
              </a:rPr>
              <a:t> untuk pemecahan masalah, misalnya dengan bertukar penawaran atau mengusulkan alternati</a:t>
            </a:r>
            <a:r>
              <a:rPr lang="en-US" dirty="0">
                <a:solidFill>
                  <a:schemeClr val="tx1"/>
                </a:solidFill>
                <a:latin typeface="Comic Sans MS" pitchFamily="66" charset="0"/>
              </a:rPr>
              <a:t>f</a:t>
            </a:r>
            <a:r>
              <a:rPr lang="id-ID" dirty="0">
                <a:solidFill>
                  <a:schemeClr val="tx1"/>
                </a:solidFill>
                <a:latin typeface="Comic Sans MS" pitchFamily="66" charset="0"/>
              </a:rPr>
              <a:t> yang saling menguntungkan. </a:t>
            </a:r>
            <a:endParaRPr lang="en-US" dirty="0">
              <a:solidFill>
                <a:schemeClr val="tx1"/>
              </a:solidFill>
              <a:latin typeface="Comic Sans MS" pitchFamily="66" charset="0"/>
            </a:endParaRPr>
          </a:p>
          <a:p>
            <a:pPr marL="0" indent="0" algn="just">
              <a:lnSpc>
                <a:spcPct val="150000"/>
              </a:lnSpc>
              <a:buNone/>
            </a:pPr>
            <a:r>
              <a:rPr lang="id-ID" dirty="0">
                <a:solidFill>
                  <a:schemeClr val="tx1"/>
                </a:solidFill>
                <a:latin typeface="Comic Sans MS" pitchFamily="66" charset="0"/>
              </a:rPr>
              <a:t>Setelah mengembangkan solusi yang mungkin pemangku kepentingan akhirnya setuju pada yang “</a:t>
            </a:r>
            <a:r>
              <a:rPr lang="id-ID" dirty="0">
                <a:solidFill>
                  <a:srgbClr val="0070C0"/>
                </a:solidFill>
                <a:latin typeface="Comic Sans MS" pitchFamily="66" charset="0"/>
              </a:rPr>
              <a:t>terbaik</a:t>
            </a:r>
            <a:r>
              <a:rPr lang="id-ID" dirty="0">
                <a:solidFill>
                  <a:schemeClr val="tx1"/>
                </a:solidFill>
                <a:latin typeface="Comic Sans MS" pitchFamily="66" charset="0"/>
              </a:rPr>
              <a:t>”. </a:t>
            </a:r>
            <a:endParaRPr lang="en-US" dirty="0">
              <a:solidFill>
                <a:schemeClr val="tx1"/>
              </a:solidFill>
              <a:latin typeface="Comic Sans MS" pitchFamily="66" charset="0"/>
            </a:endParaRPr>
          </a:p>
          <a:p>
            <a:pPr marL="0" indent="0" algn="just">
              <a:lnSpc>
                <a:spcPct val="150000"/>
              </a:lnSpc>
              <a:buNone/>
            </a:pPr>
            <a:endParaRPr lang="en-US" dirty="0">
              <a:solidFill>
                <a:schemeClr val="tx1"/>
              </a:solidFill>
              <a:latin typeface="Comic Sans MS" pitchFamily="66" charset="0"/>
            </a:endParaRPr>
          </a:p>
        </p:txBody>
      </p:sp>
    </p:spTree>
    <p:extLst>
      <p:ext uri="{BB962C8B-B14F-4D97-AF65-F5344CB8AC3E}">
        <p14:creationId xmlns:p14="http://schemas.microsoft.com/office/powerpoint/2010/main" val="136932944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86800" cy="685800"/>
          </a:xfrm>
        </p:spPr>
        <p:txBody>
          <a:bodyPr/>
          <a:lstStyle/>
          <a:p>
            <a:pPr marL="45720" indent="0" algn="ctr">
              <a:buNone/>
            </a:pPr>
            <a:r>
              <a:rPr lang="en-US" sz="3200" dirty="0"/>
              <a:t>Proses </a:t>
            </a:r>
            <a:r>
              <a:rPr lang="en-US" sz="3200" dirty="0" err="1"/>
              <a:t>Negosiasi</a:t>
            </a:r>
            <a:endParaRPr lang="en-US" sz="3600" dirty="0">
              <a:solidFill>
                <a:srgbClr val="FF0000"/>
              </a:solidFill>
            </a:endParaRPr>
          </a:p>
        </p:txBody>
      </p:sp>
      <p:sp>
        <p:nvSpPr>
          <p:cNvPr id="5" name="Content Placeholder 3"/>
          <p:cNvSpPr>
            <a:spLocks noGrp="1"/>
          </p:cNvSpPr>
          <p:nvPr>
            <p:ph sz="quarter" idx="4294967295"/>
          </p:nvPr>
        </p:nvSpPr>
        <p:spPr>
          <a:xfrm>
            <a:off x="76200" y="762000"/>
            <a:ext cx="8847083" cy="5638800"/>
          </a:xfrm>
          <a:prstGeom prst="rect">
            <a:avLst/>
          </a:prstGeom>
        </p:spPr>
        <p:txBody>
          <a:bodyPr>
            <a:noAutofit/>
          </a:bodyPr>
          <a:lstStyle/>
          <a:p>
            <a:pPr marL="0" indent="0" algn="just">
              <a:lnSpc>
                <a:spcPct val="150000"/>
              </a:lnSpc>
              <a:buNone/>
            </a:pPr>
            <a:r>
              <a:rPr lang="en-US" i="1" dirty="0">
                <a:solidFill>
                  <a:srgbClr val="0070C0"/>
                </a:solidFill>
                <a:latin typeface="Comic Sans MS" pitchFamily="66" charset="0"/>
              </a:rPr>
              <a:t>2. </a:t>
            </a:r>
            <a:r>
              <a:rPr lang="id-ID" i="1" dirty="0">
                <a:solidFill>
                  <a:srgbClr val="0070C0"/>
                </a:solidFill>
                <a:latin typeface="Comic Sans MS" pitchFamily="66" charset="0"/>
              </a:rPr>
              <a:t>Negotiation</a:t>
            </a:r>
            <a:endParaRPr lang="en-US" i="1" dirty="0">
              <a:solidFill>
                <a:srgbClr val="0070C0"/>
              </a:solidFill>
              <a:latin typeface="Comic Sans MS" pitchFamily="66" charset="0"/>
            </a:endParaRPr>
          </a:p>
          <a:p>
            <a:pPr marL="0" indent="0" algn="just">
              <a:lnSpc>
                <a:spcPct val="150000"/>
              </a:lnSpc>
              <a:buNone/>
            </a:pPr>
            <a:r>
              <a:rPr lang="id-ID" dirty="0">
                <a:solidFill>
                  <a:schemeClr val="tx1"/>
                </a:solidFill>
                <a:latin typeface="Comic Sans MS" pitchFamily="66" charset="0"/>
              </a:rPr>
              <a:t>Penjelasan dari solusi yang mungkin merupakan prasyarat sebelum para pemangku kepentingan dapat menyetujui keputusan dan membutuhkan pembentukan kriteria penilaian, seperangkat aturan yang disepakati oleh semua pemangku kepentingan. </a:t>
            </a:r>
            <a:endParaRPr lang="en-US" dirty="0">
              <a:solidFill>
                <a:schemeClr val="tx1"/>
              </a:solidFill>
              <a:latin typeface="Comic Sans MS" pitchFamily="66" charset="0"/>
            </a:endParaRPr>
          </a:p>
          <a:p>
            <a:pPr marL="0" indent="0" algn="just">
              <a:lnSpc>
                <a:spcPct val="150000"/>
              </a:lnSpc>
              <a:buNone/>
            </a:pPr>
            <a:r>
              <a:rPr lang="id-ID" dirty="0">
                <a:solidFill>
                  <a:schemeClr val="tx1"/>
                </a:solidFill>
                <a:latin typeface="Comic Sans MS" pitchFamily="66" charset="0"/>
              </a:rPr>
              <a:t>Diperlukan juga sesi negosiasi untuk </a:t>
            </a:r>
            <a:r>
              <a:rPr lang="id-ID" dirty="0">
                <a:solidFill>
                  <a:srgbClr val="0070C0"/>
                </a:solidFill>
                <a:latin typeface="Comic Sans MS" pitchFamily="66" charset="0"/>
              </a:rPr>
              <a:t>menyetujui kriteria penilaian</a:t>
            </a:r>
            <a:r>
              <a:rPr lang="id-ID" dirty="0">
                <a:solidFill>
                  <a:schemeClr val="tx1"/>
                </a:solidFill>
                <a:latin typeface="Comic Sans MS" pitchFamily="66" charset="0"/>
              </a:rPr>
              <a:t>.</a:t>
            </a:r>
            <a:endParaRPr lang="en-US" dirty="0">
              <a:solidFill>
                <a:schemeClr val="tx1"/>
              </a:solidFill>
              <a:latin typeface="Comic Sans MS" pitchFamily="66" charset="0"/>
            </a:endParaRPr>
          </a:p>
          <a:p>
            <a:pPr marL="0" indent="0" algn="just">
              <a:lnSpc>
                <a:spcPct val="150000"/>
              </a:lnSpc>
              <a:buNone/>
            </a:pPr>
            <a:endParaRPr lang="en-US" dirty="0">
              <a:solidFill>
                <a:schemeClr val="tx1"/>
              </a:solidFill>
              <a:latin typeface="Comic Sans MS" pitchFamily="66" charset="0"/>
            </a:endParaRPr>
          </a:p>
        </p:txBody>
      </p:sp>
    </p:spTree>
    <p:extLst>
      <p:ext uri="{BB962C8B-B14F-4D97-AF65-F5344CB8AC3E}">
        <p14:creationId xmlns:p14="http://schemas.microsoft.com/office/powerpoint/2010/main" val="26732962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86800" cy="685800"/>
          </a:xfrm>
        </p:spPr>
        <p:txBody>
          <a:bodyPr/>
          <a:lstStyle/>
          <a:p>
            <a:pPr marL="45720" indent="0" algn="ctr">
              <a:buNone/>
            </a:pPr>
            <a:r>
              <a:rPr lang="en-US" sz="3200" dirty="0"/>
              <a:t>Proses </a:t>
            </a:r>
            <a:r>
              <a:rPr lang="en-US" sz="3200" dirty="0" err="1"/>
              <a:t>Negosiasi</a:t>
            </a:r>
            <a:endParaRPr lang="en-US" sz="3600" dirty="0">
              <a:solidFill>
                <a:srgbClr val="FF0000"/>
              </a:solidFill>
            </a:endParaRPr>
          </a:p>
        </p:txBody>
      </p:sp>
      <p:sp>
        <p:nvSpPr>
          <p:cNvPr id="5" name="Content Placeholder 3"/>
          <p:cNvSpPr>
            <a:spLocks noGrp="1"/>
          </p:cNvSpPr>
          <p:nvPr>
            <p:ph sz="quarter" idx="4294967295"/>
          </p:nvPr>
        </p:nvSpPr>
        <p:spPr>
          <a:xfrm>
            <a:off x="76200" y="762000"/>
            <a:ext cx="8847083" cy="5638800"/>
          </a:xfrm>
          <a:prstGeom prst="rect">
            <a:avLst/>
          </a:prstGeom>
        </p:spPr>
        <p:txBody>
          <a:bodyPr>
            <a:noAutofit/>
          </a:bodyPr>
          <a:lstStyle/>
          <a:p>
            <a:pPr marL="0" indent="0" algn="just">
              <a:lnSpc>
                <a:spcPct val="150000"/>
              </a:lnSpc>
              <a:buNone/>
            </a:pPr>
            <a:r>
              <a:rPr lang="en-US" i="1" dirty="0">
                <a:solidFill>
                  <a:srgbClr val="0070C0"/>
                </a:solidFill>
                <a:latin typeface="Comic Sans MS" pitchFamily="66" charset="0"/>
              </a:rPr>
              <a:t>3. </a:t>
            </a:r>
            <a:r>
              <a:rPr lang="id-ID" i="1" dirty="0">
                <a:solidFill>
                  <a:srgbClr val="0070C0"/>
                </a:solidFill>
                <a:latin typeface="Comic Sans MS" pitchFamily="66" charset="0"/>
              </a:rPr>
              <a:t>Post-Negotiation</a:t>
            </a:r>
            <a:endParaRPr lang="en-US" i="1" dirty="0">
              <a:solidFill>
                <a:srgbClr val="0070C0"/>
              </a:solidFill>
              <a:latin typeface="Comic Sans MS" pitchFamily="66" charset="0"/>
            </a:endParaRPr>
          </a:p>
          <a:p>
            <a:pPr marL="0" indent="0" algn="just">
              <a:lnSpc>
                <a:spcPct val="150000"/>
              </a:lnSpc>
              <a:buNone/>
            </a:pPr>
            <a:r>
              <a:rPr lang="id-ID" dirty="0">
                <a:solidFill>
                  <a:schemeClr val="tx1"/>
                </a:solidFill>
                <a:latin typeface="Comic Sans MS" pitchFamily="66" charset="0"/>
              </a:rPr>
              <a:t>Dalam fase ini pemangku kepentingan (atau alat otomatis) </a:t>
            </a:r>
            <a:r>
              <a:rPr lang="id-ID" dirty="0">
                <a:solidFill>
                  <a:srgbClr val="0070C0"/>
                </a:solidFill>
                <a:latin typeface="Comic Sans MS" pitchFamily="66" charset="0"/>
              </a:rPr>
              <a:t>menganalisis</a:t>
            </a:r>
            <a:r>
              <a:rPr lang="id-ID" dirty="0">
                <a:solidFill>
                  <a:schemeClr val="tx1"/>
                </a:solidFill>
                <a:latin typeface="Comic Sans MS" pitchFamily="66" charset="0"/>
              </a:rPr>
              <a:t> dan </a:t>
            </a:r>
            <a:r>
              <a:rPr lang="id-ID" dirty="0">
                <a:solidFill>
                  <a:srgbClr val="0070C0"/>
                </a:solidFill>
                <a:latin typeface="Comic Sans MS" pitchFamily="66" charset="0"/>
              </a:rPr>
              <a:t>mengevaluasi hasil negosiasi</a:t>
            </a:r>
            <a:r>
              <a:rPr lang="id-ID" dirty="0">
                <a:solidFill>
                  <a:schemeClr val="tx1"/>
                </a:solidFill>
                <a:latin typeface="Comic Sans MS" pitchFamily="66" charset="0"/>
              </a:rPr>
              <a:t> dan </a:t>
            </a:r>
            <a:r>
              <a:rPr lang="id-ID" dirty="0">
                <a:solidFill>
                  <a:srgbClr val="0070C0"/>
                </a:solidFill>
                <a:latin typeface="Comic Sans MS" pitchFamily="66" charset="0"/>
              </a:rPr>
              <a:t>menyarankan kembali negosiasi</a:t>
            </a:r>
            <a:r>
              <a:rPr lang="id-ID" dirty="0">
                <a:solidFill>
                  <a:schemeClr val="tx1"/>
                </a:solidFill>
                <a:latin typeface="Comic Sans MS" pitchFamily="66" charset="0"/>
              </a:rPr>
              <a:t> jika diperlukan. </a:t>
            </a:r>
            <a:endParaRPr lang="en-US" dirty="0">
              <a:solidFill>
                <a:schemeClr val="tx1"/>
              </a:solidFill>
              <a:latin typeface="Comic Sans MS" pitchFamily="66" charset="0"/>
            </a:endParaRPr>
          </a:p>
          <a:p>
            <a:pPr marL="0" indent="0" algn="just">
              <a:lnSpc>
                <a:spcPct val="150000"/>
              </a:lnSpc>
              <a:buNone/>
            </a:pPr>
            <a:r>
              <a:rPr lang="id-ID" dirty="0">
                <a:solidFill>
                  <a:schemeClr val="tx1"/>
                </a:solidFill>
                <a:latin typeface="Comic Sans MS" pitchFamily="66" charset="0"/>
              </a:rPr>
              <a:t>Sebagai contoh, dapat ditentukan perjanjian sesuai permintaan </a:t>
            </a:r>
            <a:r>
              <a:rPr lang="id-ID" i="1" dirty="0">
                <a:solidFill>
                  <a:schemeClr val="tx1"/>
                </a:solidFill>
                <a:latin typeface="Comic Sans MS" pitchFamily="66" charset="0"/>
              </a:rPr>
              <a:t>stakeholder </a:t>
            </a:r>
            <a:r>
              <a:rPr lang="id-ID" dirty="0">
                <a:solidFill>
                  <a:schemeClr val="tx1"/>
                </a:solidFill>
                <a:latin typeface="Comic Sans MS" pitchFamily="66" charset="0"/>
              </a:rPr>
              <a:t>dan jika solusi yang lebih baik mungkin bagi satu pihak yang melakukan negosiasi, tanpa menyebabkan kerugian ke pihak yang lain. </a:t>
            </a:r>
            <a:endParaRPr lang="en-US" dirty="0">
              <a:solidFill>
                <a:schemeClr val="tx1"/>
              </a:solidFill>
              <a:latin typeface="Comic Sans MS" pitchFamily="66" charset="0"/>
            </a:endParaRPr>
          </a:p>
          <a:p>
            <a:pPr marL="0" indent="0" algn="just">
              <a:lnSpc>
                <a:spcPct val="150000"/>
              </a:lnSpc>
              <a:buNone/>
            </a:pPr>
            <a:r>
              <a:rPr lang="id-ID" dirty="0">
                <a:solidFill>
                  <a:schemeClr val="tx1"/>
                </a:solidFill>
                <a:latin typeface="Comic Sans MS" pitchFamily="66" charset="0"/>
              </a:rPr>
              <a:t>Hal ini juga dapat </a:t>
            </a:r>
            <a:r>
              <a:rPr lang="id-ID" dirty="0">
                <a:solidFill>
                  <a:srgbClr val="0070C0"/>
                </a:solidFill>
                <a:latin typeface="Comic Sans MS" pitchFamily="66" charset="0"/>
              </a:rPr>
              <a:t>melibatkan evaluasi jaminan kualitas </a:t>
            </a:r>
            <a:r>
              <a:rPr lang="id-ID" dirty="0">
                <a:solidFill>
                  <a:schemeClr val="tx1"/>
                </a:solidFill>
                <a:latin typeface="Comic Sans MS" pitchFamily="66" charset="0"/>
              </a:rPr>
              <a:t>dari </a:t>
            </a:r>
            <a:r>
              <a:rPr lang="id-ID" dirty="0">
                <a:solidFill>
                  <a:srgbClr val="0070C0"/>
                </a:solidFill>
                <a:latin typeface="Comic Sans MS" pitchFamily="66" charset="0"/>
              </a:rPr>
              <a:t>hasil negosiasi</a:t>
            </a:r>
            <a:r>
              <a:rPr lang="id-ID" dirty="0">
                <a:solidFill>
                  <a:schemeClr val="tx1"/>
                </a:solidFill>
                <a:latin typeface="Comic Sans MS" pitchFamily="66" charset="0"/>
              </a:rPr>
              <a:t>.</a:t>
            </a:r>
            <a:endParaRPr lang="en-US" b="1" dirty="0">
              <a:solidFill>
                <a:schemeClr val="tx1"/>
              </a:solidFill>
              <a:latin typeface="Comic Sans MS" pitchFamily="66" charset="0"/>
            </a:endParaRPr>
          </a:p>
          <a:p>
            <a:pPr marL="0" indent="0" algn="just">
              <a:lnSpc>
                <a:spcPct val="150000"/>
              </a:lnSpc>
              <a:buNone/>
            </a:pPr>
            <a:endParaRPr lang="en-US" dirty="0">
              <a:solidFill>
                <a:schemeClr val="tx1"/>
              </a:solidFill>
              <a:latin typeface="Comic Sans MS" pitchFamily="66" charset="0"/>
            </a:endParaRPr>
          </a:p>
        </p:txBody>
      </p:sp>
    </p:spTree>
    <p:extLst>
      <p:ext uri="{BB962C8B-B14F-4D97-AF65-F5344CB8AC3E}">
        <p14:creationId xmlns:p14="http://schemas.microsoft.com/office/powerpoint/2010/main" val="261666841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86800" cy="685800"/>
          </a:xfrm>
        </p:spPr>
        <p:txBody>
          <a:bodyPr/>
          <a:lstStyle/>
          <a:p>
            <a:pPr lvl="0"/>
            <a:r>
              <a:rPr lang="id-ID" sz="3200" b="1" dirty="0">
                <a:effectLst/>
              </a:rPr>
              <a:t>Dimensi </a:t>
            </a:r>
            <a:r>
              <a:rPr lang="id-ID" sz="3200" b="1" i="1" dirty="0">
                <a:effectLst/>
              </a:rPr>
              <a:t>Requirements Negotiation</a:t>
            </a:r>
            <a:endParaRPr lang="en-US" sz="3200" b="1" dirty="0">
              <a:effectLst/>
            </a:endParaRPr>
          </a:p>
        </p:txBody>
      </p:sp>
      <p:sp>
        <p:nvSpPr>
          <p:cNvPr id="5" name="Content Placeholder 3"/>
          <p:cNvSpPr>
            <a:spLocks noGrp="1"/>
          </p:cNvSpPr>
          <p:nvPr>
            <p:ph sz="quarter" idx="4294967295"/>
          </p:nvPr>
        </p:nvSpPr>
        <p:spPr>
          <a:xfrm>
            <a:off x="76200" y="914400"/>
            <a:ext cx="8847083" cy="5638800"/>
          </a:xfrm>
          <a:prstGeom prst="rect">
            <a:avLst/>
          </a:prstGeom>
        </p:spPr>
        <p:txBody>
          <a:bodyPr>
            <a:noAutofit/>
          </a:bodyPr>
          <a:lstStyle/>
          <a:p>
            <a:pPr marL="0" indent="0" algn="just">
              <a:lnSpc>
                <a:spcPct val="150000"/>
              </a:lnSpc>
              <a:buNone/>
            </a:pPr>
            <a:r>
              <a:rPr lang="id-ID" dirty="0">
                <a:solidFill>
                  <a:schemeClr val="tx1"/>
                </a:solidFill>
                <a:latin typeface="Comic Sans MS" pitchFamily="66" charset="0"/>
              </a:rPr>
              <a:t>Dimensi ini terbagi ke dalam </a:t>
            </a:r>
            <a:r>
              <a:rPr lang="id-ID" b="1" dirty="0">
                <a:solidFill>
                  <a:schemeClr val="tx1"/>
                </a:solidFill>
                <a:latin typeface="Comic Sans MS" pitchFamily="66" charset="0"/>
              </a:rPr>
              <a:t>tiga</a:t>
            </a:r>
            <a:r>
              <a:rPr lang="id-ID" dirty="0">
                <a:solidFill>
                  <a:schemeClr val="tx1"/>
                </a:solidFill>
                <a:latin typeface="Comic Sans MS" pitchFamily="66" charset="0"/>
              </a:rPr>
              <a:t> kerangka yaitu </a:t>
            </a:r>
            <a:endParaRPr lang="en-US" dirty="0">
              <a:solidFill>
                <a:schemeClr val="tx1"/>
              </a:solidFill>
              <a:latin typeface="Comic Sans MS" pitchFamily="66" charset="0"/>
            </a:endParaRPr>
          </a:p>
          <a:p>
            <a:pPr marL="457200" indent="-457200" algn="just">
              <a:lnSpc>
                <a:spcPct val="150000"/>
              </a:lnSpc>
              <a:buAutoNum type="arabicPeriod"/>
            </a:pPr>
            <a:r>
              <a:rPr lang="en-US" dirty="0">
                <a:solidFill>
                  <a:schemeClr val="tx1"/>
                </a:solidFill>
                <a:latin typeface="Comic Sans MS" pitchFamily="66" charset="0"/>
              </a:rPr>
              <a:t>S</a:t>
            </a:r>
            <a:r>
              <a:rPr lang="id-ID" dirty="0">
                <a:solidFill>
                  <a:schemeClr val="tx1"/>
                </a:solidFill>
                <a:latin typeface="Comic Sans MS" pitchFamily="66" charset="0"/>
              </a:rPr>
              <a:t>trategi </a:t>
            </a:r>
            <a:r>
              <a:rPr lang="en-US" dirty="0">
                <a:solidFill>
                  <a:schemeClr val="tx1"/>
                </a:solidFill>
                <a:latin typeface="Comic Sans MS" pitchFamily="66" charset="0"/>
              </a:rPr>
              <a:t>r</a:t>
            </a:r>
            <a:r>
              <a:rPr lang="id-ID" dirty="0">
                <a:solidFill>
                  <a:schemeClr val="tx1"/>
                </a:solidFill>
                <a:latin typeface="Comic Sans MS" pitchFamily="66" charset="0"/>
              </a:rPr>
              <a:t>esolusi konflik, </a:t>
            </a:r>
            <a:endParaRPr lang="en-US" dirty="0">
              <a:solidFill>
                <a:schemeClr val="tx1"/>
              </a:solidFill>
              <a:latin typeface="Comic Sans MS" pitchFamily="66" charset="0"/>
            </a:endParaRPr>
          </a:p>
          <a:p>
            <a:pPr marL="457200" indent="-457200" algn="just">
              <a:lnSpc>
                <a:spcPct val="150000"/>
              </a:lnSpc>
              <a:buAutoNum type="arabicPeriod"/>
            </a:pPr>
            <a:r>
              <a:rPr lang="en-US" dirty="0">
                <a:solidFill>
                  <a:schemeClr val="tx1"/>
                </a:solidFill>
                <a:latin typeface="Comic Sans MS" pitchFamily="66" charset="0"/>
              </a:rPr>
              <a:t>K</a:t>
            </a:r>
            <a:r>
              <a:rPr lang="id-ID" dirty="0">
                <a:solidFill>
                  <a:schemeClr val="tx1"/>
                </a:solidFill>
                <a:latin typeface="Comic Sans MS" pitchFamily="66" charset="0"/>
              </a:rPr>
              <a:t>olaborasi situasi para pemangku kepentingan, dan </a:t>
            </a:r>
            <a:endParaRPr lang="en-US" dirty="0">
              <a:solidFill>
                <a:schemeClr val="tx1"/>
              </a:solidFill>
              <a:latin typeface="Comic Sans MS" pitchFamily="66" charset="0"/>
            </a:endParaRPr>
          </a:p>
          <a:p>
            <a:pPr marL="457200" indent="-457200" algn="just">
              <a:lnSpc>
                <a:spcPct val="150000"/>
              </a:lnSpc>
              <a:buAutoNum type="arabicPeriod"/>
            </a:pPr>
            <a:r>
              <a:rPr lang="en-US" dirty="0">
                <a:solidFill>
                  <a:schemeClr val="tx1"/>
                </a:solidFill>
                <a:latin typeface="Comic Sans MS" pitchFamily="66" charset="0"/>
              </a:rPr>
              <a:t>A</a:t>
            </a:r>
            <a:r>
              <a:rPr lang="id-ID" dirty="0">
                <a:solidFill>
                  <a:schemeClr val="tx1"/>
                </a:solidFill>
                <a:latin typeface="Comic Sans MS" pitchFamily="66" charset="0"/>
              </a:rPr>
              <a:t>lat pendukung negosiasi.</a:t>
            </a:r>
            <a:endParaRPr lang="en-US" dirty="0">
              <a:solidFill>
                <a:schemeClr val="tx1"/>
              </a:solidFill>
              <a:latin typeface="Comic Sans MS" pitchFamily="66" charset="0"/>
            </a:endParaRPr>
          </a:p>
        </p:txBody>
      </p:sp>
    </p:spTree>
    <p:extLst>
      <p:ext uri="{BB962C8B-B14F-4D97-AF65-F5344CB8AC3E}">
        <p14:creationId xmlns:p14="http://schemas.microsoft.com/office/powerpoint/2010/main" val="237300324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86800" cy="685800"/>
          </a:xfrm>
        </p:spPr>
        <p:txBody>
          <a:bodyPr/>
          <a:lstStyle/>
          <a:p>
            <a:pPr lvl="0"/>
            <a:r>
              <a:rPr lang="id-ID" sz="3200" b="1" dirty="0">
                <a:effectLst/>
              </a:rPr>
              <a:t>Dimensi </a:t>
            </a:r>
            <a:r>
              <a:rPr lang="id-ID" sz="3200" b="1" i="1" dirty="0">
                <a:effectLst/>
              </a:rPr>
              <a:t>Requirements Negotiation</a:t>
            </a:r>
            <a:endParaRPr lang="en-US" sz="3200" b="1" dirty="0">
              <a:effectLst/>
            </a:endParaRPr>
          </a:p>
        </p:txBody>
      </p:sp>
      <p:sp>
        <p:nvSpPr>
          <p:cNvPr id="5" name="Content Placeholder 3"/>
          <p:cNvSpPr>
            <a:spLocks noGrp="1"/>
          </p:cNvSpPr>
          <p:nvPr>
            <p:ph sz="quarter" idx="4294967295"/>
          </p:nvPr>
        </p:nvSpPr>
        <p:spPr>
          <a:xfrm>
            <a:off x="76200" y="762000"/>
            <a:ext cx="8847083" cy="5638800"/>
          </a:xfrm>
          <a:prstGeom prst="rect">
            <a:avLst/>
          </a:prstGeom>
        </p:spPr>
        <p:txBody>
          <a:bodyPr>
            <a:noAutofit/>
          </a:bodyPr>
          <a:lstStyle/>
          <a:p>
            <a:pPr marL="457200" indent="-457200" algn="just">
              <a:lnSpc>
                <a:spcPct val="150000"/>
              </a:lnSpc>
              <a:buAutoNum type="arabicPeriod"/>
            </a:pPr>
            <a:r>
              <a:rPr lang="en-US" dirty="0">
                <a:solidFill>
                  <a:srgbClr val="0070C0"/>
                </a:solidFill>
                <a:latin typeface="Comic Sans MS" pitchFamily="66" charset="0"/>
              </a:rPr>
              <a:t>S</a:t>
            </a:r>
            <a:r>
              <a:rPr lang="id-ID" dirty="0">
                <a:solidFill>
                  <a:srgbClr val="0070C0"/>
                </a:solidFill>
                <a:latin typeface="Comic Sans MS" pitchFamily="66" charset="0"/>
              </a:rPr>
              <a:t>trategi </a:t>
            </a:r>
            <a:r>
              <a:rPr lang="en-US" dirty="0">
                <a:solidFill>
                  <a:srgbClr val="0070C0"/>
                </a:solidFill>
                <a:latin typeface="Comic Sans MS" pitchFamily="66" charset="0"/>
              </a:rPr>
              <a:t>r</a:t>
            </a:r>
            <a:r>
              <a:rPr lang="id-ID" dirty="0">
                <a:solidFill>
                  <a:srgbClr val="0070C0"/>
                </a:solidFill>
                <a:latin typeface="Comic Sans MS" pitchFamily="66" charset="0"/>
              </a:rPr>
              <a:t>esolusi konflik</a:t>
            </a:r>
            <a:endParaRPr lang="en-US" dirty="0">
              <a:solidFill>
                <a:srgbClr val="0070C0"/>
              </a:solidFill>
              <a:latin typeface="Comic Sans MS" pitchFamily="66" charset="0"/>
            </a:endParaRPr>
          </a:p>
          <a:p>
            <a:pPr algn="just">
              <a:lnSpc>
                <a:spcPct val="150000"/>
              </a:lnSpc>
              <a:buFont typeface="Wingdings" pitchFamily="2" charset="2"/>
              <a:buChar char="ü"/>
            </a:pPr>
            <a:r>
              <a:rPr lang="id-ID" dirty="0">
                <a:solidFill>
                  <a:schemeClr val="tx1"/>
                </a:solidFill>
                <a:latin typeface="Comic Sans MS" pitchFamily="66" charset="0"/>
              </a:rPr>
              <a:t>Konflik merupakan bagian tak terelakkan dari desain sistem dan alasan untuk negosiasi. Di dalam setiap proyek rekayasa perangkat lunak</a:t>
            </a:r>
            <a:r>
              <a:rPr lang="en-US" dirty="0">
                <a:solidFill>
                  <a:schemeClr val="tx1"/>
                </a:solidFill>
                <a:latin typeface="Comic Sans MS" pitchFamily="66" charset="0"/>
              </a:rPr>
              <a:t>,</a:t>
            </a:r>
            <a:r>
              <a:rPr lang="id-ID" dirty="0">
                <a:solidFill>
                  <a:schemeClr val="tx1"/>
                </a:solidFill>
                <a:latin typeface="Comic Sans MS" pitchFamily="66" charset="0"/>
              </a:rPr>
              <a:t> konflik adalah hal penting dan membutuhkan solusi sebagai keputusan penting. </a:t>
            </a:r>
            <a:endParaRPr lang="en-US" dirty="0">
              <a:solidFill>
                <a:schemeClr val="tx1"/>
              </a:solidFill>
              <a:latin typeface="Comic Sans MS" pitchFamily="66" charset="0"/>
            </a:endParaRPr>
          </a:p>
        </p:txBody>
      </p:sp>
    </p:spTree>
    <p:extLst>
      <p:ext uri="{BB962C8B-B14F-4D97-AF65-F5344CB8AC3E}">
        <p14:creationId xmlns:p14="http://schemas.microsoft.com/office/powerpoint/2010/main" val="19728366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0" y="381000"/>
            <a:ext cx="8915400" cy="762000"/>
          </a:xfrm>
        </p:spPr>
        <p:txBody>
          <a:bodyPr/>
          <a:lstStyle/>
          <a:p>
            <a:pPr marL="0" indent="0">
              <a:buNone/>
            </a:pPr>
            <a:r>
              <a:rPr lang="en-US" sz="4400" dirty="0">
                <a:latin typeface="Times New Roman" pitchFamily="18" charset="0"/>
                <a:cs typeface="Times New Roman" pitchFamily="18" charset="0"/>
              </a:rPr>
              <a:t>SILABUS MATA KULIAH</a:t>
            </a:r>
          </a:p>
        </p:txBody>
      </p:sp>
      <p:sp>
        <p:nvSpPr>
          <p:cNvPr id="3" name="Content Placeholder 2"/>
          <p:cNvSpPr>
            <a:spLocks noGrp="1"/>
          </p:cNvSpPr>
          <p:nvPr>
            <p:ph sz="quarter" idx="4294967295"/>
          </p:nvPr>
        </p:nvSpPr>
        <p:spPr>
          <a:xfrm>
            <a:off x="533400" y="1219200"/>
            <a:ext cx="8305800" cy="5181600"/>
          </a:xfrm>
          <a:prstGeom prst="rect">
            <a:avLst/>
          </a:prstGeom>
        </p:spPr>
        <p:txBody>
          <a:bodyPr>
            <a:noAutofit/>
          </a:bodyPr>
          <a:lstStyle/>
          <a:p>
            <a:pPr marL="45720" indent="0">
              <a:buNone/>
            </a:pPr>
            <a:r>
              <a:rPr lang="en-US" sz="2400" strike="sngStrike" dirty="0">
                <a:solidFill>
                  <a:schemeClr val="tx1"/>
                </a:solidFill>
                <a:latin typeface="Comic Sans MS" pitchFamily="66" charset="0"/>
              </a:rPr>
              <a:t>1.</a:t>
            </a:r>
            <a:r>
              <a:rPr lang="en-US" sz="2400" strike="sngStrike" dirty="0">
                <a:solidFill>
                  <a:srgbClr val="FF0000"/>
                </a:solidFill>
                <a:latin typeface="Comic Sans MS" pitchFamily="66" charset="0"/>
              </a:rPr>
              <a:t> </a:t>
            </a:r>
            <a:r>
              <a:rPr lang="en-US" strike="sngStrike" dirty="0">
                <a:solidFill>
                  <a:schemeClr val="tx1"/>
                </a:solidFill>
                <a:latin typeface="Comic Sans MS" pitchFamily="66" charset="0"/>
              </a:rPr>
              <a:t>Requirement Engineering</a:t>
            </a:r>
          </a:p>
          <a:p>
            <a:pPr marL="45720" indent="0">
              <a:buNone/>
            </a:pPr>
            <a:r>
              <a:rPr lang="en-US" sz="2400" strike="sngStrike" dirty="0">
                <a:solidFill>
                  <a:schemeClr val="tx1"/>
                </a:solidFill>
                <a:latin typeface="Comic Sans MS" pitchFamily="66" charset="0"/>
              </a:rPr>
              <a:t>2. </a:t>
            </a:r>
            <a:r>
              <a:rPr lang="en-US" strike="sngStrike" dirty="0">
                <a:solidFill>
                  <a:schemeClr val="tx1"/>
                </a:solidFill>
                <a:latin typeface="Comic Sans MS" pitchFamily="66" charset="0"/>
              </a:rPr>
              <a:t>Requirement Elicitation</a:t>
            </a:r>
          </a:p>
          <a:p>
            <a:pPr marL="45720" indent="0">
              <a:buNone/>
            </a:pPr>
            <a:r>
              <a:rPr lang="en-US" sz="2400" strike="sngStrike" dirty="0">
                <a:solidFill>
                  <a:schemeClr val="tx1"/>
                </a:solidFill>
                <a:latin typeface="Comic Sans MS" pitchFamily="66" charset="0"/>
              </a:rPr>
              <a:t>3. </a:t>
            </a:r>
            <a:r>
              <a:rPr lang="en-US" strike="sngStrike" dirty="0">
                <a:solidFill>
                  <a:schemeClr val="tx1"/>
                </a:solidFill>
                <a:latin typeface="Comic Sans MS" pitchFamily="66" charset="0"/>
              </a:rPr>
              <a:t>Specification of Requirement Models</a:t>
            </a:r>
          </a:p>
          <a:p>
            <a:pPr marL="45720" indent="0">
              <a:buNone/>
            </a:pPr>
            <a:r>
              <a:rPr lang="en-US" sz="2400" strike="sngStrike" dirty="0">
                <a:solidFill>
                  <a:schemeClr val="tx1"/>
                </a:solidFill>
                <a:latin typeface="Comic Sans MS" pitchFamily="66" charset="0"/>
              </a:rPr>
              <a:t>4. </a:t>
            </a:r>
            <a:r>
              <a:rPr lang="en-US" strike="sngStrike" dirty="0">
                <a:solidFill>
                  <a:schemeClr val="tx1"/>
                </a:solidFill>
                <a:latin typeface="Comic Sans MS" pitchFamily="66" charset="0"/>
              </a:rPr>
              <a:t>Requirement</a:t>
            </a:r>
            <a:r>
              <a:rPr lang="en-US" sz="2800" strike="sngStrike" dirty="0">
                <a:solidFill>
                  <a:schemeClr val="tx1"/>
                </a:solidFill>
                <a:latin typeface="Comic Sans MS" pitchFamily="66" charset="0"/>
              </a:rPr>
              <a:t> Prioritization</a:t>
            </a:r>
          </a:p>
          <a:p>
            <a:pPr marL="45720" indent="0">
              <a:buNone/>
            </a:pPr>
            <a:r>
              <a:rPr lang="en-US" sz="2800" dirty="0">
                <a:solidFill>
                  <a:srgbClr val="0070C0"/>
                </a:solidFill>
                <a:latin typeface="Comic Sans MS" pitchFamily="66" charset="0"/>
              </a:rPr>
              <a:t>			</a:t>
            </a:r>
            <a:r>
              <a:rPr lang="en-US" sz="2800" strike="sngStrike" dirty="0">
                <a:solidFill>
                  <a:srgbClr val="FF0000"/>
                </a:solidFill>
                <a:latin typeface="Comic Sans MS" pitchFamily="66" charset="0"/>
              </a:rPr>
              <a:t>UTS</a:t>
            </a:r>
          </a:p>
          <a:p>
            <a:pPr marL="45720" indent="0">
              <a:buNone/>
            </a:pPr>
            <a:r>
              <a:rPr lang="en-US" strike="sngStrike" dirty="0">
                <a:solidFill>
                  <a:schemeClr val="tx1"/>
                </a:solidFill>
                <a:latin typeface="Comic Sans MS" pitchFamily="66" charset="0"/>
              </a:rPr>
              <a:t>5. Requirement Interdependencies</a:t>
            </a:r>
          </a:p>
          <a:p>
            <a:pPr marL="45720" indent="0">
              <a:buNone/>
            </a:pPr>
            <a:r>
              <a:rPr lang="en-US" strike="sngStrike" dirty="0">
                <a:solidFill>
                  <a:schemeClr val="tx1"/>
                </a:solidFill>
                <a:latin typeface="Comic Sans MS" pitchFamily="66" charset="0"/>
              </a:rPr>
              <a:t>6. Impact Analysis</a:t>
            </a:r>
          </a:p>
          <a:p>
            <a:pPr marL="45720" indent="0">
              <a:buNone/>
            </a:pPr>
            <a:r>
              <a:rPr lang="en-US" sz="2800" dirty="0">
                <a:solidFill>
                  <a:srgbClr val="0070C0"/>
                </a:solidFill>
                <a:latin typeface="Comic Sans MS" pitchFamily="66" charset="0"/>
              </a:rPr>
              <a:t>7. Requirement Negotiation</a:t>
            </a:r>
          </a:p>
          <a:p>
            <a:pPr marL="45720" indent="0">
              <a:buNone/>
            </a:pPr>
            <a:r>
              <a:rPr lang="en-US" sz="2400" dirty="0">
                <a:solidFill>
                  <a:schemeClr val="tx1"/>
                </a:solidFill>
                <a:latin typeface="Comic Sans MS" pitchFamily="66" charset="0"/>
              </a:rPr>
              <a:t>8. Quality Assurance in Requirement Engineering</a:t>
            </a:r>
          </a:p>
          <a:p>
            <a:pPr marL="45720" indent="0">
              <a:buNone/>
            </a:pPr>
            <a:endParaRPr lang="en-US" sz="2400" dirty="0">
              <a:solidFill>
                <a:schemeClr val="tx1"/>
              </a:solidFill>
              <a:latin typeface="Comic Sans MS" pitchFamily="66" charset="0"/>
            </a:endParaRPr>
          </a:p>
        </p:txBody>
      </p:sp>
    </p:spTree>
    <p:extLst>
      <p:ext uri="{BB962C8B-B14F-4D97-AF65-F5344CB8AC3E}">
        <p14:creationId xmlns:p14="http://schemas.microsoft.com/office/powerpoint/2010/main" val="42235363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86800" cy="685800"/>
          </a:xfrm>
        </p:spPr>
        <p:txBody>
          <a:bodyPr/>
          <a:lstStyle/>
          <a:p>
            <a:pPr lvl="0"/>
            <a:r>
              <a:rPr lang="id-ID" sz="3200" b="1" dirty="0">
                <a:effectLst/>
              </a:rPr>
              <a:t>Dimensi </a:t>
            </a:r>
            <a:r>
              <a:rPr lang="id-ID" sz="3200" b="1" i="1" dirty="0">
                <a:effectLst/>
              </a:rPr>
              <a:t>Requirements Negotiation</a:t>
            </a:r>
            <a:endParaRPr lang="en-US" sz="3200" b="1" dirty="0">
              <a:effectLst/>
            </a:endParaRPr>
          </a:p>
        </p:txBody>
      </p:sp>
      <p:sp>
        <p:nvSpPr>
          <p:cNvPr id="5" name="Content Placeholder 3"/>
          <p:cNvSpPr>
            <a:spLocks noGrp="1"/>
          </p:cNvSpPr>
          <p:nvPr>
            <p:ph sz="quarter" idx="4294967295"/>
          </p:nvPr>
        </p:nvSpPr>
        <p:spPr>
          <a:xfrm>
            <a:off x="76200" y="762000"/>
            <a:ext cx="8847083" cy="5638800"/>
          </a:xfrm>
          <a:prstGeom prst="rect">
            <a:avLst/>
          </a:prstGeom>
        </p:spPr>
        <p:txBody>
          <a:bodyPr>
            <a:noAutofit/>
          </a:bodyPr>
          <a:lstStyle/>
          <a:p>
            <a:pPr marL="457200" indent="-457200" algn="just">
              <a:lnSpc>
                <a:spcPct val="150000"/>
              </a:lnSpc>
              <a:buAutoNum type="arabicPeriod"/>
            </a:pPr>
            <a:r>
              <a:rPr lang="en-US" dirty="0">
                <a:solidFill>
                  <a:srgbClr val="0070C0"/>
                </a:solidFill>
                <a:latin typeface="Comic Sans MS" pitchFamily="66" charset="0"/>
              </a:rPr>
              <a:t>S</a:t>
            </a:r>
            <a:r>
              <a:rPr lang="id-ID" dirty="0">
                <a:solidFill>
                  <a:srgbClr val="0070C0"/>
                </a:solidFill>
                <a:latin typeface="Comic Sans MS" pitchFamily="66" charset="0"/>
              </a:rPr>
              <a:t>trategi </a:t>
            </a:r>
            <a:r>
              <a:rPr lang="en-US" dirty="0">
                <a:solidFill>
                  <a:srgbClr val="0070C0"/>
                </a:solidFill>
                <a:latin typeface="Comic Sans MS" pitchFamily="66" charset="0"/>
              </a:rPr>
              <a:t>r</a:t>
            </a:r>
            <a:r>
              <a:rPr lang="id-ID" dirty="0">
                <a:solidFill>
                  <a:srgbClr val="0070C0"/>
                </a:solidFill>
                <a:latin typeface="Comic Sans MS" pitchFamily="66" charset="0"/>
              </a:rPr>
              <a:t>esolusi konflik</a:t>
            </a:r>
            <a:endParaRPr lang="en-US" dirty="0">
              <a:solidFill>
                <a:srgbClr val="0070C0"/>
              </a:solidFill>
              <a:latin typeface="Comic Sans MS" pitchFamily="66" charset="0"/>
            </a:endParaRPr>
          </a:p>
          <a:p>
            <a:pPr algn="just">
              <a:lnSpc>
                <a:spcPct val="150000"/>
              </a:lnSpc>
              <a:buFont typeface="Wingdings" pitchFamily="2" charset="2"/>
              <a:buChar char="ü"/>
            </a:pPr>
            <a:r>
              <a:rPr lang="id-ID" dirty="0">
                <a:solidFill>
                  <a:schemeClr val="tx1"/>
                </a:solidFill>
                <a:latin typeface="Comic Sans MS" pitchFamily="66" charset="0"/>
              </a:rPr>
              <a:t>Sebuah studi yang dilakukan oleh </a:t>
            </a:r>
            <a:r>
              <a:rPr lang="id-ID" i="1" dirty="0">
                <a:solidFill>
                  <a:schemeClr val="tx1"/>
                </a:solidFill>
                <a:latin typeface="Comic Sans MS" pitchFamily="66" charset="0"/>
              </a:rPr>
              <a:t>Curtis</a:t>
            </a:r>
            <a:r>
              <a:rPr lang="id-ID" dirty="0">
                <a:solidFill>
                  <a:schemeClr val="tx1"/>
                </a:solidFill>
                <a:latin typeface="Comic Sans MS" pitchFamily="66" charset="0"/>
              </a:rPr>
              <a:t> membagi 3 sumber konflik dalam rekayasa perangkat lunak, yaitu: </a:t>
            </a:r>
            <a:endParaRPr lang="en-US" dirty="0">
              <a:solidFill>
                <a:schemeClr val="tx1"/>
              </a:solidFill>
              <a:latin typeface="Comic Sans MS" pitchFamily="66" charset="0"/>
            </a:endParaRPr>
          </a:p>
          <a:p>
            <a:pPr marL="457200" indent="-457200" algn="just">
              <a:lnSpc>
                <a:spcPct val="150000"/>
              </a:lnSpc>
              <a:buAutoNum type="arabicPeriod"/>
            </a:pPr>
            <a:r>
              <a:rPr lang="en-US" dirty="0">
                <a:solidFill>
                  <a:schemeClr val="tx1"/>
                </a:solidFill>
                <a:latin typeface="Comic Sans MS" pitchFamily="66" charset="0"/>
              </a:rPr>
              <a:t>P</a:t>
            </a:r>
            <a:r>
              <a:rPr lang="id-ID" dirty="0">
                <a:solidFill>
                  <a:schemeClr val="tx1"/>
                </a:solidFill>
                <a:latin typeface="Comic Sans MS" pitchFamily="66" charset="0"/>
              </a:rPr>
              <a:t>engetahuan yang sedikit tentang domain aplikasi, </a:t>
            </a:r>
            <a:endParaRPr lang="en-US" dirty="0">
              <a:solidFill>
                <a:schemeClr val="tx1"/>
              </a:solidFill>
              <a:latin typeface="Comic Sans MS" pitchFamily="66" charset="0"/>
            </a:endParaRPr>
          </a:p>
          <a:p>
            <a:pPr marL="457200" indent="-457200" algn="just">
              <a:lnSpc>
                <a:spcPct val="150000"/>
              </a:lnSpc>
              <a:buAutoNum type="arabicPeriod"/>
            </a:pPr>
            <a:r>
              <a:rPr lang="en-US" dirty="0">
                <a:solidFill>
                  <a:schemeClr val="tx1"/>
                </a:solidFill>
                <a:latin typeface="Comic Sans MS" pitchFamily="66" charset="0"/>
              </a:rPr>
              <a:t>K</a:t>
            </a:r>
            <a:r>
              <a:rPr lang="id-ID" dirty="0">
                <a:solidFill>
                  <a:schemeClr val="tx1"/>
                </a:solidFill>
                <a:latin typeface="Comic Sans MS" pitchFamily="66" charset="0"/>
              </a:rPr>
              <a:t>ebutuhan yang fluktuatif dan saling bertentangan, dan </a:t>
            </a:r>
            <a:endParaRPr lang="en-US" dirty="0">
              <a:solidFill>
                <a:schemeClr val="tx1"/>
              </a:solidFill>
              <a:latin typeface="Comic Sans MS" pitchFamily="66" charset="0"/>
            </a:endParaRPr>
          </a:p>
          <a:p>
            <a:pPr marL="457200" indent="-457200" algn="just">
              <a:lnSpc>
                <a:spcPct val="150000"/>
              </a:lnSpc>
              <a:buAutoNum type="arabicPeriod"/>
            </a:pPr>
            <a:r>
              <a:rPr lang="en-US" dirty="0">
                <a:solidFill>
                  <a:schemeClr val="tx1"/>
                </a:solidFill>
                <a:latin typeface="Comic Sans MS" pitchFamily="66" charset="0"/>
              </a:rPr>
              <a:t>K</a:t>
            </a:r>
            <a:r>
              <a:rPr lang="id-ID" dirty="0">
                <a:solidFill>
                  <a:schemeClr val="tx1"/>
                </a:solidFill>
                <a:latin typeface="Comic Sans MS" pitchFamily="66" charset="0"/>
              </a:rPr>
              <a:t>urangnya komunikasi dan koordinasi. </a:t>
            </a:r>
            <a:endParaRPr lang="en-US" dirty="0">
              <a:solidFill>
                <a:schemeClr val="tx1"/>
              </a:solidFill>
              <a:latin typeface="Comic Sans MS" pitchFamily="66" charset="0"/>
            </a:endParaRPr>
          </a:p>
        </p:txBody>
      </p:sp>
    </p:spTree>
    <p:extLst>
      <p:ext uri="{BB962C8B-B14F-4D97-AF65-F5344CB8AC3E}">
        <p14:creationId xmlns:p14="http://schemas.microsoft.com/office/powerpoint/2010/main" val="169436623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86800" cy="685800"/>
          </a:xfrm>
        </p:spPr>
        <p:txBody>
          <a:bodyPr/>
          <a:lstStyle/>
          <a:p>
            <a:pPr lvl="0"/>
            <a:r>
              <a:rPr lang="id-ID" sz="3200" b="1" dirty="0">
                <a:effectLst/>
              </a:rPr>
              <a:t>Dimensi </a:t>
            </a:r>
            <a:r>
              <a:rPr lang="id-ID" sz="3200" b="1" i="1" dirty="0">
                <a:effectLst/>
              </a:rPr>
              <a:t>Requirements Negotiation</a:t>
            </a:r>
            <a:endParaRPr lang="en-US" sz="3200" b="1" dirty="0">
              <a:effectLst/>
            </a:endParaRPr>
          </a:p>
        </p:txBody>
      </p:sp>
      <p:sp>
        <p:nvSpPr>
          <p:cNvPr id="5" name="Content Placeholder 3"/>
          <p:cNvSpPr>
            <a:spLocks noGrp="1"/>
          </p:cNvSpPr>
          <p:nvPr>
            <p:ph sz="quarter" idx="4294967295"/>
          </p:nvPr>
        </p:nvSpPr>
        <p:spPr>
          <a:xfrm>
            <a:off x="76200" y="762000"/>
            <a:ext cx="8847083" cy="5638800"/>
          </a:xfrm>
          <a:prstGeom prst="rect">
            <a:avLst/>
          </a:prstGeom>
        </p:spPr>
        <p:txBody>
          <a:bodyPr>
            <a:noAutofit/>
          </a:bodyPr>
          <a:lstStyle/>
          <a:p>
            <a:pPr marL="457200" indent="-457200" algn="just">
              <a:lnSpc>
                <a:spcPct val="150000"/>
              </a:lnSpc>
              <a:buAutoNum type="arabicPeriod"/>
            </a:pPr>
            <a:r>
              <a:rPr lang="en-US" dirty="0">
                <a:solidFill>
                  <a:srgbClr val="0070C0"/>
                </a:solidFill>
                <a:latin typeface="Comic Sans MS" pitchFamily="66" charset="0"/>
              </a:rPr>
              <a:t>S</a:t>
            </a:r>
            <a:r>
              <a:rPr lang="id-ID" dirty="0">
                <a:solidFill>
                  <a:srgbClr val="0070C0"/>
                </a:solidFill>
                <a:latin typeface="Comic Sans MS" pitchFamily="66" charset="0"/>
              </a:rPr>
              <a:t>trategi </a:t>
            </a:r>
            <a:r>
              <a:rPr lang="en-US" dirty="0">
                <a:solidFill>
                  <a:srgbClr val="0070C0"/>
                </a:solidFill>
                <a:latin typeface="Comic Sans MS" pitchFamily="66" charset="0"/>
              </a:rPr>
              <a:t>r</a:t>
            </a:r>
            <a:r>
              <a:rPr lang="id-ID" dirty="0">
                <a:solidFill>
                  <a:srgbClr val="0070C0"/>
                </a:solidFill>
                <a:latin typeface="Comic Sans MS" pitchFamily="66" charset="0"/>
              </a:rPr>
              <a:t>esolusi konflik</a:t>
            </a:r>
            <a:endParaRPr lang="en-US" dirty="0">
              <a:solidFill>
                <a:srgbClr val="0070C0"/>
              </a:solidFill>
              <a:latin typeface="Comic Sans MS" pitchFamily="66" charset="0"/>
            </a:endParaRPr>
          </a:p>
          <a:p>
            <a:pPr marL="0" indent="0" algn="just">
              <a:lnSpc>
                <a:spcPct val="150000"/>
              </a:lnSpc>
              <a:buNone/>
            </a:pPr>
            <a:r>
              <a:rPr lang="id-ID" dirty="0">
                <a:solidFill>
                  <a:schemeClr val="tx1"/>
                </a:solidFill>
                <a:latin typeface="Comic Sans MS" pitchFamily="66" charset="0"/>
              </a:rPr>
              <a:t>Berdasarkan </a:t>
            </a:r>
            <a:r>
              <a:rPr lang="id-ID" i="1" dirty="0">
                <a:solidFill>
                  <a:schemeClr val="tx1"/>
                </a:solidFill>
                <a:latin typeface="Comic Sans MS" pitchFamily="66" charset="0"/>
              </a:rPr>
              <a:t>Easterbrook</a:t>
            </a:r>
            <a:r>
              <a:rPr lang="id-ID" dirty="0">
                <a:solidFill>
                  <a:schemeClr val="tx1"/>
                </a:solidFill>
                <a:latin typeface="Comic Sans MS" pitchFamily="66" charset="0"/>
              </a:rPr>
              <a:t> sumber konflik diantaranya adalah </a:t>
            </a:r>
            <a:endParaRPr lang="en-US" dirty="0">
              <a:solidFill>
                <a:schemeClr val="tx1"/>
              </a:solidFill>
              <a:latin typeface="Comic Sans MS" pitchFamily="66" charset="0"/>
            </a:endParaRPr>
          </a:p>
          <a:p>
            <a:pPr algn="just">
              <a:lnSpc>
                <a:spcPct val="150000"/>
              </a:lnSpc>
              <a:buFont typeface="Wingdings" pitchFamily="2" charset="2"/>
              <a:buChar char="Ø"/>
            </a:pPr>
            <a:r>
              <a:rPr lang="en-US" dirty="0">
                <a:solidFill>
                  <a:schemeClr val="tx1"/>
                </a:solidFill>
                <a:latin typeface="Comic Sans MS" pitchFamily="66" charset="0"/>
              </a:rPr>
              <a:t>K</a:t>
            </a:r>
            <a:r>
              <a:rPr lang="id-ID" dirty="0">
                <a:solidFill>
                  <a:schemeClr val="tx1"/>
                </a:solidFill>
                <a:latin typeface="Comic Sans MS" pitchFamily="66" charset="0"/>
              </a:rPr>
              <a:t>onflik karena perbedaan solusi yang disarankan, </a:t>
            </a:r>
            <a:endParaRPr lang="en-US" dirty="0">
              <a:solidFill>
                <a:schemeClr val="tx1"/>
              </a:solidFill>
              <a:latin typeface="Comic Sans MS" pitchFamily="66" charset="0"/>
            </a:endParaRPr>
          </a:p>
          <a:p>
            <a:pPr algn="just">
              <a:lnSpc>
                <a:spcPct val="150000"/>
              </a:lnSpc>
              <a:buFont typeface="Wingdings" pitchFamily="2" charset="2"/>
              <a:buChar char="Ø"/>
            </a:pPr>
            <a:r>
              <a:rPr lang="en-US" dirty="0">
                <a:solidFill>
                  <a:schemeClr val="tx1"/>
                </a:solidFill>
                <a:latin typeface="Comic Sans MS" pitchFamily="66" charset="0"/>
              </a:rPr>
              <a:t>K</a:t>
            </a:r>
            <a:r>
              <a:rPr lang="id-ID" dirty="0">
                <a:solidFill>
                  <a:schemeClr val="tx1"/>
                </a:solidFill>
                <a:latin typeface="Comic Sans MS" pitchFamily="66" charset="0"/>
              </a:rPr>
              <a:t>onflik yang disebabkan karena kendala pernyataan,</a:t>
            </a:r>
            <a:endParaRPr lang="en-US" dirty="0">
              <a:solidFill>
                <a:schemeClr val="tx1"/>
              </a:solidFill>
              <a:latin typeface="Comic Sans MS" pitchFamily="66" charset="0"/>
            </a:endParaRPr>
          </a:p>
          <a:p>
            <a:pPr algn="just">
              <a:lnSpc>
                <a:spcPct val="150000"/>
              </a:lnSpc>
              <a:buFont typeface="Wingdings" pitchFamily="2" charset="2"/>
              <a:buChar char="Ø"/>
            </a:pPr>
            <a:r>
              <a:rPr lang="en-US" dirty="0">
                <a:solidFill>
                  <a:schemeClr val="tx1"/>
                </a:solidFill>
                <a:latin typeface="Comic Sans MS" pitchFamily="66" charset="0"/>
              </a:rPr>
              <a:t>K</a:t>
            </a:r>
            <a:r>
              <a:rPr lang="id-ID" dirty="0">
                <a:solidFill>
                  <a:schemeClr val="tx1"/>
                </a:solidFill>
                <a:latin typeface="Comic Sans MS" pitchFamily="66" charset="0"/>
              </a:rPr>
              <a:t>onflik karena kebutuhan, </a:t>
            </a:r>
            <a:endParaRPr lang="en-US" dirty="0">
              <a:solidFill>
                <a:schemeClr val="tx1"/>
              </a:solidFill>
              <a:latin typeface="Comic Sans MS" pitchFamily="66" charset="0"/>
            </a:endParaRPr>
          </a:p>
          <a:p>
            <a:pPr algn="just">
              <a:lnSpc>
                <a:spcPct val="150000"/>
              </a:lnSpc>
              <a:buFont typeface="Wingdings" pitchFamily="2" charset="2"/>
              <a:buChar char="Ø"/>
            </a:pPr>
            <a:r>
              <a:rPr lang="en-US" dirty="0">
                <a:solidFill>
                  <a:schemeClr val="tx1"/>
                </a:solidFill>
                <a:latin typeface="Comic Sans MS" pitchFamily="66" charset="0"/>
              </a:rPr>
              <a:t>K</a:t>
            </a:r>
            <a:r>
              <a:rPr lang="id-ID" dirty="0">
                <a:solidFill>
                  <a:schemeClr val="tx1"/>
                </a:solidFill>
                <a:latin typeface="Comic Sans MS" pitchFamily="66" charset="0"/>
              </a:rPr>
              <a:t>onflik dalam penggunaan sumber daya, dan </a:t>
            </a:r>
            <a:endParaRPr lang="en-US" dirty="0">
              <a:solidFill>
                <a:schemeClr val="tx1"/>
              </a:solidFill>
              <a:latin typeface="Comic Sans MS" pitchFamily="66" charset="0"/>
            </a:endParaRPr>
          </a:p>
          <a:p>
            <a:pPr algn="just">
              <a:lnSpc>
                <a:spcPct val="150000"/>
              </a:lnSpc>
              <a:buFont typeface="Wingdings" pitchFamily="2" charset="2"/>
              <a:buChar char="Ø"/>
            </a:pPr>
            <a:r>
              <a:rPr lang="en-US" dirty="0">
                <a:solidFill>
                  <a:schemeClr val="tx1"/>
                </a:solidFill>
                <a:latin typeface="Comic Sans MS" pitchFamily="66" charset="0"/>
              </a:rPr>
              <a:t>K</a:t>
            </a:r>
            <a:r>
              <a:rPr lang="id-ID" dirty="0">
                <a:solidFill>
                  <a:schemeClr val="tx1"/>
                </a:solidFill>
                <a:latin typeface="Comic Sans MS" pitchFamily="66" charset="0"/>
              </a:rPr>
              <a:t>onflik karena perbedaan evaluasi prioritas.</a:t>
            </a:r>
            <a:endParaRPr lang="en-US" dirty="0">
              <a:solidFill>
                <a:schemeClr val="tx1"/>
              </a:solidFill>
              <a:latin typeface="Comic Sans MS" pitchFamily="66" charset="0"/>
            </a:endParaRPr>
          </a:p>
        </p:txBody>
      </p:sp>
    </p:spTree>
    <p:extLst>
      <p:ext uri="{BB962C8B-B14F-4D97-AF65-F5344CB8AC3E}">
        <p14:creationId xmlns:p14="http://schemas.microsoft.com/office/powerpoint/2010/main" val="91882966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86800" cy="685800"/>
          </a:xfrm>
        </p:spPr>
        <p:txBody>
          <a:bodyPr/>
          <a:lstStyle/>
          <a:p>
            <a:pPr lvl="0"/>
            <a:r>
              <a:rPr lang="id-ID" sz="3200" b="1" dirty="0">
                <a:effectLst/>
              </a:rPr>
              <a:t>Dimensi </a:t>
            </a:r>
            <a:r>
              <a:rPr lang="id-ID" sz="3200" b="1" i="1" dirty="0">
                <a:effectLst/>
              </a:rPr>
              <a:t>Requirements Negotiation</a:t>
            </a:r>
            <a:endParaRPr lang="en-US" sz="3200" b="1" dirty="0">
              <a:effectLst/>
            </a:endParaRPr>
          </a:p>
        </p:txBody>
      </p:sp>
      <p:sp>
        <p:nvSpPr>
          <p:cNvPr id="5" name="Content Placeholder 3"/>
          <p:cNvSpPr>
            <a:spLocks noGrp="1"/>
          </p:cNvSpPr>
          <p:nvPr>
            <p:ph sz="quarter" idx="4294967295"/>
          </p:nvPr>
        </p:nvSpPr>
        <p:spPr>
          <a:xfrm>
            <a:off x="76200" y="762000"/>
            <a:ext cx="8847083" cy="5638800"/>
          </a:xfrm>
          <a:prstGeom prst="rect">
            <a:avLst/>
          </a:prstGeom>
        </p:spPr>
        <p:txBody>
          <a:bodyPr>
            <a:noAutofit/>
          </a:bodyPr>
          <a:lstStyle/>
          <a:p>
            <a:pPr marL="457200" indent="-457200" algn="just">
              <a:lnSpc>
                <a:spcPct val="150000"/>
              </a:lnSpc>
              <a:buAutoNum type="arabicPeriod"/>
            </a:pPr>
            <a:r>
              <a:rPr lang="en-US" dirty="0">
                <a:solidFill>
                  <a:srgbClr val="0070C0"/>
                </a:solidFill>
                <a:latin typeface="Comic Sans MS" pitchFamily="66" charset="0"/>
              </a:rPr>
              <a:t>S</a:t>
            </a:r>
            <a:r>
              <a:rPr lang="id-ID" dirty="0">
                <a:solidFill>
                  <a:srgbClr val="0070C0"/>
                </a:solidFill>
                <a:latin typeface="Comic Sans MS" pitchFamily="66" charset="0"/>
              </a:rPr>
              <a:t>trategi </a:t>
            </a:r>
            <a:r>
              <a:rPr lang="en-US" dirty="0">
                <a:solidFill>
                  <a:srgbClr val="0070C0"/>
                </a:solidFill>
                <a:latin typeface="Comic Sans MS" pitchFamily="66" charset="0"/>
              </a:rPr>
              <a:t>r</a:t>
            </a:r>
            <a:r>
              <a:rPr lang="id-ID" dirty="0">
                <a:solidFill>
                  <a:srgbClr val="0070C0"/>
                </a:solidFill>
                <a:latin typeface="Comic Sans MS" pitchFamily="66" charset="0"/>
              </a:rPr>
              <a:t>esolusi konflik</a:t>
            </a:r>
            <a:endParaRPr lang="en-US" dirty="0">
              <a:solidFill>
                <a:srgbClr val="0070C0"/>
              </a:solidFill>
              <a:latin typeface="Comic Sans MS" pitchFamily="66" charset="0"/>
            </a:endParaRPr>
          </a:p>
          <a:p>
            <a:pPr marL="0" indent="0" algn="just">
              <a:lnSpc>
                <a:spcPct val="150000"/>
              </a:lnSpc>
              <a:buNone/>
            </a:pPr>
            <a:r>
              <a:rPr lang="id-ID" dirty="0">
                <a:solidFill>
                  <a:schemeClr val="tx1"/>
                </a:solidFill>
                <a:latin typeface="Comic Sans MS" pitchFamily="66" charset="0"/>
              </a:rPr>
              <a:t>Terdapat sebuah model yang diusulkan oleh Thomas. </a:t>
            </a:r>
            <a:endParaRPr lang="en-US" dirty="0">
              <a:solidFill>
                <a:schemeClr val="tx1"/>
              </a:solidFill>
              <a:latin typeface="Comic Sans MS" pitchFamily="66" charset="0"/>
            </a:endParaRPr>
          </a:p>
          <a:p>
            <a:pPr marL="0" indent="0" algn="just">
              <a:lnSpc>
                <a:spcPct val="150000"/>
              </a:lnSpc>
              <a:buNone/>
            </a:pPr>
            <a:r>
              <a:rPr lang="id-ID" dirty="0">
                <a:solidFill>
                  <a:schemeClr val="tx1"/>
                </a:solidFill>
                <a:latin typeface="Comic Sans MS" pitchFamily="66" charset="0"/>
              </a:rPr>
              <a:t>Menurut model ini </a:t>
            </a:r>
            <a:r>
              <a:rPr lang="id-ID" i="1" dirty="0">
                <a:solidFill>
                  <a:schemeClr val="tx1"/>
                </a:solidFill>
                <a:latin typeface="Comic Sans MS" pitchFamily="66" charset="0"/>
              </a:rPr>
              <a:t>stakeholder </a:t>
            </a:r>
            <a:r>
              <a:rPr lang="id-ID" dirty="0">
                <a:solidFill>
                  <a:schemeClr val="tx1"/>
                </a:solidFill>
                <a:latin typeface="Comic Sans MS" pitchFamily="66" charset="0"/>
              </a:rPr>
              <a:t>mempunyai dua dimensi orientasi yakni: </a:t>
            </a:r>
            <a:endParaRPr lang="en-US" dirty="0">
              <a:solidFill>
                <a:schemeClr val="tx1"/>
              </a:solidFill>
              <a:latin typeface="Comic Sans MS" pitchFamily="66" charset="0"/>
            </a:endParaRPr>
          </a:p>
          <a:p>
            <a:pPr marL="0" indent="0" algn="just">
              <a:lnSpc>
                <a:spcPct val="150000"/>
              </a:lnSpc>
              <a:buNone/>
            </a:pPr>
            <a:r>
              <a:rPr lang="id-ID" dirty="0">
                <a:solidFill>
                  <a:schemeClr val="tx1"/>
                </a:solidFill>
                <a:latin typeface="Comic Sans MS" pitchFamily="66" charset="0"/>
              </a:rPr>
              <a:t>1). </a:t>
            </a:r>
            <a:r>
              <a:rPr lang="en-US" dirty="0">
                <a:solidFill>
                  <a:schemeClr val="tx1"/>
                </a:solidFill>
                <a:latin typeface="Comic Sans MS" pitchFamily="66" charset="0"/>
              </a:rPr>
              <a:t>F</a:t>
            </a:r>
            <a:r>
              <a:rPr lang="id-ID" dirty="0">
                <a:solidFill>
                  <a:schemeClr val="tx1"/>
                </a:solidFill>
                <a:latin typeface="Comic Sans MS" pitchFamily="66" charset="0"/>
              </a:rPr>
              <a:t>okus pada memuaskan kepentingannya sendiri (tidak tegas, asertif) dan </a:t>
            </a:r>
            <a:endParaRPr lang="en-US" dirty="0">
              <a:solidFill>
                <a:schemeClr val="tx1"/>
              </a:solidFill>
              <a:latin typeface="Comic Sans MS" pitchFamily="66" charset="0"/>
            </a:endParaRPr>
          </a:p>
          <a:p>
            <a:pPr marL="0" indent="0" algn="just">
              <a:lnSpc>
                <a:spcPct val="150000"/>
              </a:lnSpc>
              <a:buNone/>
            </a:pPr>
            <a:r>
              <a:rPr lang="id-ID" dirty="0">
                <a:solidFill>
                  <a:schemeClr val="tx1"/>
                </a:solidFill>
                <a:latin typeface="Comic Sans MS" pitchFamily="66" charset="0"/>
              </a:rPr>
              <a:t>2). </a:t>
            </a:r>
            <a:r>
              <a:rPr lang="en-US" dirty="0">
                <a:solidFill>
                  <a:schemeClr val="tx1"/>
                </a:solidFill>
                <a:latin typeface="Comic Sans MS" pitchFamily="66" charset="0"/>
              </a:rPr>
              <a:t>F</a:t>
            </a:r>
            <a:r>
              <a:rPr lang="id-ID" dirty="0">
                <a:solidFill>
                  <a:schemeClr val="tx1"/>
                </a:solidFill>
                <a:latin typeface="Comic Sans MS" pitchFamily="66" charset="0"/>
              </a:rPr>
              <a:t>okus pada memuaskan kepentingan orang lain (tidak kooperatif, kooperatif).</a:t>
            </a:r>
            <a:endParaRPr lang="en-US" dirty="0">
              <a:solidFill>
                <a:schemeClr val="tx1"/>
              </a:solidFill>
              <a:latin typeface="Comic Sans MS" pitchFamily="66" charset="0"/>
            </a:endParaRPr>
          </a:p>
        </p:txBody>
      </p:sp>
    </p:spTree>
    <p:extLst>
      <p:ext uri="{BB962C8B-B14F-4D97-AF65-F5344CB8AC3E}">
        <p14:creationId xmlns:p14="http://schemas.microsoft.com/office/powerpoint/2010/main" val="98282231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686800" cy="685800"/>
          </a:xfrm>
        </p:spPr>
        <p:txBody>
          <a:bodyPr/>
          <a:lstStyle/>
          <a:p>
            <a:pPr lvl="0"/>
            <a:r>
              <a:rPr lang="id-ID" sz="3200" b="1" dirty="0">
                <a:effectLst/>
              </a:rPr>
              <a:t>Dimensi </a:t>
            </a:r>
            <a:r>
              <a:rPr lang="id-ID" sz="3200" b="1" i="1" dirty="0">
                <a:effectLst/>
              </a:rPr>
              <a:t>Requirements Negotiation</a:t>
            </a:r>
            <a:endParaRPr lang="en-US" sz="3200" b="1" dirty="0">
              <a:effectLst/>
            </a:endParaRPr>
          </a:p>
        </p:txBody>
      </p:sp>
      <p:sp>
        <p:nvSpPr>
          <p:cNvPr id="5" name="Content Placeholder 3"/>
          <p:cNvSpPr>
            <a:spLocks noGrp="1"/>
          </p:cNvSpPr>
          <p:nvPr>
            <p:ph sz="quarter" idx="4294967295"/>
          </p:nvPr>
        </p:nvSpPr>
        <p:spPr>
          <a:xfrm>
            <a:off x="76200" y="609600"/>
            <a:ext cx="8847083" cy="5638800"/>
          </a:xfrm>
          <a:prstGeom prst="rect">
            <a:avLst/>
          </a:prstGeom>
        </p:spPr>
        <p:txBody>
          <a:bodyPr>
            <a:noAutofit/>
          </a:bodyPr>
          <a:lstStyle/>
          <a:p>
            <a:pPr marL="457200" indent="-457200" algn="just">
              <a:lnSpc>
                <a:spcPct val="150000"/>
              </a:lnSpc>
              <a:buAutoNum type="arabicPeriod"/>
            </a:pPr>
            <a:r>
              <a:rPr lang="en-US" dirty="0">
                <a:solidFill>
                  <a:srgbClr val="0070C0"/>
                </a:solidFill>
                <a:latin typeface="Comic Sans MS" pitchFamily="66" charset="0"/>
              </a:rPr>
              <a:t>S</a:t>
            </a:r>
            <a:r>
              <a:rPr lang="id-ID" dirty="0">
                <a:solidFill>
                  <a:srgbClr val="0070C0"/>
                </a:solidFill>
                <a:latin typeface="Comic Sans MS" pitchFamily="66" charset="0"/>
              </a:rPr>
              <a:t>trategi </a:t>
            </a:r>
            <a:r>
              <a:rPr lang="en-US" dirty="0">
                <a:solidFill>
                  <a:srgbClr val="0070C0"/>
                </a:solidFill>
                <a:latin typeface="Comic Sans MS" pitchFamily="66" charset="0"/>
              </a:rPr>
              <a:t>r</a:t>
            </a:r>
            <a:r>
              <a:rPr lang="id-ID" dirty="0">
                <a:solidFill>
                  <a:srgbClr val="0070C0"/>
                </a:solidFill>
                <a:latin typeface="Comic Sans MS" pitchFamily="66" charset="0"/>
              </a:rPr>
              <a:t>esolusi konflik</a:t>
            </a:r>
            <a:endParaRPr lang="en-US" dirty="0">
              <a:solidFill>
                <a:srgbClr val="0070C0"/>
              </a:solidFill>
              <a:latin typeface="Comic Sans MS" pitchFamily="66" charset="0"/>
            </a:endParaRPr>
          </a:p>
          <a:p>
            <a:pPr marL="0" indent="0" algn="just">
              <a:buNone/>
            </a:pPr>
            <a:r>
              <a:rPr lang="id-ID" sz="2000" dirty="0">
                <a:solidFill>
                  <a:schemeClr val="tx1"/>
                </a:solidFill>
                <a:latin typeface="Comic Sans MS" pitchFamily="66" charset="0"/>
              </a:rPr>
              <a:t>Dengan menggunakan 2 dimensi tersebut dapat ditentukan 5 orientasi dominan untuk menangani konflik, yaitu:</a:t>
            </a:r>
            <a:endParaRPr lang="en-US" sz="2000" dirty="0">
              <a:solidFill>
                <a:schemeClr val="tx1"/>
              </a:solidFill>
              <a:latin typeface="Comic Sans MS" pitchFamily="66" charset="0"/>
            </a:endParaRPr>
          </a:p>
          <a:p>
            <a:pPr lvl="0" algn="just">
              <a:lnSpc>
                <a:spcPct val="150000"/>
              </a:lnSpc>
              <a:buFont typeface="Wingdings" pitchFamily="2" charset="2"/>
              <a:buChar char="ü"/>
            </a:pPr>
            <a:r>
              <a:rPr lang="id-ID" sz="2000" b="1" i="1" dirty="0">
                <a:solidFill>
                  <a:schemeClr val="tx1"/>
                </a:solidFill>
                <a:latin typeface="Comic Sans MS" pitchFamily="66" charset="0"/>
              </a:rPr>
              <a:t>Bersaing</a:t>
            </a:r>
            <a:r>
              <a:rPr lang="id-ID" sz="2000" dirty="0">
                <a:solidFill>
                  <a:schemeClr val="tx1"/>
                </a:solidFill>
                <a:latin typeface="Comic Sans MS" pitchFamily="66" charset="0"/>
              </a:rPr>
              <a:t> (</a:t>
            </a:r>
            <a:r>
              <a:rPr lang="id-ID" sz="2000" i="1" dirty="0">
                <a:solidFill>
                  <a:schemeClr val="tx1"/>
                </a:solidFill>
                <a:latin typeface="Comic Sans MS" pitchFamily="66" charset="0"/>
              </a:rPr>
              <a:t>memaksa</a:t>
            </a:r>
            <a:r>
              <a:rPr lang="id-ID" sz="2000" dirty="0">
                <a:solidFill>
                  <a:schemeClr val="tx1"/>
                </a:solidFill>
                <a:latin typeface="Comic Sans MS" pitchFamily="66" charset="0"/>
              </a:rPr>
              <a:t>) </a:t>
            </a:r>
            <a:r>
              <a:rPr lang="en-US" sz="2000" dirty="0">
                <a:solidFill>
                  <a:schemeClr val="tx1"/>
                </a:solidFill>
                <a:latin typeface="Comic Sans MS" pitchFamily="66" charset="0"/>
                <a:sym typeface="Wingdings"/>
              </a:rPr>
              <a:t></a:t>
            </a:r>
            <a:r>
              <a:rPr lang="en-US" sz="2000" dirty="0">
                <a:solidFill>
                  <a:schemeClr val="tx1"/>
                </a:solidFill>
                <a:latin typeface="Comic Sans MS" pitchFamily="66" charset="0"/>
              </a:rPr>
              <a:t> </a:t>
            </a:r>
            <a:r>
              <a:rPr lang="id-ID" sz="2000" dirty="0">
                <a:solidFill>
                  <a:schemeClr val="tx1"/>
                </a:solidFill>
                <a:latin typeface="Comic Sans MS" pitchFamily="66" charset="0"/>
              </a:rPr>
              <a:t>melibatkan penekanan pada memenangkan kepentingan sendiri dengan mengorbankan yang lain, yang sering menimbulkan situasi "menang-kalah".</a:t>
            </a:r>
            <a:endParaRPr lang="en-US" sz="2000" dirty="0">
              <a:solidFill>
                <a:schemeClr val="tx1"/>
              </a:solidFill>
              <a:latin typeface="Comic Sans MS" pitchFamily="66" charset="0"/>
            </a:endParaRPr>
          </a:p>
          <a:p>
            <a:pPr lvl="0" algn="just">
              <a:lnSpc>
                <a:spcPct val="150000"/>
              </a:lnSpc>
              <a:buFont typeface="Wingdings" pitchFamily="2" charset="2"/>
              <a:buChar char="ü"/>
            </a:pPr>
            <a:r>
              <a:rPr lang="id-ID" sz="2000" b="1" i="1" dirty="0">
                <a:solidFill>
                  <a:schemeClr val="tx1"/>
                </a:solidFill>
                <a:latin typeface="Comic Sans MS" pitchFamily="66" charset="0"/>
              </a:rPr>
              <a:t>Menampung </a:t>
            </a:r>
            <a:r>
              <a:rPr lang="id-ID" sz="2000" dirty="0">
                <a:solidFill>
                  <a:schemeClr val="tx1"/>
                </a:solidFill>
                <a:latin typeface="Comic Sans MS" pitchFamily="66" charset="0"/>
              </a:rPr>
              <a:t>(</a:t>
            </a:r>
            <a:r>
              <a:rPr lang="id-ID" sz="2000" i="1" dirty="0">
                <a:solidFill>
                  <a:schemeClr val="tx1"/>
                </a:solidFill>
                <a:latin typeface="Comic Sans MS" pitchFamily="66" charset="0"/>
              </a:rPr>
              <a:t>lebih halus</a:t>
            </a:r>
            <a:r>
              <a:rPr lang="id-ID" sz="2000" dirty="0">
                <a:solidFill>
                  <a:schemeClr val="tx1"/>
                </a:solidFill>
                <a:latin typeface="Comic Sans MS" pitchFamily="66" charset="0"/>
              </a:rPr>
              <a:t>) </a:t>
            </a:r>
            <a:r>
              <a:rPr lang="id-ID" sz="2000" dirty="0">
                <a:solidFill>
                  <a:schemeClr val="tx1"/>
                </a:solidFill>
                <a:latin typeface="Comic Sans MS" pitchFamily="66" charset="0"/>
                <a:sym typeface="Wingdings"/>
              </a:rPr>
              <a:t></a:t>
            </a:r>
            <a:r>
              <a:rPr lang="id-ID" sz="2000" dirty="0">
                <a:solidFill>
                  <a:schemeClr val="tx1"/>
                </a:solidFill>
                <a:latin typeface="Comic Sans MS" pitchFamily="66" charset="0"/>
              </a:rPr>
              <a:t> mencoba untuk memuaskan kekhawatiran lain tanpa memperhatikan kepentingan sendiri. Hal ini berarti bahwa satu pemangku kepentingan rela berkorban dan mengorbankan yang lain.</a:t>
            </a:r>
            <a:endParaRPr lang="en-US" sz="2000" dirty="0">
              <a:solidFill>
                <a:schemeClr val="tx1"/>
              </a:solidFill>
              <a:latin typeface="Comic Sans MS" pitchFamily="66" charset="0"/>
            </a:endParaRPr>
          </a:p>
        </p:txBody>
      </p:sp>
    </p:spTree>
    <p:extLst>
      <p:ext uri="{BB962C8B-B14F-4D97-AF65-F5344CB8AC3E}">
        <p14:creationId xmlns:p14="http://schemas.microsoft.com/office/powerpoint/2010/main" val="122829333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686800" cy="685800"/>
          </a:xfrm>
        </p:spPr>
        <p:txBody>
          <a:bodyPr/>
          <a:lstStyle/>
          <a:p>
            <a:pPr lvl="0"/>
            <a:r>
              <a:rPr lang="id-ID" sz="3200" b="1" dirty="0">
                <a:effectLst/>
              </a:rPr>
              <a:t>Dimensi </a:t>
            </a:r>
            <a:r>
              <a:rPr lang="id-ID" sz="3200" b="1" i="1" dirty="0">
                <a:effectLst/>
              </a:rPr>
              <a:t>Requirements Negotiation</a:t>
            </a:r>
            <a:endParaRPr lang="en-US" sz="3200" b="1" dirty="0">
              <a:effectLst/>
            </a:endParaRPr>
          </a:p>
        </p:txBody>
      </p:sp>
      <p:sp>
        <p:nvSpPr>
          <p:cNvPr id="5" name="Content Placeholder 3"/>
          <p:cNvSpPr>
            <a:spLocks noGrp="1"/>
          </p:cNvSpPr>
          <p:nvPr>
            <p:ph sz="quarter" idx="4294967295"/>
          </p:nvPr>
        </p:nvSpPr>
        <p:spPr>
          <a:xfrm>
            <a:off x="76200" y="609600"/>
            <a:ext cx="8847083" cy="5638800"/>
          </a:xfrm>
          <a:prstGeom prst="rect">
            <a:avLst/>
          </a:prstGeom>
        </p:spPr>
        <p:txBody>
          <a:bodyPr>
            <a:noAutofit/>
          </a:bodyPr>
          <a:lstStyle/>
          <a:p>
            <a:pPr marL="457200" indent="-457200" algn="just">
              <a:lnSpc>
                <a:spcPct val="150000"/>
              </a:lnSpc>
              <a:buAutoNum type="arabicPeriod"/>
            </a:pPr>
            <a:r>
              <a:rPr lang="en-US" dirty="0">
                <a:solidFill>
                  <a:srgbClr val="0070C0"/>
                </a:solidFill>
                <a:latin typeface="Comic Sans MS" pitchFamily="66" charset="0"/>
              </a:rPr>
              <a:t>S</a:t>
            </a:r>
            <a:r>
              <a:rPr lang="id-ID" dirty="0">
                <a:solidFill>
                  <a:srgbClr val="0070C0"/>
                </a:solidFill>
                <a:latin typeface="Comic Sans MS" pitchFamily="66" charset="0"/>
              </a:rPr>
              <a:t>trategi </a:t>
            </a:r>
            <a:r>
              <a:rPr lang="en-US" dirty="0">
                <a:solidFill>
                  <a:srgbClr val="0070C0"/>
                </a:solidFill>
                <a:latin typeface="Comic Sans MS" pitchFamily="66" charset="0"/>
              </a:rPr>
              <a:t>r</a:t>
            </a:r>
            <a:r>
              <a:rPr lang="id-ID" dirty="0">
                <a:solidFill>
                  <a:srgbClr val="0070C0"/>
                </a:solidFill>
                <a:latin typeface="Comic Sans MS" pitchFamily="66" charset="0"/>
              </a:rPr>
              <a:t>esolusi konflik</a:t>
            </a:r>
            <a:endParaRPr lang="en-US" dirty="0">
              <a:solidFill>
                <a:srgbClr val="0070C0"/>
              </a:solidFill>
              <a:latin typeface="Comic Sans MS" pitchFamily="66" charset="0"/>
            </a:endParaRPr>
          </a:p>
          <a:p>
            <a:pPr lvl="0" algn="just">
              <a:lnSpc>
                <a:spcPct val="150000"/>
              </a:lnSpc>
              <a:buFont typeface="Wingdings" pitchFamily="2" charset="2"/>
              <a:buChar char="ü"/>
            </a:pPr>
            <a:r>
              <a:rPr lang="id-ID" sz="2000" b="1" i="1" dirty="0">
                <a:solidFill>
                  <a:schemeClr val="tx1"/>
                </a:solidFill>
                <a:latin typeface="Comic Sans MS" pitchFamily="66" charset="0"/>
              </a:rPr>
              <a:t>Berkolaborasi </a:t>
            </a:r>
            <a:r>
              <a:rPr lang="id-ID" sz="2000" dirty="0">
                <a:solidFill>
                  <a:schemeClr val="tx1"/>
                </a:solidFill>
                <a:latin typeface="Comic Sans MS" pitchFamily="66" charset="0"/>
              </a:rPr>
              <a:t>(</a:t>
            </a:r>
            <a:r>
              <a:rPr lang="id-ID" sz="2000" i="1" dirty="0">
                <a:solidFill>
                  <a:schemeClr val="tx1"/>
                </a:solidFill>
                <a:latin typeface="Comic Sans MS" pitchFamily="66" charset="0"/>
              </a:rPr>
              <a:t>pemecahan masalah</a:t>
            </a:r>
            <a:r>
              <a:rPr lang="id-ID" sz="2000" dirty="0">
                <a:solidFill>
                  <a:schemeClr val="tx1"/>
                </a:solidFill>
                <a:latin typeface="Comic Sans MS" pitchFamily="66" charset="0"/>
              </a:rPr>
              <a:t>) </a:t>
            </a:r>
            <a:r>
              <a:rPr lang="id-ID" sz="2000" dirty="0">
                <a:solidFill>
                  <a:schemeClr val="tx1"/>
                </a:solidFill>
                <a:latin typeface="Comic Sans MS" pitchFamily="66" charset="0"/>
                <a:sym typeface="Wingdings"/>
              </a:rPr>
              <a:t></a:t>
            </a:r>
            <a:r>
              <a:rPr lang="id-ID" sz="2000" dirty="0">
                <a:solidFill>
                  <a:schemeClr val="tx1"/>
                </a:solidFill>
                <a:latin typeface="Comic Sans MS" pitchFamily="66" charset="0"/>
              </a:rPr>
              <a:t> berfokus pada memnuhi kepentingan semua pihak untuk mencari alternatif sehinggan memnuhi kepentingan semua. Menekankan pada situasi “</a:t>
            </a:r>
            <a:r>
              <a:rPr lang="id-ID" sz="2000" i="1" dirty="0">
                <a:solidFill>
                  <a:schemeClr val="tx1"/>
                </a:solidFill>
                <a:latin typeface="Comic Sans MS" pitchFamily="66" charset="0"/>
              </a:rPr>
              <a:t>win-win solution”</a:t>
            </a:r>
            <a:r>
              <a:rPr lang="id-ID" sz="2000" dirty="0">
                <a:solidFill>
                  <a:schemeClr val="tx1"/>
                </a:solidFill>
                <a:latin typeface="Comic Sans MS" pitchFamily="66" charset="0"/>
              </a:rPr>
              <a:t>.</a:t>
            </a:r>
            <a:endParaRPr lang="en-US" sz="2000" dirty="0">
              <a:solidFill>
                <a:schemeClr val="tx1"/>
              </a:solidFill>
              <a:latin typeface="Comic Sans MS" pitchFamily="66" charset="0"/>
            </a:endParaRPr>
          </a:p>
          <a:p>
            <a:pPr lvl="0" algn="just">
              <a:lnSpc>
                <a:spcPct val="150000"/>
              </a:lnSpc>
              <a:buFont typeface="Wingdings" pitchFamily="2" charset="2"/>
              <a:buChar char="ü"/>
            </a:pPr>
            <a:r>
              <a:rPr lang="id-ID" sz="2000" b="1" i="1" dirty="0">
                <a:solidFill>
                  <a:schemeClr val="tx1"/>
                </a:solidFill>
                <a:latin typeface="Comic Sans MS" pitchFamily="66" charset="0"/>
              </a:rPr>
              <a:t>Menghindari </a:t>
            </a:r>
            <a:r>
              <a:rPr lang="id-ID" sz="2000" dirty="0">
                <a:solidFill>
                  <a:schemeClr val="tx1"/>
                </a:solidFill>
                <a:latin typeface="Comic Sans MS" pitchFamily="66" charset="0"/>
              </a:rPr>
              <a:t>(</a:t>
            </a:r>
            <a:r>
              <a:rPr lang="id-ID" sz="2000" i="1" dirty="0">
                <a:solidFill>
                  <a:schemeClr val="tx1"/>
                </a:solidFill>
                <a:latin typeface="Comic Sans MS" pitchFamily="66" charset="0"/>
              </a:rPr>
              <a:t>menarik diri dari forum</a:t>
            </a:r>
            <a:r>
              <a:rPr lang="id-ID" sz="2000" dirty="0">
                <a:solidFill>
                  <a:schemeClr val="tx1"/>
                </a:solidFill>
                <a:latin typeface="Comic Sans MS" pitchFamily="66" charset="0"/>
              </a:rPr>
              <a:t>) </a:t>
            </a:r>
            <a:r>
              <a:rPr lang="id-ID" sz="2000" dirty="0">
                <a:solidFill>
                  <a:schemeClr val="tx1"/>
                </a:solidFill>
                <a:latin typeface="Comic Sans MS" pitchFamily="66" charset="0"/>
                <a:sym typeface="Wingdings"/>
              </a:rPr>
              <a:t></a:t>
            </a:r>
            <a:r>
              <a:rPr lang="id-ID" sz="2000" dirty="0">
                <a:solidFill>
                  <a:schemeClr val="tx1"/>
                </a:solidFill>
                <a:latin typeface="Comic Sans MS" pitchFamily="66" charset="0"/>
              </a:rPr>
              <a:t> Negosiasi bisa menghasilkan ketidakpedulian, penolakan, atau apatis.</a:t>
            </a:r>
            <a:endParaRPr lang="en-US" sz="2000" dirty="0">
              <a:solidFill>
                <a:schemeClr val="tx1"/>
              </a:solidFill>
              <a:latin typeface="Comic Sans MS" pitchFamily="66" charset="0"/>
            </a:endParaRPr>
          </a:p>
          <a:p>
            <a:pPr lvl="0" algn="just">
              <a:lnSpc>
                <a:spcPct val="150000"/>
              </a:lnSpc>
              <a:buFont typeface="Wingdings" pitchFamily="2" charset="2"/>
              <a:buChar char="ü"/>
            </a:pPr>
            <a:r>
              <a:rPr lang="id-ID" sz="2000" b="1" i="1" dirty="0">
                <a:solidFill>
                  <a:schemeClr val="tx1"/>
                </a:solidFill>
                <a:latin typeface="Comic Sans MS" pitchFamily="66" charset="0"/>
              </a:rPr>
              <a:t>Berkompromi </a:t>
            </a:r>
            <a:r>
              <a:rPr lang="id-ID" sz="2000" dirty="0">
                <a:solidFill>
                  <a:schemeClr val="tx1"/>
                </a:solidFill>
                <a:latin typeface="Comic Sans MS" pitchFamily="66" charset="0"/>
              </a:rPr>
              <a:t>(</a:t>
            </a:r>
            <a:r>
              <a:rPr lang="id-ID" sz="2000" i="1" dirty="0">
                <a:solidFill>
                  <a:schemeClr val="tx1"/>
                </a:solidFill>
                <a:latin typeface="Comic Sans MS" pitchFamily="66" charset="0"/>
              </a:rPr>
              <a:t>berbagi</a:t>
            </a:r>
            <a:r>
              <a:rPr lang="id-ID" sz="2000" dirty="0">
                <a:solidFill>
                  <a:schemeClr val="tx1"/>
                </a:solidFill>
                <a:latin typeface="Comic Sans MS" pitchFamily="66" charset="0"/>
              </a:rPr>
              <a:t>) </a:t>
            </a:r>
            <a:r>
              <a:rPr lang="id-ID" sz="2000" dirty="0">
                <a:solidFill>
                  <a:schemeClr val="tx1"/>
                </a:solidFill>
                <a:latin typeface="Comic Sans MS" pitchFamily="66" charset="0"/>
                <a:sym typeface="Wingdings"/>
              </a:rPr>
              <a:t></a:t>
            </a:r>
            <a:r>
              <a:rPr lang="id-ID" sz="2000" dirty="0">
                <a:solidFill>
                  <a:schemeClr val="tx1"/>
                </a:solidFill>
                <a:latin typeface="Comic Sans MS" pitchFamily="66" charset="0"/>
              </a:rPr>
              <a:t> Melibatkan konsesi untuk menemukan jalan tengah yang memuaskan.</a:t>
            </a:r>
            <a:endParaRPr lang="en-US" sz="2000" dirty="0">
              <a:solidFill>
                <a:schemeClr val="tx1"/>
              </a:solidFill>
              <a:latin typeface="Comic Sans MS" pitchFamily="66" charset="0"/>
            </a:endParaRPr>
          </a:p>
        </p:txBody>
      </p:sp>
    </p:spTree>
    <p:extLst>
      <p:ext uri="{BB962C8B-B14F-4D97-AF65-F5344CB8AC3E}">
        <p14:creationId xmlns:p14="http://schemas.microsoft.com/office/powerpoint/2010/main" val="36959512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86800" cy="685800"/>
          </a:xfrm>
        </p:spPr>
        <p:txBody>
          <a:bodyPr/>
          <a:lstStyle/>
          <a:p>
            <a:pPr lvl="0"/>
            <a:r>
              <a:rPr lang="id-ID" sz="3200" b="1" dirty="0">
                <a:effectLst/>
              </a:rPr>
              <a:t>Dimensi </a:t>
            </a:r>
            <a:r>
              <a:rPr lang="id-ID" sz="3200" b="1" i="1" dirty="0">
                <a:effectLst/>
              </a:rPr>
              <a:t>Requirements Negotiation</a:t>
            </a:r>
            <a:endParaRPr lang="en-US" sz="3200" b="1" dirty="0">
              <a:effectLst/>
            </a:endParaRPr>
          </a:p>
        </p:txBody>
      </p:sp>
      <p:sp>
        <p:nvSpPr>
          <p:cNvPr id="5" name="Content Placeholder 3"/>
          <p:cNvSpPr>
            <a:spLocks noGrp="1"/>
          </p:cNvSpPr>
          <p:nvPr>
            <p:ph sz="quarter" idx="4294967295"/>
          </p:nvPr>
        </p:nvSpPr>
        <p:spPr>
          <a:xfrm>
            <a:off x="76200" y="914400"/>
            <a:ext cx="8847083" cy="5638800"/>
          </a:xfrm>
          <a:prstGeom prst="rect">
            <a:avLst/>
          </a:prstGeom>
        </p:spPr>
        <p:txBody>
          <a:bodyPr>
            <a:noAutofit/>
          </a:bodyPr>
          <a:lstStyle/>
          <a:p>
            <a:pPr marL="0" indent="0" algn="just">
              <a:lnSpc>
                <a:spcPct val="150000"/>
              </a:lnSpc>
              <a:buNone/>
            </a:pPr>
            <a:r>
              <a:rPr lang="en-US" dirty="0">
                <a:solidFill>
                  <a:srgbClr val="0070C0"/>
                </a:solidFill>
                <a:latin typeface="Comic Sans MS" pitchFamily="66" charset="0"/>
              </a:rPr>
              <a:t>2. K</a:t>
            </a:r>
            <a:r>
              <a:rPr lang="id-ID" dirty="0">
                <a:solidFill>
                  <a:srgbClr val="0070C0"/>
                </a:solidFill>
                <a:latin typeface="Comic Sans MS" pitchFamily="66" charset="0"/>
              </a:rPr>
              <a:t>olaborasi situasi para pemangku kepentingan</a:t>
            </a:r>
            <a:endParaRPr lang="en-US" dirty="0">
              <a:solidFill>
                <a:srgbClr val="0070C0"/>
              </a:solidFill>
              <a:latin typeface="Comic Sans MS" pitchFamily="66" charset="0"/>
            </a:endParaRPr>
          </a:p>
          <a:p>
            <a:pPr marL="0" indent="0" algn="just">
              <a:lnSpc>
                <a:spcPct val="150000"/>
              </a:lnSpc>
              <a:buNone/>
            </a:pPr>
            <a:r>
              <a:rPr lang="id-ID" sz="2000" dirty="0">
                <a:solidFill>
                  <a:schemeClr val="tx1"/>
                </a:solidFill>
                <a:latin typeface="Comic Sans MS" pitchFamily="66" charset="0"/>
              </a:rPr>
              <a:t>Waktu negosiasi dan lokasi </a:t>
            </a:r>
            <a:r>
              <a:rPr lang="id-ID" sz="2000" i="1" dirty="0">
                <a:solidFill>
                  <a:schemeClr val="tx1"/>
                </a:solidFill>
                <a:latin typeface="Comic Sans MS" pitchFamily="66" charset="0"/>
              </a:rPr>
              <a:t>stakeholder </a:t>
            </a:r>
            <a:r>
              <a:rPr lang="id-ID" sz="2000" dirty="0">
                <a:solidFill>
                  <a:schemeClr val="tx1"/>
                </a:solidFill>
                <a:latin typeface="Comic Sans MS" pitchFamily="66" charset="0"/>
              </a:rPr>
              <a:t>memiliki dampak yang kuat pada interaksi yang sebenarnya selama negosiasi dan menimbulkan tantangan tambahan. Computer-Supported Cooperative Work telah mengembangkan matriks CSCW, skema klasifikasi sederhana yang membedakan empat skenario yang berbeda. </a:t>
            </a:r>
            <a:endParaRPr lang="en-US" sz="2000" dirty="0">
              <a:solidFill>
                <a:schemeClr val="tx1"/>
              </a:solidFill>
              <a:latin typeface="Comic Sans MS" pitchFamily="66"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283435715"/>
              </p:ext>
            </p:extLst>
          </p:nvPr>
        </p:nvGraphicFramePr>
        <p:xfrm>
          <a:off x="228600" y="3886200"/>
          <a:ext cx="8382000" cy="2514600"/>
        </p:xfrm>
        <a:graphic>
          <a:graphicData uri="http://schemas.openxmlformats.org/drawingml/2006/table">
            <a:tbl>
              <a:tblPr firstRow="1" firstCol="1" bandRow="1">
                <a:tableStyleId>{5C22544A-7EE6-4342-B048-85BDC9FD1C3A}</a:tableStyleId>
              </a:tblPr>
              <a:tblGrid>
                <a:gridCol w="1987794">
                  <a:extLst>
                    <a:ext uri="{9D8B030D-6E8A-4147-A177-3AD203B41FA5}">
                      <a16:colId xmlns="" xmlns:a16="http://schemas.microsoft.com/office/drawing/2014/main" val="20000"/>
                    </a:ext>
                  </a:extLst>
                </a:gridCol>
                <a:gridCol w="2982694">
                  <a:extLst>
                    <a:ext uri="{9D8B030D-6E8A-4147-A177-3AD203B41FA5}">
                      <a16:colId xmlns="" xmlns:a16="http://schemas.microsoft.com/office/drawing/2014/main" val="20001"/>
                    </a:ext>
                  </a:extLst>
                </a:gridCol>
                <a:gridCol w="3411512">
                  <a:extLst>
                    <a:ext uri="{9D8B030D-6E8A-4147-A177-3AD203B41FA5}">
                      <a16:colId xmlns="" xmlns:a16="http://schemas.microsoft.com/office/drawing/2014/main" val="20002"/>
                    </a:ext>
                  </a:extLst>
                </a:gridCol>
              </a:tblGrid>
              <a:tr h="490968">
                <a:tc>
                  <a:txBody>
                    <a:bodyPr/>
                    <a:lstStyle/>
                    <a:p>
                      <a:pPr algn="just">
                        <a:lnSpc>
                          <a:spcPct val="115000"/>
                        </a:lnSpc>
                        <a:spcAft>
                          <a:spcPts val="0"/>
                        </a:spcAft>
                      </a:pPr>
                      <a:r>
                        <a:rPr lang="id-ID" sz="1600">
                          <a:solidFill>
                            <a:schemeClr val="tx1"/>
                          </a:solidFill>
                          <a:effectLst/>
                          <a:latin typeface="Comic Sans MS" pitchFamily="66" charset="0"/>
                        </a:rPr>
                        <a:t> </a:t>
                      </a:r>
                      <a:endParaRPr lang="en-US" sz="1400">
                        <a:solidFill>
                          <a:schemeClr val="tx1"/>
                        </a:solidFill>
                        <a:effectLst/>
                        <a:latin typeface="Comic Sans MS" pitchFamily="66" charset="0"/>
                        <a:ea typeface="Calibri"/>
                        <a:cs typeface="Times New Roman"/>
                      </a:endParaRPr>
                    </a:p>
                  </a:txBody>
                  <a:tcPr marL="68580" marR="68580" marT="0" marB="0"/>
                </a:tc>
                <a:tc>
                  <a:txBody>
                    <a:bodyPr/>
                    <a:lstStyle/>
                    <a:p>
                      <a:pPr algn="just">
                        <a:lnSpc>
                          <a:spcPct val="115000"/>
                        </a:lnSpc>
                        <a:spcAft>
                          <a:spcPts val="0"/>
                        </a:spcAft>
                      </a:pPr>
                      <a:r>
                        <a:rPr lang="id-ID" sz="1600">
                          <a:solidFill>
                            <a:schemeClr val="tx1"/>
                          </a:solidFill>
                          <a:effectLst/>
                          <a:latin typeface="Comic Sans MS" pitchFamily="66" charset="0"/>
                        </a:rPr>
                        <a:t>Co-located</a:t>
                      </a:r>
                      <a:endParaRPr lang="en-US" sz="1400">
                        <a:solidFill>
                          <a:schemeClr val="tx1"/>
                        </a:solidFill>
                        <a:effectLst/>
                        <a:latin typeface="Comic Sans MS" pitchFamily="66" charset="0"/>
                        <a:ea typeface="Calibri"/>
                        <a:cs typeface="Times New Roman"/>
                      </a:endParaRPr>
                    </a:p>
                  </a:txBody>
                  <a:tcPr marL="68580" marR="68580" marT="0" marB="0"/>
                </a:tc>
                <a:tc>
                  <a:txBody>
                    <a:bodyPr/>
                    <a:lstStyle/>
                    <a:p>
                      <a:pPr algn="just">
                        <a:lnSpc>
                          <a:spcPct val="115000"/>
                        </a:lnSpc>
                        <a:spcAft>
                          <a:spcPts val="0"/>
                        </a:spcAft>
                      </a:pPr>
                      <a:r>
                        <a:rPr lang="id-ID" sz="1600">
                          <a:solidFill>
                            <a:schemeClr val="tx1"/>
                          </a:solidFill>
                          <a:effectLst/>
                          <a:latin typeface="Comic Sans MS" pitchFamily="66" charset="0"/>
                        </a:rPr>
                        <a:t>Dislocated</a:t>
                      </a:r>
                      <a:endParaRPr lang="en-US" sz="1400">
                        <a:solidFill>
                          <a:schemeClr val="tx1"/>
                        </a:solidFill>
                        <a:effectLst/>
                        <a:latin typeface="Comic Sans MS" pitchFamily="66" charset="0"/>
                        <a:ea typeface="Calibri"/>
                        <a:cs typeface="Times New Roman"/>
                      </a:endParaRPr>
                    </a:p>
                  </a:txBody>
                  <a:tcPr marL="68580" marR="68580" marT="0" marB="0"/>
                </a:tc>
                <a:extLst>
                  <a:ext uri="{0D108BD9-81ED-4DB2-BD59-A6C34878D82A}">
                    <a16:rowId xmlns="" xmlns:a16="http://schemas.microsoft.com/office/drawing/2014/main" val="10000"/>
                  </a:ext>
                </a:extLst>
              </a:tr>
              <a:tr h="1011816">
                <a:tc>
                  <a:txBody>
                    <a:bodyPr/>
                    <a:lstStyle/>
                    <a:p>
                      <a:pPr algn="just">
                        <a:lnSpc>
                          <a:spcPct val="115000"/>
                        </a:lnSpc>
                        <a:spcAft>
                          <a:spcPts val="0"/>
                        </a:spcAft>
                      </a:pPr>
                      <a:r>
                        <a:rPr lang="id-ID" sz="1600">
                          <a:solidFill>
                            <a:schemeClr val="tx1"/>
                          </a:solidFill>
                          <a:effectLst/>
                          <a:latin typeface="Comic Sans MS" pitchFamily="66" charset="0"/>
                        </a:rPr>
                        <a:t>Synchronous communication</a:t>
                      </a:r>
                      <a:endParaRPr lang="en-US" sz="1400">
                        <a:solidFill>
                          <a:schemeClr val="tx1"/>
                        </a:solidFill>
                        <a:effectLst/>
                        <a:latin typeface="Comic Sans MS" pitchFamily="66" charset="0"/>
                        <a:ea typeface="Calibri"/>
                        <a:cs typeface="Times New Roman"/>
                      </a:endParaRPr>
                    </a:p>
                  </a:txBody>
                  <a:tcPr marL="68580" marR="68580" marT="0" marB="0"/>
                </a:tc>
                <a:tc>
                  <a:txBody>
                    <a:bodyPr/>
                    <a:lstStyle/>
                    <a:p>
                      <a:pPr algn="just">
                        <a:lnSpc>
                          <a:spcPct val="115000"/>
                        </a:lnSpc>
                        <a:spcAft>
                          <a:spcPts val="0"/>
                        </a:spcAft>
                      </a:pPr>
                      <a:r>
                        <a:rPr lang="id-ID" sz="1600">
                          <a:solidFill>
                            <a:schemeClr val="tx1"/>
                          </a:solidFill>
                          <a:effectLst/>
                          <a:latin typeface="Comic Sans MS" pitchFamily="66" charset="0"/>
                        </a:rPr>
                        <a:t>Same time/ </a:t>
                      </a:r>
                      <a:r>
                        <a:rPr lang="en-US" sz="1600">
                          <a:solidFill>
                            <a:schemeClr val="tx1"/>
                          </a:solidFill>
                          <a:effectLst/>
                          <a:latin typeface="Comic Sans MS" pitchFamily="66" charset="0"/>
                        </a:rPr>
                        <a:t>S</a:t>
                      </a:r>
                      <a:r>
                        <a:rPr lang="id-ID" sz="1600">
                          <a:solidFill>
                            <a:schemeClr val="tx1"/>
                          </a:solidFill>
                          <a:effectLst/>
                          <a:latin typeface="Comic Sans MS" pitchFamily="66" charset="0"/>
                        </a:rPr>
                        <a:t>ame place</a:t>
                      </a:r>
                      <a:endParaRPr lang="en-US" sz="1400">
                        <a:solidFill>
                          <a:schemeClr val="tx1"/>
                        </a:solidFill>
                        <a:effectLst/>
                        <a:latin typeface="Comic Sans MS" pitchFamily="66" charset="0"/>
                        <a:ea typeface="Calibri"/>
                        <a:cs typeface="Times New Roman"/>
                      </a:endParaRPr>
                    </a:p>
                  </a:txBody>
                  <a:tcPr marL="68580" marR="68580" marT="0" marB="0"/>
                </a:tc>
                <a:tc>
                  <a:txBody>
                    <a:bodyPr/>
                    <a:lstStyle/>
                    <a:p>
                      <a:pPr algn="just">
                        <a:lnSpc>
                          <a:spcPct val="115000"/>
                        </a:lnSpc>
                        <a:spcAft>
                          <a:spcPts val="0"/>
                        </a:spcAft>
                      </a:pPr>
                      <a:r>
                        <a:rPr lang="id-ID" sz="1600">
                          <a:solidFill>
                            <a:schemeClr val="tx1"/>
                          </a:solidFill>
                          <a:effectLst/>
                          <a:latin typeface="Comic Sans MS" pitchFamily="66" charset="0"/>
                        </a:rPr>
                        <a:t>Same time/ Different place</a:t>
                      </a:r>
                      <a:endParaRPr lang="en-US" sz="1400">
                        <a:solidFill>
                          <a:schemeClr val="tx1"/>
                        </a:solidFill>
                        <a:effectLst/>
                        <a:latin typeface="Comic Sans MS" pitchFamily="66" charset="0"/>
                        <a:ea typeface="Calibri"/>
                        <a:cs typeface="Times New Roman"/>
                      </a:endParaRPr>
                    </a:p>
                  </a:txBody>
                  <a:tcPr marL="68580" marR="68580" marT="0" marB="0"/>
                </a:tc>
                <a:extLst>
                  <a:ext uri="{0D108BD9-81ED-4DB2-BD59-A6C34878D82A}">
                    <a16:rowId xmlns="" xmlns:a16="http://schemas.microsoft.com/office/drawing/2014/main" val="10001"/>
                  </a:ext>
                </a:extLst>
              </a:tr>
              <a:tr h="1011816">
                <a:tc>
                  <a:txBody>
                    <a:bodyPr/>
                    <a:lstStyle/>
                    <a:p>
                      <a:pPr algn="just">
                        <a:lnSpc>
                          <a:spcPct val="115000"/>
                        </a:lnSpc>
                        <a:spcAft>
                          <a:spcPts val="0"/>
                        </a:spcAft>
                      </a:pPr>
                      <a:r>
                        <a:rPr lang="id-ID" sz="1600">
                          <a:solidFill>
                            <a:schemeClr val="tx1"/>
                          </a:solidFill>
                          <a:effectLst/>
                          <a:latin typeface="Comic Sans MS" pitchFamily="66" charset="0"/>
                        </a:rPr>
                        <a:t>Asynchronous communication</a:t>
                      </a:r>
                      <a:endParaRPr lang="en-US" sz="1400">
                        <a:solidFill>
                          <a:schemeClr val="tx1"/>
                        </a:solidFill>
                        <a:effectLst/>
                        <a:latin typeface="Comic Sans MS" pitchFamily="66" charset="0"/>
                        <a:ea typeface="Calibri"/>
                        <a:cs typeface="Times New Roman"/>
                      </a:endParaRPr>
                    </a:p>
                  </a:txBody>
                  <a:tcPr marL="68580" marR="68580" marT="0" marB="0"/>
                </a:tc>
                <a:tc>
                  <a:txBody>
                    <a:bodyPr/>
                    <a:lstStyle/>
                    <a:p>
                      <a:pPr algn="just">
                        <a:lnSpc>
                          <a:spcPct val="115000"/>
                        </a:lnSpc>
                        <a:spcAft>
                          <a:spcPts val="0"/>
                        </a:spcAft>
                      </a:pPr>
                      <a:r>
                        <a:rPr lang="id-ID" sz="1600">
                          <a:solidFill>
                            <a:schemeClr val="tx1"/>
                          </a:solidFill>
                          <a:effectLst/>
                          <a:latin typeface="Comic Sans MS" pitchFamily="66" charset="0"/>
                        </a:rPr>
                        <a:t>Different time/ </a:t>
                      </a:r>
                      <a:r>
                        <a:rPr lang="en-US" sz="1600">
                          <a:solidFill>
                            <a:schemeClr val="tx1"/>
                          </a:solidFill>
                          <a:effectLst/>
                          <a:latin typeface="Comic Sans MS" pitchFamily="66" charset="0"/>
                        </a:rPr>
                        <a:t>S</a:t>
                      </a:r>
                      <a:r>
                        <a:rPr lang="id-ID" sz="1600">
                          <a:solidFill>
                            <a:schemeClr val="tx1"/>
                          </a:solidFill>
                          <a:effectLst/>
                          <a:latin typeface="Comic Sans MS" pitchFamily="66" charset="0"/>
                        </a:rPr>
                        <a:t>ame place</a:t>
                      </a:r>
                      <a:endParaRPr lang="en-US" sz="1400">
                        <a:solidFill>
                          <a:schemeClr val="tx1"/>
                        </a:solidFill>
                        <a:effectLst/>
                        <a:latin typeface="Comic Sans MS" pitchFamily="66" charset="0"/>
                        <a:ea typeface="Calibri"/>
                        <a:cs typeface="Times New Roman"/>
                      </a:endParaRPr>
                    </a:p>
                  </a:txBody>
                  <a:tcPr marL="68580" marR="68580" marT="0" marB="0"/>
                </a:tc>
                <a:tc>
                  <a:txBody>
                    <a:bodyPr/>
                    <a:lstStyle/>
                    <a:p>
                      <a:pPr algn="just">
                        <a:lnSpc>
                          <a:spcPct val="115000"/>
                        </a:lnSpc>
                        <a:spcAft>
                          <a:spcPts val="0"/>
                        </a:spcAft>
                      </a:pPr>
                      <a:r>
                        <a:rPr lang="id-ID" sz="1600" dirty="0">
                          <a:solidFill>
                            <a:schemeClr val="tx1"/>
                          </a:solidFill>
                          <a:effectLst/>
                          <a:latin typeface="Comic Sans MS" pitchFamily="66" charset="0"/>
                        </a:rPr>
                        <a:t>Different time/ Different place</a:t>
                      </a:r>
                      <a:endParaRPr lang="en-US" sz="1400" dirty="0">
                        <a:solidFill>
                          <a:schemeClr val="tx1"/>
                        </a:solidFill>
                        <a:effectLst/>
                        <a:latin typeface="Comic Sans MS" pitchFamily="66" charset="0"/>
                        <a:ea typeface="Calibri"/>
                        <a:cs typeface="Times New Roman"/>
                      </a:endParaRPr>
                    </a:p>
                  </a:txBody>
                  <a:tcPr marL="68580" marR="68580" marT="0" marB="0"/>
                </a:tc>
                <a:extLst>
                  <a:ext uri="{0D108BD9-81ED-4DB2-BD59-A6C34878D82A}">
                    <a16:rowId xmlns="" xmlns:a16="http://schemas.microsoft.com/office/drawing/2014/main" val="10002"/>
                  </a:ext>
                </a:extLst>
              </a:tr>
            </a:tbl>
          </a:graphicData>
        </a:graphic>
      </p:graphicFrame>
    </p:spTree>
    <p:extLst>
      <p:ext uri="{BB962C8B-B14F-4D97-AF65-F5344CB8AC3E}">
        <p14:creationId xmlns:p14="http://schemas.microsoft.com/office/powerpoint/2010/main" val="295345781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86800" cy="685800"/>
          </a:xfrm>
        </p:spPr>
        <p:txBody>
          <a:bodyPr/>
          <a:lstStyle/>
          <a:p>
            <a:pPr lvl="0"/>
            <a:r>
              <a:rPr lang="id-ID" sz="3200" b="1" dirty="0">
                <a:effectLst/>
              </a:rPr>
              <a:t>Dimensi </a:t>
            </a:r>
            <a:r>
              <a:rPr lang="id-ID" sz="3200" b="1" i="1" dirty="0">
                <a:effectLst/>
              </a:rPr>
              <a:t>Requirements Negotiation</a:t>
            </a:r>
            <a:endParaRPr lang="en-US" sz="3200" b="1" dirty="0">
              <a:effectLst/>
            </a:endParaRPr>
          </a:p>
        </p:txBody>
      </p:sp>
      <p:sp>
        <p:nvSpPr>
          <p:cNvPr id="5" name="Content Placeholder 3"/>
          <p:cNvSpPr>
            <a:spLocks noGrp="1"/>
          </p:cNvSpPr>
          <p:nvPr>
            <p:ph sz="quarter" idx="4294967295"/>
          </p:nvPr>
        </p:nvSpPr>
        <p:spPr>
          <a:xfrm>
            <a:off x="76200" y="914400"/>
            <a:ext cx="8847083" cy="5638800"/>
          </a:xfrm>
          <a:prstGeom prst="rect">
            <a:avLst/>
          </a:prstGeom>
        </p:spPr>
        <p:txBody>
          <a:bodyPr>
            <a:noAutofit/>
          </a:bodyPr>
          <a:lstStyle/>
          <a:p>
            <a:pPr marL="0" indent="0" algn="just">
              <a:lnSpc>
                <a:spcPct val="150000"/>
              </a:lnSpc>
              <a:buNone/>
            </a:pPr>
            <a:r>
              <a:rPr lang="en-US" dirty="0">
                <a:solidFill>
                  <a:srgbClr val="0070C0"/>
                </a:solidFill>
                <a:latin typeface="Comic Sans MS" pitchFamily="66" charset="0"/>
              </a:rPr>
              <a:t>2. K</a:t>
            </a:r>
            <a:r>
              <a:rPr lang="id-ID" dirty="0">
                <a:solidFill>
                  <a:srgbClr val="0070C0"/>
                </a:solidFill>
                <a:latin typeface="Comic Sans MS" pitchFamily="66" charset="0"/>
              </a:rPr>
              <a:t>olaborasi situasi para pemangku kepentingan</a:t>
            </a:r>
            <a:endParaRPr lang="en-US" dirty="0">
              <a:solidFill>
                <a:srgbClr val="0070C0"/>
              </a:solidFill>
              <a:latin typeface="Comic Sans MS" pitchFamily="66" charset="0"/>
            </a:endParaRPr>
          </a:p>
          <a:p>
            <a:pPr marL="0" lvl="0" indent="0" algn="just">
              <a:buNone/>
            </a:pPr>
            <a:r>
              <a:rPr lang="en-US" b="1" i="1" dirty="0">
                <a:solidFill>
                  <a:schemeClr val="tx1"/>
                </a:solidFill>
                <a:latin typeface="Comic Sans MS" pitchFamily="66" charset="0"/>
              </a:rPr>
              <a:t>Same time/ Same place</a:t>
            </a:r>
            <a:endParaRPr lang="en-US" dirty="0">
              <a:solidFill>
                <a:schemeClr val="tx1"/>
              </a:solidFill>
              <a:latin typeface="Comic Sans MS" pitchFamily="66" charset="0"/>
            </a:endParaRPr>
          </a:p>
          <a:p>
            <a:pPr algn="just">
              <a:lnSpc>
                <a:spcPct val="150000"/>
              </a:lnSpc>
            </a:pPr>
            <a:r>
              <a:rPr lang="id-ID" sz="2200" dirty="0">
                <a:solidFill>
                  <a:schemeClr val="tx1"/>
                </a:solidFill>
                <a:latin typeface="Comic Sans MS" pitchFamily="66" charset="0"/>
              </a:rPr>
              <a:t>Pertemuan dengan tatap muka masih merupakan cara yang umum untuk memperoleh dan bernegosiasi mengenai kebutuhan. Dalam rekayasa kebutuhan, banyak pendekatan masih bekerja dengan baik atau bahkan mengharuskan terus menerus dan mengharuskan kerja tim yang sinkron. </a:t>
            </a:r>
            <a:endParaRPr lang="en-US" sz="2200" dirty="0">
              <a:solidFill>
                <a:schemeClr val="tx1"/>
              </a:solidFill>
              <a:latin typeface="Comic Sans MS" pitchFamily="66" charset="0"/>
            </a:endParaRPr>
          </a:p>
          <a:p>
            <a:pPr algn="just">
              <a:lnSpc>
                <a:spcPct val="150000"/>
              </a:lnSpc>
            </a:pPr>
            <a:r>
              <a:rPr lang="id-ID" sz="2200" dirty="0">
                <a:solidFill>
                  <a:schemeClr val="tx1"/>
                </a:solidFill>
                <a:latin typeface="Comic Sans MS" pitchFamily="66" charset="0"/>
              </a:rPr>
              <a:t>Pendekatan seperti metode </a:t>
            </a:r>
            <a:r>
              <a:rPr lang="id-ID" sz="2200" i="1" dirty="0">
                <a:solidFill>
                  <a:schemeClr val="tx1"/>
                </a:solidFill>
                <a:latin typeface="Comic Sans MS" pitchFamily="66" charset="0"/>
              </a:rPr>
              <a:t>Agile </a:t>
            </a:r>
            <a:r>
              <a:rPr lang="id-ID" sz="2200" dirty="0">
                <a:solidFill>
                  <a:schemeClr val="tx1"/>
                </a:solidFill>
                <a:latin typeface="Comic Sans MS" pitchFamily="66" charset="0"/>
              </a:rPr>
              <a:t>mendukung pertemuan dengan tatap muka. Contoh yang popular adalah “</a:t>
            </a:r>
            <a:r>
              <a:rPr lang="id-ID" sz="2200" i="1" dirty="0">
                <a:solidFill>
                  <a:schemeClr val="tx1"/>
                </a:solidFill>
                <a:latin typeface="Comic Sans MS" pitchFamily="66" charset="0"/>
              </a:rPr>
              <a:t>on-site customer</a:t>
            </a:r>
            <a:r>
              <a:rPr lang="id-ID" sz="2200" dirty="0">
                <a:solidFill>
                  <a:schemeClr val="tx1"/>
                </a:solidFill>
                <a:latin typeface="Comic Sans MS" pitchFamily="66" charset="0"/>
              </a:rPr>
              <a:t>”, dalam sebuah praktik di </a:t>
            </a:r>
            <a:r>
              <a:rPr lang="id-ID" sz="2200" i="1" dirty="0">
                <a:solidFill>
                  <a:schemeClr val="tx1"/>
                </a:solidFill>
                <a:latin typeface="Comic Sans MS" pitchFamily="66" charset="0"/>
              </a:rPr>
              <a:t>eXtreme Programming</a:t>
            </a:r>
            <a:r>
              <a:rPr lang="id-ID" sz="2200" dirty="0">
                <a:solidFill>
                  <a:schemeClr val="tx1"/>
                </a:solidFill>
                <a:latin typeface="Comic Sans MS" pitchFamily="66" charset="0"/>
              </a:rPr>
              <a:t>. </a:t>
            </a:r>
            <a:endParaRPr lang="en-US" sz="2200" dirty="0">
              <a:solidFill>
                <a:schemeClr val="tx1"/>
              </a:solidFill>
              <a:latin typeface="Comic Sans MS" pitchFamily="66" charset="0"/>
            </a:endParaRPr>
          </a:p>
        </p:txBody>
      </p:sp>
    </p:spTree>
    <p:extLst>
      <p:ext uri="{BB962C8B-B14F-4D97-AF65-F5344CB8AC3E}">
        <p14:creationId xmlns:p14="http://schemas.microsoft.com/office/powerpoint/2010/main" val="375065249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86800" cy="685800"/>
          </a:xfrm>
        </p:spPr>
        <p:txBody>
          <a:bodyPr/>
          <a:lstStyle/>
          <a:p>
            <a:pPr lvl="0"/>
            <a:r>
              <a:rPr lang="id-ID" sz="3200" b="1" dirty="0">
                <a:effectLst/>
              </a:rPr>
              <a:t>Dimensi </a:t>
            </a:r>
            <a:r>
              <a:rPr lang="id-ID" sz="3200" b="1" i="1" dirty="0">
                <a:effectLst/>
              </a:rPr>
              <a:t>Requirements Negotiation</a:t>
            </a:r>
            <a:endParaRPr lang="en-US" sz="3200" b="1" dirty="0">
              <a:effectLst/>
            </a:endParaRPr>
          </a:p>
        </p:txBody>
      </p:sp>
      <p:sp>
        <p:nvSpPr>
          <p:cNvPr id="5" name="Content Placeholder 3"/>
          <p:cNvSpPr>
            <a:spLocks noGrp="1"/>
          </p:cNvSpPr>
          <p:nvPr>
            <p:ph sz="quarter" idx="4294967295"/>
          </p:nvPr>
        </p:nvSpPr>
        <p:spPr>
          <a:xfrm>
            <a:off x="76200" y="914400"/>
            <a:ext cx="8847083" cy="5638800"/>
          </a:xfrm>
          <a:prstGeom prst="rect">
            <a:avLst/>
          </a:prstGeom>
        </p:spPr>
        <p:txBody>
          <a:bodyPr>
            <a:noAutofit/>
          </a:bodyPr>
          <a:lstStyle/>
          <a:p>
            <a:pPr marL="0" indent="0" algn="just">
              <a:lnSpc>
                <a:spcPct val="150000"/>
              </a:lnSpc>
              <a:buNone/>
            </a:pPr>
            <a:r>
              <a:rPr lang="en-US" dirty="0">
                <a:solidFill>
                  <a:srgbClr val="0070C0"/>
                </a:solidFill>
                <a:latin typeface="Comic Sans MS" pitchFamily="66" charset="0"/>
              </a:rPr>
              <a:t>2. K</a:t>
            </a:r>
            <a:r>
              <a:rPr lang="id-ID" dirty="0">
                <a:solidFill>
                  <a:srgbClr val="0070C0"/>
                </a:solidFill>
                <a:latin typeface="Comic Sans MS" pitchFamily="66" charset="0"/>
              </a:rPr>
              <a:t>olaborasi situasi para pemangku kepentingan</a:t>
            </a:r>
            <a:endParaRPr lang="en-US" dirty="0">
              <a:solidFill>
                <a:srgbClr val="0070C0"/>
              </a:solidFill>
              <a:latin typeface="Comic Sans MS" pitchFamily="66" charset="0"/>
            </a:endParaRPr>
          </a:p>
          <a:p>
            <a:pPr marL="0" lvl="0" indent="0" algn="just">
              <a:lnSpc>
                <a:spcPct val="150000"/>
              </a:lnSpc>
              <a:buNone/>
            </a:pPr>
            <a:r>
              <a:rPr lang="en-US" b="1" i="1" dirty="0">
                <a:solidFill>
                  <a:schemeClr val="tx1"/>
                </a:solidFill>
                <a:latin typeface="Comic Sans MS" pitchFamily="66" charset="0"/>
              </a:rPr>
              <a:t>Different time/ Same place</a:t>
            </a:r>
            <a:endParaRPr lang="en-US" dirty="0">
              <a:solidFill>
                <a:schemeClr val="tx1"/>
              </a:solidFill>
              <a:latin typeface="Comic Sans MS" pitchFamily="66" charset="0"/>
            </a:endParaRPr>
          </a:p>
          <a:p>
            <a:pPr algn="just">
              <a:lnSpc>
                <a:spcPct val="150000"/>
              </a:lnSpc>
            </a:pPr>
            <a:r>
              <a:rPr lang="id-ID" dirty="0">
                <a:solidFill>
                  <a:schemeClr val="tx1"/>
                </a:solidFill>
                <a:latin typeface="Comic Sans MS" pitchFamily="66" charset="0"/>
              </a:rPr>
              <a:t>Menyelenggarakan seluruh negosiasi dengan pertemuan tatap muka biasanya tidak mungkin, bahkan jika </a:t>
            </a:r>
            <a:r>
              <a:rPr lang="id-ID" i="1" dirty="0">
                <a:solidFill>
                  <a:schemeClr val="tx1"/>
                </a:solidFill>
                <a:latin typeface="Comic Sans MS" pitchFamily="66" charset="0"/>
              </a:rPr>
              <a:t>stakeholder </a:t>
            </a:r>
            <a:r>
              <a:rPr lang="id-ID" dirty="0">
                <a:solidFill>
                  <a:schemeClr val="tx1"/>
                </a:solidFill>
                <a:latin typeface="Comic Sans MS" pitchFamily="66" charset="0"/>
              </a:rPr>
              <a:t>terletak di lokasi yang sama. </a:t>
            </a:r>
            <a:endParaRPr lang="en-US" dirty="0">
              <a:solidFill>
                <a:schemeClr val="tx1"/>
              </a:solidFill>
              <a:latin typeface="Comic Sans MS" pitchFamily="66" charset="0"/>
            </a:endParaRPr>
          </a:p>
          <a:p>
            <a:pPr algn="just">
              <a:lnSpc>
                <a:spcPct val="150000"/>
              </a:lnSpc>
            </a:pPr>
            <a:r>
              <a:rPr lang="id-ID" dirty="0">
                <a:solidFill>
                  <a:schemeClr val="tx1"/>
                </a:solidFill>
                <a:latin typeface="Comic Sans MS" pitchFamily="66" charset="0"/>
              </a:rPr>
              <a:t>Durasi negosiasi sering melebihi waktu </a:t>
            </a:r>
            <a:r>
              <a:rPr lang="id-ID" i="1" dirty="0">
                <a:solidFill>
                  <a:schemeClr val="tx1"/>
                </a:solidFill>
                <a:latin typeface="Comic Sans MS" pitchFamily="66" charset="0"/>
              </a:rPr>
              <a:t>workshop </a:t>
            </a:r>
            <a:r>
              <a:rPr lang="id-ID" dirty="0">
                <a:solidFill>
                  <a:schemeClr val="tx1"/>
                </a:solidFill>
                <a:latin typeface="Comic Sans MS" pitchFamily="66" charset="0"/>
              </a:rPr>
              <a:t>dan umumnya sulit untuk diatur karena kendala waktu. </a:t>
            </a:r>
            <a:endParaRPr lang="en-US" sz="2200" dirty="0">
              <a:solidFill>
                <a:schemeClr val="tx1"/>
              </a:solidFill>
              <a:latin typeface="Comic Sans MS" pitchFamily="66" charset="0"/>
            </a:endParaRPr>
          </a:p>
        </p:txBody>
      </p:sp>
    </p:spTree>
    <p:extLst>
      <p:ext uri="{BB962C8B-B14F-4D97-AF65-F5344CB8AC3E}">
        <p14:creationId xmlns:p14="http://schemas.microsoft.com/office/powerpoint/2010/main" val="159565579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86800" cy="685800"/>
          </a:xfrm>
        </p:spPr>
        <p:txBody>
          <a:bodyPr/>
          <a:lstStyle/>
          <a:p>
            <a:pPr lvl="0"/>
            <a:r>
              <a:rPr lang="id-ID" sz="3200" b="1" dirty="0">
                <a:effectLst/>
              </a:rPr>
              <a:t>Dimensi </a:t>
            </a:r>
            <a:r>
              <a:rPr lang="id-ID" sz="3200" b="1" i="1" dirty="0">
                <a:effectLst/>
              </a:rPr>
              <a:t>Requirements Negotiation</a:t>
            </a:r>
            <a:endParaRPr lang="en-US" sz="3200" b="1" dirty="0">
              <a:effectLst/>
            </a:endParaRPr>
          </a:p>
        </p:txBody>
      </p:sp>
      <p:sp>
        <p:nvSpPr>
          <p:cNvPr id="5" name="Content Placeholder 3"/>
          <p:cNvSpPr>
            <a:spLocks noGrp="1"/>
          </p:cNvSpPr>
          <p:nvPr>
            <p:ph sz="quarter" idx="4294967295"/>
          </p:nvPr>
        </p:nvSpPr>
        <p:spPr>
          <a:xfrm>
            <a:off x="76200" y="914400"/>
            <a:ext cx="8847083" cy="5638800"/>
          </a:xfrm>
          <a:prstGeom prst="rect">
            <a:avLst/>
          </a:prstGeom>
        </p:spPr>
        <p:txBody>
          <a:bodyPr>
            <a:noAutofit/>
          </a:bodyPr>
          <a:lstStyle/>
          <a:p>
            <a:pPr marL="0" indent="0" algn="just">
              <a:lnSpc>
                <a:spcPct val="150000"/>
              </a:lnSpc>
              <a:buNone/>
            </a:pPr>
            <a:r>
              <a:rPr lang="en-US" dirty="0">
                <a:solidFill>
                  <a:srgbClr val="0070C0"/>
                </a:solidFill>
                <a:latin typeface="Comic Sans MS" pitchFamily="66" charset="0"/>
              </a:rPr>
              <a:t>2. K</a:t>
            </a:r>
            <a:r>
              <a:rPr lang="id-ID" dirty="0">
                <a:solidFill>
                  <a:srgbClr val="0070C0"/>
                </a:solidFill>
                <a:latin typeface="Comic Sans MS" pitchFamily="66" charset="0"/>
              </a:rPr>
              <a:t>olaborasi situasi para pemangku kepentingan</a:t>
            </a:r>
            <a:endParaRPr lang="en-US" dirty="0">
              <a:solidFill>
                <a:srgbClr val="0070C0"/>
              </a:solidFill>
              <a:latin typeface="Comic Sans MS" pitchFamily="66" charset="0"/>
            </a:endParaRPr>
          </a:p>
          <a:p>
            <a:pPr marL="0" lvl="0" indent="0" algn="just">
              <a:lnSpc>
                <a:spcPct val="150000"/>
              </a:lnSpc>
              <a:buNone/>
            </a:pPr>
            <a:r>
              <a:rPr lang="en-US" b="1" i="1" dirty="0">
                <a:solidFill>
                  <a:schemeClr val="tx1"/>
                </a:solidFill>
                <a:latin typeface="Comic Sans MS" pitchFamily="66" charset="0"/>
              </a:rPr>
              <a:t>Same time/ Different place</a:t>
            </a:r>
            <a:endParaRPr lang="en-US" dirty="0">
              <a:solidFill>
                <a:schemeClr val="tx1"/>
              </a:solidFill>
              <a:latin typeface="Comic Sans MS" pitchFamily="66" charset="0"/>
            </a:endParaRPr>
          </a:p>
          <a:p>
            <a:pPr algn="just">
              <a:lnSpc>
                <a:spcPct val="150000"/>
              </a:lnSpc>
            </a:pPr>
            <a:r>
              <a:rPr lang="id-ID" dirty="0">
                <a:solidFill>
                  <a:schemeClr val="tx1"/>
                </a:solidFill>
                <a:latin typeface="Comic Sans MS" pitchFamily="66" charset="0"/>
              </a:rPr>
              <a:t>Apabila tidak mungkin untuk mempertemukan para </a:t>
            </a:r>
            <a:r>
              <a:rPr lang="id-ID" i="1" dirty="0">
                <a:solidFill>
                  <a:schemeClr val="tx1"/>
                </a:solidFill>
                <a:latin typeface="Comic Sans MS" pitchFamily="66" charset="0"/>
              </a:rPr>
              <a:t>stakeholder </a:t>
            </a:r>
            <a:r>
              <a:rPr lang="id-ID" dirty="0">
                <a:solidFill>
                  <a:schemeClr val="tx1"/>
                </a:solidFill>
                <a:latin typeface="Comic Sans MS" pitchFamily="66" charset="0"/>
              </a:rPr>
              <a:t>dengan pertemuan tatap muka, mungkin untuk mengumpulkan </a:t>
            </a:r>
            <a:r>
              <a:rPr lang="id-ID" i="1" dirty="0">
                <a:solidFill>
                  <a:schemeClr val="tx1"/>
                </a:solidFill>
                <a:latin typeface="Comic Sans MS" pitchFamily="66" charset="0"/>
              </a:rPr>
              <a:t>stakeholder </a:t>
            </a:r>
            <a:r>
              <a:rPr lang="id-ID" dirty="0">
                <a:solidFill>
                  <a:schemeClr val="tx1"/>
                </a:solidFill>
                <a:latin typeface="Comic Sans MS" pitchFamily="66" charset="0"/>
              </a:rPr>
              <a:t>pada saat yang sama, dengan beberapa dari </a:t>
            </a:r>
            <a:r>
              <a:rPr lang="id-ID" i="1" dirty="0">
                <a:solidFill>
                  <a:schemeClr val="tx1"/>
                </a:solidFill>
                <a:latin typeface="Comic Sans MS" pitchFamily="66" charset="0"/>
              </a:rPr>
              <a:t>stakeholder </a:t>
            </a:r>
            <a:r>
              <a:rPr lang="id-ID" dirty="0">
                <a:solidFill>
                  <a:schemeClr val="tx1"/>
                </a:solidFill>
                <a:latin typeface="Comic Sans MS" pitchFamily="66" charset="0"/>
              </a:rPr>
              <a:t>berpartisipasi jarak jauh.</a:t>
            </a:r>
            <a:endParaRPr lang="en-US" dirty="0">
              <a:solidFill>
                <a:schemeClr val="tx1"/>
              </a:solidFill>
              <a:latin typeface="Comic Sans MS" pitchFamily="66" charset="0"/>
            </a:endParaRPr>
          </a:p>
          <a:p>
            <a:pPr algn="just">
              <a:lnSpc>
                <a:spcPct val="150000"/>
              </a:lnSpc>
            </a:pPr>
            <a:r>
              <a:rPr lang="id-ID" dirty="0">
                <a:solidFill>
                  <a:schemeClr val="tx1"/>
                </a:solidFill>
                <a:latin typeface="Comic Sans MS" pitchFamily="66" charset="0"/>
              </a:rPr>
              <a:t>Penggunaan konferensi audio dan video harus menyediakan </a:t>
            </a:r>
            <a:r>
              <a:rPr lang="id-ID" i="1" dirty="0">
                <a:solidFill>
                  <a:schemeClr val="tx1"/>
                </a:solidFill>
                <a:latin typeface="Comic Sans MS" pitchFamily="66" charset="0"/>
              </a:rPr>
              <a:t>bandwidth </a:t>
            </a:r>
            <a:r>
              <a:rPr lang="id-ID" dirty="0">
                <a:solidFill>
                  <a:schemeClr val="tx1"/>
                </a:solidFill>
                <a:latin typeface="Comic Sans MS" pitchFamily="66" charset="0"/>
              </a:rPr>
              <a:t>yang wajar dan bermanfaat dengan interaksi pada waktu yang sama. </a:t>
            </a:r>
            <a:endParaRPr lang="en-US" sz="2200" dirty="0">
              <a:solidFill>
                <a:schemeClr val="tx1"/>
              </a:solidFill>
              <a:latin typeface="Comic Sans MS" pitchFamily="66" charset="0"/>
            </a:endParaRPr>
          </a:p>
        </p:txBody>
      </p:sp>
    </p:spTree>
    <p:extLst>
      <p:ext uri="{BB962C8B-B14F-4D97-AF65-F5344CB8AC3E}">
        <p14:creationId xmlns:p14="http://schemas.microsoft.com/office/powerpoint/2010/main" val="382718244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86800" cy="685800"/>
          </a:xfrm>
        </p:spPr>
        <p:txBody>
          <a:bodyPr/>
          <a:lstStyle/>
          <a:p>
            <a:pPr lvl="0"/>
            <a:r>
              <a:rPr lang="id-ID" sz="3200" b="1" dirty="0">
                <a:effectLst/>
              </a:rPr>
              <a:t>Dimensi </a:t>
            </a:r>
            <a:r>
              <a:rPr lang="id-ID" sz="3200" b="1" i="1" dirty="0">
                <a:effectLst/>
              </a:rPr>
              <a:t>Requirements Negotiation</a:t>
            </a:r>
            <a:endParaRPr lang="en-US" sz="3200" b="1" dirty="0">
              <a:effectLst/>
            </a:endParaRPr>
          </a:p>
        </p:txBody>
      </p:sp>
      <p:sp>
        <p:nvSpPr>
          <p:cNvPr id="5" name="Content Placeholder 3"/>
          <p:cNvSpPr>
            <a:spLocks noGrp="1"/>
          </p:cNvSpPr>
          <p:nvPr>
            <p:ph sz="quarter" idx="4294967295"/>
          </p:nvPr>
        </p:nvSpPr>
        <p:spPr>
          <a:xfrm>
            <a:off x="76200" y="685800"/>
            <a:ext cx="8847083" cy="5638800"/>
          </a:xfrm>
          <a:prstGeom prst="rect">
            <a:avLst/>
          </a:prstGeom>
        </p:spPr>
        <p:txBody>
          <a:bodyPr>
            <a:noAutofit/>
          </a:bodyPr>
          <a:lstStyle/>
          <a:p>
            <a:pPr marL="0" indent="0" algn="just">
              <a:lnSpc>
                <a:spcPct val="150000"/>
              </a:lnSpc>
              <a:buNone/>
            </a:pPr>
            <a:r>
              <a:rPr lang="en-US" dirty="0">
                <a:solidFill>
                  <a:srgbClr val="0070C0"/>
                </a:solidFill>
                <a:latin typeface="Comic Sans MS" pitchFamily="66" charset="0"/>
              </a:rPr>
              <a:t>2. K</a:t>
            </a:r>
            <a:r>
              <a:rPr lang="id-ID" dirty="0">
                <a:solidFill>
                  <a:srgbClr val="0070C0"/>
                </a:solidFill>
                <a:latin typeface="Comic Sans MS" pitchFamily="66" charset="0"/>
              </a:rPr>
              <a:t>olaborasi situasi para pemangku kepentingan</a:t>
            </a:r>
            <a:endParaRPr lang="en-US" dirty="0">
              <a:solidFill>
                <a:srgbClr val="0070C0"/>
              </a:solidFill>
              <a:latin typeface="Comic Sans MS" pitchFamily="66" charset="0"/>
            </a:endParaRPr>
          </a:p>
          <a:p>
            <a:pPr marL="0" lvl="0" indent="0" algn="just">
              <a:lnSpc>
                <a:spcPct val="150000"/>
              </a:lnSpc>
              <a:buNone/>
            </a:pPr>
            <a:r>
              <a:rPr lang="en-US" b="1" i="1" dirty="0">
                <a:solidFill>
                  <a:schemeClr val="tx1"/>
                </a:solidFill>
                <a:latin typeface="Comic Sans MS" pitchFamily="66" charset="0"/>
              </a:rPr>
              <a:t>Different time/ Different place</a:t>
            </a:r>
            <a:endParaRPr lang="en-US" dirty="0">
              <a:solidFill>
                <a:schemeClr val="tx1"/>
              </a:solidFill>
              <a:latin typeface="Comic Sans MS" pitchFamily="66" charset="0"/>
            </a:endParaRPr>
          </a:p>
          <a:p>
            <a:pPr algn="just">
              <a:lnSpc>
                <a:spcPct val="150000"/>
              </a:lnSpc>
            </a:pPr>
            <a:r>
              <a:rPr lang="id-ID" dirty="0">
                <a:solidFill>
                  <a:schemeClr val="tx1"/>
                </a:solidFill>
                <a:latin typeface="Comic Sans MS" pitchFamily="66" charset="0"/>
              </a:rPr>
              <a:t>Rekayasa kebutuhan semakin banyak dilakukan dalam waktu dan lokasi yang berbeda karena semakin banyak proyek yang dilakukan sehingga mempengaruhi beberapa organisasi. </a:t>
            </a:r>
            <a:endParaRPr lang="en-US" dirty="0">
              <a:solidFill>
                <a:schemeClr val="tx1"/>
              </a:solidFill>
              <a:latin typeface="Comic Sans MS" pitchFamily="66" charset="0"/>
            </a:endParaRPr>
          </a:p>
          <a:p>
            <a:pPr algn="just">
              <a:lnSpc>
                <a:spcPct val="150000"/>
              </a:lnSpc>
            </a:pPr>
            <a:r>
              <a:rPr lang="id-ID" dirty="0">
                <a:solidFill>
                  <a:schemeClr val="tx1"/>
                </a:solidFill>
                <a:latin typeface="Comic Sans MS" pitchFamily="66" charset="0"/>
              </a:rPr>
              <a:t>Dengan adanya teknologi canggih untuk berkolaborasi seperti menjadi sebuah keharusan yang memungkinkan semua </a:t>
            </a:r>
            <a:r>
              <a:rPr lang="id-ID" i="1" dirty="0">
                <a:solidFill>
                  <a:schemeClr val="tx1"/>
                </a:solidFill>
                <a:latin typeface="Comic Sans MS" pitchFamily="66" charset="0"/>
              </a:rPr>
              <a:t>stakeholder </a:t>
            </a:r>
            <a:r>
              <a:rPr lang="id-ID" dirty="0">
                <a:solidFill>
                  <a:schemeClr val="tx1"/>
                </a:solidFill>
                <a:latin typeface="Comic Sans MS" pitchFamily="66" charset="0"/>
              </a:rPr>
              <a:t>untuk berkontribusi di belahan dunia manapun </a:t>
            </a:r>
            <a:r>
              <a:rPr lang="id-ID" i="1" dirty="0">
                <a:solidFill>
                  <a:schemeClr val="tx1"/>
                </a:solidFill>
                <a:latin typeface="Comic Sans MS" pitchFamily="66" charset="0"/>
              </a:rPr>
              <a:t>stakeholder </a:t>
            </a:r>
            <a:r>
              <a:rPr lang="id-ID" dirty="0">
                <a:solidFill>
                  <a:schemeClr val="tx1"/>
                </a:solidFill>
                <a:latin typeface="Comic Sans MS" pitchFamily="66" charset="0"/>
              </a:rPr>
              <a:t>berada.</a:t>
            </a:r>
            <a:endParaRPr lang="en-US" sz="2200" dirty="0">
              <a:solidFill>
                <a:schemeClr val="tx1"/>
              </a:solidFill>
              <a:latin typeface="Comic Sans MS" pitchFamily="66" charset="0"/>
            </a:endParaRPr>
          </a:p>
        </p:txBody>
      </p:sp>
    </p:spTree>
    <p:extLst>
      <p:ext uri="{BB962C8B-B14F-4D97-AF65-F5344CB8AC3E}">
        <p14:creationId xmlns:p14="http://schemas.microsoft.com/office/powerpoint/2010/main" val="35381135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686800" cy="609600"/>
          </a:xfrm>
        </p:spPr>
        <p:txBody>
          <a:bodyPr/>
          <a:lstStyle/>
          <a:p>
            <a:pPr marL="182880" indent="0" algn="ctr">
              <a:buNone/>
            </a:pPr>
            <a:r>
              <a:rPr lang="en-US" sz="3200" dirty="0"/>
              <a:t>Requirements Negotiation</a:t>
            </a:r>
          </a:p>
        </p:txBody>
      </p:sp>
      <p:sp>
        <p:nvSpPr>
          <p:cNvPr id="4" name="Content Placeholder 3"/>
          <p:cNvSpPr>
            <a:spLocks noGrp="1"/>
          </p:cNvSpPr>
          <p:nvPr>
            <p:ph sz="quarter" idx="4294967295"/>
          </p:nvPr>
        </p:nvSpPr>
        <p:spPr>
          <a:xfrm>
            <a:off x="55179" y="1066800"/>
            <a:ext cx="9067800" cy="4922520"/>
          </a:xfrm>
          <a:prstGeom prst="rect">
            <a:avLst/>
          </a:prstGeom>
        </p:spPr>
        <p:txBody>
          <a:bodyPr>
            <a:noAutofit/>
          </a:bodyPr>
          <a:lstStyle/>
          <a:p>
            <a:pPr marL="502920" indent="-457200">
              <a:lnSpc>
                <a:spcPct val="150000"/>
              </a:lnSpc>
              <a:buAutoNum type="arabicPeriod"/>
            </a:pPr>
            <a:r>
              <a:rPr lang="en-US" dirty="0">
                <a:solidFill>
                  <a:schemeClr val="tx1"/>
                </a:solidFill>
                <a:latin typeface="Comic Sans MS" pitchFamily="66" charset="0"/>
              </a:rPr>
              <a:t>Introduction Requirements Negotiation</a:t>
            </a:r>
          </a:p>
          <a:p>
            <a:pPr marL="502920" indent="-457200">
              <a:lnSpc>
                <a:spcPct val="150000"/>
              </a:lnSpc>
              <a:buAutoNum type="arabicPeriod"/>
            </a:pPr>
            <a:r>
              <a:rPr lang="en-US" dirty="0">
                <a:solidFill>
                  <a:schemeClr val="tx1"/>
                </a:solidFill>
                <a:latin typeface="Comic Sans MS" pitchFamily="66" charset="0"/>
              </a:rPr>
              <a:t>The Negotiation Process</a:t>
            </a:r>
          </a:p>
          <a:p>
            <a:pPr marL="502920" indent="-457200">
              <a:lnSpc>
                <a:spcPct val="150000"/>
              </a:lnSpc>
              <a:buAutoNum type="arabicPeriod"/>
            </a:pPr>
            <a:r>
              <a:rPr lang="en-US" dirty="0">
                <a:solidFill>
                  <a:schemeClr val="tx1"/>
                </a:solidFill>
                <a:latin typeface="Comic Sans MS" pitchFamily="66" charset="0"/>
              </a:rPr>
              <a:t>Dimension of Requirements Negotiation</a:t>
            </a:r>
          </a:p>
          <a:p>
            <a:pPr marL="502920" indent="-457200">
              <a:lnSpc>
                <a:spcPct val="150000"/>
              </a:lnSpc>
              <a:buAutoNum type="arabicPeriod"/>
            </a:pPr>
            <a:r>
              <a:rPr lang="en-US" dirty="0">
                <a:solidFill>
                  <a:schemeClr val="tx1"/>
                </a:solidFill>
                <a:latin typeface="Comic Sans MS" pitchFamily="66" charset="0"/>
              </a:rPr>
              <a:t>Examples of Negotiation Systems</a:t>
            </a:r>
          </a:p>
        </p:txBody>
      </p:sp>
    </p:spTree>
    <p:extLst>
      <p:ext uri="{BB962C8B-B14F-4D97-AF65-F5344CB8AC3E}">
        <p14:creationId xmlns:p14="http://schemas.microsoft.com/office/powerpoint/2010/main" val="24989295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86800" cy="685800"/>
          </a:xfrm>
        </p:spPr>
        <p:txBody>
          <a:bodyPr/>
          <a:lstStyle/>
          <a:p>
            <a:pPr lvl="0"/>
            <a:r>
              <a:rPr lang="id-ID" sz="3200" b="1" dirty="0">
                <a:effectLst/>
              </a:rPr>
              <a:t>Dimensi </a:t>
            </a:r>
            <a:r>
              <a:rPr lang="id-ID" sz="3200" b="1" i="1" dirty="0">
                <a:effectLst/>
              </a:rPr>
              <a:t>Requirements Negotiation</a:t>
            </a:r>
            <a:endParaRPr lang="en-US" sz="3200" b="1" dirty="0">
              <a:effectLst/>
            </a:endParaRPr>
          </a:p>
        </p:txBody>
      </p:sp>
      <p:sp>
        <p:nvSpPr>
          <p:cNvPr id="5" name="Content Placeholder 3"/>
          <p:cNvSpPr>
            <a:spLocks noGrp="1"/>
          </p:cNvSpPr>
          <p:nvPr>
            <p:ph sz="quarter" idx="4294967295"/>
          </p:nvPr>
        </p:nvSpPr>
        <p:spPr>
          <a:xfrm>
            <a:off x="0" y="762000"/>
            <a:ext cx="8847083" cy="5638800"/>
          </a:xfrm>
          <a:prstGeom prst="rect">
            <a:avLst/>
          </a:prstGeom>
        </p:spPr>
        <p:txBody>
          <a:bodyPr>
            <a:noAutofit/>
          </a:bodyPr>
          <a:lstStyle/>
          <a:p>
            <a:pPr marL="0" indent="0" algn="just">
              <a:lnSpc>
                <a:spcPct val="150000"/>
              </a:lnSpc>
              <a:buNone/>
            </a:pPr>
            <a:r>
              <a:rPr lang="en-US" dirty="0">
                <a:solidFill>
                  <a:srgbClr val="0070C0"/>
                </a:solidFill>
                <a:latin typeface="Comic Sans MS" pitchFamily="66" charset="0"/>
              </a:rPr>
              <a:t>3. A</a:t>
            </a:r>
            <a:r>
              <a:rPr lang="id-ID" dirty="0">
                <a:solidFill>
                  <a:srgbClr val="0070C0"/>
                </a:solidFill>
                <a:latin typeface="Comic Sans MS" pitchFamily="66" charset="0"/>
              </a:rPr>
              <a:t>lat pendukung negosiasi</a:t>
            </a:r>
            <a:endParaRPr lang="en-US" dirty="0">
              <a:solidFill>
                <a:srgbClr val="0070C0"/>
              </a:solidFill>
              <a:latin typeface="Comic Sans MS" pitchFamily="66" charset="0"/>
            </a:endParaRPr>
          </a:p>
          <a:p>
            <a:pPr marL="0" indent="0" algn="just">
              <a:lnSpc>
                <a:spcPct val="150000"/>
              </a:lnSpc>
              <a:buNone/>
            </a:pPr>
            <a:r>
              <a:rPr lang="id-ID" dirty="0">
                <a:solidFill>
                  <a:schemeClr val="tx1"/>
                </a:solidFill>
                <a:latin typeface="Comic Sans MS" pitchFamily="66" charset="0"/>
              </a:rPr>
              <a:t>Negosiasi sering didukung dengan cara tradisional seperti buku pedoman dan buku pegangan untuk fasilitasi serta alat rapat pada umumnya bagi semua </a:t>
            </a:r>
            <a:r>
              <a:rPr lang="id-ID" i="1" dirty="0">
                <a:solidFill>
                  <a:schemeClr val="tx1"/>
                </a:solidFill>
                <a:latin typeface="Comic Sans MS" pitchFamily="66" charset="0"/>
              </a:rPr>
              <a:t>stakeholder </a:t>
            </a:r>
            <a:r>
              <a:rPr lang="id-ID" dirty="0">
                <a:solidFill>
                  <a:schemeClr val="tx1"/>
                </a:solidFill>
                <a:latin typeface="Comic Sans MS" pitchFamily="66" charset="0"/>
              </a:rPr>
              <a:t>seperti papan tulis, kertas rencana kerja, dll. </a:t>
            </a:r>
            <a:endParaRPr lang="en-US" dirty="0">
              <a:solidFill>
                <a:schemeClr val="tx1"/>
              </a:solidFill>
              <a:latin typeface="Comic Sans MS" pitchFamily="66" charset="0"/>
            </a:endParaRPr>
          </a:p>
          <a:p>
            <a:pPr marL="0" indent="0" algn="just">
              <a:lnSpc>
                <a:spcPct val="150000"/>
              </a:lnSpc>
              <a:buNone/>
            </a:pPr>
            <a:r>
              <a:rPr lang="id-ID" dirty="0">
                <a:solidFill>
                  <a:schemeClr val="tx1"/>
                </a:solidFill>
                <a:latin typeface="Comic Sans MS" pitchFamily="66" charset="0"/>
              </a:rPr>
              <a:t>Berdasarkan skala dan kompleksitas proyek dunia nyata menyarankan penggunaan yang lebih canggih untuk mendukung negosiasi mulai dari perangkat lunak untuk berkomunikasi dan agen perangkat lunak cerdas.</a:t>
            </a:r>
            <a:endParaRPr lang="en-US" dirty="0">
              <a:solidFill>
                <a:schemeClr val="tx1"/>
              </a:solidFill>
              <a:latin typeface="Comic Sans MS" pitchFamily="66" charset="0"/>
            </a:endParaRPr>
          </a:p>
          <a:p>
            <a:pPr marL="0" indent="0" algn="just">
              <a:lnSpc>
                <a:spcPct val="150000"/>
              </a:lnSpc>
              <a:buNone/>
            </a:pPr>
            <a:endParaRPr lang="en-US" dirty="0">
              <a:solidFill>
                <a:schemeClr val="tx1"/>
              </a:solidFill>
              <a:latin typeface="Comic Sans MS" pitchFamily="66" charset="0"/>
            </a:endParaRPr>
          </a:p>
        </p:txBody>
      </p:sp>
    </p:spTree>
    <p:extLst>
      <p:ext uri="{BB962C8B-B14F-4D97-AF65-F5344CB8AC3E}">
        <p14:creationId xmlns:p14="http://schemas.microsoft.com/office/powerpoint/2010/main" val="214062453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86800" cy="685800"/>
          </a:xfrm>
        </p:spPr>
        <p:txBody>
          <a:bodyPr/>
          <a:lstStyle/>
          <a:p>
            <a:pPr lvl="0"/>
            <a:r>
              <a:rPr lang="id-ID" sz="3200" b="1" dirty="0">
                <a:effectLst/>
              </a:rPr>
              <a:t>Dimensi </a:t>
            </a:r>
            <a:r>
              <a:rPr lang="id-ID" sz="3200" b="1" i="1" dirty="0">
                <a:effectLst/>
              </a:rPr>
              <a:t>Requirements Negotiation</a:t>
            </a:r>
            <a:endParaRPr lang="en-US" sz="3200" b="1" dirty="0">
              <a:effectLst/>
            </a:endParaRPr>
          </a:p>
        </p:txBody>
      </p:sp>
      <p:sp>
        <p:nvSpPr>
          <p:cNvPr id="5" name="Content Placeholder 3"/>
          <p:cNvSpPr>
            <a:spLocks noGrp="1"/>
          </p:cNvSpPr>
          <p:nvPr>
            <p:ph sz="quarter" idx="4294967295"/>
          </p:nvPr>
        </p:nvSpPr>
        <p:spPr>
          <a:xfrm>
            <a:off x="0" y="762000"/>
            <a:ext cx="8847083" cy="5638800"/>
          </a:xfrm>
          <a:prstGeom prst="rect">
            <a:avLst/>
          </a:prstGeom>
        </p:spPr>
        <p:txBody>
          <a:bodyPr>
            <a:noAutofit/>
          </a:bodyPr>
          <a:lstStyle/>
          <a:p>
            <a:pPr marL="0" indent="0" algn="just">
              <a:lnSpc>
                <a:spcPct val="150000"/>
              </a:lnSpc>
              <a:buNone/>
            </a:pPr>
            <a:r>
              <a:rPr lang="en-US" dirty="0">
                <a:solidFill>
                  <a:srgbClr val="0070C0"/>
                </a:solidFill>
                <a:latin typeface="Comic Sans MS" pitchFamily="66" charset="0"/>
              </a:rPr>
              <a:t>3. A</a:t>
            </a:r>
            <a:r>
              <a:rPr lang="id-ID" dirty="0">
                <a:solidFill>
                  <a:srgbClr val="0070C0"/>
                </a:solidFill>
                <a:latin typeface="Comic Sans MS" pitchFamily="66" charset="0"/>
              </a:rPr>
              <a:t>lat pendukung negosiasi</a:t>
            </a:r>
            <a:endParaRPr lang="en-US" dirty="0">
              <a:solidFill>
                <a:srgbClr val="0070C0"/>
              </a:solidFill>
              <a:latin typeface="Comic Sans MS" pitchFamily="66" charset="0"/>
            </a:endParaRPr>
          </a:p>
          <a:p>
            <a:pPr marL="0" indent="0" algn="just">
              <a:lnSpc>
                <a:spcPct val="150000"/>
              </a:lnSpc>
              <a:buNone/>
            </a:pPr>
            <a:r>
              <a:rPr lang="id-ID" dirty="0">
                <a:solidFill>
                  <a:schemeClr val="tx1"/>
                </a:solidFill>
                <a:latin typeface="Comic Sans MS" pitchFamily="66" charset="0"/>
              </a:rPr>
              <a:t>Kersten dalam makalahnya memberikan klasifikasi mendalam tentang alat pendukung negosiasi yang terbagi menjadi 3 yaitu</a:t>
            </a:r>
            <a:r>
              <a:rPr lang="en-US" dirty="0">
                <a:solidFill>
                  <a:schemeClr val="tx1"/>
                </a:solidFill>
                <a:latin typeface="Comic Sans MS" pitchFamily="66" charset="0"/>
              </a:rPr>
              <a:t>: </a:t>
            </a:r>
          </a:p>
          <a:p>
            <a:pPr algn="just">
              <a:lnSpc>
                <a:spcPct val="150000"/>
              </a:lnSpc>
              <a:buFont typeface="Wingdings" pitchFamily="2" charset="2"/>
              <a:buChar char="Ø"/>
            </a:pPr>
            <a:r>
              <a:rPr lang="id-ID" i="1" dirty="0">
                <a:solidFill>
                  <a:schemeClr val="tx1"/>
                </a:solidFill>
                <a:latin typeface="Comic Sans MS" pitchFamily="66" charset="0"/>
              </a:rPr>
              <a:t>Passive support</a:t>
            </a:r>
            <a:r>
              <a:rPr lang="id-ID" dirty="0">
                <a:solidFill>
                  <a:schemeClr val="tx1"/>
                </a:solidFill>
                <a:latin typeface="Comic Sans MS" pitchFamily="66" charset="0"/>
              </a:rPr>
              <a:t>, </a:t>
            </a:r>
            <a:endParaRPr lang="en-US" dirty="0">
              <a:solidFill>
                <a:schemeClr val="tx1"/>
              </a:solidFill>
              <a:latin typeface="Comic Sans MS" pitchFamily="66" charset="0"/>
            </a:endParaRPr>
          </a:p>
          <a:p>
            <a:pPr algn="just">
              <a:lnSpc>
                <a:spcPct val="150000"/>
              </a:lnSpc>
              <a:buFont typeface="Wingdings" pitchFamily="2" charset="2"/>
              <a:buChar char="Ø"/>
            </a:pPr>
            <a:r>
              <a:rPr lang="id-ID" i="1" dirty="0">
                <a:solidFill>
                  <a:schemeClr val="tx1"/>
                </a:solidFill>
                <a:latin typeface="Comic Sans MS" pitchFamily="66" charset="0"/>
              </a:rPr>
              <a:t>Active facilitative support, </a:t>
            </a:r>
            <a:r>
              <a:rPr lang="id-ID" dirty="0">
                <a:solidFill>
                  <a:schemeClr val="tx1"/>
                </a:solidFill>
                <a:latin typeface="Comic Sans MS" pitchFamily="66" charset="0"/>
              </a:rPr>
              <a:t>dan </a:t>
            </a:r>
            <a:endParaRPr lang="en-US" dirty="0">
              <a:solidFill>
                <a:schemeClr val="tx1"/>
              </a:solidFill>
              <a:latin typeface="Comic Sans MS" pitchFamily="66" charset="0"/>
            </a:endParaRPr>
          </a:p>
          <a:p>
            <a:pPr algn="just">
              <a:lnSpc>
                <a:spcPct val="150000"/>
              </a:lnSpc>
              <a:buFont typeface="Wingdings" pitchFamily="2" charset="2"/>
              <a:buChar char="Ø"/>
            </a:pPr>
            <a:r>
              <a:rPr lang="id-ID" i="1" dirty="0">
                <a:solidFill>
                  <a:schemeClr val="tx1"/>
                </a:solidFill>
                <a:latin typeface="Comic Sans MS" pitchFamily="66" charset="0"/>
              </a:rPr>
              <a:t>Pro-active interventive support</a:t>
            </a:r>
            <a:r>
              <a:rPr lang="id-ID" dirty="0">
                <a:solidFill>
                  <a:schemeClr val="tx1"/>
                </a:solidFill>
                <a:latin typeface="Comic Sans MS" pitchFamily="66" charset="0"/>
              </a:rPr>
              <a:t>.</a:t>
            </a:r>
            <a:endParaRPr lang="en-US" dirty="0">
              <a:solidFill>
                <a:schemeClr val="tx1"/>
              </a:solidFill>
              <a:latin typeface="Comic Sans MS" pitchFamily="66" charset="0"/>
            </a:endParaRPr>
          </a:p>
          <a:p>
            <a:pPr marL="0" indent="0" algn="just">
              <a:lnSpc>
                <a:spcPct val="150000"/>
              </a:lnSpc>
              <a:buNone/>
            </a:pPr>
            <a:endParaRPr lang="en-US" dirty="0">
              <a:solidFill>
                <a:schemeClr val="tx1"/>
              </a:solidFill>
              <a:latin typeface="Comic Sans MS" pitchFamily="66" charset="0"/>
            </a:endParaRPr>
          </a:p>
        </p:txBody>
      </p:sp>
    </p:spTree>
    <p:extLst>
      <p:ext uri="{BB962C8B-B14F-4D97-AF65-F5344CB8AC3E}">
        <p14:creationId xmlns:p14="http://schemas.microsoft.com/office/powerpoint/2010/main" val="185893300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86800" cy="685800"/>
          </a:xfrm>
        </p:spPr>
        <p:txBody>
          <a:bodyPr/>
          <a:lstStyle/>
          <a:p>
            <a:pPr lvl="0"/>
            <a:r>
              <a:rPr lang="id-ID" sz="3200" b="1" dirty="0">
                <a:effectLst/>
              </a:rPr>
              <a:t>Dimensi </a:t>
            </a:r>
            <a:r>
              <a:rPr lang="id-ID" sz="3200" b="1" i="1" dirty="0">
                <a:effectLst/>
              </a:rPr>
              <a:t>Requirements Negotiation</a:t>
            </a:r>
            <a:endParaRPr lang="en-US" sz="3200" b="1" dirty="0">
              <a:effectLst/>
            </a:endParaRPr>
          </a:p>
        </p:txBody>
      </p:sp>
      <p:sp>
        <p:nvSpPr>
          <p:cNvPr id="5" name="Content Placeholder 3"/>
          <p:cNvSpPr>
            <a:spLocks noGrp="1"/>
          </p:cNvSpPr>
          <p:nvPr>
            <p:ph sz="quarter" idx="4294967295"/>
          </p:nvPr>
        </p:nvSpPr>
        <p:spPr>
          <a:xfrm>
            <a:off x="0" y="762000"/>
            <a:ext cx="8847083" cy="5638800"/>
          </a:xfrm>
          <a:prstGeom prst="rect">
            <a:avLst/>
          </a:prstGeom>
        </p:spPr>
        <p:txBody>
          <a:bodyPr>
            <a:noAutofit/>
          </a:bodyPr>
          <a:lstStyle/>
          <a:p>
            <a:pPr marL="0" indent="0" algn="just">
              <a:lnSpc>
                <a:spcPct val="150000"/>
              </a:lnSpc>
              <a:buNone/>
            </a:pPr>
            <a:r>
              <a:rPr lang="en-US" dirty="0">
                <a:solidFill>
                  <a:srgbClr val="0070C0"/>
                </a:solidFill>
                <a:latin typeface="Comic Sans MS" pitchFamily="66" charset="0"/>
              </a:rPr>
              <a:t>3. A</a:t>
            </a:r>
            <a:r>
              <a:rPr lang="id-ID" dirty="0">
                <a:solidFill>
                  <a:srgbClr val="0070C0"/>
                </a:solidFill>
                <a:latin typeface="Comic Sans MS" pitchFamily="66" charset="0"/>
              </a:rPr>
              <a:t>lat pendukung negosiasi</a:t>
            </a:r>
            <a:endParaRPr lang="en-US" dirty="0">
              <a:solidFill>
                <a:srgbClr val="0070C0"/>
              </a:solidFill>
              <a:latin typeface="Comic Sans MS" pitchFamily="66" charset="0"/>
            </a:endParaRPr>
          </a:p>
          <a:p>
            <a:pPr marL="0" indent="0" algn="just">
              <a:lnSpc>
                <a:spcPct val="150000"/>
              </a:lnSpc>
              <a:buNone/>
            </a:pPr>
            <a:r>
              <a:rPr lang="id-ID" i="1" dirty="0">
                <a:solidFill>
                  <a:srgbClr val="0070C0"/>
                </a:solidFill>
                <a:latin typeface="Comic Sans MS" pitchFamily="66" charset="0"/>
              </a:rPr>
              <a:t>Passive support</a:t>
            </a:r>
            <a:r>
              <a:rPr lang="id-ID" dirty="0">
                <a:solidFill>
                  <a:srgbClr val="0070C0"/>
                </a:solidFill>
                <a:latin typeface="Comic Sans MS" pitchFamily="66" charset="0"/>
              </a:rPr>
              <a:t> </a:t>
            </a:r>
            <a:endParaRPr lang="en-US" dirty="0">
              <a:solidFill>
                <a:srgbClr val="0070C0"/>
              </a:solidFill>
              <a:latin typeface="Comic Sans MS" pitchFamily="66" charset="0"/>
            </a:endParaRPr>
          </a:p>
          <a:p>
            <a:pPr marL="0" indent="0" algn="just">
              <a:lnSpc>
                <a:spcPct val="150000"/>
              </a:lnSpc>
              <a:buNone/>
            </a:pPr>
            <a:r>
              <a:rPr lang="id-ID" i="1" dirty="0">
                <a:solidFill>
                  <a:schemeClr val="tx1"/>
                </a:solidFill>
                <a:latin typeface="Comic Sans MS" pitchFamily="66" charset="0"/>
              </a:rPr>
              <a:t>Passive support </a:t>
            </a:r>
            <a:r>
              <a:rPr lang="id-ID" dirty="0">
                <a:solidFill>
                  <a:schemeClr val="tx1"/>
                </a:solidFill>
                <a:latin typeface="Comic Sans MS" pitchFamily="66" charset="0"/>
              </a:rPr>
              <a:t>menyediakan infrastruktur untuk negosiasi dan mendukung semua kolaborasi situasi yang berbeda. Alat ini mengizinkan semua pihak terlibat untuk mengekspresikan preferensi, berkomunikasi tentang ide-ide, saling tawar dan ber</a:t>
            </a:r>
            <a:r>
              <a:rPr lang="en-US" dirty="0">
                <a:solidFill>
                  <a:schemeClr val="tx1"/>
                </a:solidFill>
                <a:latin typeface="Comic Sans MS" pitchFamily="66" charset="0"/>
              </a:rPr>
              <a:t>-</a:t>
            </a:r>
            <a:r>
              <a:rPr lang="id-ID" dirty="0">
                <a:solidFill>
                  <a:schemeClr val="tx1"/>
                </a:solidFill>
                <a:latin typeface="Comic Sans MS" pitchFamily="66" charset="0"/>
              </a:rPr>
              <a:t>argumen, serta berbagi hasil akhir. </a:t>
            </a:r>
            <a:endParaRPr lang="en-US" dirty="0">
              <a:solidFill>
                <a:schemeClr val="tx1"/>
              </a:solidFill>
              <a:latin typeface="Comic Sans MS" pitchFamily="66" charset="0"/>
            </a:endParaRPr>
          </a:p>
          <a:p>
            <a:pPr marL="0" indent="0" algn="just">
              <a:lnSpc>
                <a:spcPct val="150000"/>
              </a:lnSpc>
              <a:buNone/>
            </a:pPr>
            <a:r>
              <a:rPr lang="id-ID" dirty="0">
                <a:solidFill>
                  <a:schemeClr val="tx1"/>
                </a:solidFill>
                <a:latin typeface="Comic Sans MS" pitchFamily="66" charset="0"/>
              </a:rPr>
              <a:t>Contohnya adalah </a:t>
            </a:r>
            <a:r>
              <a:rPr lang="id-ID" i="1" dirty="0">
                <a:solidFill>
                  <a:schemeClr val="tx1"/>
                </a:solidFill>
                <a:latin typeface="Comic Sans MS" pitchFamily="66" charset="0"/>
              </a:rPr>
              <a:t>email, chatting </a:t>
            </a:r>
            <a:r>
              <a:rPr lang="id-ID" dirty="0">
                <a:solidFill>
                  <a:schemeClr val="tx1"/>
                </a:solidFill>
                <a:latin typeface="Comic Sans MS" pitchFamily="66" charset="0"/>
              </a:rPr>
              <a:t>atau </a:t>
            </a:r>
            <a:r>
              <a:rPr lang="id-ID" i="1" dirty="0">
                <a:solidFill>
                  <a:schemeClr val="tx1"/>
                </a:solidFill>
                <a:latin typeface="Comic Sans MS" pitchFamily="66" charset="0"/>
              </a:rPr>
              <a:t>multimedia room</a:t>
            </a:r>
            <a:r>
              <a:rPr lang="id-ID" dirty="0">
                <a:solidFill>
                  <a:schemeClr val="tx1"/>
                </a:solidFill>
                <a:latin typeface="Comic Sans MS" pitchFamily="66" charset="0"/>
              </a:rPr>
              <a:t>.</a:t>
            </a:r>
            <a:endParaRPr lang="en-US" dirty="0">
              <a:solidFill>
                <a:schemeClr val="tx1"/>
              </a:solidFill>
              <a:latin typeface="Comic Sans MS" pitchFamily="66" charset="0"/>
            </a:endParaRPr>
          </a:p>
        </p:txBody>
      </p:sp>
    </p:spTree>
    <p:extLst>
      <p:ext uri="{BB962C8B-B14F-4D97-AF65-F5344CB8AC3E}">
        <p14:creationId xmlns:p14="http://schemas.microsoft.com/office/powerpoint/2010/main" val="278424671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86800" cy="685800"/>
          </a:xfrm>
        </p:spPr>
        <p:txBody>
          <a:bodyPr/>
          <a:lstStyle/>
          <a:p>
            <a:pPr lvl="0"/>
            <a:r>
              <a:rPr lang="id-ID" sz="3200" b="1" dirty="0">
                <a:effectLst/>
              </a:rPr>
              <a:t>Dimensi </a:t>
            </a:r>
            <a:r>
              <a:rPr lang="id-ID" sz="3200" b="1" i="1" dirty="0">
                <a:effectLst/>
              </a:rPr>
              <a:t>Requirements Negotiation</a:t>
            </a:r>
            <a:endParaRPr lang="en-US" sz="3200" b="1" dirty="0">
              <a:effectLst/>
            </a:endParaRPr>
          </a:p>
        </p:txBody>
      </p:sp>
      <p:sp>
        <p:nvSpPr>
          <p:cNvPr id="5" name="Content Placeholder 3"/>
          <p:cNvSpPr>
            <a:spLocks noGrp="1"/>
          </p:cNvSpPr>
          <p:nvPr>
            <p:ph sz="quarter" idx="4294967295"/>
          </p:nvPr>
        </p:nvSpPr>
        <p:spPr>
          <a:xfrm>
            <a:off x="0" y="762000"/>
            <a:ext cx="8847083" cy="5638800"/>
          </a:xfrm>
          <a:prstGeom prst="rect">
            <a:avLst/>
          </a:prstGeom>
        </p:spPr>
        <p:txBody>
          <a:bodyPr>
            <a:noAutofit/>
          </a:bodyPr>
          <a:lstStyle/>
          <a:p>
            <a:pPr marL="0" indent="0" algn="just">
              <a:lnSpc>
                <a:spcPct val="150000"/>
              </a:lnSpc>
              <a:buNone/>
            </a:pPr>
            <a:r>
              <a:rPr lang="en-US" dirty="0">
                <a:solidFill>
                  <a:srgbClr val="0070C0"/>
                </a:solidFill>
                <a:latin typeface="Comic Sans MS" pitchFamily="66" charset="0"/>
              </a:rPr>
              <a:t>3. A</a:t>
            </a:r>
            <a:r>
              <a:rPr lang="id-ID" dirty="0">
                <a:solidFill>
                  <a:srgbClr val="0070C0"/>
                </a:solidFill>
                <a:latin typeface="Comic Sans MS" pitchFamily="66" charset="0"/>
              </a:rPr>
              <a:t>lat pendukung negosiasi</a:t>
            </a:r>
            <a:endParaRPr lang="en-US" dirty="0">
              <a:solidFill>
                <a:srgbClr val="0070C0"/>
              </a:solidFill>
              <a:latin typeface="Comic Sans MS" pitchFamily="66" charset="0"/>
            </a:endParaRPr>
          </a:p>
          <a:p>
            <a:pPr marL="0" indent="0" algn="just">
              <a:lnSpc>
                <a:spcPct val="150000"/>
              </a:lnSpc>
              <a:buNone/>
            </a:pPr>
            <a:r>
              <a:rPr lang="id-ID" i="1" dirty="0">
                <a:solidFill>
                  <a:srgbClr val="0070C0"/>
                </a:solidFill>
                <a:latin typeface="Comic Sans MS" pitchFamily="66" charset="0"/>
              </a:rPr>
              <a:t>Active facilitative support</a:t>
            </a:r>
            <a:endParaRPr lang="en-US" i="1" dirty="0">
              <a:solidFill>
                <a:srgbClr val="0070C0"/>
              </a:solidFill>
              <a:latin typeface="Comic Sans MS" pitchFamily="66" charset="0"/>
            </a:endParaRPr>
          </a:p>
          <a:p>
            <a:pPr marL="0" indent="0" algn="just">
              <a:lnSpc>
                <a:spcPct val="150000"/>
              </a:lnSpc>
              <a:buNone/>
            </a:pPr>
            <a:r>
              <a:rPr lang="id-ID" i="1" dirty="0">
                <a:solidFill>
                  <a:schemeClr val="tx1"/>
                </a:solidFill>
                <a:latin typeface="Comic Sans MS" pitchFamily="66" charset="0"/>
              </a:rPr>
              <a:t>Active facilitative support </a:t>
            </a:r>
            <a:r>
              <a:rPr lang="id-ID" dirty="0">
                <a:solidFill>
                  <a:schemeClr val="tx1"/>
                </a:solidFill>
                <a:latin typeface="Comic Sans MS" pitchFamily="66" charset="0"/>
              </a:rPr>
              <a:t>mampu membimbing para pemangku kepentingan (</a:t>
            </a:r>
            <a:r>
              <a:rPr lang="id-ID" i="1" dirty="0">
                <a:solidFill>
                  <a:schemeClr val="tx1"/>
                </a:solidFill>
                <a:latin typeface="Comic Sans MS" pitchFamily="66" charset="0"/>
              </a:rPr>
              <a:t>stakeholder</a:t>
            </a:r>
            <a:r>
              <a:rPr lang="id-ID" dirty="0">
                <a:solidFill>
                  <a:schemeClr val="tx1"/>
                </a:solidFill>
                <a:latin typeface="Comic Sans MS" pitchFamily="66" charset="0"/>
              </a:rPr>
              <a:t>) terhadap kesepakatan. Misalnya, dengan mengidentifikasi situasi yang saling menguntungkan. </a:t>
            </a:r>
            <a:endParaRPr lang="en-US" dirty="0">
              <a:solidFill>
                <a:schemeClr val="tx1"/>
              </a:solidFill>
              <a:latin typeface="Comic Sans MS" pitchFamily="66" charset="0"/>
            </a:endParaRPr>
          </a:p>
          <a:p>
            <a:pPr marL="0" indent="0" algn="just">
              <a:lnSpc>
                <a:spcPct val="150000"/>
              </a:lnSpc>
              <a:buNone/>
            </a:pPr>
            <a:r>
              <a:rPr lang="id-ID" dirty="0">
                <a:solidFill>
                  <a:schemeClr val="tx1"/>
                </a:solidFill>
                <a:latin typeface="Comic Sans MS" pitchFamily="66" charset="0"/>
              </a:rPr>
              <a:t>Sistem tersebut dapat membantu pengguna dalam perumusan, evaluasi, dan solusi dari masalah yang sulit. Alat ini juga mendukung pembuatan konsesi dan konstruksi penawaran, serta penilaian proses. </a:t>
            </a:r>
            <a:endParaRPr lang="en-US" i="1" dirty="0">
              <a:solidFill>
                <a:schemeClr val="tx1"/>
              </a:solidFill>
              <a:latin typeface="Comic Sans MS" pitchFamily="66" charset="0"/>
            </a:endParaRPr>
          </a:p>
          <a:p>
            <a:pPr marL="0" indent="0" algn="just">
              <a:lnSpc>
                <a:spcPct val="150000"/>
              </a:lnSpc>
              <a:buNone/>
            </a:pPr>
            <a:endParaRPr lang="en-US" dirty="0">
              <a:solidFill>
                <a:schemeClr val="tx1"/>
              </a:solidFill>
              <a:latin typeface="Comic Sans MS" pitchFamily="66" charset="0"/>
            </a:endParaRPr>
          </a:p>
        </p:txBody>
      </p:sp>
    </p:spTree>
    <p:extLst>
      <p:ext uri="{BB962C8B-B14F-4D97-AF65-F5344CB8AC3E}">
        <p14:creationId xmlns:p14="http://schemas.microsoft.com/office/powerpoint/2010/main" val="74151967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86800" cy="685800"/>
          </a:xfrm>
        </p:spPr>
        <p:txBody>
          <a:bodyPr/>
          <a:lstStyle/>
          <a:p>
            <a:pPr lvl="0"/>
            <a:r>
              <a:rPr lang="id-ID" sz="3200" b="1" dirty="0">
                <a:effectLst/>
              </a:rPr>
              <a:t>Dimensi </a:t>
            </a:r>
            <a:r>
              <a:rPr lang="id-ID" sz="3200" b="1" i="1" dirty="0">
                <a:effectLst/>
              </a:rPr>
              <a:t>Requirements Negotiation</a:t>
            </a:r>
            <a:endParaRPr lang="en-US" sz="3200" b="1" dirty="0">
              <a:effectLst/>
            </a:endParaRPr>
          </a:p>
        </p:txBody>
      </p:sp>
      <p:sp>
        <p:nvSpPr>
          <p:cNvPr id="5" name="Content Placeholder 3"/>
          <p:cNvSpPr>
            <a:spLocks noGrp="1"/>
          </p:cNvSpPr>
          <p:nvPr>
            <p:ph sz="quarter" idx="4294967295"/>
          </p:nvPr>
        </p:nvSpPr>
        <p:spPr>
          <a:xfrm>
            <a:off x="0" y="685800"/>
            <a:ext cx="8847083" cy="5562600"/>
          </a:xfrm>
          <a:prstGeom prst="rect">
            <a:avLst/>
          </a:prstGeom>
        </p:spPr>
        <p:txBody>
          <a:bodyPr>
            <a:noAutofit/>
          </a:bodyPr>
          <a:lstStyle/>
          <a:p>
            <a:pPr marL="0" indent="0" algn="just">
              <a:lnSpc>
                <a:spcPct val="150000"/>
              </a:lnSpc>
              <a:buNone/>
            </a:pPr>
            <a:r>
              <a:rPr lang="en-US" dirty="0">
                <a:solidFill>
                  <a:srgbClr val="0070C0"/>
                </a:solidFill>
                <a:latin typeface="Comic Sans MS" pitchFamily="66" charset="0"/>
              </a:rPr>
              <a:t>3. A</a:t>
            </a:r>
            <a:r>
              <a:rPr lang="id-ID" dirty="0">
                <a:solidFill>
                  <a:srgbClr val="0070C0"/>
                </a:solidFill>
                <a:latin typeface="Comic Sans MS" pitchFamily="66" charset="0"/>
              </a:rPr>
              <a:t>lat pendukung negosiasi</a:t>
            </a:r>
            <a:endParaRPr lang="en-US" dirty="0">
              <a:solidFill>
                <a:srgbClr val="0070C0"/>
              </a:solidFill>
              <a:latin typeface="Comic Sans MS" pitchFamily="66" charset="0"/>
            </a:endParaRPr>
          </a:p>
          <a:p>
            <a:pPr marL="0" indent="0" algn="just">
              <a:lnSpc>
                <a:spcPct val="150000"/>
              </a:lnSpc>
              <a:buNone/>
            </a:pPr>
            <a:r>
              <a:rPr lang="id-ID" i="1" dirty="0">
                <a:solidFill>
                  <a:srgbClr val="0070C0"/>
                </a:solidFill>
                <a:latin typeface="Comic Sans MS" pitchFamily="66" charset="0"/>
              </a:rPr>
              <a:t>Pro-active interventive support</a:t>
            </a:r>
            <a:endParaRPr lang="en-US" dirty="0">
              <a:solidFill>
                <a:srgbClr val="0070C0"/>
              </a:solidFill>
              <a:latin typeface="Comic Sans MS" pitchFamily="66" charset="0"/>
            </a:endParaRPr>
          </a:p>
          <a:p>
            <a:pPr marL="0" indent="0" algn="just">
              <a:lnSpc>
                <a:spcPct val="150000"/>
              </a:lnSpc>
              <a:buNone/>
            </a:pPr>
            <a:r>
              <a:rPr lang="id-ID" sz="2200" dirty="0">
                <a:solidFill>
                  <a:schemeClr val="tx1"/>
                </a:solidFill>
                <a:latin typeface="Comic Sans MS" pitchFamily="66" charset="0"/>
              </a:rPr>
              <a:t>Pada </a:t>
            </a:r>
            <a:r>
              <a:rPr lang="id-ID" sz="2200" i="1" dirty="0">
                <a:solidFill>
                  <a:schemeClr val="tx1"/>
                </a:solidFill>
                <a:latin typeface="Comic Sans MS" pitchFamily="66" charset="0"/>
              </a:rPr>
              <a:t>pro-active interventive support </a:t>
            </a:r>
            <a:r>
              <a:rPr lang="id-ID" sz="2200" dirty="0">
                <a:solidFill>
                  <a:schemeClr val="tx1"/>
                </a:solidFill>
                <a:latin typeface="Comic Sans MS" pitchFamily="66" charset="0"/>
              </a:rPr>
              <a:t>mampu mengkoordinasikan kegiatan para </a:t>
            </a:r>
            <a:r>
              <a:rPr lang="id-ID" sz="2200" i="1" dirty="0">
                <a:solidFill>
                  <a:schemeClr val="tx1"/>
                </a:solidFill>
                <a:latin typeface="Comic Sans MS" pitchFamily="66" charset="0"/>
              </a:rPr>
              <a:t>stakeholder</a:t>
            </a:r>
            <a:r>
              <a:rPr lang="id-ID" sz="2200" dirty="0">
                <a:solidFill>
                  <a:schemeClr val="tx1"/>
                </a:solidFill>
                <a:latin typeface="Comic Sans MS" pitchFamily="66" charset="0"/>
              </a:rPr>
              <a:t>. Sebagai contoh, mereka mengkritik tindakan mereka atau menyarankan kesepakatan apa untuk diterima. Untuk memberikan kemampuan tersebut akses sistem menggunakan basis pengetahuan dan menggunakan agen perangkat lunak cerdas dalam memantau proses negosiasi serta kegiatan individu </a:t>
            </a:r>
            <a:r>
              <a:rPr lang="id-ID" sz="2200" i="1" dirty="0">
                <a:solidFill>
                  <a:schemeClr val="tx1"/>
                </a:solidFill>
                <a:latin typeface="Comic Sans MS" pitchFamily="66" charset="0"/>
              </a:rPr>
              <a:t>negosiator</a:t>
            </a:r>
            <a:r>
              <a:rPr lang="en-US" sz="2200" dirty="0">
                <a:solidFill>
                  <a:schemeClr val="tx1"/>
                </a:solidFill>
                <a:latin typeface="Comic Sans MS" pitchFamily="66" charset="0"/>
              </a:rPr>
              <a:t>. </a:t>
            </a:r>
          </a:p>
          <a:p>
            <a:pPr marL="0" indent="0" algn="just">
              <a:lnSpc>
                <a:spcPct val="150000"/>
              </a:lnSpc>
              <a:buNone/>
            </a:pPr>
            <a:r>
              <a:rPr lang="id-ID" sz="2200" dirty="0">
                <a:solidFill>
                  <a:schemeClr val="tx1"/>
                </a:solidFill>
                <a:latin typeface="Comic Sans MS" pitchFamily="66" charset="0"/>
              </a:rPr>
              <a:t>Contoh perangkat lunaknya adalah </a:t>
            </a:r>
            <a:r>
              <a:rPr lang="id-ID" sz="2200" i="1" dirty="0">
                <a:solidFill>
                  <a:schemeClr val="tx1"/>
                </a:solidFill>
                <a:latin typeface="Comic Sans MS" pitchFamily="66" charset="0"/>
              </a:rPr>
              <a:t>Atin intelligent software agent augmenting the Inspire system</a:t>
            </a:r>
            <a:r>
              <a:rPr lang="id-ID" sz="2200" dirty="0">
                <a:solidFill>
                  <a:schemeClr val="tx1"/>
                </a:solidFill>
                <a:latin typeface="Comic Sans MS" pitchFamily="66" charset="0"/>
              </a:rPr>
              <a:t>.</a:t>
            </a:r>
            <a:endParaRPr lang="en-US" sz="2200" dirty="0">
              <a:solidFill>
                <a:schemeClr val="tx1"/>
              </a:solidFill>
              <a:latin typeface="Comic Sans MS" pitchFamily="66" charset="0"/>
            </a:endParaRPr>
          </a:p>
          <a:p>
            <a:pPr marL="0" indent="0" algn="just">
              <a:lnSpc>
                <a:spcPct val="150000"/>
              </a:lnSpc>
              <a:buNone/>
            </a:pPr>
            <a:endParaRPr lang="en-US" dirty="0">
              <a:solidFill>
                <a:schemeClr val="tx1"/>
              </a:solidFill>
              <a:latin typeface="Comic Sans MS" pitchFamily="66" charset="0"/>
            </a:endParaRPr>
          </a:p>
        </p:txBody>
      </p:sp>
    </p:spTree>
    <p:extLst>
      <p:ext uri="{BB962C8B-B14F-4D97-AF65-F5344CB8AC3E}">
        <p14:creationId xmlns:p14="http://schemas.microsoft.com/office/powerpoint/2010/main" val="72999579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86800" cy="685800"/>
          </a:xfrm>
        </p:spPr>
        <p:txBody>
          <a:bodyPr/>
          <a:lstStyle/>
          <a:p>
            <a:pPr lvl="0"/>
            <a:r>
              <a:rPr lang="id-ID" sz="3200" dirty="0">
                <a:effectLst/>
              </a:rPr>
              <a:t>Contoh Sistem Negosiasi</a:t>
            </a:r>
            <a:endParaRPr lang="en-US" sz="3200" b="1" dirty="0">
              <a:effectLst/>
            </a:endParaRPr>
          </a:p>
        </p:txBody>
      </p:sp>
      <p:sp>
        <p:nvSpPr>
          <p:cNvPr id="5" name="Content Placeholder 3"/>
          <p:cNvSpPr>
            <a:spLocks noGrp="1"/>
          </p:cNvSpPr>
          <p:nvPr>
            <p:ph sz="quarter" idx="4294967295"/>
          </p:nvPr>
        </p:nvSpPr>
        <p:spPr>
          <a:xfrm>
            <a:off x="0" y="838200"/>
            <a:ext cx="8847083" cy="5562600"/>
          </a:xfrm>
          <a:prstGeom prst="rect">
            <a:avLst/>
          </a:prstGeom>
        </p:spPr>
        <p:txBody>
          <a:bodyPr>
            <a:noAutofit/>
          </a:bodyPr>
          <a:lstStyle/>
          <a:p>
            <a:pPr marL="0" indent="0" algn="just">
              <a:lnSpc>
                <a:spcPct val="150000"/>
              </a:lnSpc>
              <a:buNone/>
            </a:pPr>
            <a:r>
              <a:rPr lang="id-ID" dirty="0">
                <a:solidFill>
                  <a:schemeClr val="tx1"/>
                </a:solidFill>
                <a:latin typeface="Comic Sans MS" pitchFamily="66" charset="0"/>
              </a:rPr>
              <a:t>Para peneliti dan praktisi telah mengembangkan jenis sistem negosiasi yang mendukung </a:t>
            </a:r>
            <a:r>
              <a:rPr lang="id-ID" i="1" dirty="0">
                <a:solidFill>
                  <a:schemeClr val="tx1"/>
                </a:solidFill>
                <a:latin typeface="Comic Sans MS" pitchFamily="66" charset="0"/>
              </a:rPr>
              <a:t>stakeholder </a:t>
            </a:r>
            <a:r>
              <a:rPr lang="id-ID" dirty="0">
                <a:solidFill>
                  <a:schemeClr val="tx1"/>
                </a:solidFill>
                <a:latin typeface="Comic Sans MS" pitchFamily="66" charset="0"/>
              </a:rPr>
              <a:t>dalam melakukan negosiasi. </a:t>
            </a:r>
            <a:endParaRPr lang="en-US" dirty="0">
              <a:solidFill>
                <a:schemeClr val="tx1"/>
              </a:solidFill>
              <a:latin typeface="Comic Sans MS" pitchFamily="66" charset="0"/>
            </a:endParaRPr>
          </a:p>
          <a:p>
            <a:pPr marL="0" indent="0" algn="just">
              <a:lnSpc>
                <a:spcPct val="150000"/>
              </a:lnSpc>
              <a:buNone/>
            </a:pPr>
            <a:r>
              <a:rPr lang="id-ID" dirty="0">
                <a:solidFill>
                  <a:schemeClr val="tx1"/>
                </a:solidFill>
                <a:latin typeface="Comic Sans MS" pitchFamily="66" charset="0"/>
              </a:rPr>
              <a:t>Namun, beberapa dari mereka ditargetkan khusus pada perangkat lunak negosiasi kebutuhan, sementara sebagian besar alat yang lain lebih mendukung negosiasi yang lebih umum. </a:t>
            </a:r>
            <a:endParaRPr lang="en-US" dirty="0">
              <a:solidFill>
                <a:schemeClr val="tx1"/>
              </a:solidFill>
              <a:latin typeface="Comic Sans MS" pitchFamily="66" charset="0"/>
            </a:endParaRPr>
          </a:p>
          <a:p>
            <a:pPr marL="0" indent="0" algn="just">
              <a:lnSpc>
                <a:spcPct val="150000"/>
              </a:lnSpc>
              <a:buNone/>
            </a:pPr>
            <a:r>
              <a:rPr lang="id-ID" dirty="0">
                <a:solidFill>
                  <a:schemeClr val="tx1"/>
                </a:solidFill>
                <a:latin typeface="Comic Sans MS" pitchFamily="66" charset="0"/>
              </a:rPr>
              <a:t>Contoh alat negosiasi adalah </a:t>
            </a:r>
            <a:r>
              <a:rPr lang="id-ID" i="1" dirty="0">
                <a:solidFill>
                  <a:schemeClr val="tx1"/>
                </a:solidFill>
                <a:latin typeface="Comic Sans MS" pitchFamily="66" charset="0"/>
              </a:rPr>
              <a:t>DealMaker, Inspire, MeetingOne, Negoisst, SimpleNS, SmartSettle</a:t>
            </a:r>
            <a:r>
              <a:rPr lang="id-ID" dirty="0">
                <a:solidFill>
                  <a:schemeClr val="tx1"/>
                </a:solidFill>
                <a:latin typeface="Comic Sans MS" pitchFamily="66" charset="0"/>
              </a:rPr>
              <a:t>, dan </a:t>
            </a:r>
            <a:r>
              <a:rPr lang="id-ID" i="1" dirty="0">
                <a:solidFill>
                  <a:schemeClr val="tx1"/>
                </a:solidFill>
                <a:latin typeface="Comic Sans MS" pitchFamily="66" charset="0"/>
              </a:rPr>
              <a:t>WebNS</a:t>
            </a:r>
            <a:r>
              <a:rPr lang="id-ID" dirty="0">
                <a:solidFill>
                  <a:schemeClr val="tx1"/>
                </a:solidFill>
                <a:latin typeface="Comic Sans MS" pitchFamily="66" charset="0"/>
              </a:rPr>
              <a:t>.  </a:t>
            </a:r>
            <a:endParaRPr lang="en-US" dirty="0">
              <a:solidFill>
                <a:schemeClr val="tx1"/>
              </a:solidFill>
              <a:latin typeface="Comic Sans MS" pitchFamily="66" charset="0"/>
            </a:endParaRPr>
          </a:p>
        </p:txBody>
      </p:sp>
    </p:spTree>
    <p:extLst>
      <p:ext uri="{BB962C8B-B14F-4D97-AF65-F5344CB8AC3E}">
        <p14:creationId xmlns:p14="http://schemas.microsoft.com/office/powerpoint/2010/main" val="113220621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686800" cy="457200"/>
          </a:xfrm>
        </p:spPr>
        <p:txBody>
          <a:bodyPr/>
          <a:lstStyle/>
          <a:p>
            <a:pPr lvl="0"/>
            <a:r>
              <a:rPr lang="id-ID" sz="3200" dirty="0">
                <a:effectLst/>
              </a:rPr>
              <a:t>Contoh Sistem Negosiasi</a:t>
            </a:r>
            <a:endParaRPr lang="en-US" sz="3200" b="1" dirty="0">
              <a:effectLst/>
            </a:endParaRPr>
          </a:p>
        </p:txBody>
      </p:sp>
      <p:graphicFrame>
        <p:nvGraphicFramePr>
          <p:cNvPr id="3" name="Table 2"/>
          <p:cNvGraphicFramePr>
            <a:graphicFrameLocks noGrp="1"/>
          </p:cNvGraphicFramePr>
          <p:nvPr>
            <p:extLst>
              <p:ext uri="{D42A27DB-BD31-4B8C-83A1-F6EECF244321}">
                <p14:modId xmlns:p14="http://schemas.microsoft.com/office/powerpoint/2010/main" val="979160059"/>
              </p:ext>
            </p:extLst>
          </p:nvPr>
        </p:nvGraphicFramePr>
        <p:xfrm>
          <a:off x="76200" y="666720"/>
          <a:ext cx="8991602" cy="6044197"/>
        </p:xfrm>
        <a:graphic>
          <a:graphicData uri="http://schemas.openxmlformats.org/drawingml/2006/table">
            <a:tbl>
              <a:tblPr firstRow="1" firstCol="1" bandRow="1">
                <a:tableStyleId>{5C22544A-7EE6-4342-B048-85BDC9FD1C3A}</a:tableStyleId>
              </a:tblPr>
              <a:tblGrid>
                <a:gridCol w="1785336">
                  <a:extLst>
                    <a:ext uri="{9D8B030D-6E8A-4147-A177-3AD203B41FA5}">
                      <a16:colId xmlns="" xmlns:a16="http://schemas.microsoft.com/office/drawing/2014/main" val="20000"/>
                    </a:ext>
                  </a:extLst>
                </a:gridCol>
                <a:gridCol w="1785336">
                  <a:extLst>
                    <a:ext uri="{9D8B030D-6E8A-4147-A177-3AD203B41FA5}">
                      <a16:colId xmlns="" xmlns:a16="http://schemas.microsoft.com/office/drawing/2014/main" val="20001"/>
                    </a:ext>
                  </a:extLst>
                </a:gridCol>
                <a:gridCol w="1741468">
                  <a:extLst>
                    <a:ext uri="{9D8B030D-6E8A-4147-A177-3AD203B41FA5}">
                      <a16:colId xmlns="" xmlns:a16="http://schemas.microsoft.com/office/drawing/2014/main" val="20002"/>
                    </a:ext>
                  </a:extLst>
                </a:gridCol>
                <a:gridCol w="1839731">
                  <a:extLst>
                    <a:ext uri="{9D8B030D-6E8A-4147-A177-3AD203B41FA5}">
                      <a16:colId xmlns="" xmlns:a16="http://schemas.microsoft.com/office/drawing/2014/main" val="20003"/>
                    </a:ext>
                  </a:extLst>
                </a:gridCol>
                <a:gridCol w="1839731">
                  <a:extLst>
                    <a:ext uri="{9D8B030D-6E8A-4147-A177-3AD203B41FA5}">
                      <a16:colId xmlns="" xmlns:a16="http://schemas.microsoft.com/office/drawing/2014/main" val="20004"/>
                    </a:ext>
                  </a:extLst>
                </a:gridCol>
              </a:tblGrid>
              <a:tr h="170384">
                <a:tc>
                  <a:txBody>
                    <a:bodyPr/>
                    <a:lstStyle/>
                    <a:p>
                      <a:pPr>
                        <a:lnSpc>
                          <a:spcPct val="115000"/>
                        </a:lnSpc>
                        <a:spcAft>
                          <a:spcPts val="0"/>
                        </a:spcAft>
                      </a:pPr>
                      <a:r>
                        <a:rPr lang="id-ID" sz="1000" dirty="0">
                          <a:effectLst/>
                          <a:latin typeface="Comic Sans MS" pitchFamily="66" charset="0"/>
                        </a:rPr>
                        <a:t>Dimensi/ Alat</a:t>
                      </a:r>
                      <a:endParaRPr lang="en-US" sz="1000" dirty="0">
                        <a:effectLst/>
                        <a:latin typeface="Comic Sans MS" pitchFamily="66" charset="0"/>
                        <a:ea typeface="Calibri"/>
                        <a:cs typeface="Times New Roman"/>
                      </a:endParaRPr>
                    </a:p>
                  </a:txBody>
                  <a:tcPr marL="29517" marR="29517" marT="0" marB="0"/>
                </a:tc>
                <a:tc>
                  <a:txBody>
                    <a:bodyPr/>
                    <a:lstStyle/>
                    <a:p>
                      <a:pPr>
                        <a:lnSpc>
                          <a:spcPct val="115000"/>
                        </a:lnSpc>
                        <a:spcAft>
                          <a:spcPts val="0"/>
                        </a:spcAft>
                      </a:pPr>
                      <a:r>
                        <a:rPr lang="id-ID" sz="1000">
                          <a:effectLst/>
                          <a:latin typeface="Comic Sans MS" pitchFamily="66" charset="0"/>
                        </a:rPr>
                        <a:t>Aspire</a:t>
                      </a:r>
                      <a:endParaRPr lang="en-US" sz="1000">
                        <a:effectLst/>
                        <a:latin typeface="Comic Sans MS" pitchFamily="66" charset="0"/>
                        <a:ea typeface="Calibri"/>
                        <a:cs typeface="Times New Roman"/>
                      </a:endParaRPr>
                    </a:p>
                  </a:txBody>
                  <a:tcPr marL="29517" marR="29517" marT="0" marB="0"/>
                </a:tc>
                <a:tc>
                  <a:txBody>
                    <a:bodyPr/>
                    <a:lstStyle/>
                    <a:p>
                      <a:pPr>
                        <a:lnSpc>
                          <a:spcPct val="115000"/>
                        </a:lnSpc>
                        <a:spcAft>
                          <a:spcPts val="0"/>
                        </a:spcAft>
                      </a:pPr>
                      <a:r>
                        <a:rPr lang="id-ID" sz="1000">
                          <a:effectLst/>
                          <a:latin typeface="Comic Sans MS" pitchFamily="66" charset="0"/>
                        </a:rPr>
                        <a:t>Negoisst</a:t>
                      </a:r>
                      <a:endParaRPr lang="en-US" sz="1000">
                        <a:effectLst/>
                        <a:latin typeface="Comic Sans MS" pitchFamily="66" charset="0"/>
                        <a:ea typeface="Calibri"/>
                        <a:cs typeface="Times New Roman"/>
                      </a:endParaRPr>
                    </a:p>
                  </a:txBody>
                  <a:tcPr marL="29517" marR="29517" marT="0" marB="0"/>
                </a:tc>
                <a:tc>
                  <a:txBody>
                    <a:bodyPr/>
                    <a:lstStyle/>
                    <a:p>
                      <a:pPr>
                        <a:lnSpc>
                          <a:spcPct val="115000"/>
                        </a:lnSpc>
                        <a:spcAft>
                          <a:spcPts val="0"/>
                        </a:spcAft>
                      </a:pPr>
                      <a:r>
                        <a:rPr lang="id-ID" sz="1000">
                          <a:effectLst/>
                          <a:latin typeface="Comic Sans MS" pitchFamily="66" charset="0"/>
                        </a:rPr>
                        <a:t>EasyWinWin</a:t>
                      </a:r>
                      <a:endParaRPr lang="en-US" sz="1000">
                        <a:effectLst/>
                        <a:latin typeface="Comic Sans MS" pitchFamily="66" charset="0"/>
                        <a:ea typeface="Calibri"/>
                        <a:cs typeface="Times New Roman"/>
                      </a:endParaRPr>
                    </a:p>
                  </a:txBody>
                  <a:tcPr marL="29517" marR="29517" marT="0" marB="0"/>
                </a:tc>
                <a:tc>
                  <a:txBody>
                    <a:bodyPr/>
                    <a:lstStyle/>
                    <a:p>
                      <a:pPr>
                        <a:lnSpc>
                          <a:spcPct val="115000"/>
                        </a:lnSpc>
                        <a:spcAft>
                          <a:spcPts val="0"/>
                        </a:spcAft>
                      </a:pPr>
                      <a:r>
                        <a:rPr lang="id-ID" sz="1000">
                          <a:effectLst/>
                          <a:latin typeface="Comic Sans MS" pitchFamily="66" charset="0"/>
                        </a:rPr>
                        <a:t>SmartSettle</a:t>
                      </a:r>
                      <a:endParaRPr lang="en-US" sz="1000">
                        <a:effectLst/>
                        <a:latin typeface="Comic Sans MS" pitchFamily="66" charset="0"/>
                        <a:ea typeface="Calibri"/>
                        <a:cs typeface="Times New Roman"/>
                      </a:endParaRPr>
                    </a:p>
                  </a:txBody>
                  <a:tcPr marL="29517" marR="29517" marT="0" marB="0"/>
                </a:tc>
                <a:extLst>
                  <a:ext uri="{0D108BD9-81ED-4DB2-BD59-A6C34878D82A}">
                    <a16:rowId xmlns="" xmlns:a16="http://schemas.microsoft.com/office/drawing/2014/main" val="10000"/>
                  </a:ext>
                </a:extLst>
              </a:tr>
              <a:tr h="2384912">
                <a:tc rowSpan="3">
                  <a:txBody>
                    <a:bodyPr/>
                    <a:lstStyle/>
                    <a:p>
                      <a:pPr>
                        <a:lnSpc>
                          <a:spcPct val="115000"/>
                        </a:lnSpc>
                        <a:spcAft>
                          <a:spcPts val="0"/>
                        </a:spcAft>
                      </a:pPr>
                      <a:r>
                        <a:rPr lang="id-ID" sz="1000" dirty="0">
                          <a:effectLst/>
                          <a:latin typeface="Comic Sans MS" pitchFamily="66" charset="0"/>
                        </a:rPr>
                        <a:t> </a:t>
                      </a:r>
                      <a:endParaRPr lang="en-US" sz="1000" dirty="0">
                        <a:effectLst/>
                        <a:latin typeface="Comic Sans MS" pitchFamily="66" charset="0"/>
                        <a:ea typeface="Calibri"/>
                        <a:cs typeface="Times New Roman"/>
                      </a:endParaRPr>
                    </a:p>
                  </a:txBody>
                  <a:tcPr marL="29517" marR="29517" marT="0" marB="0"/>
                </a:tc>
                <a:tc>
                  <a:txBody>
                    <a:bodyPr/>
                    <a:lstStyle/>
                    <a:p>
                      <a:pPr>
                        <a:lnSpc>
                          <a:spcPct val="115000"/>
                        </a:lnSpc>
                        <a:spcAft>
                          <a:spcPts val="0"/>
                        </a:spcAft>
                      </a:pPr>
                      <a:r>
                        <a:rPr lang="id-ID" sz="1000" dirty="0">
                          <a:effectLst/>
                          <a:latin typeface="Comic Sans MS" pitchFamily="66" charset="0"/>
                        </a:rPr>
                        <a:t>Pra-Negosiasi</a:t>
                      </a:r>
                      <a:endParaRPr lang="en-US" sz="1000" dirty="0">
                        <a:effectLst/>
                        <a:latin typeface="Comic Sans MS" pitchFamily="66" charset="0"/>
                      </a:endParaRPr>
                    </a:p>
                    <a:p>
                      <a:pPr marL="342900" lvl="0" indent="-342900">
                        <a:lnSpc>
                          <a:spcPct val="115000"/>
                        </a:lnSpc>
                        <a:spcAft>
                          <a:spcPts val="0"/>
                        </a:spcAft>
                        <a:buFont typeface="Symbol"/>
                        <a:buChar char=""/>
                      </a:pPr>
                      <a:r>
                        <a:rPr lang="id-ID" sz="1000" dirty="0">
                          <a:effectLst/>
                          <a:latin typeface="Comic Sans MS" pitchFamily="66" charset="0"/>
                        </a:rPr>
                        <a:t>Persiapan Negosiasi</a:t>
                      </a:r>
                      <a:endParaRPr lang="en-US" sz="1000" dirty="0">
                        <a:effectLst/>
                        <a:latin typeface="Comic Sans MS" pitchFamily="66" charset="0"/>
                        <a:ea typeface="Calibri"/>
                        <a:cs typeface="Times New Roman"/>
                      </a:endParaRPr>
                    </a:p>
                  </a:txBody>
                  <a:tcPr marL="29517" marR="29517" marT="0" marB="0"/>
                </a:tc>
                <a:tc>
                  <a:txBody>
                    <a:bodyPr/>
                    <a:lstStyle/>
                    <a:p>
                      <a:pPr>
                        <a:lnSpc>
                          <a:spcPct val="115000"/>
                        </a:lnSpc>
                        <a:spcAft>
                          <a:spcPts val="0"/>
                        </a:spcAft>
                      </a:pPr>
                      <a:r>
                        <a:rPr lang="id-ID" sz="1000">
                          <a:effectLst/>
                          <a:latin typeface="Comic Sans MS" pitchFamily="66" charset="0"/>
                        </a:rPr>
                        <a:t>Pra-Negosiasi</a:t>
                      </a:r>
                      <a:endParaRPr lang="en-US" sz="1000">
                        <a:effectLst/>
                        <a:latin typeface="Comic Sans MS" pitchFamily="66" charset="0"/>
                      </a:endParaRPr>
                    </a:p>
                    <a:p>
                      <a:pPr marL="342900" lvl="0" indent="-342900">
                        <a:lnSpc>
                          <a:spcPct val="115000"/>
                        </a:lnSpc>
                        <a:spcAft>
                          <a:spcPts val="0"/>
                        </a:spcAft>
                        <a:buFont typeface="Symbol"/>
                        <a:buChar char=""/>
                      </a:pPr>
                      <a:r>
                        <a:rPr lang="id-ID" sz="1000">
                          <a:effectLst/>
                          <a:latin typeface="Comic Sans MS" pitchFamily="66" charset="0"/>
                        </a:rPr>
                        <a:t>Mendefinisikan kategori negosiasi</a:t>
                      </a:r>
                      <a:endParaRPr lang="en-US" sz="1000">
                        <a:effectLst/>
                        <a:latin typeface="Comic Sans MS" pitchFamily="66" charset="0"/>
                        <a:ea typeface="Calibri"/>
                        <a:cs typeface="Times New Roman"/>
                      </a:endParaRPr>
                    </a:p>
                  </a:txBody>
                  <a:tcPr marL="29517" marR="29517" marT="0" marB="0"/>
                </a:tc>
                <a:tc>
                  <a:txBody>
                    <a:bodyPr/>
                    <a:lstStyle/>
                    <a:p>
                      <a:pPr>
                        <a:lnSpc>
                          <a:spcPct val="115000"/>
                        </a:lnSpc>
                        <a:spcAft>
                          <a:spcPts val="0"/>
                        </a:spcAft>
                      </a:pPr>
                      <a:r>
                        <a:rPr lang="id-ID" sz="1000" dirty="0">
                          <a:effectLst/>
                          <a:latin typeface="Comic Sans MS" pitchFamily="66" charset="0"/>
                        </a:rPr>
                        <a:t>Pra-Negosiasi</a:t>
                      </a:r>
                      <a:endParaRPr lang="en-US" sz="1000" dirty="0">
                        <a:effectLst/>
                        <a:latin typeface="Comic Sans MS" pitchFamily="66" charset="0"/>
                      </a:endParaRPr>
                    </a:p>
                    <a:p>
                      <a:pPr marL="342900" lvl="0" indent="-342900">
                        <a:lnSpc>
                          <a:spcPct val="115000"/>
                        </a:lnSpc>
                        <a:spcAft>
                          <a:spcPts val="0"/>
                        </a:spcAft>
                        <a:buFont typeface="Symbol"/>
                        <a:buChar char=""/>
                      </a:pPr>
                      <a:r>
                        <a:rPr lang="id-ID" sz="1000" dirty="0">
                          <a:effectLst/>
                          <a:latin typeface="Comic Sans MS" pitchFamily="66" charset="0"/>
                        </a:rPr>
                        <a:t>Mendefinisikan tujuan negosiasi, topik negosiasi, dan daftar istilah negosiasi </a:t>
                      </a:r>
                      <a:endParaRPr lang="en-US" sz="1000" dirty="0">
                        <a:effectLst/>
                        <a:latin typeface="Comic Sans MS" pitchFamily="66" charset="0"/>
                      </a:endParaRPr>
                    </a:p>
                    <a:p>
                      <a:pPr marL="342900" lvl="0" indent="-342900">
                        <a:lnSpc>
                          <a:spcPct val="115000"/>
                        </a:lnSpc>
                        <a:spcAft>
                          <a:spcPts val="0"/>
                        </a:spcAft>
                        <a:buFont typeface="Symbol"/>
                        <a:buChar char=""/>
                      </a:pPr>
                      <a:r>
                        <a:rPr lang="id-ID" sz="1000" dirty="0">
                          <a:effectLst/>
                          <a:latin typeface="Comic Sans MS" pitchFamily="66" charset="0"/>
                        </a:rPr>
                        <a:t>Mengidentifikasi sukses kritis pemangku kepentingan</a:t>
                      </a:r>
                      <a:endParaRPr lang="en-US" sz="1000" dirty="0">
                        <a:effectLst/>
                        <a:latin typeface="Comic Sans MS" pitchFamily="66" charset="0"/>
                      </a:endParaRPr>
                    </a:p>
                    <a:p>
                      <a:pPr marL="342900" lvl="0" indent="-342900">
                        <a:lnSpc>
                          <a:spcPct val="115000"/>
                        </a:lnSpc>
                        <a:spcAft>
                          <a:spcPts val="0"/>
                        </a:spcAft>
                        <a:buFont typeface="Symbol"/>
                        <a:buChar char=""/>
                      </a:pPr>
                      <a:r>
                        <a:rPr lang="id-ID" sz="1000" dirty="0">
                          <a:effectLst/>
                          <a:latin typeface="Comic Sans MS" pitchFamily="66" charset="0"/>
                        </a:rPr>
                        <a:t>Elisitasi kondisi menang</a:t>
                      </a:r>
                      <a:endParaRPr lang="en-US" sz="1000" dirty="0">
                        <a:effectLst/>
                        <a:latin typeface="Comic Sans MS" pitchFamily="66" charset="0"/>
                      </a:endParaRPr>
                    </a:p>
                    <a:p>
                      <a:pPr marL="342900" lvl="0" indent="-342900">
                        <a:lnSpc>
                          <a:spcPct val="115000"/>
                        </a:lnSpc>
                        <a:spcAft>
                          <a:spcPts val="0"/>
                        </a:spcAft>
                        <a:buFont typeface="Symbol"/>
                        <a:buChar char=""/>
                      </a:pPr>
                      <a:r>
                        <a:rPr lang="id-ID" sz="1000" dirty="0">
                          <a:effectLst/>
                          <a:latin typeface="Comic Sans MS" pitchFamily="66" charset="0"/>
                        </a:rPr>
                        <a:t>Memprioritaskan kondisi menang</a:t>
                      </a:r>
                      <a:endParaRPr lang="en-US" sz="1000" dirty="0">
                        <a:effectLst/>
                        <a:latin typeface="Comic Sans MS" pitchFamily="66" charset="0"/>
                      </a:endParaRPr>
                    </a:p>
                    <a:p>
                      <a:pPr marL="342900" lvl="0" indent="-342900">
                        <a:lnSpc>
                          <a:spcPct val="115000"/>
                        </a:lnSpc>
                        <a:spcAft>
                          <a:spcPts val="0"/>
                        </a:spcAft>
                        <a:buFont typeface="Symbol"/>
                        <a:buChar char=""/>
                      </a:pPr>
                      <a:r>
                        <a:rPr lang="id-ID" sz="1000" dirty="0">
                          <a:effectLst/>
                          <a:latin typeface="Comic Sans MS" pitchFamily="66" charset="0"/>
                        </a:rPr>
                        <a:t>Menyatakan isu dan kendala</a:t>
                      </a:r>
                      <a:endParaRPr lang="en-US" sz="1000" dirty="0">
                        <a:effectLst/>
                        <a:latin typeface="Comic Sans MS" pitchFamily="66" charset="0"/>
                        <a:ea typeface="Calibri"/>
                        <a:cs typeface="Times New Roman"/>
                      </a:endParaRPr>
                    </a:p>
                  </a:txBody>
                  <a:tcPr marL="29517" marR="29517" marT="0" marB="0"/>
                </a:tc>
                <a:tc>
                  <a:txBody>
                    <a:bodyPr/>
                    <a:lstStyle/>
                    <a:p>
                      <a:pPr>
                        <a:lnSpc>
                          <a:spcPct val="115000"/>
                        </a:lnSpc>
                        <a:spcAft>
                          <a:spcPts val="0"/>
                        </a:spcAft>
                      </a:pPr>
                      <a:r>
                        <a:rPr lang="id-ID" sz="1000" dirty="0">
                          <a:effectLst/>
                          <a:latin typeface="Comic Sans MS" pitchFamily="66" charset="0"/>
                        </a:rPr>
                        <a:t>Pra-Negosiasi</a:t>
                      </a:r>
                      <a:endParaRPr lang="en-US" sz="1000" dirty="0">
                        <a:effectLst/>
                        <a:latin typeface="Comic Sans MS" pitchFamily="66" charset="0"/>
                      </a:endParaRPr>
                    </a:p>
                    <a:p>
                      <a:pPr marL="342900" lvl="0" indent="-342900">
                        <a:lnSpc>
                          <a:spcPct val="115000"/>
                        </a:lnSpc>
                        <a:spcAft>
                          <a:spcPts val="0"/>
                        </a:spcAft>
                        <a:buFont typeface="Symbol"/>
                        <a:buChar char=""/>
                      </a:pPr>
                      <a:r>
                        <a:rPr lang="id-ID" sz="1000" dirty="0">
                          <a:effectLst/>
                          <a:latin typeface="Comic Sans MS" pitchFamily="66" charset="0"/>
                        </a:rPr>
                        <a:t>Persiapan negosiasi</a:t>
                      </a:r>
                      <a:endParaRPr lang="en-US" sz="1000" dirty="0">
                        <a:effectLst/>
                        <a:latin typeface="Comic Sans MS" pitchFamily="66" charset="0"/>
                      </a:endParaRPr>
                    </a:p>
                    <a:p>
                      <a:pPr marL="342900" lvl="0" indent="-342900">
                        <a:lnSpc>
                          <a:spcPct val="115000"/>
                        </a:lnSpc>
                        <a:spcAft>
                          <a:spcPts val="0"/>
                        </a:spcAft>
                        <a:buFont typeface="Symbol"/>
                        <a:buChar char=""/>
                      </a:pPr>
                      <a:r>
                        <a:rPr lang="id-ID" sz="1000" dirty="0">
                          <a:effectLst/>
                          <a:latin typeface="Comic Sans MS" pitchFamily="66" charset="0"/>
                        </a:rPr>
                        <a:t>Pemenuhan kepentingan</a:t>
                      </a:r>
                      <a:endParaRPr lang="en-US" sz="1000" dirty="0">
                        <a:effectLst/>
                        <a:latin typeface="Comic Sans MS" pitchFamily="66" charset="0"/>
                      </a:endParaRPr>
                    </a:p>
                    <a:p>
                      <a:pPr marL="342900" lvl="0" indent="-342900">
                        <a:lnSpc>
                          <a:spcPct val="115000"/>
                        </a:lnSpc>
                        <a:spcAft>
                          <a:spcPts val="0"/>
                        </a:spcAft>
                        <a:buFont typeface="Symbol"/>
                        <a:buChar char=""/>
                      </a:pPr>
                      <a:r>
                        <a:rPr lang="id-ID" sz="1000" dirty="0">
                          <a:effectLst/>
                          <a:latin typeface="Comic Sans MS" pitchFamily="66" charset="0"/>
                        </a:rPr>
                        <a:t>Pemenuhan kepuasan</a:t>
                      </a:r>
                      <a:endParaRPr lang="en-US" sz="1000" dirty="0">
                        <a:effectLst/>
                        <a:latin typeface="Comic Sans MS" pitchFamily="66" charset="0"/>
                        <a:ea typeface="Calibri"/>
                        <a:cs typeface="Times New Roman"/>
                      </a:endParaRPr>
                    </a:p>
                  </a:txBody>
                  <a:tcPr marL="29517" marR="29517" marT="0" marB="0"/>
                </a:tc>
                <a:extLst>
                  <a:ext uri="{0D108BD9-81ED-4DB2-BD59-A6C34878D82A}">
                    <a16:rowId xmlns="" xmlns:a16="http://schemas.microsoft.com/office/drawing/2014/main" val="10001"/>
                  </a:ext>
                </a:extLst>
              </a:tr>
              <a:tr h="1700177">
                <a:tc vMerge="1">
                  <a:txBody>
                    <a:bodyPr/>
                    <a:lstStyle/>
                    <a:p>
                      <a:endParaRPr lang="en-US"/>
                    </a:p>
                  </a:txBody>
                  <a:tcPr/>
                </a:tc>
                <a:tc>
                  <a:txBody>
                    <a:bodyPr/>
                    <a:lstStyle/>
                    <a:p>
                      <a:pPr>
                        <a:lnSpc>
                          <a:spcPct val="115000"/>
                        </a:lnSpc>
                        <a:spcAft>
                          <a:spcPts val="0"/>
                        </a:spcAft>
                      </a:pPr>
                      <a:r>
                        <a:rPr lang="id-ID" sz="1000">
                          <a:effectLst/>
                          <a:latin typeface="Comic Sans MS" pitchFamily="66" charset="0"/>
                        </a:rPr>
                        <a:t>Negosiasi</a:t>
                      </a:r>
                      <a:endParaRPr lang="en-US" sz="1000">
                        <a:effectLst/>
                        <a:latin typeface="Comic Sans MS" pitchFamily="66" charset="0"/>
                      </a:endParaRPr>
                    </a:p>
                    <a:p>
                      <a:pPr marL="342900" lvl="0" indent="-342900">
                        <a:lnSpc>
                          <a:spcPct val="115000"/>
                        </a:lnSpc>
                        <a:spcAft>
                          <a:spcPts val="0"/>
                        </a:spcAft>
                        <a:buFont typeface="Symbol"/>
                        <a:buChar char=""/>
                      </a:pPr>
                      <a:r>
                        <a:rPr lang="id-ID" sz="1000">
                          <a:effectLst/>
                          <a:latin typeface="Comic Sans MS" pitchFamily="66" charset="0"/>
                        </a:rPr>
                        <a:t>Melakukan negosiasi (penawaran dan menghitung penawaran)</a:t>
                      </a:r>
                      <a:endParaRPr lang="en-US" sz="1000">
                        <a:effectLst/>
                        <a:latin typeface="Comic Sans MS" pitchFamily="66" charset="0"/>
                      </a:endParaRPr>
                    </a:p>
                    <a:p>
                      <a:pPr>
                        <a:lnSpc>
                          <a:spcPct val="115000"/>
                        </a:lnSpc>
                        <a:spcAft>
                          <a:spcPts val="0"/>
                        </a:spcAft>
                      </a:pPr>
                      <a:r>
                        <a:rPr lang="id-ID" sz="1000">
                          <a:effectLst/>
                          <a:latin typeface="Comic Sans MS" pitchFamily="66" charset="0"/>
                        </a:rPr>
                        <a:t> </a:t>
                      </a:r>
                      <a:endParaRPr lang="en-US" sz="1000">
                        <a:effectLst/>
                        <a:latin typeface="Comic Sans MS" pitchFamily="66" charset="0"/>
                        <a:ea typeface="Calibri"/>
                        <a:cs typeface="Times New Roman"/>
                      </a:endParaRPr>
                    </a:p>
                  </a:txBody>
                  <a:tcPr marL="29517" marR="29517" marT="0" marB="0"/>
                </a:tc>
                <a:tc>
                  <a:txBody>
                    <a:bodyPr/>
                    <a:lstStyle/>
                    <a:p>
                      <a:pPr>
                        <a:lnSpc>
                          <a:spcPct val="115000"/>
                        </a:lnSpc>
                        <a:spcAft>
                          <a:spcPts val="0"/>
                        </a:spcAft>
                      </a:pPr>
                      <a:r>
                        <a:rPr lang="id-ID" sz="1000">
                          <a:effectLst/>
                          <a:latin typeface="Comic Sans MS" pitchFamily="66" charset="0"/>
                        </a:rPr>
                        <a:t>Negosiasi</a:t>
                      </a:r>
                      <a:endParaRPr lang="en-US" sz="1000">
                        <a:effectLst/>
                        <a:latin typeface="Comic Sans MS" pitchFamily="66" charset="0"/>
                      </a:endParaRPr>
                    </a:p>
                    <a:p>
                      <a:pPr marL="342900" lvl="0" indent="-342900">
                        <a:lnSpc>
                          <a:spcPct val="115000"/>
                        </a:lnSpc>
                        <a:spcAft>
                          <a:spcPts val="0"/>
                        </a:spcAft>
                        <a:buFont typeface="Symbol"/>
                        <a:buChar char=""/>
                      </a:pPr>
                      <a:r>
                        <a:rPr lang="id-ID" sz="1000">
                          <a:effectLst/>
                          <a:latin typeface="Comic Sans MS" pitchFamily="66" charset="0"/>
                        </a:rPr>
                        <a:t>Melakukan negosiasi (permintaan, penawaran, menghitung penawaran, menerima, menolak, pertanyaan, klarifikasi)</a:t>
                      </a:r>
                      <a:endParaRPr lang="en-US" sz="1000">
                        <a:effectLst/>
                        <a:latin typeface="Comic Sans MS" pitchFamily="66" charset="0"/>
                      </a:endParaRPr>
                    </a:p>
                    <a:p>
                      <a:pPr>
                        <a:lnSpc>
                          <a:spcPct val="115000"/>
                        </a:lnSpc>
                        <a:spcAft>
                          <a:spcPts val="0"/>
                        </a:spcAft>
                      </a:pPr>
                      <a:r>
                        <a:rPr lang="id-ID" sz="1000">
                          <a:effectLst/>
                          <a:latin typeface="Comic Sans MS" pitchFamily="66" charset="0"/>
                        </a:rPr>
                        <a:t> </a:t>
                      </a:r>
                      <a:endParaRPr lang="en-US" sz="1000">
                        <a:effectLst/>
                        <a:latin typeface="Comic Sans MS" pitchFamily="66" charset="0"/>
                        <a:ea typeface="Calibri"/>
                        <a:cs typeface="Times New Roman"/>
                      </a:endParaRPr>
                    </a:p>
                  </a:txBody>
                  <a:tcPr marL="29517" marR="29517" marT="0" marB="0"/>
                </a:tc>
                <a:tc>
                  <a:txBody>
                    <a:bodyPr/>
                    <a:lstStyle/>
                    <a:p>
                      <a:pPr>
                        <a:lnSpc>
                          <a:spcPct val="115000"/>
                        </a:lnSpc>
                        <a:spcAft>
                          <a:spcPts val="0"/>
                        </a:spcAft>
                      </a:pPr>
                      <a:r>
                        <a:rPr lang="id-ID" sz="1000">
                          <a:effectLst/>
                          <a:latin typeface="Comic Sans MS" pitchFamily="66" charset="0"/>
                        </a:rPr>
                        <a:t>Negosiasi</a:t>
                      </a:r>
                      <a:endParaRPr lang="en-US" sz="1000">
                        <a:effectLst/>
                        <a:latin typeface="Comic Sans MS" pitchFamily="66" charset="0"/>
                      </a:endParaRPr>
                    </a:p>
                    <a:p>
                      <a:pPr marL="342900" lvl="0" indent="-342900">
                        <a:lnSpc>
                          <a:spcPct val="115000"/>
                        </a:lnSpc>
                        <a:spcAft>
                          <a:spcPts val="0"/>
                        </a:spcAft>
                        <a:buFont typeface="Symbol"/>
                        <a:buChar char=""/>
                      </a:pPr>
                      <a:r>
                        <a:rPr lang="id-ID" sz="1000">
                          <a:effectLst/>
                          <a:latin typeface="Comic Sans MS" pitchFamily="66" charset="0"/>
                        </a:rPr>
                        <a:t>Mengidentifikasi isu dan pilihan</a:t>
                      </a:r>
                      <a:endParaRPr lang="en-US" sz="1000">
                        <a:effectLst/>
                        <a:latin typeface="Comic Sans MS" pitchFamily="66" charset="0"/>
                      </a:endParaRPr>
                    </a:p>
                    <a:p>
                      <a:pPr marL="342900" lvl="0" indent="-342900">
                        <a:lnSpc>
                          <a:spcPct val="115000"/>
                        </a:lnSpc>
                        <a:spcAft>
                          <a:spcPts val="0"/>
                        </a:spcAft>
                        <a:buFont typeface="Symbol"/>
                        <a:buChar char=""/>
                      </a:pPr>
                      <a:r>
                        <a:rPr lang="id-ID" sz="1000">
                          <a:effectLst/>
                          <a:latin typeface="Comic Sans MS" pitchFamily="66" charset="0"/>
                        </a:rPr>
                        <a:t>Melakukan negosiasi perjanjian</a:t>
                      </a:r>
                      <a:endParaRPr lang="en-US" sz="1000">
                        <a:effectLst/>
                        <a:latin typeface="Comic Sans MS" pitchFamily="66" charset="0"/>
                      </a:endParaRPr>
                    </a:p>
                    <a:p>
                      <a:pPr>
                        <a:lnSpc>
                          <a:spcPct val="115000"/>
                        </a:lnSpc>
                        <a:spcAft>
                          <a:spcPts val="0"/>
                        </a:spcAft>
                      </a:pPr>
                      <a:r>
                        <a:rPr lang="id-ID" sz="1000">
                          <a:effectLst/>
                          <a:latin typeface="Comic Sans MS" pitchFamily="66" charset="0"/>
                        </a:rPr>
                        <a:t> </a:t>
                      </a:r>
                      <a:endParaRPr lang="en-US" sz="1000">
                        <a:effectLst/>
                        <a:latin typeface="Comic Sans MS" pitchFamily="66" charset="0"/>
                        <a:ea typeface="Calibri"/>
                        <a:cs typeface="Times New Roman"/>
                      </a:endParaRPr>
                    </a:p>
                  </a:txBody>
                  <a:tcPr marL="29517" marR="29517" marT="0" marB="0"/>
                </a:tc>
                <a:tc>
                  <a:txBody>
                    <a:bodyPr/>
                    <a:lstStyle/>
                    <a:p>
                      <a:pPr>
                        <a:lnSpc>
                          <a:spcPct val="115000"/>
                        </a:lnSpc>
                        <a:spcAft>
                          <a:spcPts val="0"/>
                        </a:spcAft>
                      </a:pPr>
                      <a:r>
                        <a:rPr lang="id-ID" sz="1000">
                          <a:effectLst/>
                          <a:latin typeface="Comic Sans MS" pitchFamily="66" charset="0"/>
                        </a:rPr>
                        <a:t>Negosiasi</a:t>
                      </a:r>
                      <a:endParaRPr lang="en-US" sz="1000">
                        <a:effectLst/>
                        <a:latin typeface="Comic Sans MS" pitchFamily="66" charset="0"/>
                      </a:endParaRPr>
                    </a:p>
                    <a:p>
                      <a:pPr marL="342900" lvl="0" indent="-342900">
                        <a:lnSpc>
                          <a:spcPct val="115000"/>
                        </a:lnSpc>
                        <a:spcAft>
                          <a:spcPts val="0"/>
                        </a:spcAft>
                        <a:buFont typeface="Symbol"/>
                        <a:buChar char=""/>
                      </a:pPr>
                      <a:r>
                        <a:rPr lang="id-ID" sz="1000">
                          <a:effectLst/>
                          <a:latin typeface="Comic Sans MS" pitchFamily="66" charset="0"/>
                        </a:rPr>
                        <a:t>Membangun keadilan</a:t>
                      </a:r>
                      <a:endParaRPr lang="en-US" sz="1000">
                        <a:effectLst/>
                        <a:latin typeface="Comic Sans MS" pitchFamily="66" charset="0"/>
                      </a:endParaRPr>
                    </a:p>
                    <a:p>
                      <a:pPr marL="342900" lvl="0" indent="-342900">
                        <a:lnSpc>
                          <a:spcPct val="115000"/>
                        </a:lnSpc>
                        <a:spcAft>
                          <a:spcPts val="0"/>
                        </a:spcAft>
                        <a:buFont typeface="Symbol"/>
                        <a:buChar char=""/>
                      </a:pPr>
                      <a:r>
                        <a:rPr lang="id-ID" sz="1000">
                          <a:effectLst/>
                          <a:latin typeface="Comic Sans MS" pitchFamily="66" charset="0"/>
                        </a:rPr>
                        <a:t>Memaksimalkan keuntungan</a:t>
                      </a:r>
                      <a:endParaRPr lang="en-US" sz="1000">
                        <a:effectLst/>
                        <a:latin typeface="Comic Sans MS" pitchFamily="66" charset="0"/>
                      </a:endParaRPr>
                    </a:p>
                    <a:p>
                      <a:pPr>
                        <a:lnSpc>
                          <a:spcPct val="115000"/>
                        </a:lnSpc>
                        <a:spcAft>
                          <a:spcPts val="0"/>
                        </a:spcAft>
                      </a:pPr>
                      <a:r>
                        <a:rPr lang="id-ID" sz="1000">
                          <a:effectLst/>
                          <a:latin typeface="Comic Sans MS" pitchFamily="66" charset="0"/>
                        </a:rPr>
                        <a:t> </a:t>
                      </a:r>
                      <a:endParaRPr lang="en-US" sz="1000">
                        <a:effectLst/>
                        <a:latin typeface="Comic Sans MS" pitchFamily="66" charset="0"/>
                        <a:ea typeface="Calibri"/>
                        <a:cs typeface="Times New Roman"/>
                      </a:endParaRPr>
                    </a:p>
                  </a:txBody>
                  <a:tcPr marL="29517" marR="29517" marT="0" marB="0"/>
                </a:tc>
                <a:extLst>
                  <a:ext uri="{0D108BD9-81ED-4DB2-BD59-A6C34878D82A}">
                    <a16:rowId xmlns="" xmlns:a16="http://schemas.microsoft.com/office/drawing/2014/main" val="10002"/>
                  </a:ext>
                </a:extLst>
              </a:tr>
              <a:tr h="686836">
                <a:tc vMerge="1">
                  <a:txBody>
                    <a:bodyPr/>
                    <a:lstStyle/>
                    <a:p>
                      <a:endParaRPr lang="en-US"/>
                    </a:p>
                  </a:txBody>
                  <a:tcPr/>
                </a:tc>
                <a:tc>
                  <a:txBody>
                    <a:bodyPr/>
                    <a:lstStyle/>
                    <a:p>
                      <a:pPr>
                        <a:lnSpc>
                          <a:spcPct val="115000"/>
                        </a:lnSpc>
                        <a:spcAft>
                          <a:spcPts val="0"/>
                        </a:spcAft>
                      </a:pPr>
                      <a:r>
                        <a:rPr lang="id-ID" sz="1000">
                          <a:effectLst/>
                          <a:latin typeface="Comic Sans MS" pitchFamily="66" charset="0"/>
                        </a:rPr>
                        <a:t>Pasca-Negosiasi</a:t>
                      </a:r>
                      <a:endParaRPr lang="en-US" sz="1000">
                        <a:effectLst/>
                        <a:latin typeface="Comic Sans MS" pitchFamily="66" charset="0"/>
                      </a:endParaRPr>
                    </a:p>
                    <a:p>
                      <a:pPr marL="342900" lvl="0" indent="-342900">
                        <a:lnSpc>
                          <a:spcPct val="115000"/>
                        </a:lnSpc>
                        <a:spcAft>
                          <a:spcPts val="0"/>
                        </a:spcAft>
                        <a:buFont typeface="Symbol"/>
                        <a:buChar char=""/>
                      </a:pPr>
                      <a:r>
                        <a:rPr lang="id-ID" sz="1000">
                          <a:effectLst/>
                          <a:latin typeface="Comic Sans MS" pitchFamily="66" charset="0"/>
                        </a:rPr>
                        <a:t>Pasca penyelesaian</a:t>
                      </a:r>
                      <a:endParaRPr lang="en-US" sz="1000">
                        <a:effectLst/>
                        <a:latin typeface="Comic Sans MS" pitchFamily="66" charset="0"/>
                      </a:endParaRPr>
                    </a:p>
                    <a:p>
                      <a:pPr>
                        <a:lnSpc>
                          <a:spcPct val="115000"/>
                        </a:lnSpc>
                        <a:spcAft>
                          <a:spcPts val="0"/>
                        </a:spcAft>
                      </a:pPr>
                      <a:r>
                        <a:rPr lang="id-ID" sz="1000">
                          <a:effectLst/>
                          <a:latin typeface="Comic Sans MS" pitchFamily="66" charset="0"/>
                        </a:rPr>
                        <a:t> </a:t>
                      </a:r>
                      <a:endParaRPr lang="en-US" sz="1000">
                        <a:effectLst/>
                        <a:latin typeface="Comic Sans MS" pitchFamily="66" charset="0"/>
                        <a:ea typeface="Calibri"/>
                        <a:cs typeface="Times New Roman"/>
                      </a:endParaRPr>
                    </a:p>
                  </a:txBody>
                  <a:tcPr marL="29517" marR="29517" marT="0" marB="0"/>
                </a:tc>
                <a:tc>
                  <a:txBody>
                    <a:bodyPr/>
                    <a:lstStyle/>
                    <a:p>
                      <a:pPr>
                        <a:lnSpc>
                          <a:spcPct val="115000"/>
                        </a:lnSpc>
                        <a:spcAft>
                          <a:spcPts val="0"/>
                        </a:spcAft>
                      </a:pPr>
                      <a:r>
                        <a:rPr lang="id-ID" sz="1000">
                          <a:effectLst/>
                          <a:latin typeface="Comic Sans MS" pitchFamily="66" charset="0"/>
                        </a:rPr>
                        <a:t>Pasca-Negosiasi</a:t>
                      </a:r>
                      <a:endParaRPr lang="en-US" sz="1000">
                        <a:effectLst/>
                        <a:latin typeface="Comic Sans MS" pitchFamily="66" charset="0"/>
                      </a:endParaRPr>
                    </a:p>
                    <a:p>
                      <a:pPr marL="342900" lvl="0" indent="-342900">
                        <a:lnSpc>
                          <a:spcPct val="115000"/>
                        </a:lnSpc>
                        <a:spcAft>
                          <a:spcPts val="0"/>
                        </a:spcAft>
                        <a:buFont typeface="Symbol"/>
                        <a:buChar char=""/>
                      </a:pPr>
                      <a:r>
                        <a:rPr lang="id-ID" sz="1000">
                          <a:effectLst/>
                          <a:latin typeface="Comic Sans MS" pitchFamily="66" charset="0"/>
                        </a:rPr>
                        <a:t>Mendefinisikan kontrak</a:t>
                      </a:r>
                      <a:endParaRPr lang="en-US" sz="1000">
                        <a:effectLst/>
                        <a:latin typeface="Comic Sans MS" pitchFamily="66" charset="0"/>
                        <a:ea typeface="Calibri"/>
                        <a:cs typeface="Times New Roman"/>
                      </a:endParaRPr>
                    </a:p>
                  </a:txBody>
                  <a:tcPr marL="29517" marR="29517" marT="0" marB="0"/>
                </a:tc>
                <a:tc>
                  <a:txBody>
                    <a:bodyPr/>
                    <a:lstStyle/>
                    <a:p>
                      <a:pPr>
                        <a:lnSpc>
                          <a:spcPct val="115000"/>
                        </a:lnSpc>
                        <a:spcAft>
                          <a:spcPts val="0"/>
                        </a:spcAft>
                      </a:pPr>
                      <a:r>
                        <a:rPr lang="id-ID" sz="1000">
                          <a:effectLst/>
                          <a:latin typeface="Comic Sans MS" pitchFamily="66" charset="0"/>
                        </a:rPr>
                        <a:t>Pasca-Negosiasi</a:t>
                      </a:r>
                      <a:endParaRPr lang="en-US" sz="1000">
                        <a:effectLst/>
                        <a:latin typeface="Comic Sans MS" pitchFamily="66" charset="0"/>
                      </a:endParaRPr>
                    </a:p>
                    <a:p>
                      <a:pPr marL="342900" lvl="0" indent="-342900">
                        <a:lnSpc>
                          <a:spcPct val="115000"/>
                        </a:lnSpc>
                        <a:spcAft>
                          <a:spcPts val="0"/>
                        </a:spcAft>
                        <a:buFont typeface="Symbol"/>
                        <a:buChar char=""/>
                      </a:pPr>
                      <a:r>
                        <a:rPr lang="id-ID" sz="1000">
                          <a:effectLst/>
                          <a:latin typeface="Comic Sans MS" pitchFamily="66" charset="0"/>
                        </a:rPr>
                        <a:t>Review Tanya jawab</a:t>
                      </a:r>
                      <a:endParaRPr lang="en-US" sz="1000">
                        <a:effectLst/>
                        <a:latin typeface="Comic Sans MS" pitchFamily="66" charset="0"/>
                      </a:endParaRPr>
                    </a:p>
                    <a:p>
                      <a:pPr marL="342900" lvl="0" indent="-342900">
                        <a:lnSpc>
                          <a:spcPct val="115000"/>
                        </a:lnSpc>
                        <a:spcAft>
                          <a:spcPts val="0"/>
                        </a:spcAft>
                        <a:buFont typeface="Symbol"/>
                        <a:buChar char=""/>
                      </a:pPr>
                      <a:r>
                        <a:rPr lang="id-ID" sz="1000">
                          <a:effectLst/>
                          <a:latin typeface="Comic Sans MS" pitchFamily="66" charset="0"/>
                        </a:rPr>
                        <a:t>Win-win spiral model iterations</a:t>
                      </a:r>
                      <a:endParaRPr lang="en-US" sz="1000">
                        <a:effectLst/>
                        <a:latin typeface="Comic Sans MS" pitchFamily="66" charset="0"/>
                        <a:ea typeface="Calibri"/>
                        <a:cs typeface="Times New Roman"/>
                      </a:endParaRPr>
                    </a:p>
                  </a:txBody>
                  <a:tcPr marL="29517" marR="29517" marT="0" marB="0"/>
                </a:tc>
                <a:tc>
                  <a:txBody>
                    <a:bodyPr/>
                    <a:lstStyle/>
                    <a:p>
                      <a:pPr>
                        <a:lnSpc>
                          <a:spcPct val="115000"/>
                        </a:lnSpc>
                        <a:spcAft>
                          <a:spcPts val="0"/>
                        </a:spcAft>
                      </a:pPr>
                      <a:r>
                        <a:rPr lang="id-ID" sz="1000">
                          <a:effectLst/>
                          <a:latin typeface="Comic Sans MS" pitchFamily="66" charset="0"/>
                        </a:rPr>
                        <a:t>Pasca-Negosiasi</a:t>
                      </a:r>
                      <a:endParaRPr lang="en-US" sz="1000">
                        <a:effectLst/>
                        <a:latin typeface="Comic Sans MS" pitchFamily="66" charset="0"/>
                      </a:endParaRPr>
                    </a:p>
                    <a:p>
                      <a:pPr marL="342900" lvl="0" indent="-342900">
                        <a:lnSpc>
                          <a:spcPct val="115000"/>
                        </a:lnSpc>
                        <a:spcAft>
                          <a:spcPts val="0"/>
                        </a:spcAft>
                        <a:buFont typeface="Symbol"/>
                        <a:buChar char=""/>
                      </a:pPr>
                      <a:r>
                        <a:rPr lang="id-ID" sz="1000">
                          <a:effectLst/>
                          <a:latin typeface="Comic Sans MS" pitchFamily="66" charset="0"/>
                        </a:rPr>
                        <a:t>Mengamankan komitmen</a:t>
                      </a:r>
                      <a:endParaRPr lang="en-US" sz="1000">
                        <a:effectLst/>
                        <a:latin typeface="Comic Sans MS" pitchFamily="66" charset="0"/>
                        <a:ea typeface="Calibri"/>
                        <a:cs typeface="Times New Roman"/>
                      </a:endParaRPr>
                    </a:p>
                  </a:txBody>
                  <a:tcPr marL="29517" marR="29517" marT="0" marB="0"/>
                </a:tc>
                <a:extLst>
                  <a:ext uri="{0D108BD9-81ED-4DB2-BD59-A6C34878D82A}">
                    <a16:rowId xmlns="" xmlns:a16="http://schemas.microsoft.com/office/drawing/2014/main" val="10003"/>
                  </a:ext>
                </a:extLst>
              </a:tr>
              <a:tr h="204867">
                <a:tc>
                  <a:txBody>
                    <a:bodyPr/>
                    <a:lstStyle/>
                    <a:p>
                      <a:pPr>
                        <a:lnSpc>
                          <a:spcPct val="115000"/>
                        </a:lnSpc>
                        <a:spcAft>
                          <a:spcPts val="0"/>
                        </a:spcAft>
                      </a:pPr>
                      <a:r>
                        <a:rPr lang="id-ID" sz="1000">
                          <a:effectLst/>
                          <a:latin typeface="Comic Sans MS" pitchFamily="66" charset="0"/>
                        </a:rPr>
                        <a:t>Strategi resolusi konflik</a:t>
                      </a:r>
                      <a:endParaRPr lang="en-US" sz="1000">
                        <a:effectLst/>
                        <a:latin typeface="Comic Sans MS" pitchFamily="66" charset="0"/>
                        <a:ea typeface="Calibri"/>
                        <a:cs typeface="Times New Roman"/>
                      </a:endParaRPr>
                    </a:p>
                  </a:txBody>
                  <a:tcPr marL="29517" marR="29517" marT="0" marB="0"/>
                </a:tc>
                <a:tc>
                  <a:txBody>
                    <a:bodyPr/>
                    <a:lstStyle/>
                    <a:p>
                      <a:pPr>
                        <a:lnSpc>
                          <a:spcPct val="115000"/>
                        </a:lnSpc>
                        <a:spcAft>
                          <a:spcPts val="0"/>
                        </a:spcAft>
                      </a:pPr>
                      <a:r>
                        <a:rPr lang="id-ID" sz="1000">
                          <a:effectLst/>
                          <a:latin typeface="Comic Sans MS" pitchFamily="66" charset="0"/>
                        </a:rPr>
                        <a:t>Bersaing</a:t>
                      </a:r>
                      <a:endParaRPr lang="en-US" sz="1000">
                        <a:effectLst/>
                        <a:latin typeface="Comic Sans MS" pitchFamily="66" charset="0"/>
                        <a:ea typeface="Calibri"/>
                        <a:cs typeface="Times New Roman"/>
                      </a:endParaRPr>
                    </a:p>
                  </a:txBody>
                  <a:tcPr marL="29517" marR="29517" marT="0" marB="0"/>
                </a:tc>
                <a:tc>
                  <a:txBody>
                    <a:bodyPr/>
                    <a:lstStyle/>
                    <a:p>
                      <a:pPr>
                        <a:lnSpc>
                          <a:spcPct val="115000"/>
                        </a:lnSpc>
                        <a:spcAft>
                          <a:spcPts val="0"/>
                        </a:spcAft>
                      </a:pPr>
                      <a:r>
                        <a:rPr lang="id-ID" sz="1000">
                          <a:effectLst/>
                          <a:latin typeface="Comic Sans MS" pitchFamily="66" charset="0"/>
                        </a:rPr>
                        <a:t>Bersaing</a:t>
                      </a:r>
                      <a:endParaRPr lang="en-US" sz="1000">
                        <a:effectLst/>
                        <a:latin typeface="Comic Sans MS" pitchFamily="66" charset="0"/>
                        <a:ea typeface="Calibri"/>
                        <a:cs typeface="Times New Roman"/>
                      </a:endParaRPr>
                    </a:p>
                  </a:txBody>
                  <a:tcPr marL="29517" marR="29517" marT="0" marB="0"/>
                </a:tc>
                <a:tc>
                  <a:txBody>
                    <a:bodyPr/>
                    <a:lstStyle/>
                    <a:p>
                      <a:pPr>
                        <a:lnSpc>
                          <a:spcPct val="115000"/>
                        </a:lnSpc>
                        <a:spcAft>
                          <a:spcPts val="0"/>
                        </a:spcAft>
                      </a:pPr>
                      <a:r>
                        <a:rPr lang="id-ID" sz="1000">
                          <a:effectLst/>
                          <a:latin typeface="Comic Sans MS" pitchFamily="66" charset="0"/>
                        </a:rPr>
                        <a:t>Kolaborasi kompromi</a:t>
                      </a:r>
                      <a:endParaRPr lang="en-US" sz="1000">
                        <a:effectLst/>
                        <a:latin typeface="Comic Sans MS" pitchFamily="66" charset="0"/>
                        <a:ea typeface="Calibri"/>
                        <a:cs typeface="Times New Roman"/>
                      </a:endParaRPr>
                    </a:p>
                  </a:txBody>
                  <a:tcPr marL="29517" marR="29517" marT="0" marB="0"/>
                </a:tc>
                <a:tc>
                  <a:txBody>
                    <a:bodyPr/>
                    <a:lstStyle/>
                    <a:p>
                      <a:pPr>
                        <a:lnSpc>
                          <a:spcPct val="115000"/>
                        </a:lnSpc>
                        <a:spcAft>
                          <a:spcPts val="0"/>
                        </a:spcAft>
                      </a:pPr>
                      <a:r>
                        <a:rPr lang="id-ID" sz="1000">
                          <a:effectLst/>
                          <a:latin typeface="Comic Sans MS" pitchFamily="66" charset="0"/>
                        </a:rPr>
                        <a:t>Kompromi bersaing</a:t>
                      </a:r>
                      <a:endParaRPr lang="en-US" sz="1000">
                        <a:effectLst/>
                        <a:latin typeface="Comic Sans MS" pitchFamily="66" charset="0"/>
                        <a:ea typeface="Calibri"/>
                        <a:cs typeface="Times New Roman"/>
                      </a:endParaRPr>
                    </a:p>
                  </a:txBody>
                  <a:tcPr marL="29517" marR="29517" marT="0" marB="0"/>
                </a:tc>
                <a:extLst>
                  <a:ext uri="{0D108BD9-81ED-4DB2-BD59-A6C34878D82A}">
                    <a16:rowId xmlns="" xmlns:a16="http://schemas.microsoft.com/office/drawing/2014/main" val="10004"/>
                  </a:ext>
                </a:extLst>
              </a:tr>
              <a:tr h="673074">
                <a:tc>
                  <a:txBody>
                    <a:bodyPr/>
                    <a:lstStyle/>
                    <a:p>
                      <a:pPr>
                        <a:lnSpc>
                          <a:spcPct val="115000"/>
                        </a:lnSpc>
                        <a:spcAft>
                          <a:spcPts val="0"/>
                        </a:spcAft>
                      </a:pPr>
                      <a:r>
                        <a:rPr lang="id-ID" sz="1000">
                          <a:effectLst/>
                          <a:latin typeface="Comic Sans MS" pitchFamily="66" charset="0"/>
                        </a:rPr>
                        <a:t>Kolaborasi situasi</a:t>
                      </a:r>
                      <a:endParaRPr lang="en-US" sz="1000">
                        <a:effectLst/>
                        <a:latin typeface="Comic Sans MS" pitchFamily="66" charset="0"/>
                        <a:ea typeface="Calibri"/>
                        <a:cs typeface="Times New Roman"/>
                      </a:endParaRPr>
                    </a:p>
                  </a:txBody>
                  <a:tcPr marL="29517" marR="29517" marT="0" marB="0"/>
                </a:tc>
                <a:tc>
                  <a:txBody>
                    <a:bodyPr/>
                    <a:lstStyle/>
                    <a:p>
                      <a:pPr marL="342900" lvl="0" indent="-342900">
                        <a:lnSpc>
                          <a:spcPct val="115000"/>
                        </a:lnSpc>
                        <a:spcAft>
                          <a:spcPts val="0"/>
                        </a:spcAft>
                        <a:buFont typeface="Symbol"/>
                        <a:buChar char=""/>
                      </a:pPr>
                      <a:r>
                        <a:rPr lang="en-US" sz="1000">
                          <a:effectLst/>
                          <a:latin typeface="Comic Sans MS" pitchFamily="66" charset="0"/>
                        </a:rPr>
                        <a:t>Different time/ Different place</a:t>
                      </a:r>
                      <a:endParaRPr lang="en-US" sz="1000">
                        <a:effectLst/>
                        <a:latin typeface="Comic Sans MS" pitchFamily="66" charset="0"/>
                        <a:ea typeface="Calibri"/>
                        <a:cs typeface="Times New Roman"/>
                      </a:endParaRPr>
                    </a:p>
                  </a:txBody>
                  <a:tcPr marL="29517" marR="29517" marT="0" marB="0"/>
                </a:tc>
                <a:tc>
                  <a:txBody>
                    <a:bodyPr/>
                    <a:lstStyle/>
                    <a:p>
                      <a:pPr marL="342900" lvl="0" indent="-342900">
                        <a:lnSpc>
                          <a:spcPct val="115000"/>
                        </a:lnSpc>
                        <a:spcAft>
                          <a:spcPts val="0"/>
                        </a:spcAft>
                        <a:buFont typeface="Symbol"/>
                        <a:buChar char=""/>
                      </a:pPr>
                      <a:r>
                        <a:rPr lang="en-US" sz="1000">
                          <a:effectLst/>
                          <a:latin typeface="Comic Sans MS" pitchFamily="66" charset="0"/>
                        </a:rPr>
                        <a:t>Different time/ Different place</a:t>
                      </a:r>
                      <a:endParaRPr lang="en-US" sz="1000">
                        <a:effectLst/>
                        <a:latin typeface="Comic Sans MS" pitchFamily="66" charset="0"/>
                        <a:ea typeface="Calibri"/>
                        <a:cs typeface="Times New Roman"/>
                      </a:endParaRPr>
                    </a:p>
                  </a:txBody>
                  <a:tcPr marL="29517" marR="29517" marT="0" marB="0"/>
                </a:tc>
                <a:tc>
                  <a:txBody>
                    <a:bodyPr/>
                    <a:lstStyle/>
                    <a:p>
                      <a:pPr marL="342900" lvl="0" indent="-342900">
                        <a:lnSpc>
                          <a:spcPct val="115000"/>
                        </a:lnSpc>
                        <a:spcAft>
                          <a:spcPts val="0"/>
                        </a:spcAft>
                        <a:buFont typeface="Symbol"/>
                        <a:buChar char=""/>
                      </a:pPr>
                      <a:r>
                        <a:rPr lang="en-US" sz="1000" dirty="0">
                          <a:effectLst/>
                          <a:latin typeface="Comic Sans MS" pitchFamily="66" charset="0"/>
                        </a:rPr>
                        <a:t>Same time/ Same place</a:t>
                      </a:r>
                    </a:p>
                  </a:txBody>
                  <a:tcPr marL="29517" marR="29517" marT="0" marB="0"/>
                </a:tc>
                <a:tc>
                  <a:txBody>
                    <a:bodyPr/>
                    <a:lstStyle/>
                    <a:p>
                      <a:pPr marL="342900" lvl="0" indent="-342900">
                        <a:lnSpc>
                          <a:spcPct val="115000"/>
                        </a:lnSpc>
                        <a:spcAft>
                          <a:spcPts val="0"/>
                        </a:spcAft>
                        <a:buFont typeface="Symbol"/>
                        <a:buChar char=""/>
                      </a:pPr>
                      <a:r>
                        <a:rPr lang="en-US" sz="1000">
                          <a:effectLst/>
                          <a:latin typeface="Comic Sans MS" pitchFamily="66" charset="0"/>
                        </a:rPr>
                        <a:t>Different time/ Different place</a:t>
                      </a:r>
                      <a:endParaRPr lang="en-US" sz="1000">
                        <a:effectLst/>
                        <a:latin typeface="Comic Sans MS" pitchFamily="66" charset="0"/>
                        <a:ea typeface="Calibri"/>
                        <a:cs typeface="Times New Roman"/>
                      </a:endParaRPr>
                    </a:p>
                  </a:txBody>
                  <a:tcPr marL="29517" marR="29517" marT="0" marB="0"/>
                </a:tc>
                <a:extLst>
                  <a:ext uri="{0D108BD9-81ED-4DB2-BD59-A6C34878D82A}">
                    <a16:rowId xmlns="" xmlns:a16="http://schemas.microsoft.com/office/drawing/2014/main" val="10005"/>
                  </a:ext>
                </a:extLst>
              </a:tr>
              <a:tr h="204867">
                <a:tc>
                  <a:txBody>
                    <a:bodyPr/>
                    <a:lstStyle/>
                    <a:p>
                      <a:pPr>
                        <a:lnSpc>
                          <a:spcPct val="115000"/>
                        </a:lnSpc>
                        <a:spcAft>
                          <a:spcPts val="0"/>
                        </a:spcAft>
                      </a:pPr>
                      <a:r>
                        <a:rPr lang="id-ID" sz="1000">
                          <a:effectLst/>
                          <a:latin typeface="Comic Sans MS" pitchFamily="66" charset="0"/>
                        </a:rPr>
                        <a:t>Alat Pendukung Negosiasi</a:t>
                      </a:r>
                      <a:endParaRPr lang="en-US" sz="1000">
                        <a:effectLst/>
                        <a:latin typeface="Comic Sans MS" pitchFamily="66" charset="0"/>
                        <a:ea typeface="Calibri"/>
                        <a:cs typeface="Times New Roman"/>
                      </a:endParaRPr>
                    </a:p>
                  </a:txBody>
                  <a:tcPr marL="29517" marR="29517" marT="0" marB="0"/>
                </a:tc>
                <a:tc>
                  <a:txBody>
                    <a:bodyPr/>
                    <a:lstStyle/>
                    <a:p>
                      <a:pPr>
                        <a:lnSpc>
                          <a:spcPct val="115000"/>
                        </a:lnSpc>
                        <a:spcAft>
                          <a:spcPts val="0"/>
                        </a:spcAft>
                      </a:pPr>
                      <a:r>
                        <a:rPr lang="id-ID" sz="1000" dirty="0">
                          <a:effectLst/>
                          <a:latin typeface="Comic Sans MS" pitchFamily="66" charset="0"/>
                        </a:rPr>
                        <a:t>Pro-active interventive</a:t>
                      </a:r>
                      <a:endParaRPr lang="en-US" sz="1000" dirty="0">
                        <a:effectLst/>
                        <a:latin typeface="Comic Sans MS" pitchFamily="66" charset="0"/>
                        <a:ea typeface="Calibri"/>
                        <a:cs typeface="Times New Roman"/>
                      </a:endParaRPr>
                    </a:p>
                  </a:txBody>
                  <a:tcPr marL="29517" marR="29517" marT="0" marB="0"/>
                </a:tc>
                <a:tc>
                  <a:txBody>
                    <a:bodyPr/>
                    <a:lstStyle/>
                    <a:p>
                      <a:pPr>
                        <a:lnSpc>
                          <a:spcPct val="115000"/>
                        </a:lnSpc>
                        <a:spcAft>
                          <a:spcPts val="0"/>
                        </a:spcAft>
                      </a:pPr>
                      <a:r>
                        <a:rPr lang="id-ID" sz="1000">
                          <a:effectLst/>
                          <a:latin typeface="Comic Sans MS" pitchFamily="66" charset="0"/>
                        </a:rPr>
                        <a:t>Active facilitative</a:t>
                      </a:r>
                      <a:endParaRPr lang="en-US" sz="1000">
                        <a:effectLst/>
                        <a:latin typeface="Comic Sans MS" pitchFamily="66" charset="0"/>
                        <a:ea typeface="Calibri"/>
                        <a:cs typeface="Times New Roman"/>
                      </a:endParaRPr>
                    </a:p>
                  </a:txBody>
                  <a:tcPr marL="29517" marR="29517" marT="0" marB="0"/>
                </a:tc>
                <a:tc>
                  <a:txBody>
                    <a:bodyPr/>
                    <a:lstStyle/>
                    <a:p>
                      <a:pPr>
                        <a:lnSpc>
                          <a:spcPct val="115000"/>
                        </a:lnSpc>
                        <a:spcAft>
                          <a:spcPts val="0"/>
                        </a:spcAft>
                      </a:pPr>
                      <a:r>
                        <a:rPr lang="id-ID" sz="1000">
                          <a:effectLst/>
                          <a:latin typeface="Comic Sans MS" pitchFamily="66" charset="0"/>
                        </a:rPr>
                        <a:t>Active facilitative</a:t>
                      </a:r>
                      <a:endParaRPr lang="en-US" sz="1000">
                        <a:effectLst/>
                        <a:latin typeface="Comic Sans MS" pitchFamily="66" charset="0"/>
                        <a:ea typeface="Calibri"/>
                        <a:cs typeface="Times New Roman"/>
                      </a:endParaRPr>
                    </a:p>
                  </a:txBody>
                  <a:tcPr marL="29517" marR="29517" marT="0" marB="0"/>
                </a:tc>
                <a:tc>
                  <a:txBody>
                    <a:bodyPr/>
                    <a:lstStyle/>
                    <a:p>
                      <a:pPr>
                        <a:lnSpc>
                          <a:spcPct val="115000"/>
                        </a:lnSpc>
                        <a:spcAft>
                          <a:spcPts val="0"/>
                        </a:spcAft>
                      </a:pPr>
                      <a:r>
                        <a:rPr lang="id-ID" sz="1000" dirty="0">
                          <a:effectLst/>
                          <a:latin typeface="Comic Sans MS" pitchFamily="66" charset="0"/>
                        </a:rPr>
                        <a:t>Active facilitative</a:t>
                      </a:r>
                      <a:endParaRPr lang="en-US" sz="1000" dirty="0">
                        <a:effectLst/>
                        <a:latin typeface="Comic Sans MS" pitchFamily="66" charset="0"/>
                        <a:ea typeface="Calibri"/>
                        <a:cs typeface="Times New Roman"/>
                      </a:endParaRPr>
                    </a:p>
                  </a:txBody>
                  <a:tcPr marL="29517" marR="29517" marT="0" marB="0"/>
                </a:tc>
                <a:extLst>
                  <a:ext uri="{0D108BD9-81ED-4DB2-BD59-A6C34878D82A}">
                    <a16:rowId xmlns="" xmlns:a16="http://schemas.microsoft.com/office/drawing/2014/main" val="10006"/>
                  </a:ext>
                </a:extLst>
              </a:tr>
            </a:tbl>
          </a:graphicData>
        </a:graphic>
      </p:graphicFrame>
    </p:spTree>
    <p:extLst>
      <p:ext uri="{BB962C8B-B14F-4D97-AF65-F5344CB8AC3E}">
        <p14:creationId xmlns:p14="http://schemas.microsoft.com/office/powerpoint/2010/main" val="38278823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Content Placeholder 2"/>
          <p:cNvSpPr>
            <a:spLocks noGrp="1"/>
          </p:cNvSpPr>
          <p:nvPr>
            <p:ph sz="quarter" idx="4294967295"/>
          </p:nvPr>
        </p:nvSpPr>
        <p:spPr>
          <a:xfrm>
            <a:off x="2514600" y="3124200"/>
            <a:ext cx="4495800" cy="1066800"/>
          </a:xfrm>
          <a:prstGeom prst="rect">
            <a:avLst/>
          </a:prstGeom>
        </p:spPr>
        <p:txBody>
          <a:bodyPr>
            <a:normAutofit fontScale="85000" lnSpcReduction="10000"/>
          </a:bodyPr>
          <a:lstStyle/>
          <a:p>
            <a:pPr marL="0" indent="0">
              <a:buNone/>
              <a:defRPr/>
            </a:pPr>
            <a:r>
              <a:rPr lang="en-US" sz="5400" dirty="0">
                <a:solidFill>
                  <a:schemeClr val="tx1"/>
                </a:solidFill>
                <a:latin typeface="Times New Roman" pitchFamily="18" charset="0"/>
                <a:cs typeface="Times New Roman" pitchFamily="18" charset="0"/>
              </a:rPr>
              <a:t>TERIMA KASIH</a:t>
            </a:r>
            <a:endParaRPr lang="id-ID" sz="4000" dirty="0">
              <a:solidFill>
                <a:schemeClr val="tx1"/>
              </a:solidFill>
              <a:latin typeface="Times New Roman" pitchFamily="18" charset="0"/>
              <a:cs typeface="Times New Roman" pitchFamily="18" charset="0"/>
            </a:endParaRPr>
          </a:p>
          <a:p>
            <a:pPr>
              <a:defRPr/>
            </a:pPr>
            <a:endParaRPr lang="id-ID" sz="40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25360161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86800" cy="685800"/>
          </a:xfrm>
        </p:spPr>
        <p:txBody>
          <a:bodyPr/>
          <a:lstStyle/>
          <a:p>
            <a:pPr marL="45720" indent="0" algn="ctr">
              <a:buNone/>
            </a:pPr>
            <a:r>
              <a:rPr lang="en-US" sz="3200" dirty="0" err="1"/>
              <a:t>Pendahuluan</a:t>
            </a:r>
            <a:r>
              <a:rPr lang="en-US" sz="3200" dirty="0"/>
              <a:t> Requirements Negotiation</a:t>
            </a:r>
            <a:endParaRPr lang="en-US" sz="3600" dirty="0">
              <a:solidFill>
                <a:srgbClr val="FF0000"/>
              </a:solidFill>
            </a:endParaRPr>
          </a:p>
        </p:txBody>
      </p:sp>
      <p:sp>
        <p:nvSpPr>
          <p:cNvPr id="5" name="Content Placeholder 3"/>
          <p:cNvSpPr>
            <a:spLocks noGrp="1"/>
          </p:cNvSpPr>
          <p:nvPr>
            <p:ph sz="quarter" idx="4294967295"/>
          </p:nvPr>
        </p:nvSpPr>
        <p:spPr>
          <a:xfrm>
            <a:off x="76200" y="1066800"/>
            <a:ext cx="8847083" cy="5638800"/>
          </a:xfrm>
          <a:prstGeom prst="rect">
            <a:avLst/>
          </a:prstGeom>
        </p:spPr>
        <p:txBody>
          <a:bodyPr>
            <a:noAutofit/>
          </a:bodyPr>
          <a:lstStyle/>
          <a:p>
            <a:pPr marL="388620" algn="just">
              <a:lnSpc>
                <a:spcPct val="150000"/>
              </a:lnSpc>
              <a:buFont typeface="Wingdings" pitchFamily="2" charset="2"/>
              <a:buChar char="ü"/>
            </a:pPr>
            <a:r>
              <a:rPr lang="id-ID" dirty="0">
                <a:solidFill>
                  <a:schemeClr val="tx1"/>
                </a:solidFill>
                <a:latin typeface="Comic Sans MS" pitchFamily="66" charset="0"/>
              </a:rPr>
              <a:t>Konflik memainkan peran penting dalam rekayasa perangkat lunak, meskipun konflik sering diabaikan atau penanganan yang buruk dengan metode pembangunan yang ada. </a:t>
            </a:r>
            <a:endParaRPr lang="en-US" dirty="0">
              <a:solidFill>
                <a:schemeClr val="tx1"/>
              </a:solidFill>
              <a:latin typeface="Comic Sans MS" pitchFamily="66" charset="0"/>
            </a:endParaRPr>
          </a:p>
          <a:p>
            <a:pPr marL="388620" algn="just">
              <a:lnSpc>
                <a:spcPct val="150000"/>
              </a:lnSpc>
              <a:buFont typeface="Wingdings" pitchFamily="2" charset="2"/>
              <a:buChar char="ü"/>
            </a:pPr>
            <a:r>
              <a:rPr lang="id-ID" dirty="0">
                <a:solidFill>
                  <a:schemeClr val="tx1"/>
                </a:solidFill>
                <a:latin typeface="Comic Sans MS" pitchFamily="66" charset="0"/>
              </a:rPr>
              <a:t>Konflik yang muncul hamp</a:t>
            </a:r>
            <a:r>
              <a:rPr lang="en-US" dirty="0">
                <a:solidFill>
                  <a:schemeClr val="tx1"/>
                </a:solidFill>
                <a:latin typeface="Comic Sans MS" pitchFamily="66" charset="0"/>
              </a:rPr>
              <a:t>i</a:t>
            </a:r>
            <a:r>
              <a:rPr lang="id-ID" dirty="0">
                <a:solidFill>
                  <a:schemeClr val="tx1"/>
                </a:solidFill>
                <a:latin typeface="Comic Sans MS" pitchFamily="66" charset="0"/>
              </a:rPr>
              <a:t>r pasti dat</a:t>
            </a:r>
            <a:r>
              <a:rPr lang="en-US" dirty="0">
                <a:solidFill>
                  <a:schemeClr val="tx1"/>
                </a:solidFill>
                <a:latin typeface="Comic Sans MS" pitchFamily="66" charset="0"/>
              </a:rPr>
              <a:t>a</a:t>
            </a:r>
            <a:r>
              <a:rPr lang="id-ID" dirty="0">
                <a:solidFill>
                  <a:schemeClr val="tx1"/>
                </a:solidFill>
                <a:latin typeface="Comic Sans MS" pitchFamily="66" charset="0"/>
              </a:rPr>
              <a:t>ng dari </a:t>
            </a:r>
            <a:r>
              <a:rPr lang="id-ID" i="1" dirty="0">
                <a:solidFill>
                  <a:schemeClr val="tx1"/>
                </a:solidFill>
                <a:latin typeface="Comic Sans MS" pitchFamily="66" charset="0"/>
              </a:rPr>
              <a:t>stakeholder </a:t>
            </a:r>
            <a:r>
              <a:rPr lang="id-ID" dirty="0">
                <a:solidFill>
                  <a:schemeClr val="tx1"/>
                </a:solidFill>
                <a:latin typeface="Comic Sans MS" pitchFamily="66" charset="0"/>
              </a:rPr>
              <a:t>proyek seperti calon pengguna sistem, pemilik, pengembang atau aktor lain karena ketidakcocokan. </a:t>
            </a:r>
            <a:endParaRPr lang="en-US" sz="2000" dirty="0">
              <a:solidFill>
                <a:schemeClr val="tx1"/>
              </a:solidFill>
              <a:latin typeface="Comic Sans MS" pitchFamily="66" charset="0"/>
            </a:endParaRPr>
          </a:p>
        </p:txBody>
      </p:sp>
    </p:spTree>
    <p:extLst>
      <p:ext uri="{BB962C8B-B14F-4D97-AF65-F5344CB8AC3E}">
        <p14:creationId xmlns:p14="http://schemas.microsoft.com/office/powerpoint/2010/main" val="16289478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86800" cy="685800"/>
          </a:xfrm>
        </p:spPr>
        <p:txBody>
          <a:bodyPr/>
          <a:lstStyle/>
          <a:p>
            <a:pPr marL="45720" indent="0" algn="ctr">
              <a:buNone/>
            </a:pPr>
            <a:r>
              <a:rPr lang="en-US" sz="3200" dirty="0" err="1"/>
              <a:t>Pendahuluan</a:t>
            </a:r>
            <a:r>
              <a:rPr lang="en-US" sz="3200" dirty="0"/>
              <a:t> Requirements Negotiation</a:t>
            </a:r>
            <a:endParaRPr lang="en-US" sz="3600" dirty="0">
              <a:solidFill>
                <a:srgbClr val="FF0000"/>
              </a:solidFill>
            </a:endParaRPr>
          </a:p>
        </p:txBody>
      </p:sp>
      <p:sp>
        <p:nvSpPr>
          <p:cNvPr id="5" name="Content Placeholder 3"/>
          <p:cNvSpPr>
            <a:spLocks noGrp="1"/>
          </p:cNvSpPr>
          <p:nvPr>
            <p:ph sz="quarter" idx="4294967295"/>
          </p:nvPr>
        </p:nvSpPr>
        <p:spPr>
          <a:xfrm>
            <a:off x="76200" y="1066800"/>
            <a:ext cx="8847083" cy="5638800"/>
          </a:xfrm>
          <a:prstGeom prst="rect">
            <a:avLst/>
          </a:prstGeom>
        </p:spPr>
        <p:txBody>
          <a:bodyPr>
            <a:noAutofit/>
          </a:bodyPr>
          <a:lstStyle/>
          <a:p>
            <a:pPr algn="just">
              <a:lnSpc>
                <a:spcPct val="150000"/>
              </a:lnSpc>
              <a:buFont typeface="Wingdings" pitchFamily="2" charset="2"/>
              <a:buChar char="ü"/>
            </a:pPr>
            <a:r>
              <a:rPr lang="id-ID" dirty="0">
                <a:solidFill>
                  <a:schemeClr val="tx1"/>
                </a:solidFill>
                <a:latin typeface="Comic Sans MS" pitchFamily="66" charset="0"/>
              </a:rPr>
              <a:t>Negosiasi kebutuhan tidak hanya dilakukan satu kali dalam proyek, tetapi harus dilakukan pada tahap awal, dan diulang pada tahap akhir. </a:t>
            </a:r>
            <a:endParaRPr lang="en-US" dirty="0">
              <a:solidFill>
                <a:schemeClr val="tx1"/>
              </a:solidFill>
              <a:latin typeface="Comic Sans MS" pitchFamily="66" charset="0"/>
            </a:endParaRPr>
          </a:p>
          <a:p>
            <a:pPr algn="just">
              <a:lnSpc>
                <a:spcPct val="150000"/>
              </a:lnSpc>
              <a:buFont typeface="Wingdings" pitchFamily="2" charset="2"/>
              <a:buChar char="ü"/>
            </a:pPr>
            <a:r>
              <a:rPr lang="id-ID" dirty="0">
                <a:solidFill>
                  <a:schemeClr val="tx1"/>
                </a:solidFill>
                <a:latin typeface="Comic Sans MS" pitchFamily="66" charset="0"/>
              </a:rPr>
              <a:t>Dalam setiap siklus para </a:t>
            </a:r>
            <a:r>
              <a:rPr lang="id-ID" i="1" dirty="0">
                <a:solidFill>
                  <a:schemeClr val="tx1"/>
                </a:solidFill>
                <a:latin typeface="Comic Sans MS" pitchFamily="66" charset="0"/>
              </a:rPr>
              <a:t>stakeholder </a:t>
            </a:r>
            <a:r>
              <a:rPr lang="id-ID" dirty="0">
                <a:solidFill>
                  <a:schemeClr val="tx1"/>
                </a:solidFill>
                <a:latin typeface="Comic Sans MS" pitchFamily="66" charset="0"/>
              </a:rPr>
              <a:t>mempunyai kepentingan dan tujuan baru yang harus dipertimbangkan sehingga menimbulkan negosiasi. </a:t>
            </a:r>
            <a:endParaRPr lang="en-US" dirty="0">
              <a:solidFill>
                <a:schemeClr val="tx1"/>
              </a:solidFill>
              <a:latin typeface="Comic Sans MS" pitchFamily="66" charset="0"/>
            </a:endParaRPr>
          </a:p>
          <a:p>
            <a:pPr algn="just">
              <a:lnSpc>
                <a:spcPct val="150000"/>
              </a:lnSpc>
              <a:buFont typeface="Wingdings" pitchFamily="2" charset="2"/>
              <a:buChar char="ü"/>
            </a:pPr>
            <a:r>
              <a:rPr lang="id-ID" dirty="0">
                <a:solidFill>
                  <a:schemeClr val="tx1"/>
                </a:solidFill>
                <a:latin typeface="Comic Sans MS" pitchFamily="66" charset="0"/>
              </a:rPr>
              <a:t>Dalam metode seperti model </a:t>
            </a:r>
            <a:r>
              <a:rPr lang="id-ID" dirty="0" smtClean="0">
                <a:solidFill>
                  <a:schemeClr val="tx1"/>
                </a:solidFill>
                <a:latin typeface="Comic Sans MS" pitchFamily="66" charset="0"/>
              </a:rPr>
              <a:t>spiral</a:t>
            </a:r>
            <a:r>
              <a:rPr lang="en-US" dirty="0" smtClean="0">
                <a:solidFill>
                  <a:schemeClr val="tx1"/>
                </a:solidFill>
                <a:latin typeface="Comic Sans MS" pitchFamily="66" charset="0"/>
              </a:rPr>
              <a:t>,</a:t>
            </a:r>
            <a:r>
              <a:rPr lang="id-ID" dirty="0" smtClean="0">
                <a:solidFill>
                  <a:schemeClr val="tx1"/>
                </a:solidFill>
                <a:latin typeface="Comic Sans MS" pitchFamily="66" charset="0"/>
              </a:rPr>
              <a:t> </a:t>
            </a:r>
            <a:r>
              <a:rPr lang="id-ID" dirty="0">
                <a:solidFill>
                  <a:schemeClr val="tx1"/>
                </a:solidFill>
                <a:latin typeface="Comic Sans MS" pitchFamily="66" charset="0"/>
              </a:rPr>
              <a:t>perjanjian yang dicapai berevolusi menjadi kebutuhan yang lebih rinci. </a:t>
            </a:r>
            <a:endParaRPr lang="en-US" dirty="0">
              <a:solidFill>
                <a:schemeClr val="tx1"/>
              </a:solidFill>
              <a:latin typeface="Comic Sans MS" pitchFamily="66" charset="0"/>
            </a:endParaRPr>
          </a:p>
        </p:txBody>
      </p:sp>
    </p:spTree>
    <p:extLst>
      <p:ext uri="{BB962C8B-B14F-4D97-AF65-F5344CB8AC3E}">
        <p14:creationId xmlns:p14="http://schemas.microsoft.com/office/powerpoint/2010/main" val="38841402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86800" cy="685800"/>
          </a:xfrm>
        </p:spPr>
        <p:txBody>
          <a:bodyPr/>
          <a:lstStyle/>
          <a:p>
            <a:pPr marL="45720" indent="0" algn="ctr">
              <a:buNone/>
            </a:pPr>
            <a:r>
              <a:rPr lang="en-US" sz="3200" dirty="0" err="1"/>
              <a:t>Tujuan</a:t>
            </a:r>
            <a:r>
              <a:rPr lang="en-US" sz="3200" dirty="0"/>
              <a:t> Requirements Negotiation</a:t>
            </a:r>
            <a:endParaRPr lang="en-US" sz="3600" dirty="0">
              <a:solidFill>
                <a:srgbClr val="FF0000"/>
              </a:solidFill>
            </a:endParaRPr>
          </a:p>
        </p:txBody>
      </p:sp>
      <p:sp>
        <p:nvSpPr>
          <p:cNvPr id="5" name="Content Placeholder 3"/>
          <p:cNvSpPr>
            <a:spLocks noGrp="1"/>
          </p:cNvSpPr>
          <p:nvPr>
            <p:ph sz="quarter" idx="4294967295"/>
          </p:nvPr>
        </p:nvSpPr>
        <p:spPr>
          <a:xfrm>
            <a:off x="76200" y="1066800"/>
            <a:ext cx="8847083" cy="5638800"/>
          </a:xfrm>
          <a:prstGeom prst="rect">
            <a:avLst/>
          </a:prstGeom>
        </p:spPr>
        <p:txBody>
          <a:bodyPr>
            <a:noAutofit/>
          </a:bodyPr>
          <a:lstStyle/>
          <a:p>
            <a:pPr algn="just">
              <a:lnSpc>
                <a:spcPct val="150000"/>
              </a:lnSpc>
              <a:buFont typeface="Wingdings" pitchFamily="2" charset="2"/>
              <a:buChar char="Ø"/>
            </a:pPr>
            <a:r>
              <a:rPr lang="id-ID" dirty="0">
                <a:solidFill>
                  <a:schemeClr val="tx1"/>
                </a:solidFill>
                <a:latin typeface="Comic Sans MS" pitchFamily="66" charset="0"/>
              </a:rPr>
              <a:t>Tujuan utama dari negosiasi kebutuhan</a:t>
            </a:r>
            <a:endParaRPr lang="en-US" dirty="0">
              <a:solidFill>
                <a:schemeClr val="tx1"/>
              </a:solidFill>
              <a:latin typeface="Comic Sans MS" pitchFamily="66" charset="0"/>
            </a:endParaRPr>
          </a:p>
          <a:p>
            <a:pPr marL="0" indent="0" algn="just">
              <a:lnSpc>
                <a:spcPct val="150000"/>
              </a:lnSpc>
              <a:buNone/>
            </a:pPr>
            <a:r>
              <a:rPr lang="en-US" b="1" dirty="0">
                <a:solidFill>
                  <a:schemeClr val="tx1"/>
                </a:solidFill>
                <a:latin typeface="Comic Sans MS" pitchFamily="66" charset="0"/>
                <a:cs typeface="Times New Roman" pitchFamily="18" charset="0"/>
              </a:rPr>
              <a:t>				</a:t>
            </a:r>
            <a:r>
              <a:rPr lang="en-US" sz="8000" dirty="0">
                <a:solidFill>
                  <a:schemeClr val="tx1"/>
                </a:solidFill>
                <a:latin typeface="Times New Roman" pitchFamily="18" charset="0"/>
                <a:cs typeface="Times New Roman" pitchFamily="18" charset="0"/>
              </a:rPr>
              <a:t>?</a:t>
            </a:r>
          </a:p>
          <a:p>
            <a:pPr algn="just">
              <a:lnSpc>
                <a:spcPct val="150000"/>
              </a:lnSpc>
              <a:buFont typeface="Wingdings" pitchFamily="2" charset="2"/>
              <a:buChar char="Ø"/>
            </a:pPr>
            <a:endParaRPr lang="en-US" dirty="0">
              <a:solidFill>
                <a:schemeClr val="tx1"/>
              </a:solidFill>
              <a:latin typeface="Comic Sans MS" pitchFamily="66" charset="0"/>
            </a:endParaRPr>
          </a:p>
        </p:txBody>
      </p:sp>
    </p:spTree>
    <p:extLst>
      <p:ext uri="{BB962C8B-B14F-4D97-AF65-F5344CB8AC3E}">
        <p14:creationId xmlns:p14="http://schemas.microsoft.com/office/powerpoint/2010/main" val="42877692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86800" cy="685800"/>
          </a:xfrm>
        </p:spPr>
        <p:txBody>
          <a:bodyPr/>
          <a:lstStyle/>
          <a:p>
            <a:pPr marL="45720"/>
            <a:r>
              <a:rPr lang="en-US" sz="3200" dirty="0" err="1"/>
              <a:t>Tujuan</a:t>
            </a:r>
            <a:r>
              <a:rPr lang="en-US" sz="3200" dirty="0"/>
              <a:t> Requirements Negotiation</a:t>
            </a:r>
            <a:endParaRPr lang="en-US" sz="3600" dirty="0">
              <a:solidFill>
                <a:srgbClr val="FF0000"/>
              </a:solidFill>
            </a:endParaRPr>
          </a:p>
        </p:txBody>
      </p:sp>
      <p:sp>
        <p:nvSpPr>
          <p:cNvPr id="5" name="Content Placeholder 3"/>
          <p:cNvSpPr>
            <a:spLocks noGrp="1"/>
          </p:cNvSpPr>
          <p:nvPr>
            <p:ph sz="quarter" idx="4294967295"/>
          </p:nvPr>
        </p:nvSpPr>
        <p:spPr>
          <a:xfrm>
            <a:off x="76200" y="1066800"/>
            <a:ext cx="8847083" cy="5638800"/>
          </a:xfrm>
          <a:prstGeom prst="rect">
            <a:avLst/>
          </a:prstGeom>
        </p:spPr>
        <p:txBody>
          <a:bodyPr>
            <a:noAutofit/>
          </a:bodyPr>
          <a:lstStyle/>
          <a:p>
            <a:pPr algn="just">
              <a:lnSpc>
                <a:spcPct val="150000"/>
              </a:lnSpc>
              <a:buFont typeface="Wingdings" pitchFamily="2" charset="2"/>
              <a:buChar char="Ø"/>
            </a:pPr>
            <a:r>
              <a:rPr lang="id-ID" dirty="0">
                <a:solidFill>
                  <a:schemeClr val="tx1"/>
                </a:solidFill>
                <a:latin typeface="Comic Sans MS" pitchFamily="66" charset="0"/>
              </a:rPr>
              <a:t>Tujuan utama dari negosiasi kebutuhan adalah </a:t>
            </a:r>
            <a:r>
              <a:rPr lang="id-ID" dirty="0">
                <a:solidFill>
                  <a:srgbClr val="0070C0"/>
                </a:solidFill>
                <a:latin typeface="Comic Sans MS" pitchFamily="66" charset="0"/>
              </a:rPr>
              <a:t>untuk mengidentifikasi dan menyelesaikan konflik antar para </a:t>
            </a:r>
            <a:r>
              <a:rPr lang="id-ID" i="1" dirty="0">
                <a:solidFill>
                  <a:srgbClr val="0070C0"/>
                </a:solidFill>
                <a:latin typeface="Comic Sans MS" pitchFamily="66" charset="0"/>
              </a:rPr>
              <a:t>stakeholder </a:t>
            </a:r>
            <a:r>
              <a:rPr lang="id-ID" dirty="0">
                <a:solidFill>
                  <a:srgbClr val="0070C0"/>
                </a:solidFill>
                <a:latin typeface="Comic Sans MS" pitchFamily="66" charset="0"/>
              </a:rPr>
              <a:t>(pemangku kepentingan)</a:t>
            </a:r>
            <a:r>
              <a:rPr lang="id-ID" dirty="0">
                <a:solidFill>
                  <a:schemeClr val="tx1"/>
                </a:solidFill>
                <a:latin typeface="Comic Sans MS" pitchFamily="66" charset="0"/>
              </a:rPr>
              <a:t>. </a:t>
            </a:r>
            <a:endParaRPr lang="en-US" dirty="0">
              <a:solidFill>
                <a:schemeClr val="tx1"/>
              </a:solidFill>
              <a:latin typeface="Comic Sans MS" pitchFamily="66" charset="0"/>
            </a:endParaRPr>
          </a:p>
          <a:p>
            <a:pPr algn="just">
              <a:lnSpc>
                <a:spcPct val="150000"/>
              </a:lnSpc>
              <a:buFont typeface="Wingdings" pitchFamily="2" charset="2"/>
              <a:buChar char="Ø"/>
            </a:pPr>
            <a:r>
              <a:rPr lang="id-ID" dirty="0">
                <a:solidFill>
                  <a:schemeClr val="tx1"/>
                </a:solidFill>
                <a:latin typeface="Comic Sans MS" pitchFamily="66" charset="0"/>
              </a:rPr>
              <a:t>Ini memberikan kontribusi untuk tujuan mendefinisikan kebutuhan yang layak dan mengakomodasi semua tujuan dan harapan </a:t>
            </a:r>
            <a:r>
              <a:rPr lang="id-ID" i="1" dirty="0">
                <a:solidFill>
                  <a:schemeClr val="tx1"/>
                </a:solidFill>
                <a:latin typeface="Comic Sans MS" pitchFamily="66" charset="0"/>
              </a:rPr>
              <a:t>stakeholder.</a:t>
            </a:r>
            <a:endParaRPr lang="en-US" dirty="0">
              <a:solidFill>
                <a:schemeClr val="tx1"/>
              </a:solidFill>
              <a:latin typeface="Comic Sans MS" pitchFamily="66" charset="0"/>
            </a:endParaRPr>
          </a:p>
          <a:p>
            <a:pPr algn="just">
              <a:lnSpc>
                <a:spcPct val="150000"/>
              </a:lnSpc>
            </a:pPr>
            <a:endParaRPr lang="en-US" dirty="0">
              <a:solidFill>
                <a:schemeClr val="tx1"/>
              </a:solidFill>
              <a:latin typeface="Comic Sans MS" pitchFamily="66" charset="0"/>
            </a:endParaRPr>
          </a:p>
        </p:txBody>
      </p:sp>
    </p:spTree>
    <p:extLst>
      <p:ext uri="{BB962C8B-B14F-4D97-AF65-F5344CB8AC3E}">
        <p14:creationId xmlns:p14="http://schemas.microsoft.com/office/powerpoint/2010/main" val="18214260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86800" cy="685800"/>
          </a:xfrm>
        </p:spPr>
        <p:txBody>
          <a:bodyPr/>
          <a:lstStyle/>
          <a:p>
            <a:pPr marL="45720"/>
            <a:r>
              <a:rPr lang="en-US" sz="3200" dirty="0" err="1"/>
              <a:t>Tujuan</a:t>
            </a:r>
            <a:r>
              <a:rPr lang="en-US" sz="3200" dirty="0"/>
              <a:t> Requirements Negotiation</a:t>
            </a:r>
            <a:endParaRPr lang="en-US" sz="3600" dirty="0">
              <a:solidFill>
                <a:srgbClr val="FF0000"/>
              </a:solidFill>
            </a:endParaRPr>
          </a:p>
        </p:txBody>
      </p:sp>
      <p:sp>
        <p:nvSpPr>
          <p:cNvPr id="5" name="Content Placeholder 3"/>
          <p:cNvSpPr>
            <a:spLocks noGrp="1"/>
          </p:cNvSpPr>
          <p:nvPr>
            <p:ph sz="quarter" idx="4294967295"/>
          </p:nvPr>
        </p:nvSpPr>
        <p:spPr>
          <a:xfrm>
            <a:off x="76200" y="1066800"/>
            <a:ext cx="8847083" cy="5638800"/>
          </a:xfrm>
          <a:prstGeom prst="rect">
            <a:avLst/>
          </a:prstGeom>
        </p:spPr>
        <p:txBody>
          <a:bodyPr>
            <a:noAutofit/>
          </a:bodyPr>
          <a:lstStyle/>
          <a:p>
            <a:pPr marL="0" indent="0" algn="just">
              <a:lnSpc>
                <a:spcPct val="150000"/>
              </a:lnSpc>
              <a:buNone/>
            </a:pPr>
            <a:r>
              <a:rPr lang="id-ID" dirty="0">
                <a:solidFill>
                  <a:schemeClr val="tx1"/>
                </a:solidFill>
                <a:latin typeface="Comic Sans MS" pitchFamily="66" charset="0"/>
              </a:rPr>
              <a:t>Selain </a:t>
            </a:r>
            <a:r>
              <a:rPr lang="en-US" dirty="0" err="1">
                <a:solidFill>
                  <a:schemeClr val="tx1"/>
                </a:solidFill>
                <a:latin typeface="Comic Sans MS" pitchFamily="66" charset="0"/>
              </a:rPr>
              <a:t>itu</a:t>
            </a:r>
            <a:r>
              <a:rPr lang="en-US" dirty="0">
                <a:solidFill>
                  <a:schemeClr val="tx1"/>
                </a:solidFill>
                <a:latin typeface="Comic Sans MS" pitchFamily="66" charset="0"/>
              </a:rPr>
              <a:t>, </a:t>
            </a:r>
            <a:r>
              <a:rPr lang="id-ID" dirty="0">
                <a:solidFill>
                  <a:schemeClr val="tx1"/>
                </a:solidFill>
                <a:latin typeface="Comic Sans MS" pitchFamily="66" charset="0"/>
              </a:rPr>
              <a:t>terdapat beberapa tujuan dari negosiasi kebutuhan yaitu:</a:t>
            </a:r>
            <a:endParaRPr lang="en-US" dirty="0">
              <a:solidFill>
                <a:schemeClr val="tx1"/>
              </a:solidFill>
              <a:latin typeface="Comic Sans MS" pitchFamily="66" charset="0"/>
            </a:endParaRPr>
          </a:p>
          <a:p>
            <a:pPr marL="457200" lvl="0" indent="-457200" algn="just">
              <a:lnSpc>
                <a:spcPct val="150000"/>
              </a:lnSpc>
              <a:buAutoNum type="arabicPeriod"/>
            </a:pPr>
            <a:r>
              <a:rPr lang="id-ID" dirty="0">
                <a:solidFill>
                  <a:schemeClr val="tx1"/>
                </a:solidFill>
                <a:latin typeface="Comic Sans MS" pitchFamily="66" charset="0"/>
              </a:rPr>
              <a:t>Memahami kendala proyek</a:t>
            </a:r>
            <a:endParaRPr lang="en-US" dirty="0">
              <a:solidFill>
                <a:schemeClr val="tx1"/>
              </a:solidFill>
              <a:latin typeface="Comic Sans MS" pitchFamily="66" charset="0"/>
            </a:endParaRPr>
          </a:p>
          <a:p>
            <a:pPr marL="457200" lvl="0" indent="-457200" algn="just">
              <a:lnSpc>
                <a:spcPct val="150000"/>
              </a:lnSpc>
              <a:buAutoNum type="arabicPeriod"/>
            </a:pPr>
            <a:r>
              <a:rPr lang="id-ID" dirty="0">
                <a:solidFill>
                  <a:schemeClr val="tx1"/>
                </a:solidFill>
                <a:latin typeface="Comic Sans MS" pitchFamily="66" charset="0"/>
              </a:rPr>
              <a:t>Beradaptasi dengan perubahan</a:t>
            </a:r>
            <a:endParaRPr lang="en-US" dirty="0">
              <a:solidFill>
                <a:schemeClr val="tx1"/>
              </a:solidFill>
              <a:latin typeface="Comic Sans MS" pitchFamily="66" charset="0"/>
            </a:endParaRPr>
          </a:p>
          <a:p>
            <a:pPr marL="457200" lvl="0" indent="-457200" algn="just">
              <a:lnSpc>
                <a:spcPct val="150000"/>
              </a:lnSpc>
              <a:buAutoNum type="arabicPeriod"/>
            </a:pPr>
            <a:r>
              <a:rPr lang="id-ID" dirty="0">
                <a:solidFill>
                  <a:schemeClr val="tx1"/>
                </a:solidFill>
                <a:latin typeface="Comic Sans MS" pitchFamily="66" charset="0"/>
              </a:rPr>
              <a:t>Membina pembelajaran tim</a:t>
            </a:r>
            <a:endParaRPr lang="en-US" dirty="0">
              <a:solidFill>
                <a:schemeClr val="tx1"/>
              </a:solidFill>
              <a:latin typeface="Comic Sans MS" pitchFamily="66" charset="0"/>
            </a:endParaRPr>
          </a:p>
          <a:p>
            <a:pPr marL="457200" lvl="0" indent="-457200" algn="just">
              <a:lnSpc>
                <a:spcPct val="150000"/>
              </a:lnSpc>
              <a:buAutoNum type="arabicPeriod"/>
            </a:pPr>
            <a:r>
              <a:rPr lang="id-ID" dirty="0">
                <a:solidFill>
                  <a:schemeClr val="tx1"/>
                </a:solidFill>
                <a:latin typeface="Comic Sans MS" pitchFamily="66" charset="0"/>
              </a:rPr>
              <a:t>Memunculkan pengetahuan yang dipahami</a:t>
            </a:r>
            <a:endParaRPr lang="en-US" dirty="0">
              <a:solidFill>
                <a:schemeClr val="tx1"/>
              </a:solidFill>
              <a:latin typeface="Comic Sans MS" pitchFamily="66" charset="0"/>
            </a:endParaRPr>
          </a:p>
          <a:p>
            <a:pPr marL="457200" lvl="0" indent="-457200" algn="just">
              <a:lnSpc>
                <a:spcPct val="150000"/>
              </a:lnSpc>
              <a:buAutoNum type="arabicPeriod"/>
            </a:pPr>
            <a:r>
              <a:rPr lang="id-ID" dirty="0">
                <a:solidFill>
                  <a:schemeClr val="tx1"/>
                </a:solidFill>
                <a:latin typeface="Comic Sans MS" pitchFamily="66" charset="0"/>
              </a:rPr>
              <a:t>Mengelola kompleksitas</a:t>
            </a:r>
            <a:endParaRPr lang="en-US" dirty="0">
              <a:solidFill>
                <a:schemeClr val="tx1"/>
              </a:solidFill>
              <a:latin typeface="Comic Sans MS" pitchFamily="66" charset="0"/>
            </a:endParaRPr>
          </a:p>
          <a:p>
            <a:pPr marL="457200" lvl="0" indent="-457200" algn="just">
              <a:lnSpc>
                <a:spcPct val="150000"/>
              </a:lnSpc>
              <a:buAutoNum type="arabicPeriod"/>
            </a:pPr>
            <a:r>
              <a:rPr lang="id-ID" dirty="0">
                <a:solidFill>
                  <a:schemeClr val="tx1"/>
                </a:solidFill>
                <a:latin typeface="Comic Sans MS" pitchFamily="66" charset="0"/>
              </a:rPr>
              <a:t>Berurusan dengan ketidakpastian</a:t>
            </a:r>
            <a:endParaRPr lang="en-US" dirty="0">
              <a:solidFill>
                <a:schemeClr val="tx1"/>
              </a:solidFill>
              <a:latin typeface="Comic Sans MS" pitchFamily="66" charset="0"/>
            </a:endParaRPr>
          </a:p>
          <a:p>
            <a:pPr marL="457200" lvl="0" indent="-457200" algn="just">
              <a:lnSpc>
                <a:spcPct val="150000"/>
              </a:lnSpc>
              <a:buAutoNum type="arabicPeriod"/>
            </a:pPr>
            <a:r>
              <a:rPr lang="id-ID" dirty="0">
                <a:solidFill>
                  <a:schemeClr val="tx1"/>
                </a:solidFill>
                <a:latin typeface="Comic Sans MS" pitchFamily="66" charset="0"/>
              </a:rPr>
              <a:t>Menemukan solusi yang lebih baik</a:t>
            </a:r>
            <a:endParaRPr lang="en-US" dirty="0">
              <a:solidFill>
                <a:schemeClr val="tx1"/>
              </a:solidFill>
              <a:latin typeface="Comic Sans MS" pitchFamily="66" charset="0"/>
            </a:endParaRPr>
          </a:p>
        </p:txBody>
      </p:sp>
    </p:spTree>
    <p:extLst>
      <p:ext uri="{BB962C8B-B14F-4D97-AF65-F5344CB8AC3E}">
        <p14:creationId xmlns:p14="http://schemas.microsoft.com/office/powerpoint/2010/main" val="40182144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86800" cy="685800"/>
          </a:xfrm>
        </p:spPr>
        <p:txBody>
          <a:bodyPr/>
          <a:lstStyle/>
          <a:p>
            <a:pPr marL="45720" indent="0" algn="ctr">
              <a:buNone/>
            </a:pPr>
            <a:r>
              <a:rPr lang="en-US" sz="3200" dirty="0" err="1"/>
              <a:t>Definisi</a:t>
            </a:r>
            <a:r>
              <a:rPr lang="en-US" sz="3200" dirty="0"/>
              <a:t> </a:t>
            </a:r>
            <a:r>
              <a:rPr lang="en-US" sz="3200" dirty="0" err="1"/>
              <a:t>Negosiasi</a:t>
            </a:r>
            <a:endParaRPr lang="en-US" sz="3600" dirty="0">
              <a:solidFill>
                <a:srgbClr val="FF0000"/>
              </a:solidFill>
            </a:endParaRPr>
          </a:p>
        </p:txBody>
      </p:sp>
      <p:sp>
        <p:nvSpPr>
          <p:cNvPr id="5" name="Content Placeholder 3"/>
          <p:cNvSpPr>
            <a:spLocks noGrp="1"/>
          </p:cNvSpPr>
          <p:nvPr>
            <p:ph sz="quarter" idx="4294967295"/>
          </p:nvPr>
        </p:nvSpPr>
        <p:spPr>
          <a:xfrm>
            <a:off x="76200" y="1066800"/>
            <a:ext cx="8847083" cy="5638800"/>
          </a:xfrm>
          <a:prstGeom prst="rect">
            <a:avLst/>
          </a:prstGeom>
        </p:spPr>
        <p:txBody>
          <a:bodyPr>
            <a:noAutofit/>
          </a:bodyPr>
          <a:lstStyle/>
          <a:p>
            <a:pPr algn="just">
              <a:lnSpc>
                <a:spcPct val="150000"/>
              </a:lnSpc>
              <a:buFont typeface="Wingdings" pitchFamily="2" charset="2"/>
              <a:buChar char="ü"/>
            </a:pPr>
            <a:r>
              <a:rPr lang="id-ID" dirty="0">
                <a:solidFill>
                  <a:schemeClr val="tx1"/>
                </a:solidFill>
                <a:latin typeface="Comic Sans MS" pitchFamily="66" charset="0"/>
              </a:rPr>
              <a:t>Negosiasi diadopsi secara luas dan telah diteliti oleh berbagai disiplin ilmu. Akibatnya, ada perspektif yang berbeda pada negosiasi dan aspek berbeda yang ditekankan. </a:t>
            </a:r>
            <a:endParaRPr lang="en-US" dirty="0">
              <a:solidFill>
                <a:schemeClr val="tx1"/>
              </a:solidFill>
              <a:latin typeface="Comic Sans MS" pitchFamily="66" charset="0"/>
            </a:endParaRPr>
          </a:p>
          <a:p>
            <a:pPr algn="just">
              <a:lnSpc>
                <a:spcPct val="150000"/>
              </a:lnSpc>
              <a:buFont typeface="Wingdings" pitchFamily="2" charset="2"/>
              <a:buChar char="ü"/>
            </a:pPr>
            <a:r>
              <a:rPr lang="id-ID" dirty="0">
                <a:solidFill>
                  <a:schemeClr val="tx1"/>
                </a:solidFill>
                <a:latin typeface="Comic Sans MS" pitchFamily="66" charset="0"/>
              </a:rPr>
              <a:t>Negosiasi secara tradisional dipandang sebagai "</a:t>
            </a:r>
            <a:r>
              <a:rPr lang="id-ID" dirty="0">
                <a:solidFill>
                  <a:srgbClr val="0070C0"/>
                </a:solidFill>
                <a:latin typeface="Comic Sans MS" pitchFamily="66" charset="0"/>
              </a:rPr>
              <a:t>interaksi aktual antara peserta yang mengarah pada komitmen bersama dimulai saat peserta mulai berkomunikasi mengenai tujuan mereka, dan berakhir atau berhasil ketika semua setuju untuk kontrak tertentu</a:t>
            </a:r>
            <a:r>
              <a:rPr lang="id-ID" dirty="0">
                <a:solidFill>
                  <a:schemeClr val="tx1"/>
                </a:solidFill>
                <a:latin typeface="Comic Sans MS" pitchFamily="66" charset="0"/>
              </a:rPr>
              <a:t>.”</a:t>
            </a:r>
            <a:endParaRPr lang="en-US" dirty="0">
              <a:solidFill>
                <a:schemeClr val="tx1"/>
              </a:solidFill>
              <a:latin typeface="Comic Sans MS" pitchFamily="66" charset="0"/>
            </a:endParaRPr>
          </a:p>
        </p:txBody>
      </p:sp>
    </p:spTree>
    <p:extLst>
      <p:ext uri="{BB962C8B-B14F-4D97-AF65-F5344CB8AC3E}">
        <p14:creationId xmlns:p14="http://schemas.microsoft.com/office/powerpoint/2010/main" val="52980806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Executive</Template>
  <TotalTime>4573</TotalTime>
  <Words>3259</Words>
  <Application>Microsoft Office PowerPoint</Application>
  <PresentationFormat>On-screen Show (4:3)</PresentationFormat>
  <Paragraphs>337</Paragraphs>
  <Slides>37</Slides>
  <Notes>33</Notes>
  <HiddenSlides>1</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Executive</vt:lpstr>
      <vt:lpstr>Teknik Informatika S1</vt:lpstr>
      <vt:lpstr>SILABUS MATA KULIAH</vt:lpstr>
      <vt:lpstr>Requirements Negotiation</vt:lpstr>
      <vt:lpstr>Pendahuluan Requirements Negotiation</vt:lpstr>
      <vt:lpstr>Pendahuluan Requirements Negotiation</vt:lpstr>
      <vt:lpstr>Tujuan Requirements Negotiation</vt:lpstr>
      <vt:lpstr>Tujuan Requirements Negotiation</vt:lpstr>
      <vt:lpstr>Tujuan Requirements Negotiation</vt:lpstr>
      <vt:lpstr>Definisi Negosiasi</vt:lpstr>
      <vt:lpstr>Definisi Negosiasi</vt:lpstr>
      <vt:lpstr>Definisi Negosiasi</vt:lpstr>
      <vt:lpstr>Definisi Negosiasi</vt:lpstr>
      <vt:lpstr>Proses Negosiasi</vt:lpstr>
      <vt:lpstr>Proses Negosiasi</vt:lpstr>
      <vt:lpstr>Proses Negosiasi</vt:lpstr>
      <vt:lpstr>Proses Negosiasi</vt:lpstr>
      <vt:lpstr>Proses Negosiasi</vt:lpstr>
      <vt:lpstr>Dimensi Requirements Negotiation</vt:lpstr>
      <vt:lpstr>Dimensi Requirements Negotiation</vt:lpstr>
      <vt:lpstr>Dimensi Requirements Negotiation</vt:lpstr>
      <vt:lpstr>Dimensi Requirements Negotiation</vt:lpstr>
      <vt:lpstr>Dimensi Requirements Negotiation</vt:lpstr>
      <vt:lpstr>Dimensi Requirements Negotiation</vt:lpstr>
      <vt:lpstr>Dimensi Requirements Negotiation</vt:lpstr>
      <vt:lpstr>Dimensi Requirements Negotiation</vt:lpstr>
      <vt:lpstr>Dimensi Requirements Negotiation</vt:lpstr>
      <vt:lpstr>Dimensi Requirements Negotiation</vt:lpstr>
      <vt:lpstr>Dimensi Requirements Negotiation</vt:lpstr>
      <vt:lpstr>Dimensi Requirements Negotiation</vt:lpstr>
      <vt:lpstr>Dimensi Requirements Negotiation</vt:lpstr>
      <vt:lpstr>Dimensi Requirements Negotiation</vt:lpstr>
      <vt:lpstr>Dimensi Requirements Negotiation</vt:lpstr>
      <vt:lpstr>Dimensi Requirements Negotiation</vt:lpstr>
      <vt:lpstr>Dimensi Requirements Negotiation</vt:lpstr>
      <vt:lpstr>Contoh Sistem Negosiasi</vt:lpstr>
      <vt:lpstr>Contoh Sistem Negosiasi</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Teknik Informatika S1</dc:title>
  <dc:creator>Egi</dc:creator>
  <cp:lastModifiedBy>teknik informatika 1</cp:lastModifiedBy>
  <cp:revision>334</cp:revision>
  <dcterms:created xsi:type="dcterms:W3CDTF">2014-02-27T04:21:26Z</dcterms:created>
  <dcterms:modified xsi:type="dcterms:W3CDTF">2021-02-28T09:39:20Z</dcterms:modified>
</cp:coreProperties>
</file>