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36"/>
  </p:notesMasterIdLst>
  <p:sldIdLst>
    <p:sldId id="256" r:id="rId2"/>
    <p:sldId id="389" r:id="rId3"/>
    <p:sldId id="448" r:id="rId4"/>
    <p:sldId id="449" r:id="rId5"/>
    <p:sldId id="451" r:id="rId6"/>
    <p:sldId id="452" r:id="rId7"/>
    <p:sldId id="456" r:id="rId8"/>
    <p:sldId id="457" r:id="rId9"/>
    <p:sldId id="458" r:id="rId10"/>
    <p:sldId id="460" r:id="rId11"/>
    <p:sldId id="461" r:id="rId12"/>
    <p:sldId id="462" r:id="rId13"/>
    <p:sldId id="463" r:id="rId14"/>
    <p:sldId id="464" r:id="rId15"/>
    <p:sldId id="465" r:id="rId16"/>
    <p:sldId id="466" r:id="rId17"/>
    <p:sldId id="467" r:id="rId18"/>
    <p:sldId id="468" r:id="rId19"/>
    <p:sldId id="469" r:id="rId20"/>
    <p:sldId id="470" r:id="rId21"/>
    <p:sldId id="471" r:id="rId22"/>
    <p:sldId id="474" r:id="rId23"/>
    <p:sldId id="475" r:id="rId24"/>
    <p:sldId id="476" r:id="rId25"/>
    <p:sldId id="477" r:id="rId26"/>
    <p:sldId id="478" r:id="rId27"/>
    <p:sldId id="479" r:id="rId28"/>
    <p:sldId id="481" r:id="rId29"/>
    <p:sldId id="482" r:id="rId30"/>
    <p:sldId id="483" r:id="rId31"/>
    <p:sldId id="484" r:id="rId32"/>
    <p:sldId id="485" r:id="rId33"/>
    <p:sldId id="487" r:id="rId34"/>
    <p:sldId id="49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89858" autoAdjust="0"/>
  </p:normalViewPr>
  <p:slideViewPr>
    <p:cSldViewPr>
      <p:cViewPr varScale="1">
        <p:scale>
          <a:sx n="62" d="100"/>
          <a:sy n="62" d="100"/>
        </p:scale>
        <p:origin x="-1512" y="-78"/>
      </p:cViewPr>
      <p:guideLst>
        <p:guide orient="horz" pos="2160"/>
        <p:guide pos="2880"/>
      </p:guideLst>
    </p:cSldViewPr>
  </p:slideViewPr>
  <p:outlineViewPr>
    <p:cViewPr>
      <p:scale>
        <a:sx n="33" d="100"/>
        <a:sy n="33" d="100"/>
      </p:scale>
      <p:origin x="0" y="400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B68DAB-7320-458B-B939-EF8098742320}" type="datetimeFigureOut">
              <a:rPr lang="en-US" smtClean="0"/>
              <a:t>2/28/2021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60B307-1DB8-4B2E-B6B2-1E20563C4C7F}" type="slidenum">
              <a:rPr lang="en-US" smtClean="0"/>
              <a:t>‹#›</a:t>
            </a:fld>
            <a:endParaRPr lang="en-US"/>
          </a:p>
        </p:txBody>
      </p:sp>
    </p:spTree>
    <p:extLst>
      <p:ext uri="{BB962C8B-B14F-4D97-AF65-F5344CB8AC3E}">
        <p14:creationId xmlns:p14="http://schemas.microsoft.com/office/powerpoint/2010/main" val="2408942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4</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13</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14</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15</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16</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17</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18</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19</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20</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21</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22</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5</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23</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24</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25</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26</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27</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28</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29</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30</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31</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32</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6</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33</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7</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8</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9</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10</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11</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12</a:t>
            </a:fld>
            <a:endParaRPr lang="en-US"/>
          </a:p>
        </p:txBody>
      </p:sp>
    </p:spTree>
    <p:extLst>
      <p:ext uri="{BB962C8B-B14F-4D97-AF65-F5344CB8AC3E}">
        <p14:creationId xmlns:p14="http://schemas.microsoft.com/office/powerpoint/2010/main" val="3366061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5CB5D86-C893-4966-9211-771754B3E3A1}" type="datetimeFigureOut">
              <a:rPr lang="en-US" smtClean="0"/>
              <a:t>2/28/2021</a:t>
            </a:fld>
            <a:endParaRPr lang="en-US"/>
          </a:p>
        </p:txBody>
      </p:sp>
      <p:sp>
        <p:nvSpPr>
          <p:cNvPr id="8" name="Slide Number Placeholder 7"/>
          <p:cNvSpPr>
            <a:spLocks noGrp="1"/>
          </p:cNvSpPr>
          <p:nvPr>
            <p:ph type="sldNum" sz="quarter" idx="11"/>
          </p:nvPr>
        </p:nvSpPr>
        <p:spPr/>
        <p:txBody>
          <a:bodyPr/>
          <a:lstStyle/>
          <a:p>
            <a:fld id="{4336E96B-F38E-44AB-8C93-BAB3189C017C}"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B5D86-C893-4966-9211-771754B3E3A1}"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B5D86-C893-4966-9211-771754B3E3A1}"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B5D86-C893-4966-9211-771754B3E3A1}"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CB5D86-C893-4966-9211-771754B3E3A1}"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6E96B-F38E-44AB-8C93-BAB3189C017C}"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CB5D86-C893-4966-9211-771754B3E3A1}"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6E96B-F38E-44AB-8C93-BAB3189C017C}"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5CB5D86-C893-4966-9211-771754B3E3A1}" type="datetimeFigureOut">
              <a:rPr lang="en-US" smtClean="0"/>
              <a:t>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36E96B-F38E-44AB-8C93-BAB3189C017C}"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CB5D86-C893-4966-9211-771754B3E3A1}" type="datetimeFigureOut">
              <a:rPr lang="en-US" smtClean="0"/>
              <a:t>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CB5D86-C893-4966-9211-771754B3E3A1}" type="datetimeFigureOut">
              <a:rPr lang="en-US" smtClean="0"/>
              <a:t>2/28/2021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CB5D86-C893-4966-9211-771754B3E3A1}"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CB5D86-C893-4966-9211-771754B3E3A1}"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5CB5D86-C893-4966-9211-771754B3E3A1}" type="datetimeFigureOut">
              <a:rPr lang="en-US" smtClean="0"/>
              <a:t>2/28/2021</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336E96B-F38E-44AB-8C93-BAB3189C017C}"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342900"/>
            <a:ext cx="7543800" cy="914400"/>
          </a:xfrm>
        </p:spPr>
        <p:txBody>
          <a:bodyPr>
            <a:normAutofit/>
          </a:bodyPr>
          <a:lstStyle/>
          <a:p>
            <a:pPr marL="182880" indent="0">
              <a:buNone/>
            </a:pPr>
            <a:r>
              <a:rPr lang="en-US" sz="4800" dirty="0" err="1">
                <a:latin typeface="Times New Roman" pitchFamily="18" charset="0"/>
                <a:cs typeface="Times New Roman" pitchFamily="18" charset="0"/>
              </a:rPr>
              <a:t>Teknik</a:t>
            </a:r>
            <a:r>
              <a:rPr lang="en-US" sz="4800" dirty="0">
                <a:latin typeface="Times New Roman" pitchFamily="18" charset="0"/>
                <a:cs typeface="Times New Roman" pitchFamily="18" charset="0"/>
              </a:rPr>
              <a:t> </a:t>
            </a:r>
            <a:r>
              <a:rPr lang="en-US" sz="4800" dirty="0" err="1">
                <a:latin typeface="Times New Roman" pitchFamily="18" charset="0"/>
                <a:cs typeface="Times New Roman" pitchFamily="18" charset="0"/>
              </a:rPr>
              <a:t>Informatika</a:t>
            </a:r>
            <a:r>
              <a:rPr lang="en-US" sz="4800" dirty="0">
                <a:latin typeface="Times New Roman" pitchFamily="18" charset="0"/>
                <a:cs typeface="Times New Roman" pitchFamily="18" charset="0"/>
              </a:rPr>
              <a:t> S1</a:t>
            </a:r>
          </a:p>
        </p:txBody>
      </p:sp>
      <p:sp>
        <p:nvSpPr>
          <p:cNvPr id="3" name="Subtitle 2"/>
          <p:cNvSpPr>
            <a:spLocks noGrp="1"/>
          </p:cNvSpPr>
          <p:nvPr>
            <p:ph type="subTitle" idx="1"/>
          </p:nvPr>
        </p:nvSpPr>
        <p:spPr>
          <a:xfrm>
            <a:off x="318655" y="4419600"/>
            <a:ext cx="6082105" cy="2133600"/>
          </a:xfrm>
        </p:spPr>
        <p:txBody>
          <a:bodyPr>
            <a:normAutofit/>
          </a:bodyPr>
          <a:lstStyle/>
          <a:p>
            <a:pPr algn="l"/>
            <a:r>
              <a:rPr lang="en-US" dirty="0" err="1">
                <a:solidFill>
                  <a:schemeClr val="tx1"/>
                </a:solidFill>
                <a:latin typeface="Comic Sans MS" pitchFamily="66" charset="0"/>
                <a:cs typeface="Times New Roman" pitchFamily="18" charset="0"/>
              </a:rPr>
              <a:t>Disusun</a:t>
            </a:r>
            <a:r>
              <a:rPr lang="en-US" dirty="0">
                <a:solidFill>
                  <a:schemeClr val="tx1"/>
                </a:solidFill>
                <a:latin typeface="Comic Sans MS" pitchFamily="66" charset="0"/>
                <a:cs typeface="Times New Roman" pitchFamily="18" charset="0"/>
              </a:rPr>
              <a:t> </a:t>
            </a:r>
            <a:r>
              <a:rPr lang="en-US" dirty="0" err="1">
                <a:solidFill>
                  <a:schemeClr val="tx1"/>
                </a:solidFill>
                <a:latin typeface="Comic Sans MS" pitchFamily="66" charset="0"/>
                <a:cs typeface="Times New Roman" pitchFamily="18" charset="0"/>
              </a:rPr>
              <a:t>Oleh</a:t>
            </a:r>
            <a:r>
              <a:rPr lang="en-US" dirty="0">
                <a:solidFill>
                  <a:schemeClr val="tx1"/>
                </a:solidFill>
                <a:latin typeface="Comic Sans MS" pitchFamily="66" charset="0"/>
                <a:cs typeface="Times New Roman" pitchFamily="18" charset="0"/>
              </a:rPr>
              <a:t>:</a:t>
            </a:r>
          </a:p>
          <a:p>
            <a:pPr algn="l"/>
            <a:r>
              <a:rPr lang="en-US" dirty="0" smtClean="0">
                <a:solidFill>
                  <a:schemeClr val="tx1"/>
                </a:solidFill>
                <a:latin typeface="Comic Sans MS" pitchFamily="66" charset="0"/>
                <a:cs typeface="Times New Roman" pitchFamily="18" charset="0"/>
              </a:rPr>
              <a:t>Tim SRE</a:t>
            </a:r>
            <a:endParaRPr lang="en-US" dirty="0">
              <a:solidFill>
                <a:schemeClr val="tx1"/>
              </a:solidFill>
              <a:latin typeface="Comic Sans MS" pitchFamily="66" charset="0"/>
              <a:cs typeface="Times New Roman" pitchFamily="18" charset="0"/>
            </a:endParaRPr>
          </a:p>
        </p:txBody>
      </p:sp>
      <p:sp>
        <p:nvSpPr>
          <p:cNvPr id="4" name="Title 1"/>
          <p:cNvSpPr txBox="1">
            <a:spLocks/>
          </p:cNvSpPr>
          <p:nvPr/>
        </p:nvSpPr>
        <p:spPr>
          <a:xfrm>
            <a:off x="0" y="2895600"/>
            <a:ext cx="8915400" cy="914400"/>
          </a:xfrm>
          <a:prstGeom prst="rect">
            <a:avLst/>
          </a:prstGeom>
          <a:effectLst/>
        </p:spPr>
        <p:txBody>
          <a:bodyPr vert="horz" lIns="91440" tIns="45720" rIns="91440" bIns="45720" rtlCol="0" anchor="t" anchorCtr="0">
            <a:noAutofit/>
          </a:bodyPr>
          <a:lstStyle>
            <a:lvl1pPr marL="640080" indent="-457200" algn="l" defTabSz="914400" rtl="0" eaLnBrk="1" latinLnBrk="0" hangingPunct="1">
              <a:spcBef>
                <a:spcPct val="0"/>
              </a:spcBef>
              <a:buClr>
                <a:schemeClr val="accent6">
                  <a:lumMod val="75000"/>
                </a:schemeClr>
              </a:buClr>
              <a:buSzPct val="128000"/>
              <a:buFont typeface="Georgia" pitchFamily="18" charset="0"/>
              <a:buChar char="*"/>
              <a:defRPr sz="54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buFont typeface="Georgia" pitchFamily="18" charset="0"/>
              <a:buNone/>
            </a:pPr>
            <a:r>
              <a:rPr lang="en-US" sz="2800" i="1" dirty="0">
                <a:solidFill>
                  <a:schemeClr val="tx1"/>
                </a:solidFill>
                <a:latin typeface="Times New Roman" pitchFamily="18" charset="0"/>
                <a:cs typeface="Times New Roman" pitchFamily="18" charset="0"/>
              </a:rPr>
              <a:t>Quality Assurance in RE</a:t>
            </a:r>
          </a:p>
        </p:txBody>
      </p:sp>
      <p:pic>
        <p:nvPicPr>
          <p:cNvPr id="5" name="Picture 6" descr="world_connected_hg_cl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906494" y="3200400"/>
            <a:ext cx="2223651" cy="1482434"/>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0" y="2133600"/>
            <a:ext cx="8839200" cy="914400"/>
          </a:xfrm>
          <a:prstGeom prst="rect">
            <a:avLst/>
          </a:prstGeom>
          <a:effectLst/>
        </p:spPr>
        <p:txBody>
          <a:bodyPr vert="horz" lIns="91440" tIns="45720" rIns="91440" bIns="45720" rtlCol="0" anchor="t" anchorCtr="0">
            <a:noAutofit/>
          </a:bodyPr>
          <a:lstStyle>
            <a:lvl1pPr marL="640080" indent="-457200" algn="l" defTabSz="914400" rtl="0" eaLnBrk="1" latinLnBrk="0" hangingPunct="1">
              <a:spcBef>
                <a:spcPct val="0"/>
              </a:spcBef>
              <a:buClr>
                <a:schemeClr val="accent6">
                  <a:lumMod val="75000"/>
                </a:schemeClr>
              </a:buClr>
              <a:buSzPct val="128000"/>
              <a:buFont typeface="Georgia" pitchFamily="18" charset="0"/>
              <a:buChar char="*"/>
              <a:defRPr sz="54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buFont typeface="Georgia" pitchFamily="18" charset="0"/>
              <a:buNone/>
            </a:pPr>
            <a:r>
              <a:rPr lang="en-US" sz="3600" dirty="0">
                <a:solidFill>
                  <a:schemeClr val="tx1"/>
                </a:solidFill>
                <a:latin typeface="Comic Sans MS" pitchFamily="66" charset="0"/>
                <a:cs typeface="Times New Roman" pitchFamily="18" charset="0"/>
              </a:rPr>
              <a:t>Software Requirement Engineering</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804" y="168121"/>
            <a:ext cx="1358596" cy="1355879"/>
          </a:xfrm>
          <a:prstGeom prst="rect">
            <a:avLst/>
          </a:prstGeom>
        </p:spPr>
      </p:pic>
    </p:spTree>
    <p:extLst>
      <p:ext uri="{BB962C8B-B14F-4D97-AF65-F5344CB8AC3E}">
        <p14:creationId xmlns:p14="http://schemas.microsoft.com/office/powerpoint/2010/main" val="54927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r>
              <a:rPr lang="id-ID" sz="3200" b="1" dirty="0">
                <a:effectLst/>
              </a:rPr>
              <a:t>Atribut kualitas untuk kebutuhan</a:t>
            </a:r>
            <a:endParaRPr lang="en-US" sz="3200" b="1" dirty="0">
              <a:effectLst/>
            </a:endParaRPr>
          </a:p>
        </p:txBody>
      </p:sp>
      <p:sp>
        <p:nvSpPr>
          <p:cNvPr id="5" name="Content Placeholder 3"/>
          <p:cNvSpPr>
            <a:spLocks noGrp="1"/>
          </p:cNvSpPr>
          <p:nvPr>
            <p:ph sz="quarter" idx="4294967295"/>
          </p:nvPr>
        </p:nvSpPr>
        <p:spPr>
          <a:xfrm>
            <a:off x="76200" y="990600"/>
            <a:ext cx="8847083" cy="5943600"/>
          </a:xfrm>
          <a:prstGeom prst="rect">
            <a:avLst/>
          </a:prstGeom>
        </p:spPr>
        <p:txBody>
          <a:bodyPr>
            <a:noAutofit/>
          </a:bodyPr>
          <a:lstStyle/>
          <a:p>
            <a:pPr marL="457200" indent="-457200" algn="just">
              <a:lnSpc>
                <a:spcPct val="150000"/>
              </a:lnSpc>
              <a:buAutoNum type="arabicPeriod"/>
            </a:pPr>
            <a:r>
              <a:rPr lang="en-US" i="1" dirty="0">
                <a:solidFill>
                  <a:srgbClr val="0070C0"/>
                </a:solidFill>
                <a:latin typeface="Comic Sans MS" pitchFamily="66" charset="0"/>
              </a:rPr>
              <a:t>Correctness</a:t>
            </a:r>
            <a:r>
              <a:rPr lang="en-US" i="1" dirty="0">
                <a:solidFill>
                  <a:schemeClr val="tx1"/>
                </a:solidFill>
                <a:latin typeface="Comic Sans MS" pitchFamily="66" charset="0"/>
              </a:rPr>
              <a:t> </a:t>
            </a:r>
            <a:r>
              <a:rPr lang="en-US" dirty="0">
                <a:solidFill>
                  <a:schemeClr val="tx1"/>
                </a:solidFill>
                <a:latin typeface="Comic Sans MS" pitchFamily="66" charset="0"/>
              </a:rPr>
              <a:t>(IEEE, </a:t>
            </a:r>
            <a:r>
              <a:rPr lang="en-US" i="1" dirty="0">
                <a:solidFill>
                  <a:schemeClr val="tx1"/>
                </a:solidFill>
                <a:latin typeface="Comic Sans MS" pitchFamily="66" charset="0"/>
              </a:rPr>
              <a:t>User-View</a:t>
            </a:r>
            <a:r>
              <a:rPr lang="en-US" dirty="0">
                <a:solidFill>
                  <a:schemeClr val="tx1"/>
                </a:solidFill>
                <a:latin typeface="Comic Sans MS" pitchFamily="66" charset="0"/>
              </a:rPr>
              <a:t>)</a:t>
            </a:r>
          </a:p>
          <a:p>
            <a:pPr marL="0" indent="0" algn="just">
              <a:lnSpc>
                <a:spcPct val="150000"/>
              </a:lnSpc>
              <a:buNone/>
            </a:pPr>
            <a:endParaRPr lang="en-US" dirty="0">
              <a:solidFill>
                <a:schemeClr val="tx1"/>
              </a:solidFill>
              <a:latin typeface="Comic Sans MS" pitchFamily="66" charset="0"/>
            </a:endParaRPr>
          </a:p>
          <a:p>
            <a:pPr marL="0" indent="0" algn="just">
              <a:lnSpc>
                <a:spcPct val="150000"/>
              </a:lnSpc>
              <a:buNone/>
            </a:pPr>
            <a:r>
              <a:rPr lang="id-ID" dirty="0">
                <a:solidFill>
                  <a:schemeClr val="tx1"/>
                </a:solidFill>
                <a:latin typeface="Comic Sans MS" pitchFamily="66" charset="0"/>
              </a:rPr>
              <a:t>Kebutuhan yang diterapkan harus mencerminkan apa yang diharapkan (dimaksudkan) pengguna dan pelanggan. Artinya, segala sesuatu yang dinyatakan sebagai syarat adalah sesuatu yang harus dipenuhi oleh sistem akhir untuk memenuhi tujuan tertentu (sesuai).</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3544958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r>
              <a:rPr lang="id-ID" sz="3200" b="1" dirty="0">
                <a:effectLst/>
              </a:rPr>
              <a:t>Atribut kualitas untuk kebutuhan</a:t>
            </a:r>
            <a:endParaRPr lang="en-US" sz="3200" b="1" dirty="0">
              <a:effectLst/>
            </a:endParaRPr>
          </a:p>
        </p:txBody>
      </p:sp>
      <p:sp>
        <p:nvSpPr>
          <p:cNvPr id="5" name="Content Placeholder 3"/>
          <p:cNvSpPr>
            <a:spLocks noGrp="1"/>
          </p:cNvSpPr>
          <p:nvPr>
            <p:ph sz="quarter" idx="4294967295"/>
          </p:nvPr>
        </p:nvSpPr>
        <p:spPr>
          <a:xfrm>
            <a:off x="76200" y="990600"/>
            <a:ext cx="8847083" cy="5943600"/>
          </a:xfrm>
          <a:prstGeom prst="rect">
            <a:avLst/>
          </a:prstGeom>
        </p:spPr>
        <p:txBody>
          <a:bodyPr>
            <a:noAutofit/>
          </a:bodyPr>
          <a:lstStyle/>
          <a:p>
            <a:pPr marL="0" indent="0" algn="just">
              <a:lnSpc>
                <a:spcPct val="150000"/>
              </a:lnSpc>
              <a:buNone/>
            </a:pPr>
            <a:r>
              <a:rPr lang="en-US" i="1" dirty="0">
                <a:solidFill>
                  <a:srgbClr val="0070C0"/>
                </a:solidFill>
                <a:latin typeface="Comic Sans MS" pitchFamily="66" charset="0"/>
              </a:rPr>
              <a:t>2. Unambiguity </a:t>
            </a:r>
            <a:r>
              <a:rPr lang="en-US" dirty="0">
                <a:solidFill>
                  <a:schemeClr val="tx1"/>
                </a:solidFill>
                <a:latin typeface="Comic Sans MS" pitchFamily="66" charset="0"/>
              </a:rPr>
              <a:t>(IEEE, </a:t>
            </a:r>
            <a:r>
              <a:rPr lang="en-US" i="1" dirty="0">
                <a:solidFill>
                  <a:schemeClr val="tx1"/>
                </a:solidFill>
                <a:latin typeface="Comic Sans MS" pitchFamily="66" charset="0"/>
              </a:rPr>
              <a:t>Product-View</a:t>
            </a:r>
            <a:r>
              <a:rPr lang="en-US" dirty="0">
                <a:solidFill>
                  <a:schemeClr val="tx1"/>
                </a:solidFill>
                <a:latin typeface="Comic Sans MS" pitchFamily="66" charset="0"/>
              </a:rPr>
              <a:t>)</a:t>
            </a:r>
          </a:p>
          <a:p>
            <a:pPr marL="0" indent="0" algn="just">
              <a:lnSpc>
                <a:spcPct val="150000"/>
              </a:lnSpc>
              <a:buNone/>
            </a:pPr>
            <a:endParaRPr lang="en-US" dirty="0">
              <a:solidFill>
                <a:schemeClr val="tx1"/>
              </a:solidFill>
              <a:latin typeface="Comic Sans MS" pitchFamily="66" charset="0"/>
            </a:endParaRPr>
          </a:p>
          <a:p>
            <a:pPr marL="0" indent="0" algn="just">
              <a:lnSpc>
                <a:spcPct val="150000"/>
              </a:lnSpc>
              <a:buNone/>
            </a:pPr>
            <a:r>
              <a:rPr lang="id-ID" dirty="0">
                <a:solidFill>
                  <a:schemeClr val="tx1"/>
                </a:solidFill>
                <a:latin typeface="Comic Sans MS" pitchFamily="66" charset="0"/>
              </a:rPr>
              <a:t>Kebutuhan harus memiliki hanya satu interpretasi yang mungkin. Perhatikan bahwa salah satu kebutuhan mungkin jelas untuk kelompok </a:t>
            </a:r>
            <a:r>
              <a:rPr lang="id-ID" i="1" dirty="0">
                <a:solidFill>
                  <a:schemeClr val="tx1"/>
                </a:solidFill>
                <a:latin typeface="Comic Sans MS" pitchFamily="66" charset="0"/>
              </a:rPr>
              <a:t>stakeholder </a:t>
            </a:r>
            <a:r>
              <a:rPr lang="id-ID" dirty="0">
                <a:solidFill>
                  <a:schemeClr val="tx1"/>
                </a:solidFill>
                <a:latin typeface="Comic Sans MS" pitchFamily="66" charset="0"/>
              </a:rPr>
              <a:t>tertentu, tetapi memiliki arti yang berbeda untuk kelompok lain. </a:t>
            </a:r>
            <a:endParaRPr lang="en-US" dirty="0">
              <a:solidFill>
                <a:schemeClr val="tx1"/>
              </a:solidFill>
              <a:latin typeface="Comic Sans MS" pitchFamily="66" charset="0"/>
            </a:endParaRPr>
          </a:p>
          <a:p>
            <a:pPr marL="0" indent="0" algn="just">
              <a:lnSpc>
                <a:spcPct val="150000"/>
              </a:lnSpc>
              <a:buNone/>
            </a:pPr>
            <a:r>
              <a:rPr lang="id-ID" dirty="0">
                <a:solidFill>
                  <a:schemeClr val="tx1"/>
                </a:solidFill>
                <a:latin typeface="Comic Sans MS" pitchFamily="66" charset="0"/>
              </a:rPr>
              <a:t>Hal ini penting untuk melibatkan semua </a:t>
            </a:r>
            <a:r>
              <a:rPr lang="id-ID" i="1" dirty="0">
                <a:solidFill>
                  <a:schemeClr val="tx1"/>
                </a:solidFill>
                <a:latin typeface="Comic Sans MS" pitchFamily="66" charset="0"/>
              </a:rPr>
              <a:t>stakeholder </a:t>
            </a:r>
            <a:r>
              <a:rPr lang="id-ID" dirty="0">
                <a:solidFill>
                  <a:schemeClr val="tx1"/>
                </a:solidFill>
                <a:latin typeface="Comic Sans MS" pitchFamily="66" charset="0"/>
              </a:rPr>
              <a:t>dalam proses rekayasa kebutuhan untuk mendapatkan pemahaman secara umum.</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552236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r>
              <a:rPr lang="id-ID" sz="3200" b="1" dirty="0">
                <a:effectLst/>
              </a:rPr>
              <a:t>Atribut kualitas untuk kebutuhan</a:t>
            </a:r>
            <a:endParaRPr lang="en-US" sz="3200" b="1" dirty="0">
              <a:effectLst/>
            </a:endParaRPr>
          </a:p>
        </p:txBody>
      </p:sp>
      <p:sp>
        <p:nvSpPr>
          <p:cNvPr id="5" name="Content Placeholder 3"/>
          <p:cNvSpPr>
            <a:spLocks noGrp="1"/>
          </p:cNvSpPr>
          <p:nvPr>
            <p:ph sz="quarter" idx="4294967295"/>
          </p:nvPr>
        </p:nvSpPr>
        <p:spPr>
          <a:xfrm>
            <a:off x="76200" y="990600"/>
            <a:ext cx="8847083" cy="5943600"/>
          </a:xfrm>
          <a:prstGeom prst="rect">
            <a:avLst/>
          </a:prstGeom>
        </p:spPr>
        <p:txBody>
          <a:bodyPr>
            <a:noAutofit/>
          </a:bodyPr>
          <a:lstStyle/>
          <a:p>
            <a:pPr marL="0" indent="0" algn="just">
              <a:lnSpc>
                <a:spcPct val="150000"/>
              </a:lnSpc>
              <a:buNone/>
            </a:pPr>
            <a:r>
              <a:rPr lang="en-US" i="1" dirty="0">
                <a:solidFill>
                  <a:srgbClr val="0070C0"/>
                </a:solidFill>
                <a:latin typeface="Comic Sans MS" pitchFamily="66" charset="0"/>
              </a:rPr>
              <a:t>3. Completeness </a:t>
            </a:r>
            <a:r>
              <a:rPr lang="en-US" dirty="0">
                <a:solidFill>
                  <a:schemeClr val="tx1"/>
                </a:solidFill>
                <a:latin typeface="Comic Sans MS" pitchFamily="66" charset="0"/>
              </a:rPr>
              <a:t>(IEEE, </a:t>
            </a:r>
            <a:r>
              <a:rPr lang="en-US" i="1" dirty="0">
                <a:solidFill>
                  <a:schemeClr val="tx1"/>
                </a:solidFill>
                <a:latin typeface="Comic Sans MS" pitchFamily="66" charset="0"/>
              </a:rPr>
              <a:t>Product-View</a:t>
            </a:r>
            <a:r>
              <a:rPr lang="en-US" dirty="0">
                <a:solidFill>
                  <a:schemeClr val="tx1"/>
                </a:solidFill>
                <a:latin typeface="Comic Sans MS" pitchFamily="66" charset="0"/>
              </a:rPr>
              <a:t>)</a:t>
            </a:r>
          </a:p>
          <a:p>
            <a:pPr marL="0" indent="0" algn="just">
              <a:lnSpc>
                <a:spcPct val="150000"/>
              </a:lnSpc>
              <a:buNone/>
            </a:pPr>
            <a:endParaRPr lang="en-US" dirty="0">
              <a:solidFill>
                <a:schemeClr val="tx1"/>
              </a:solidFill>
              <a:latin typeface="Comic Sans MS" pitchFamily="66" charset="0"/>
            </a:endParaRPr>
          </a:p>
          <a:p>
            <a:pPr marL="0" indent="0" algn="just">
              <a:lnSpc>
                <a:spcPct val="150000"/>
              </a:lnSpc>
              <a:buNone/>
            </a:pPr>
            <a:r>
              <a:rPr lang="id-ID" dirty="0">
                <a:solidFill>
                  <a:schemeClr val="tx1"/>
                </a:solidFill>
                <a:latin typeface="Comic Sans MS" pitchFamily="66" charset="0"/>
              </a:rPr>
              <a:t>Semua elemen penting yang relevan untuk memenuhi tugas-tugas pengguna yang berbeda harus dipertimbangkan. </a:t>
            </a:r>
            <a:endParaRPr lang="en-US" dirty="0">
              <a:solidFill>
                <a:schemeClr val="tx1"/>
              </a:solidFill>
              <a:latin typeface="Comic Sans MS" pitchFamily="66" charset="0"/>
            </a:endParaRPr>
          </a:p>
          <a:p>
            <a:pPr marL="0" indent="0" algn="just">
              <a:lnSpc>
                <a:spcPct val="150000"/>
              </a:lnSpc>
              <a:buNone/>
            </a:pPr>
            <a:r>
              <a:rPr lang="id-ID" dirty="0">
                <a:solidFill>
                  <a:schemeClr val="tx1"/>
                </a:solidFill>
                <a:latin typeface="Comic Sans MS" pitchFamily="66" charset="0"/>
              </a:rPr>
              <a:t>Ini termasuk kebutuhan fungsional dan non-fungsional yang relevan dan interface ke sistem lain, tanggapan terhadap semua potensi masukkan ke sistem, semua referensi untuk gambar dan tab</a:t>
            </a:r>
            <a:r>
              <a:rPr lang="en-US" dirty="0">
                <a:solidFill>
                  <a:schemeClr val="tx1"/>
                </a:solidFill>
                <a:latin typeface="Comic Sans MS" pitchFamily="66" charset="0"/>
              </a:rPr>
              <a:t>el</a:t>
            </a:r>
            <a:r>
              <a:rPr lang="id-ID" dirty="0">
                <a:solidFill>
                  <a:schemeClr val="tx1"/>
                </a:solidFill>
                <a:latin typeface="Comic Sans MS" pitchFamily="66" charset="0"/>
              </a:rPr>
              <a:t> dalam spesifikasi, definisi dari semua kebutuhan dan langkah-langkah yang relevan.</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610002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r>
              <a:rPr lang="id-ID" sz="3200" b="1" dirty="0">
                <a:effectLst/>
              </a:rPr>
              <a:t>Atribut kualitas untuk kebutuhan</a:t>
            </a:r>
            <a:endParaRPr lang="en-US" sz="3200" b="1" dirty="0">
              <a:effectLst/>
            </a:endParaRPr>
          </a:p>
        </p:txBody>
      </p:sp>
      <p:sp>
        <p:nvSpPr>
          <p:cNvPr id="5" name="Content Placeholder 3"/>
          <p:cNvSpPr>
            <a:spLocks noGrp="1"/>
          </p:cNvSpPr>
          <p:nvPr>
            <p:ph sz="quarter" idx="4294967295"/>
          </p:nvPr>
        </p:nvSpPr>
        <p:spPr>
          <a:xfrm>
            <a:off x="76200" y="990600"/>
            <a:ext cx="8847083" cy="5943600"/>
          </a:xfrm>
          <a:prstGeom prst="rect">
            <a:avLst/>
          </a:prstGeom>
        </p:spPr>
        <p:txBody>
          <a:bodyPr>
            <a:noAutofit/>
          </a:bodyPr>
          <a:lstStyle/>
          <a:p>
            <a:pPr marL="0" indent="0" algn="just">
              <a:lnSpc>
                <a:spcPct val="150000"/>
              </a:lnSpc>
              <a:buNone/>
            </a:pPr>
            <a:r>
              <a:rPr lang="en-US" i="1" dirty="0">
                <a:solidFill>
                  <a:srgbClr val="0070C0"/>
                </a:solidFill>
                <a:latin typeface="Comic Sans MS" pitchFamily="66" charset="0"/>
              </a:rPr>
              <a:t>4. Consistency </a:t>
            </a:r>
            <a:r>
              <a:rPr lang="en-US" dirty="0">
                <a:solidFill>
                  <a:schemeClr val="tx1"/>
                </a:solidFill>
                <a:latin typeface="Comic Sans MS" pitchFamily="66" charset="0"/>
              </a:rPr>
              <a:t>(IEEE, </a:t>
            </a:r>
            <a:r>
              <a:rPr lang="en-US" i="1" dirty="0">
                <a:solidFill>
                  <a:schemeClr val="tx1"/>
                </a:solidFill>
                <a:latin typeface="Comic Sans MS" pitchFamily="66" charset="0"/>
              </a:rPr>
              <a:t>Product, Manufacturing-View</a:t>
            </a:r>
            <a:r>
              <a:rPr lang="en-US" dirty="0">
                <a:solidFill>
                  <a:schemeClr val="tx1"/>
                </a:solidFill>
                <a:latin typeface="Comic Sans MS" pitchFamily="66" charset="0"/>
              </a:rPr>
              <a:t>)</a:t>
            </a:r>
          </a:p>
          <a:p>
            <a:pPr marL="0" indent="0" algn="just">
              <a:lnSpc>
                <a:spcPct val="150000"/>
              </a:lnSpc>
              <a:buNone/>
            </a:pPr>
            <a:endParaRPr lang="en-US" dirty="0">
              <a:solidFill>
                <a:schemeClr val="tx1"/>
              </a:solidFill>
              <a:latin typeface="Comic Sans MS" pitchFamily="66" charset="0"/>
            </a:endParaRPr>
          </a:p>
          <a:p>
            <a:pPr marL="0" indent="0" algn="just">
              <a:lnSpc>
                <a:spcPct val="150000"/>
              </a:lnSpc>
              <a:buNone/>
            </a:pPr>
            <a:r>
              <a:rPr lang="id-ID" dirty="0">
                <a:solidFill>
                  <a:schemeClr val="tx1"/>
                </a:solidFill>
                <a:latin typeface="Comic Sans MS" pitchFamily="66" charset="0"/>
              </a:rPr>
              <a:t>Kebutuhan yang dinyatakan harus konsisten dengan semua kebutuhan lainnya, dan kendala penting lainnya seperti pembatasan </a:t>
            </a:r>
            <a:r>
              <a:rPr lang="id-ID" i="1" dirty="0">
                <a:solidFill>
                  <a:schemeClr val="tx1"/>
                </a:solidFill>
                <a:latin typeface="Comic Sans MS" pitchFamily="66" charset="0"/>
              </a:rPr>
              <a:t>hardware, </a:t>
            </a:r>
            <a:r>
              <a:rPr lang="id-ID" dirty="0">
                <a:solidFill>
                  <a:schemeClr val="tx1"/>
                </a:solidFill>
                <a:latin typeface="Comic Sans MS" pitchFamily="66" charset="0"/>
              </a:rPr>
              <a:t>pembatasan anggaran, dll.</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334977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r>
              <a:rPr lang="id-ID" sz="3200" b="1" dirty="0">
                <a:effectLst/>
              </a:rPr>
              <a:t>Atribut kualitas untuk kebutuhan</a:t>
            </a:r>
            <a:endParaRPr lang="en-US" sz="3200" b="1" dirty="0">
              <a:effectLst/>
            </a:endParaRPr>
          </a:p>
        </p:txBody>
      </p:sp>
      <p:sp>
        <p:nvSpPr>
          <p:cNvPr id="5" name="Content Placeholder 3"/>
          <p:cNvSpPr>
            <a:spLocks noGrp="1"/>
          </p:cNvSpPr>
          <p:nvPr>
            <p:ph sz="quarter" idx="4294967295"/>
          </p:nvPr>
        </p:nvSpPr>
        <p:spPr>
          <a:xfrm>
            <a:off x="76200" y="990600"/>
            <a:ext cx="8847083" cy="5943600"/>
          </a:xfrm>
          <a:prstGeom prst="rect">
            <a:avLst/>
          </a:prstGeom>
        </p:spPr>
        <p:txBody>
          <a:bodyPr>
            <a:noAutofit/>
          </a:bodyPr>
          <a:lstStyle/>
          <a:p>
            <a:pPr marL="0" indent="0" algn="just">
              <a:lnSpc>
                <a:spcPct val="150000"/>
              </a:lnSpc>
              <a:buNone/>
            </a:pPr>
            <a:r>
              <a:rPr lang="en-US" i="1" dirty="0">
                <a:solidFill>
                  <a:srgbClr val="0070C0"/>
                </a:solidFill>
                <a:latin typeface="Comic Sans MS" pitchFamily="66" charset="0"/>
              </a:rPr>
              <a:t>5. Ranked for Importance/ Stability </a:t>
            </a:r>
            <a:r>
              <a:rPr lang="en-US" dirty="0">
                <a:solidFill>
                  <a:schemeClr val="tx1"/>
                </a:solidFill>
                <a:latin typeface="Comic Sans MS" pitchFamily="66" charset="0"/>
              </a:rPr>
              <a:t>(IEEE, </a:t>
            </a:r>
            <a:r>
              <a:rPr lang="en-US" i="1" dirty="0">
                <a:solidFill>
                  <a:schemeClr val="tx1"/>
                </a:solidFill>
                <a:latin typeface="Comic Sans MS" pitchFamily="66" charset="0"/>
              </a:rPr>
              <a:t>Product, Value-Based, User-View</a:t>
            </a:r>
            <a:r>
              <a:rPr lang="en-US" dirty="0">
                <a:solidFill>
                  <a:schemeClr val="tx1"/>
                </a:solidFill>
                <a:latin typeface="Comic Sans MS" pitchFamily="66" charset="0"/>
              </a:rPr>
              <a:t>)</a:t>
            </a:r>
          </a:p>
          <a:p>
            <a:pPr marL="0" indent="0" algn="just">
              <a:lnSpc>
                <a:spcPct val="150000"/>
              </a:lnSpc>
              <a:buNone/>
            </a:pPr>
            <a:endParaRPr lang="en-US" dirty="0">
              <a:solidFill>
                <a:schemeClr val="tx1"/>
              </a:solidFill>
              <a:latin typeface="Comic Sans MS" pitchFamily="66" charset="0"/>
            </a:endParaRPr>
          </a:p>
          <a:p>
            <a:pPr marL="0" indent="0" algn="just">
              <a:lnSpc>
                <a:spcPct val="150000"/>
              </a:lnSpc>
              <a:buNone/>
            </a:pPr>
            <a:r>
              <a:rPr lang="id-ID" dirty="0">
                <a:solidFill>
                  <a:schemeClr val="tx1"/>
                </a:solidFill>
                <a:latin typeface="Comic Sans MS" pitchFamily="66" charset="0"/>
              </a:rPr>
              <a:t>Setiap kebutuhan menentukan seberapa pentingnya sesuatu atau sering disebut stabilitas. Stabilitas mengungkapkan kemungkinan perubahan kebutuhan, sedangkan menentukan betapa pentingnya kebutuhan adalah untuk keberhasilan proyek (dari sudut pandang </a:t>
            </a:r>
            <a:r>
              <a:rPr lang="id-ID" i="1" dirty="0">
                <a:solidFill>
                  <a:schemeClr val="tx1"/>
                </a:solidFill>
                <a:latin typeface="Comic Sans MS" pitchFamily="66" charset="0"/>
              </a:rPr>
              <a:t>value-based </a:t>
            </a:r>
            <a:r>
              <a:rPr lang="id-ID" dirty="0">
                <a:solidFill>
                  <a:schemeClr val="tx1"/>
                </a:solidFill>
                <a:latin typeface="Comic Sans MS" pitchFamily="66" charset="0"/>
              </a:rPr>
              <a:t>dan </a:t>
            </a:r>
            <a:r>
              <a:rPr lang="id-ID" i="1" dirty="0">
                <a:solidFill>
                  <a:schemeClr val="tx1"/>
                </a:solidFill>
                <a:latin typeface="Comic Sans MS" pitchFamily="66" charset="0"/>
              </a:rPr>
              <a:t>user</a:t>
            </a:r>
            <a:r>
              <a:rPr lang="id-ID" dirty="0">
                <a:solidFill>
                  <a:schemeClr val="tx1"/>
                </a:solidFill>
                <a:latin typeface="Comic Sans MS" pitchFamily="66" charset="0"/>
              </a:rPr>
              <a:t>).</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2402146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r>
              <a:rPr lang="id-ID" sz="3200" b="1" dirty="0">
                <a:effectLst/>
              </a:rPr>
              <a:t>Atribut kualitas untuk kebutuhan</a:t>
            </a:r>
            <a:endParaRPr lang="en-US" sz="3200" b="1" dirty="0">
              <a:effectLst/>
            </a:endParaRPr>
          </a:p>
        </p:txBody>
      </p:sp>
      <p:sp>
        <p:nvSpPr>
          <p:cNvPr id="5" name="Content Placeholder 3"/>
          <p:cNvSpPr>
            <a:spLocks noGrp="1"/>
          </p:cNvSpPr>
          <p:nvPr>
            <p:ph sz="quarter" idx="4294967295"/>
          </p:nvPr>
        </p:nvSpPr>
        <p:spPr>
          <a:xfrm>
            <a:off x="76200" y="990600"/>
            <a:ext cx="8847083" cy="5943600"/>
          </a:xfrm>
          <a:prstGeom prst="rect">
            <a:avLst/>
          </a:prstGeom>
        </p:spPr>
        <p:txBody>
          <a:bodyPr>
            <a:noAutofit/>
          </a:bodyPr>
          <a:lstStyle/>
          <a:p>
            <a:pPr marL="0" indent="0" algn="just">
              <a:lnSpc>
                <a:spcPct val="150000"/>
              </a:lnSpc>
              <a:buNone/>
            </a:pPr>
            <a:r>
              <a:rPr lang="en-US" i="1" dirty="0">
                <a:solidFill>
                  <a:srgbClr val="0070C0"/>
                </a:solidFill>
                <a:latin typeface="Comic Sans MS" pitchFamily="66" charset="0"/>
              </a:rPr>
              <a:t>6. Verifiability </a:t>
            </a:r>
            <a:r>
              <a:rPr lang="en-US" dirty="0">
                <a:solidFill>
                  <a:schemeClr val="tx1"/>
                </a:solidFill>
                <a:latin typeface="Comic Sans MS" pitchFamily="66" charset="0"/>
              </a:rPr>
              <a:t>(IEEE, </a:t>
            </a:r>
            <a:r>
              <a:rPr lang="en-US" i="1" dirty="0">
                <a:solidFill>
                  <a:schemeClr val="tx1"/>
                </a:solidFill>
                <a:latin typeface="Comic Sans MS" pitchFamily="66" charset="0"/>
              </a:rPr>
              <a:t>Product-View</a:t>
            </a:r>
            <a:r>
              <a:rPr lang="en-US" dirty="0">
                <a:solidFill>
                  <a:schemeClr val="tx1"/>
                </a:solidFill>
                <a:latin typeface="Comic Sans MS" pitchFamily="66" charset="0"/>
              </a:rPr>
              <a:t>)</a:t>
            </a:r>
          </a:p>
          <a:p>
            <a:pPr marL="0" indent="0" algn="just">
              <a:lnSpc>
                <a:spcPct val="150000"/>
              </a:lnSpc>
              <a:buNone/>
            </a:pPr>
            <a:endParaRPr lang="en-US" dirty="0">
              <a:solidFill>
                <a:schemeClr val="tx1"/>
              </a:solidFill>
              <a:latin typeface="Comic Sans MS" pitchFamily="66" charset="0"/>
            </a:endParaRPr>
          </a:p>
          <a:p>
            <a:pPr marL="0" indent="0" algn="just">
              <a:lnSpc>
                <a:spcPct val="150000"/>
              </a:lnSpc>
              <a:buNone/>
            </a:pPr>
            <a:r>
              <a:rPr lang="id-ID" dirty="0">
                <a:solidFill>
                  <a:schemeClr val="tx1"/>
                </a:solidFill>
                <a:latin typeface="Comic Sans MS" pitchFamily="66" charset="0"/>
              </a:rPr>
              <a:t>Semua kebutuhan harus diverifikasi. Artinya, terdapat suatu proses untuk mesin atau manusia untuk memeriksa (dengan biaya yang efektif) apakah kebutuhan terpenuhi atau tidak.</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2753256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r>
              <a:rPr lang="id-ID" sz="3200" b="1" dirty="0">
                <a:effectLst/>
              </a:rPr>
              <a:t>Atribut kualitas untuk kebutuhan</a:t>
            </a:r>
            <a:endParaRPr lang="en-US" sz="3200" b="1" dirty="0">
              <a:effectLst/>
            </a:endParaRPr>
          </a:p>
        </p:txBody>
      </p:sp>
      <p:sp>
        <p:nvSpPr>
          <p:cNvPr id="5" name="Content Placeholder 3"/>
          <p:cNvSpPr>
            <a:spLocks noGrp="1"/>
          </p:cNvSpPr>
          <p:nvPr>
            <p:ph sz="quarter" idx="4294967295"/>
          </p:nvPr>
        </p:nvSpPr>
        <p:spPr>
          <a:xfrm>
            <a:off x="76200" y="990600"/>
            <a:ext cx="8847083" cy="5943600"/>
          </a:xfrm>
          <a:prstGeom prst="rect">
            <a:avLst/>
          </a:prstGeom>
        </p:spPr>
        <p:txBody>
          <a:bodyPr>
            <a:noAutofit/>
          </a:bodyPr>
          <a:lstStyle/>
          <a:p>
            <a:pPr marL="0" indent="0" algn="just">
              <a:lnSpc>
                <a:spcPct val="150000"/>
              </a:lnSpc>
              <a:buNone/>
            </a:pPr>
            <a:r>
              <a:rPr lang="en-US" i="1" dirty="0">
                <a:solidFill>
                  <a:srgbClr val="0070C0"/>
                </a:solidFill>
                <a:latin typeface="Comic Sans MS" pitchFamily="66" charset="0"/>
              </a:rPr>
              <a:t>7. Modifiable </a:t>
            </a:r>
            <a:r>
              <a:rPr lang="en-US" dirty="0">
                <a:solidFill>
                  <a:schemeClr val="tx1"/>
                </a:solidFill>
                <a:latin typeface="Comic Sans MS" pitchFamily="66" charset="0"/>
              </a:rPr>
              <a:t>(IEEE, </a:t>
            </a:r>
            <a:r>
              <a:rPr lang="en-US" i="1" dirty="0">
                <a:solidFill>
                  <a:schemeClr val="tx1"/>
                </a:solidFill>
                <a:latin typeface="Comic Sans MS" pitchFamily="66" charset="0"/>
              </a:rPr>
              <a:t>Product-View</a:t>
            </a:r>
            <a:r>
              <a:rPr lang="en-US" dirty="0">
                <a:solidFill>
                  <a:schemeClr val="tx1"/>
                </a:solidFill>
                <a:latin typeface="Comic Sans MS" pitchFamily="66" charset="0"/>
              </a:rPr>
              <a:t>)</a:t>
            </a:r>
          </a:p>
          <a:p>
            <a:pPr marL="0" indent="0" algn="just">
              <a:lnSpc>
                <a:spcPct val="150000"/>
              </a:lnSpc>
              <a:buNone/>
            </a:pPr>
            <a:endParaRPr lang="en-US" dirty="0">
              <a:solidFill>
                <a:schemeClr val="tx1"/>
              </a:solidFill>
              <a:latin typeface="Comic Sans MS" pitchFamily="66" charset="0"/>
            </a:endParaRPr>
          </a:p>
          <a:p>
            <a:pPr marL="0" indent="0" algn="just">
              <a:lnSpc>
                <a:spcPct val="150000"/>
              </a:lnSpc>
              <a:buNone/>
            </a:pPr>
            <a:r>
              <a:rPr lang="id-ID" dirty="0">
                <a:solidFill>
                  <a:schemeClr val="tx1"/>
                </a:solidFill>
                <a:latin typeface="Comic Sans MS" pitchFamily="66" charset="0"/>
              </a:rPr>
              <a:t>Semua kebutuhan harus bisa dimodifikasi, yaitu struktur kebutuhan dan spesifikasi kebutuhan memungkinkan integrasi perubahan dengan cara yang mudah, konsisten dan lengkap.</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2263029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r>
              <a:rPr lang="id-ID" sz="3200" b="1" dirty="0">
                <a:effectLst/>
              </a:rPr>
              <a:t>Atribut kualitas untuk kebutuhan</a:t>
            </a:r>
            <a:endParaRPr lang="en-US" sz="3200" b="1" dirty="0">
              <a:effectLst/>
            </a:endParaRPr>
          </a:p>
        </p:txBody>
      </p:sp>
      <p:sp>
        <p:nvSpPr>
          <p:cNvPr id="5" name="Content Placeholder 3"/>
          <p:cNvSpPr>
            <a:spLocks noGrp="1"/>
          </p:cNvSpPr>
          <p:nvPr>
            <p:ph sz="quarter" idx="4294967295"/>
          </p:nvPr>
        </p:nvSpPr>
        <p:spPr>
          <a:xfrm>
            <a:off x="76200" y="990600"/>
            <a:ext cx="8847083" cy="5943600"/>
          </a:xfrm>
          <a:prstGeom prst="rect">
            <a:avLst/>
          </a:prstGeom>
        </p:spPr>
        <p:txBody>
          <a:bodyPr>
            <a:noAutofit/>
          </a:bodyPr>
          <a:lstStyle/>
          <a:p>
            <a:pPr marL="0" indent="0" algn="just">
              <a:lnSpc>
                <a:spcPct val="150000"/>
              </a:lnSpc>
              <a:buNone/>
            </a:pPr>
            <a:r>
              <a:rPr lang="en-US" i="1" dirty="0">
                <a:solidFill>
                  <a:srgbClr val="0070C0"/>
                </a:solidFill>
                <a:latin typeface="Comic Sans MS" pitchFamily="66" charset="0"/>
              </a:rPr>
              <a:t>8. Traceable </a:t>
            </a:r>
            <a:r>
              <a:rPr lang="en-US" dirty="0">
                <a:solidFill>
                  <a:schemeClr val="tx1"/>
                </a:solidFill>
                <a:latin typeface="Comic Sans MS" pitchFamily="66" charset="0"/>
              </a:rPr>
              <a:t>(IEEE, </a:t>
            </a:r>
            <a:r>
              <a:rPr lang="en-US" i="1" dirty="0">
                <a:solidFill>
                  <a:schemeClr val="tx1"/>
                </a:solidFill>
                <a:latin typeface="Comic Sans MS" pitchFamily="66" charset="0"/>
              </a:rPr>
              <a:t>Manufacturing-View</a:t>
            </a:r>
            <a:r>
              <a:rPr lang="en-US" dirty="0">
                <a:solidFill>
                  <a:schemeClr val="tx1"/>
                </a:solidFill>
                <a:latin typeface="Comic Sans MS" pitchFamily="66" charset="0"/>
              </a:rPr>
              <a:t>)</a:t>
            </a:r>
          </a:p>
          <a:p>
            <a:pPr marL="0" indent="0" algn="just">
              <a:lnSpc>
                <a:spcPct val="150000"/>
              </a:lnSpc>
              <a:buNone/>
            </a:pPr>
            <a:endParaRPr lang="en-US" dirty="0">
              <a:solidFill>
                <a:schemeClr val="tx1"/>
              </a:solidFill>
              <a:latin typeface="Comic Sans MS" pitchFamily="66" charset="0"/>
            </a:endParaRPr>
          </a:p>
          <a:p>
            <a:pPr marL="0" indent="0" algn="just">
              <a:lnSpc>
                <a:spcPct val="150000"/>
              </a:lnSpc>
              <a:buNone/>
            </a:pPr>
            <a:r>
              <a:rPr lang="id-ID" dirty="0">
                <a:solidFill>
                  <a:schemeClr val="tx1"/>
                </a:solidFill>
                <a:latin typeface="Comic Sans MS" pitchFamily="66" charset="0"/>
              </a:rPr>
              <a:t>Semua kebutuhan harus bisa dilacak, hal ini harus memungkinkan agar preferensi kebutuhan dilacak dengan cara yang mudah. Selain itu harus memungkinkan untuk identifikasi asal kebutuhan.</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2742326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r>
              <a:rPr lang="id-ID" sz="3200" b="1" dirty="0">
                <a:effectLst/>
              </a:rPr>
              <a:t>Atribut kualitas untuk kebutuhan</a:t>
            </a:r>
            <a:endParaRPr lang="en-US" sz="3200" b="1" dirty="0">
              <a:effectLst/>
            </a:endParaRPr>
          </a:p>
        </p:txBody>
      </p:sp>
      <p:sp>
        <p:nvSpPr>
          <p:cNvPr id="5" name="Content Placeholder 3"/>
          <p:cNvSpPr>
            <a:spLocks noGrp="1"/>
          </p:cNvSpPr>
          <p:nvPr>
            <p:ph sz="quarter" idx="4294967295"/>
          </p:nvPr>
        </p:nvSpPr>
        <p:spPr>
          <a:xfrm>
            <a:off x="76200" y="990600"/>
            <a:ext cx="8847083" cy="5943600"/>
          </a:xfrm>
          <a:prstGeom prst="rect">
            <a:avLst/>
          </a:prstGeom>
        </p:spPr>
        <p:txBody>
          <a:bodyPr>
            <a:noAutofit/>
          </a:bodyPr>
          <a:lstStyle/>
          <a:p>
            <a:pPr marL="0" indent="0" algn="just">
              <a:lnSpc>
                <a:spcPct val="150000"/>
              </a:lnSpc>
              <a:buNone/>
            </a:pPr>
            <a:r>
              <a:rPr lang="en-US" i="1" dirty="0">
                <a:solidFill>
                  <a:srgbClr val="0070C0"/>
                </a:solidFill>
                <a:latin typeface="Comic Sans MS" pitchFamily="66" charset="0"/>
              </a:rPr>
              <a:t>9. Comprehensibility </a:t>
            </a:r>
            <a:r>
              <a:rPr lang="en-US" dirty="0">
                <a:solidFill>
                  <a:schemeClr val="tx1"/>
                </a:solidFill>
                <a:latin typeface="Comic Sans MS" pitchFamily="66" charset="0"/>
              </a:rPr>
              <a:t>(</a:t>
            </a:r>
            <a:r>
              <a:rPr lang="en-US" i="1" dirty="0">
                <a:solidFill>
                  <a:schemeClr val="tx1"/>
                </a:solidFill>
                <a:latin typeface="Comic Sans MS" pitchFamily="66" charset="0"/>
              </a:rPr>
              <a:t>New, Manufacturing, User, Value-Based View</a:t>
            </a:r>
            <a:r>
              <a:rPr lang="en-US" dirty="0">
                <a:solidFill>
                  <a:schemeClr val="tx1"/>
                </a:solidFill>
                <a:latin typeface="Comic Sans MS" pitchFamily="66" charset="0"/>
              </a:rPr>
              <a:t>)</a:t>
            </a:r>
          </a:p>
          <a:p>
            <a:pPr marL="0" indent="0" algn="just">
              <a:lnSpc>
                <a:spcPct val="150000"/>
              </a:lnSpc>
              <a:buNone/>
            </a:pPr>
            <a:endParaRPr lang="en-US" dirty="0">
              <a:solidFill>
                <a:schemeClr val="tx1"/>
              </a:solidFill>
              <a:latin typeface="Comic Sans MS" pitchFamily="66" charset="0"/>
            </a:endParaRPr>
          </a:p>
          <a:p>
            <a:pPr marL="0" indent="0" algn="just">
              <a:lnSpc>
                <a:spcPct val="150000"/>
              </a:lnSpc>
              <a:buNone/>
            </a:pPr>
            <a:r>
              <a:rPr lang="id-ID" dirty="0">
                <a:solidFill>
                  <a:schemeClr val="tx1"/>
                </a:solidFill>
                <a:latin typeface="Comic Sans MS" pitchFamily="66" charset="0"/>
              </a:rPr>
              <a:t>Kebutuhan yang ditentukan dan diungkapkan dengan cara yang mudah dipahami oleh semua </a:t>
            </a:r>
            <a:r>
              <a:rPr lang="id-ID" i="1" dirty="0">
                <a:solidFill>
                  <a:schemeClr val="tx1"/>
                </a:solidFill>
                <a:latin typeface="Comic Sans MS" pitchFamily="66" charset="0"/>
              </a:rPr>
              <a:t>stakeholder </a:t>
            </a:r>
            <a:r>
              <a:rPr lang="id-ID" dirty="0">
                <a:solidFill>
                  <a:schemeClr val="tx1"/>
                </a:solidFill>
                <a:latin typeface="Comic Sans MS" pitchFamily="66" charset="0"/>
              </a:rPr>
              <a:t>yang terlibat.</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528867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r>
              <a:rPr lang="id-ID" sz="3200" b="1" dirty="0">
                <a:effectLst/>
              </a:rPr>
              <a:t>Atribut kualitas untuk kebutuhan</a:t>
            </a:r>
            <a:endParaRPr lang="en-US" sz="3200" b="1" dirty="0">
              <a:effectLst/>
            </a:endParaRPr>
          </a:p>
        </p:txBody>
      </p:sp>
      <p:sp>
        <p:nvSpPr>
          <p:cNvPr id="5" name="Content Placeholder 3"/>
          <p:cNvSpPr>
            <a:spLocks noGrp="1"/>
          </p:cNvSpPr>
          <p:nvPr>
            <p:ph sz="quarter" idx="4294967295"/>
          </p:nvPr>
        </p:nvSpPr>
        <p:spPr>
          <a:xfrm>
            <a:off x="76200" y="990600"/>
            <a:ext cx="8847083" cy="5943600"/>
          </a:xfrm>
          <a:prstGeom prst="rect">
            <a:avLst/>
          </a:prstGeom>
        </p:spPr>
        <p:txBody>
          <a:bodyPr>
            <a:noAutofit/>
          </a:bodyPr>
          <a:lstStyle/>
          <a:p>
            <a:pPr marL="0" indent="0" algn="just">
              <a:lnSpc>
                <a:spcPct val="150000"/>
              </a:lnSpc>
              <a:buNone/>
            </a:pPr>
            <a:r>
              <a:rPr lang="en-US" i="1" dirty="0">
                <a:solidFill>
                  <a:srgbClr val="0070C0"/>
                </a:solidFill>
                <a:latin typeface="Comic Sans MS" pitchFamily="66" charset="0"/>
              </a:rPr>
              <a:t>10. Feasibility </a:t>
            </a:r>
            <a:r>
              <a:rPr lang="en-US" dirty="0">
                <a:solidFill>
                  <a:schemeClr val="tx1"/>
                </a:solidFill>
                <a:latin typeface="Comic Sans MS" pitchFamily="66" charset="0"/>
              </a:rPr>
              <a:t>(</a:t>
            </a:r>
            <a:r>
              <a:rPr lang="en-US" i="1" dirty="0">
                <a:solidFill>
                  <a:schemeClr val="tx1"/>
                </a:solidFill>
                <a:latin typeface="Comic Sans MS" pitchFamily="66" charset="0"/>
              </a:rPr>
              <a:t>New, Value-Based, Product-View</a:t>
            </a:r>
            <a:r>
              <a:rPr lang="en-US" dirty="0">
                <a:solidFill>
                  <a:schemeClr val="tx1"/>
                </a:solidFill>
                <a:latin typeface="Comic Sans MS" pitchFamily="66" charset="0"/>
              </a:rPr>
              <a:t>)</a:t>
            </a:r>
          </a:p>
          <a:p>
            <a:pPr marL="0" indent="0" algn="just">
              <a:lnSpc>
                <a:spcPct val="150000"/>
              </a:lnSpc>
              <a:buNone/>
            </a:pPr>
            <a:endParaRPr lang="en-US" dirty="0">
              <a:solidFill>
                <a:schemeClr val="tx1"/>
              </a:solidFill>
              <a:latin typeface="Comic Sans MS" pitchFamily="66" charset="0"/>
            </a:endParaRPr>
          </a:p>
          <a:p>
            <a:pPr marL="0" indent="0" algn="just">
              <a:lnSpc>
                <a:spcPct val="150000"/>
              </a:lnSpc>
              <a:buNone/>
            </a:pPr>
            <a:r>
              <a:rPr lang="id-ID" dirty="0">
                <a:solidFill>
                  <a:schemeClr val="tx1"/>
                </a:solidFill>
                <a:latin typeface="Comic Sans MS" pitchFamily="66" charset="0"/>
              </a:rPr>
              <a:t>Semua kebutuhan dapat diimplementasikan dengan teknologi yang tersedia, sumber daya manusia dan anggaran</a:t>
            </a:r>
            <a:r>
              <a:rPr lang="en-US" dirty="0">
                <a:solidFill>
                  <a:schemeClr val="tx1"/>
                </a:solidFill>
                <a:latin typeface="Comic Sans MS" pitchFamily="66" charset="0"/>
              </a:rPr>
              <a:t> yang </a:t>
            </a:r>
            <a:r>
              <a:rPr lang="id-ID" dirty="0">
                <a:solidFill>
                  <a:schemeClr val="tx1"/>
                </a:solidFill>
                <a:latin typeface="Comic Sans MS" pitchFamily="66" charset="0"/>
              </a:rPr>
              <a:t>sesuai. Selain itu, semua kebutuhan berkontribusi terhadap keberhasilan moneter dari sistem, yaitu mereka layak untuk dimasukkan ke dalam sistem.</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3931081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915400" cy="762000"/>
          </a:xfrm>
        </p:spPr>
        <p:txBody>
          <a:bodyPr/>
          <a:lstStyle/>
          <a:p>
            <a:pPr marL="0" indent="0">
              <a:buNone/>
            </a:pPr>
            <a:r>
              <a:rPr lang="en-US" sz="4400" dirty="0">
                <a:latin typeface="Times New Roman" pitchFamily="18" charset="0"/>
                <a:cs typeface="Times New Roman" pitchFamily="18" charset="0"/>
              </a:rPr>
              <a:t>SILABUS MATA KULIAH</a:t>
            </a:r>
          </a:p>
        </p:txBody>
      </p:sp>
      <p:sp>
        <p:nvSpPr>
          <p:cNvPr id="3" name="Content Placeholder 2"/>
          <p:cNvSpPr>
            <a:spLocks noGrp="1"/>
          </p:cNvSpPr>
          <p:nvPr>
            <p:ph sz="quarter" idx="4294967295"/>
          </p:nvPr>
        </p:nvSpPr>
        <p:spPr>
          <a:xfrm>
            <a:off x="533400" y="1219200"/>
            <a:ext cx="8305800" cy="5181600"/>
          </a:xfrm>
          <a:prstGeom prst="rect">
            <a:avLst/>
          </a:prstGeom>
        </p:spPr>
        <p:txBody>
          <a:bodyPr>
            <a:noAutofit/>
          </a:bodyPr>
          <a:lstStyle/>
          <a:p>
            <a:pPr marL="45720" indent="0">
              <a:buNone/>
            </a:pPr>
            <a:r>
              <a:rPr lang="en-US" sz="2400" strike="sngStrike" dirty="0">
                <a:solidFill>
                  <a:schemeClr val="tx1"/>
                </a:solidFill>
                <a:latin typeface="Comic Sans MS" pitchFamily="66" charset="0"/>
              </a:rPr>
              <a:t>1.</a:t>
            </a:r>
            <a:r>
              <a:rPr lang="en-US" sz="2400" strike="sngStrike" dirty="0">
                <a:solidFill>
                  <a:srgbClr val="FF0000"/>
                </a:solidFill>
                <a:latin typeface="Comic Sans MS" pitchFamily="66" charset="0"/>
              </a:rPr>
              <a:t> </a:t>
            </a:r>
            <a:r>
              <a:rPr lang="en-US" strike="sngStrike" dirty="0">
                <a:solidFill>
                  <a:schemeClr val="tx1"/>
                </a:solidFill>
                <a:latin typeface="Comic Sans MS" pitchFamily="66" charset="0"/>
              </a:rPr>
              <a:t>Requirement Engineering</a:t>
            </a:r>
          </a:p>
          <a:p>
            <a:pPr marL="45720" indent="0">
              <a:buNone/>
            </a:pPr>
            <a:r>
              <a:rPr lang="en-US" sz="2400" strike="sngStrike" dirty="0">
                <a:solidFill>
                  <a:schemeClr val="tx1"/>
                </a:solidFill>
                <a:latin typeface="Comic Sans MS" pitchFamily="66" charset="0"/>
              </a:rPr>
              <a:t>2. </a:t>
            </a:r>
            <a:r>
              <a:rPr lang="en-US" strike="sngStrike" dirty="0">
                <a:solidFill>
                  <a:schemeClr val="tx1"/>
                </a:solidFill>
                <a:latin typeface="Comic Sans MS" pitchFamily="66" charset="0"/>
              </a:rPr>
              <a:t>Requirement Elicitation</a:t>
            </a:r>
          </a:p>
          <a:p>
            <a:pPr marL="45720" indent="0">
              <a:buNone/>
            </a:pPr>
            <a:r>
              <a:rPr lang="en-US" sz="2400" strike="sngStrike" dirty="0">
                <a:solidFill>
                  <a:schemeClr val="tx1"/>
                </a:solidFill>
                <a:latin typeface="Comic Sans MS" pitchFamily="66" charset="0"/>
              </a:rPr>
              <a:t>3. </a:t>
            </a:r>
            <a:r>
              <a:rPr lang="en-US" strike="sngStrike" dirty="0">
                <a:solidFill>
                  <a:schemeClr val="tx1"/>
                </a:solidFill>
                <a:latin typeface="Comic Sans MS" pitchFamily="66" charset="0"/>
              </a:rPr>
              <a:t>Specification of Requirement Models</a:t>
            </a:r>
          </a:p>
          <a:p>
            <a:pPr marL="45720" indent="0">
              <a:buNone/>
            </a:pPr>
            <a:r>
              <a:rPr lang="en-US" sz="2400" strike="sngStrike" dirty="0">
                <a:solidFill>
                  <a:schemeClr val="tx1"/>
                </a:solidFill>
                <a:latin typeface="Comic Sans MS" pitchFamily="66" charset="0"/>
              </a:rPr>
              <a:t>4. </a:t>
            </a:r>
            <a:r>
              <a:rPr lang="en-US" strike="sngStrike" dirty="0">
                <a:solidFill>
                  <a:schemeClr val="tx1"/>
                </a:solidFill>
                <a:latin typeface="Comic Sans MS" pitchFamily="66" charset="0"/>
              </a:rPr>
              <a:t>Requirement</a:t>
            </a:r>
            <a:r>
              <a:rPr lang="en-US" sz="2800" strike="sngStrike" dirty="0">
                <a:solidFill>
                  <a:schemeClr val="tx1"/>
                </a:solidFill>
                <a:latin typeface="Comic Sans MS" pitchFamily="66" charset="0"/>
              </a:rPr>
              <a:t> Prioritization</a:t>
            </a:r>
          </a:p>
          <a:p>
            <a:pPr marL="45720" indent="0">
              <a:buNone/>
            </a:pPr>
            <a:r>
              <a:rPr lang="en-US" sz="2800" dirty="0">
                <a:solidFill>
                  <a:srgbClr val="0070C0"/>
                </a:solidFill>
                <a:latin typeface="Comic Sans MS" pitchFamily="66" charset="0"/>
              </a:rPr>
              <a:t>			</a:t>
            </a:r>
            <a:r>
              <a:rPr lang="en-US" sz="2800" strike="sngStrike" dirty="0">
                <a:solidFill>
                  <a:srgbClr val="FF0000"/>
                </a:solidFill>
                <a:latin typeface="Comic Sans MS" pitchFamily="66" charset="0"/>
              </a:rPr>
              <a:t>UTS</a:t>
            </a:r>
          </a:p>
          <a:p>
            <a:pPr marL="45720" indent="0">
              <a:buNone/>
            </a:pPr>
            <a:r>
              <a:rPr lang="en-US" strike="sngStrike" dirty="0">
                <a:solidFill>
                  <a:schemeClr val="tx1"/>
                </a:solidFill>
                <a:latin typeface="Comic Sans MS" pitchFamily="66" charset="0"/>
              </a:rPr>
              <a:t>5. Requirement Interdependencies</a:t>
            </a:r>
          </a:p>
          <a:p>
            <a:pPr marL="45720" indent="0">
              <a:buNone/>
            </a:pPr>
            <a:r>
              <a:rPr lang="en-US" strike="sngStrike" dirty="0">
                <a:solidFill>
                  <a:schemeClr val="tx1"/>
                </a:solidFill>
                <a:latin typeface="Comic Sans MS" pitchFamily="66" charset="0"/>
              </a:rPr>
              <a:t>6. Impact Analysis</a:t>
            </a:r>
          </a:p>
          <a:p>
            <a:pPr marL="45720" indent="0">
              <a:buNone/>
            </a:pPr>
            <a:r>
              <a:rPr lang="en-US" strike="sngStrike" dirty="0">
                <a:solidFill>
                  <a:schemeClr val="tx1"/>
                </a:solidFill>
                <a:latin typeface="Comic Sans MS" pitchFamily="66" charset="0"/>
              </a:rPr>
              <a:t>7. Requirement Negotiation</a:t>
            </a:r>
          </a:p>
          <a:p>
            <a:pPr marL="45720" indent="0">
              <a:buNone/>
            </a:pPr>
            <a:r>
              <a:rPr lang="en-US" sz="2400" dirty="0">
                <a:solidFill>
                  <a:srgbClr val="0070C0"/>
                </a:solidFill>
                <a:latin typeface="Comic Sans MS" pitchFamily="66" charset="0"/>
              </a:rPr>
              <a:t>8. Quality Assurance in Requirement Engineering</a:t>
            </a:r>
          </a:p>
          <a:p>
            <a:pPr marL="45720" indent="0">
              <a:buNone/>
            </a:pPr>
            <a:endParaRPr lang="en-US" sz="2400" dirty="0">
              <a:solidFill>
                <a:schemeClr val="tx1"/>
              </a:solidFill>
              <a:latin typeface="Comic Sans MS" pitchFamily="66" charset="0"/>
            </a:endParaRPr>
          </a:p>
        </p:txBody>
      </p:sp>
    </p:spTree>
    <p:extLst>
      <p:ext uri="{BB962C8B-B14F-4D97-AF65-F5344CB8AC3E}">
        <p14:creationId xmlns:p14="http://schemas.microsoft.com/office/powerpoint/2010/main" val="4223536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r>
              <a:rPr lang="id-ID" sz="3200" b="1" dirty="0">
                <a:effectLst/>
              </a:rPr>
              <a:t>Atribut kualitas untuk kebutuhan</a:t>
            </a:r>
            <a:endParaRPr lang="en-US" sz="3200" b="1" dirty="0">
              <a:effectLst/>
            </a:endParaRPr>
          </a:p>
        </p:txBody>
      </p:sp>
      <p:sp>
        <p:nvSpPr>
          <p:cNvPr id="5" name="Content Placeholder 3"/>
          <p:cNvSpPr>
            <a:spLocks noGrp="1"/>
          </p:cNvSpPr>
          <p:nvPr>
            <p:ph sz="quarter" idx="4294967295"/>
          </p:nvPr>
        </p:nvSpPr>
        <p:spPr>
          <a:xfrm>
            <a:off x="76200" y="990600"/>
            <a:ext cx="8847083" cy="5943600"/>
          </a:xfrm>
          <a:prstGeom prst="rect">
            <a:avLst/>
          </a:prstGeom>
        </p:spPr>
        <p:txBody>
          <a:bodyPr>
            <a:noAutofit/>
          </a:bodyPr>
          <a:lstStyle/>
          <a:p>
            <a:pPr marL="0" indent="0" algn="just">
              <a:lnSpc>
                <a:spcPct val="150000"/>
              </a:lnSpc>
              <a:buNone/>
            </a:pPr>
            <a:r>
              <a:rPr lang="en-US" i="1" dirty="0">
                <a:solidFill>
                  <a:srgbClr val="0070C0"/>
                </a:solidFill>
                <a:latin typeface="Comic Sans MS" pitchFamily="66" charset="0"/>
              </a:rPr>
              <a:t>11. Right Level of Detail </a:t>
            </a:r>
            <a:r>
              <a:rPr lang="en-US" dirty="0">
                <a:solidFill>
                  <a:schemeClr val="tx1"/>
                </a:solidFill>
                <a:latin typeface="Comic Sans MS" pitchFamily="66" charset="0"/>
              </a:rPr>
              <a:t>(</a:t>
            </a:r>
            <a:r>
              <a:rPr lang="en-US" i="1" dirty="0">
                <a:solidFill>
                  <a:schemeClr val="tx1"/>
                </a:solidFill>
                <a:latin typeface="Comic Sans MS" pitchFamily="66" charset="0"/>
              </a:rPr>
              <a:t>New, User, Manufacturing, Value-Based View</a:t>
            </a:r>
            <a:r>
              <a:rPr lang="en-US" dirty="0">
                <a:solidFill>
                  <a:schemeClr val="tx1"/>
                </a:solidFill>
                <a:latin typeface="Comic Sans MS" pitchFamily="66" charset="0"/>
              </a:rPr>
              <a:t>)</a:t>
            </a:r>
          </a:p>
          <a:p>
            <a:pPr marL="0" indent="0" algn="just">
              <a:lnSpc>
                <a:spcPct val="150000"/>
              </a:lnSpc>
              <a:buNone/>
            </a:pPr>
            <a:endParaRPr lang="en-US" dirty="0">
              <a:solidFill>
                <a:schemeClr val="tx1"/>
              </a:solidFill>
              <a:latin typeface="Comic Sans MS" pitchFamily="66" charset="0"/>
            </a:endParaRPr>
          </a:p>
          <a:p>
            <a:pPr marL="0" indent="0" algn="just">
              <a:lnSpc>
                <a:spcPct val="150000"/>
              </a:lnSpc>
              <a:buNone/>
            </a:pPr>
            <a:r>
              <a:rPr lang="id-ID" dirty="0">
                <a:solidFill>
                  <a:schemeClr val="tx1"/>
                </a:solidFill>
                <a:latin typeface="Comic Sans MS" pitchFamily="66" charset="0"/>
              </a:rPr>
              <a:t>Informasi yang diberikan dalam kebutuhan ini cocok untuk mendapatkan pemahaman yang benar tentang sistem dan dalam memulai pelaksanaan. Tidak ada yang tidak perlu dalam implementasi dan detail desain yang ditetapkan dalam kebutuhan.</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2766112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lvl="0"/>
            <a:r>
              <a:rPr lang="id-ID" sz="3200" b="1" dirty="0">
                <a:effectLst/>
              </a:rPr>
              <a:t>Strategi Kualitas Kebutuhan</a:t>
            </a:r>
            <a:endParaRPr lang="en-US" sz="3200" b="1" dirty="0">
              <a:effectLst/>
            </a:endParaRPr>
          </a:p>
        </p:txBody>
      </p:sp>
      <p:sp>
        <p:nvSpPr>
          <p:cNvPr id="5" name="Content Placeholder 3"/>
          <p:cNvSpPr>
            <a:spLocks noGrp="1"/>
          </p:cNvSpPr>
          <p:nvPr>
            <p:ph sz="quarter" idx="4294967295"/>
          </p:nvPr>
        </p:nvSpPr>
        <p:spPr>
          <a:xfrm>
            <a:off x="76200" y="990600"/>
            <a:ext cx="8847083" cy="5943600"/>
          </a:xfrm>
          <a:prstGeom prst="rect">
            <a:avLst/>
          </a:prstGeom>
        </p:spPr>
        <p:txBody>
          <a:bodyPr>
            <a:noAutofit/>
          </a:bodyPr>
          <a:lstStyle/>
          <a:p>
            <a:pPr algn="just">
              <a:lnSpc>
                <a:spcPct val="150000"/>
              </a:lnSpc>
              <a:buFont typeface="Wingdings" pitchFamily="2" charset="2"/>
              <a:buChar char="ü"/>
            </a:pPr>
            <a:r>
              <a:rPr lang="id-ID" dirty="0">
                <a:solidFill>
                  <a:schemeClr val="tx1"/>
                </a:solidFill>
                <a:latin typeface="Comic Sans MS" pitchFamily="66" charset="0"/>
              </a:rPr>
              <a:t>Mengembangkan perangkat lunak tanpa adanya cacat adalah </a:t>
            </a:r>
            <a:r>
              <a:rPr lang="id-ID" dirty="0">
                <a:solidFill>
                  <a:srgbClr val="0070C0"/>
                </a:solidFill>
                <a:latin typeface="Comic Sans MS" pitchFamily="66" charset="0"/>
              </a:rPr>
              <a:t>hal yang tidak mungkin</a:t>
            </a:r>
            <a:r>
              <a:rPr lang="id-ID" dirty="0">
                <a:solidFill>
                  <a:schemeClr val="tx1"/>
                </a:solidFill>
                <a:latin typeface="Comic Sans MS" pitchFamily="66" charset="0"/>
              </a:rPr>
              <a:t>. </a:t>
            </a:r>
            <a:endParaRPr lang="en-US" dirty="0">
              <a:solidFill>
                <a:schemeClr val="tx1"/>
              </a:solidFill>
              <a:latin typeface="Comic Sans MS" pitchFamily="66" charset="0"/>
            </a:endParaRPr>
          </a:p>
          <a:p>
            <a:pPr algn="just">
              <a:lnSpc>
                <a:spcPct val="150000"/>
              </a:lnSpc>
              <a:buFont typeface="Wingdings" pitchFamily="2" charset="2"/>
              <a:buChar char="ü"/>
            </a:pPr>
            <a:r>
              <a:rPr lang="id-ID" dirty="0">
                <a:solidFill>
                  <a:schemeClr val="tx1"/>
                </a:solidFill>
                <a:latin typeface="Comic Sans MS" pitchFamily="66" charset="0"/>
              </a:rPr>
              <a:t>Namun, hal ini memungkinkan untuk mencapai sesuatu yang optimal antara kualitas dan sumber daya yang tersedia, mengingat faktor konteks yang spesifik dan pemenuhan akan kualitas dari perusahaan atau sebuah proyek. </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2229626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lvl="0"/>
            <a:r>
              <a:rPr lang="id-ID" sz="3200" b="1" dirty="0">
                <a:effectLst/>
              </a:rPr>
              <a:t>Strategi Kualitas Kebutuhan</a:t>
            </a:r>
            <a:endParaRPr lang="en-US" sz="3200" b="1" dirty="0">
              <a:effectLst/>
            </a:endParaRPr>
          </a:p>
        </p:txBody>
      </p:sp>
      <p:sp>
        <p:nvSpPr>
          <p:cNvPr id="5" name="Content Placeholder 3"/>
          <p:cNvSpPr>
            <a:spLocks noGrp="1"/>
          </p:cNvSpPr>
          <p:nvPr>
            <p:ph sz="quarter" idx="4294967295"/>
          </p:nvPr>
        </p:nvSpPr>
        <p:spPr>
          <a:xfrm>
            <a:off x="110358" y="4953000"/>
            <a:ext cx="8847083" cy="1143000"/>
          </a:xfrm>
          <a:prstGeom prst="rect">
            <a:avLst/>
          </a:prstGeom>
        </p:spPr>
        <p:txBody>
          <a:bodyPr>
            <a:noAutofit/>
          </a:bodyPr>
          <a:lstStyle/>
          <a:p>
            <a:pPr marL="0" indent="0" algn="ctr">
              <a:lnSpc>
                <a:spcPct val="150000"/>
              </a:lnSpc>
              <a:buNone/>
            </a:pPr>
            <a:r>
              <a:rPr lang="id-ID" dirty="0">
                <a:solidFill>
                  <a:schemeClr val="tx1"/>
                </a:solidFill>
                <a:latin typeface="Comic Sans MS" pitchFamily="66" charset="0"/>
              </a:rPr>
              <a:t>Elemen penting untuk menentukan strategi jaminan kualitas untuk kebutuhan</a:t>
            </a:r>
            <a:endParaRPr lang="en-US" dirty="0">
              <a:solidFill>
                <a:schemeClr val="tx1"/>
              </a:solidFill>
              <a:latin typeface="Comic Sans MS" pitchFamily="66" charset="0"/>
            </a:endParaRPr>
          </a:p>
        </p:txBody>
      </p:sp>
      <p:pic>
        <p:nvPicPr>
          <p:cNvPr id="4" name="Picture 3"/>
          <p:cNvPicPr/>
          <p:nvPr/>
        </p:nvPicPr>
        <p:blipFill rotWithShape="1">
          <a:blip r:embed="rId3"/>
          <a:srcRect l="36860" t="35633" r="33653" b="30730"/>
          <a:stretch/>
        </p:blipFill>
        <p:spPr bwMode="auto">
          <a:xfrm>
            <a:off x="990600" y="762000"/>
            <a:ext cx="7086600" cy="4038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43004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lvl="0"/>
            <a:r>
              <a:rPr lang="id-ID" sz="3200" b="1" dirty="0">
                <a:effectLst/>
              </a:rPr>
              <a:t>Strategi Kualitas Kebutuhan</a:t>
            </a:r>
            <a:endParaRPr lang="en-US" sz="3200" b="1" dirty="0">
              <a:effectLst/>
            </a:endParaRPr>
          </a:p>
        </p:txBody>
      </p:sp>
      <p:sp>
        <p:nvSpPr>
          <p:cNvPr id="5" name="Content Placeholder 3"/>
          <p:cNvSpPr>
            <a:spLocks noGrp="1"/>
          </p:cNvSpPr>
          <p:nvPr>
            <p:ph sz="quarter" idx="4294967295"/>
          </p:nvPr>
        </p:nvSpPr>
        <p:spPr>
          <a:xfrm>
            <a:off x="152400" y="914400"/>
            <a:ext cx="8847083" cy="5105400"/>
          </a:xfrm>
          <a:prstGeom prst="rect">
            <a:avLst/>
          </a:prstGeom>
        </p:spPr>
        <p:txBody>
          <a:bodyPr>
            <a:noAutofit/>
          </a:bodyPr>
          <a:lstStyle/>
          <a:p>
            <a:pPr marL="0" lvl="0" indent="0" algn="just">
              <a:lnSpc>
                <a:spcPct val="150000"/>
              </a:lnSpc>
              <a:buNone/>
            </a:pPr>
            <a:r>
              <a:rPr lang="id-ID" b="1" i="1" dirty="0">
                <a:solidFill>
                  <a:srgbClr val="0070C0"/>
                </a:solidFill>
                <a:latin typeface="Comic Sans MS" pitchFamily="66" charset="0"/>
                <a:cs typeface="Times New Roman" pitchFamily="18" charset="0"/>
              </a:rPr>
              <a:t>High quality of requirements</a:t>
            </a:r>
            <a:r>
              <a:rPr lang="id-ID" dirty="0">
                <a:solidFill>
                  <a:srgbClr val="0070C0"/>
                </a:solidFill>
                <a:latin typeface="Comic Sans MS" pitchFamily="66" charset="0"/>
                <a:cs typeface="Times New Roman" pitchFamily="18" charset="0"/>
              </a:rPr>
              <a:t> </a:t>
            </a:r>
            <a:endParaRPr lang="en-US" dirty="0">
              <a:solidFill>
                <a:srgbClr val="0070C0"/>
              </a:solidFill>
              <a:latin typeface="Comic Sans MS" pitchFamily="66" charset="0"/>
              <a:cs typeface="Times New Roman" pitchFamily="18" charset="0"/>
            </a:endParaRPr>
          </a:p>
          <a:p>
            <a:pPr marL="0" lvl="0" indent="0" algn="just">
              <a:lnSpc>
                <a:spcPct val="150000"/>
              </a:lnSpc>
              <a:buNone/>
            </a:pPr>
            <a:r>
              <a:rPr lang="en-US" dirty="0">
                <a:solidFill>
                  <a:schemeClr val="tx1"/>
                </a:solidFill>
                <a:latin typeface="Comic Sans MS" pitchFamily="66" charset="0"/>
                <a:cs typeface="Times New Roman" pitchFamily="18" charset="0"/>
              </a:rPr>
              <a:t>M</a:t>
            </a:r>
            <a:r>
              <a:rPr lang="id-ID" dirty="0">
                <a:solidFill>
                  <a:schemeClr val="tx1"/>
                </a:solidFill>
                <a:latin typeface="Comic Sans MS" pitchFamily="66" charset="0"/>
                <a:cs typeface="Times New Roman" pitchFamily="18" charset="0"/>
              </a:rPr>
              <a:t>enentukan kriteria kualitas untuk kebutuhan yang baik. Kriteria ini dapat bervariasi dari perusahaan ke perusahaan dan dari proyek untu</a:t>
            </a:r>
            <a:r>
              <a:rPr lang="en-US" dirty="0">
                <a:solidFill>
                  <a:schemeClr val="tx1"/>
                </a:solidFill>
                <a:latin typeface="Comic Sans MS" pitchFamily="66" charset="0"/>
                <a:cs typeface="Times New Roman" pitchFamily="18" charset="0"/>
              </a:rPr>
              <a:t>k</a:t>
            </a:r>
            <a:r>
              <a:rPr lang="id-ID" dirty="0">
                <a:solidFill>
                  <a:schemeClr val="tx1"/>
                </a:solidFill>
                <a:latin typeface="Comic Sans MS" pitchFamily="66" charset="0"/>
                <a:cs typeface="Times New Roman" pitchFamily="18" charset="0"/>
              </a:rPr>
              <a:t> proyek. Hal ini penting untuk menentukan set optimal dan minimal karakteristik kualitas kebutuhan.</a:t>
            </a:r>
            <a:endParaRPr lang="en-US" dirty="0">
              <a:solidFill>
                <a:schemeClr val="tx1"/>
              </a:solidFill>
              <a:latin typeface="Comic Sans MS" pitchFamily="66" charset="0"/>
              <a:cs typeface="Times New Roman" pitchFamily="18" charset="0"/>
            </a:endParaRPr>
          </a:p>
        </p:txBody>
      </p:sp>
    </p:spTree>
    <p:extLst>
      <p:ext uri="{BB962C8B-B14F-4D97-AF65-F5344CB8AC3E}">
        <p14:creationId xmlns:p14="http://schemas.microsoft.com/office/powerpoint/2010/main" val="2124055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lvl="0"/>
            <a:r>
              <a:rPr lang="id-ID" sz="3200" b="1" dirty="0">
                <a:effectLst/>
              </a:rPr>
              <a:t>Strategi Kualitas Kebutuhan</a:t>
            </a:r>
            <a:endParaRPr lang="en-US" sz="3200" b="1" dirty="0">
              <a:effectLst/>
            </a:endParaRPr>
          </a:p>
        </p:txBody>
      </p:sp>
      <p:sp>
        <p:nvSpPr>
          <p:cNvPr id="5" name="Content Placeholder 3"/>
          <p:cNvSpPr>
            <a:spLocks noGrp="1"/>
          </p:cNvSpPr>
          <p:nvPr>
            <p:ph sz="quarter" idx="4294967295"/>
          </p:nvPr>
        </p:nvSpPr>
        <p:spPr>
          <a:xfrm>
            <a:off x="152400" y="914400"/>
            <a:ext cx="8847083" cy="5105400"/>
          </a:xfrm>
          <a:prstGeom prst="rect">
            <a:avLst/>
          </a:prstGeom>
        </p:spPr>
        <p:txBody>
          <a:bodyPr>
            <a:noAutofit/>
          </a:bodyPr>
          <a:lstStyle/>
          <a:p>
            <a:pPr marL="0" lvl="0" indent="0" algn="just">
              <a:lnSpc>
                <a:spcPct val="150000"/>
              </a:lnSpc>
              <a:buNone/>
            </a:pPr>
            <a:r>
              <a:rPr lang="id-ID" b="1" i="1" dirty="0">
                <a:solidFill>
                  <a:srgbClr val="0070C0"/>
                </a:solidFill>
                <a:latin typeface="Comic Sans MS" pitchFamily="66" charset="0"/>
                <a:cs typeface="Times New Roman" pitchFamily="18" charset="0"/>
              </a:rPr>
              <a:t>Available resources</a:t>
            </a:r>
            <a:r>
              <a:rPr lang="id-ID" dirty="0">
                <a:solidFill>
                  <a:srgbClr val="0070C0"/>
                </a:solidFill>
                <a:latin typeface="Comic Sans MS" pitchFamily="66" charset="0"/>
                <a:cs typeface="Times New Roman" pitchFamily="18" charset="0"/>
              </a:rPr>
              <a:t> </a:t>
            </a:r>
            <a:endParaRPr lang="en-US" dirty="0">
              <a:solidFill>
                <a:srgbClr val="0070C0"/>
              </a:solidFill>
              <a:latin typeface="Comic Sans MS" pitchFamily="66" charset="0"/>
              <a:cs typeface="Times New Roman" pitchFamily="18" charset="0"/>
            </a:endParaRPr>
          </a:p>
          <a:p>
            <a:pPr marL="0" lvl="0" indent="0" algn="just">
              <a:lnSpc>
                <a:spcPct val="150000"/>
              </a:lnSpc>
              <a:buNone/>
            </a:pPr>
            <a:r>
              <a:rPr lang="en-US" dirty="0">
                <a:solidFill>
                  <a:schemeClr val="tx1"/>
                </a:solidFill>
                <a:latin typeface="Comic Sans MS" pitchFamily="66" charset="0"/>
                <a:cs typeface="Times New Roman" pitchFamily="18" charset="0"/>
              </a:rPr>
              <a:t>M</a:t>
            </a:r>
            <a:r>
              <a:rPr lang="id-ID" dirty="0">
                <a:solidFill>
                  <a:schemeClr val="tx1"/>
                </a:solidFill>
                <a:latin typeface="Comic Sans MS" pitchFamily="66" charset="0"/>
                <a:cs typeface="Times New Roman" pitchFamily="18" charset="0"/>
              </a:rPr>
              <a:t>enggambarkan upaya yang tersedia, anggaran, perangkat keras, dan personil untuk melakukan QA selama kegiatan pengumpulan kebutuhan. </a:t>
            </a:r>
            <a:endParaRPr lang="en-US" dirty="0">
              <a:solidFill>
                <a:schemeClr val="tx1"/>
              </a:solidFill>
              <a:latin typeface="Comic Sans MS" pitchFamily="66" charset="0"/>
              <a:cs typeface="Times New Roman" pitchFamily="18" charset="0"/>
            </a:endParaRPr>
          </a:p>
          <a:p>
            <a:pPr marL="0" lvl="0" indent="0" algn="just">
              <a:lnSpc>
                <a:spcPct val="150000"/>
              </a:lnSpc>
              <a:buNone/>
            </a:pPr>
            <a:r>
              <a:rPr lang="id-ID" dirty="0">
                <a:solidFill>
                  <a:schemeClr val="tx1"/>
                </a:solidFill>
                <a:latin typeface="Comic Sans MS" pitchFamily="66" charset="0"/>
                <a:cs typeface="Times New Roman" pitchFamily="18" charset="0"/>
              </a:rPr>
              <a:t>Selain itu, ketersediaan ahli tambahan harus dipertimbangkan, seperti pendekatan jaminan kualitas tertentu, </a:t>
            </a:r>
            <a:r>
              <a:rPr lang="id-ID" i="1" dirty="0">
                <a:solidFill>
                  <a:schemeClr val="tx1"/>
                </a:solidFill>
                <a:latin typeface="Comic Sans MS" pitchFamily="66" charset="0"/>
                <a:cs typeface="Times New Roman" pitchFamily="18" charset="0"/>
              </a:rPr>
              <a:t>stakeholder </a:t>
            </a:r>
            <a:r>
              <a:rPr lang="id-ID" dirty="0">
                <a:solidFill>
                  <a:schemeClr val="tx1"/>
                </a:solidFill>
                <a:latin typeface="Comic Sans MS" pitchFamily="66" charset="0"/>
                <a:cs typeface="Times New Roman" pitchFamily="18" charset="0"/>
              </a:rPr>
              <a:t>tertentu di luar rekayasa kebutuhan. Sumber daya yang tersedia juga berdampak langsung pada pendekatan QA yang berlaku.</a:t>
            </a:r>
            <a:endParaRPr lang="en-US" dirty="0">
              <a:solidFill>
                <a:schemeClr val="tx1"/>
              </a:solidFill>
              <a:latin typeface="Comic Sans MS" pitchFamily="66" charset="0"/>
              <a:cs typeface="Times New Roman" pitchFamily="18" charset="0"/>
            </a:endParaRPr>
          </a:p>
        </p:txBody>
      </p:sp>
    </p:spTree>
    <p:extLst>
      <p:ext uri="{BB962C8B-B14F-4D97-AF65-F5344CB8AC3E}">
        <p14:creationId xmlns:p14="http://schemas.microsoft.com/office/powerpoint/2010/main" val="2078619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lvl="0"/>
            <a:r>
              <a:rPr lang="id-ID" sz="3200" b="1" dirty="0">
                <a:effectLst/>
              </a:rPr>
              <a:t>Strategi Kualitas Kebutuhan</a:t>
            </a:r>
            <a:endParaRPr lang="en-US" sz="3200" b="1" dirty="0">
              <a:effectLst/>
            </a:endParaRPr>
          </a:p>
        </p:txBody>
      </p:sp>
      <p:sp>
        <p:nvSpPr>
          <p:cNvPr id="5" name="Content Placeholder 3"/>
          <p:cNvSpPr>
            <a:spLocks noGrp="1"/>
          </p:cNvSpPr>
          <p:nvPr>
            <p:ph sz="quarter" idx="4294967295"/>
          </p:nvPr>
        </p:nvSpPr>
        <p:spPr>
          <a:xfrm>
            <a:off x="152400" y="914400"/>
            <a:ext cx="8847083" cy="5105400"/>
          </a:xfrm>
          <a:prstGeom prst="rect">
            <a:avLst/>
          </a:prstGeom>
        </p:spPr>
        <p:txBody>
          <a:bodyPr>
            <a:noAutofit/>
          </a:bodyPr>
          <a:lstStyle/>
          <a:p>
            <a:pPr marL="0" lvl="0" indent="0" algn="just">
              <a:lnSpc>
                <a:spcPct val="150000"/>
              </a:lnSpc>
              <a:buNone/>
            </a:pPr>
            <a:r>
              <a:rPr lang="id-ID" b="1" i="1" dirty="0">
                <a:solidFill>
                  <a:srgbClr val="0070C0"/>
                </a:solidFill>
                <a:latin typeface="Comic Sans MS" pitchFamily="66" charset="0"/>
                <a:cs typeface="Times New Roman" pitchFamily="18" charset="0"/>
              </a:rPr>
              <a:t>Risks</a:t>
            </a:r>
            <a:r>
              <a:rPr lang="id-ID" i="1" dirty="0">
                <a:solidFill>
                  <a:srgbClr val="0070C0"/>
                </a:solidFill>
                <a:latin typeface="Comic Sans MS" pitchFamily="66" charset="0"/>
                <a:cs typeface="Times New Roman" pitchFamily="18" charset="0"/>
              </a:rPr>
              <a:t> </a:t>
            </a:r>
            <a:endParaRPr lang="en-US" i="1" dirty="0">
              <a:solidFill>
                <a:srgbClr val="0070C0"/>
              </a:solidFill>
              <a:latin typeface="Comic Sans MS" pitchFamily="66" charset="0"/>
              <a:cs typeface="Times New Roman" pitchFamily="18" charset="0"/>
            </a:endParaRPr>
          </a:p>
          <a:p>
            <a:pPr marL="0" lvl="0" indent="0" algn="just">
              <a:lnSpc>
                <a:spcPct val="150000"/>
              </a:lnSpc>
              <a:buNone/>
            </a:pPr>
            <a:r>
              <a:rPr lang="en-US" dirty="0" err="1">
                <a:solidFill>
                  <a:schemeClr val="tx1"/>
                </a:solidFill>
                <a:latin typeface="Comic Sans MS" pitchFamily="66" charset="0"/>
                <a:cs typeface="Times New Roman" pitchFamily="18" charset="0"/>
              </a:rPr>
              <a:t>Resiko</a:t>
            </a:r>
            <a:r>
              <a:rPr lang="en-US" dirty="0">
                <a:solidFill>
                  <a:schemeClr val="tx1"/>
                </a:solidFill>
                <a:latin typeface="Comic Sans MS" pitchFamily="66" charset="0"/>
                <a:cs typeface="Times New Roman" pitchFamily="18" charset="0"/>
              </a:rPr>
              <a:t> t</a:t>
            </a:r>
            <a:r>
              <a:rPr lang="id-ID" dirty="0">
                <a:solidFill>
                  <a:schemeClr val="tx1"/>
                </a:solidFill>
                <a:latin typeface="Comic Sans MS" pitchFamily="66" charset="0"/>
                <a:cs typeface="Times New Roman" pitchFamily="18" charset="0"/>
              </a:rPr>
              <a:t>erkait dengan kebutuhan tertentu, terutama resiko yang tidak mengharuskan atau menerapkan kebutuhan dengan cara yang salah, resiko merupakan faktor tambahan yang mempengaruhi strategi kualitas. </a:t>
            </a:r>
            <a:endParaRPr lang="en-US" dirty="0">
              <a:solidFill>
                <a:schemeClr val="tx1"/>
              </a:solidFill>
              <a:latin typeface="Comic Sans MS" pitchFamily="66" charset="0"/>
              <a:cs typeface="Times New Roman" pitchFamily="18" charset="0"/>
            </a:endParaRPr>
          </a:p>
        </p:txBody>
      </p:sp>
    </p:spTree>
    <p:extLst>
      <p:ext uri="{BB962C8B-B14F-4D97-AF65-F5344CB8AC3E}">
        <p14:creationId xmlns:p14="http://schemas.microsoft.com/office/powerpoint/2010/main" val="3944915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lvl="0"/>
            <a:r>
              <a:rPr lang="id-ID" sz="3200" b="1" dirty="0">
                <a:effectLst/>
              </a:rPr>
              <a:t>Strategi Kualitas Kebutuhan</a:t>
            </a:r>
            <a:endParaRPr lang="en-US" sz="3200" b="1" dirty="0">
              <a:effectLst/>
            </a:endParaRPr>
          </a:p>
        </p:txBody>
      </p:sp>
      <p:sp>
        <p:nvSpPr>
          <p:cNvPr id="5" name="Content Placeholder 3"/>
          <p:cNvSpPr>
            <a:spLocks noGrp="1"/>
          </p:cNvSpPr>
          <p:nvPr>
            <p:ph sz="quarter" idx="4294967295"/>
          </p:nvPr>
        </p:nvSpPr>
        <p:spPr>
          <a:xfrm>
            <a:off x="152400" y="914400"/>
            <a:ext cx="8847083" cy="5105400"/>
          </a:xfrm>
          <a:prstGeom prst="rect">
            <a:avLst/>
          </a:prstGeom>
        </p:spPr>
        <p:txBody>
          <a:bodyPr>
            <a:noAutofit/>
          </a:bodyPr>
          <a:lstStyle/>
          <a:p>
            <a:pPr marL="0" lvl="0" indent="0" algn="just">
              <a:lnSpc>
                <a:spcPct val="150000"/>
              </a:lnSpc>
              <a:buNone/>
            </a:pPr>
            <a:r>
              <a:rPr lang="id-ID" b="1" i="1" dirty="0">
                <a:solidFill>
                  <a:srgbClr val="0070C0"/>
                </a:solidFill>
                <a:latin typeface="Comic Sans MS" pitchFamily="66" charset="0"/>
                <a:cs typeface="Times New Roman" pitchFamily="18" charset="0"/>
              </a:rPr>
              <a:t>Time schedule</a:t>
            </a:r>
            <a:r>
              <a:rPr lang="id-ID" i="1" dirty="0">
                <a:solidFill>
                  <a:srgbClr val="0070C0"/>
                </a:solidFill>
                <a:latin typeface="Comic Sans MS" pitchFamily="66" charset="0"/>
                <a:cs typeface="Times New Roman" pitchFamily="18" charset="0"/>
              </a:rPr>
              <a:t> </a:t>
            </a:r>
            <a:endParaRPr lang="en-US" i="1" dirty="0">
              <a:solidFill>
                <a:srgbClr val="0070C0"/>
              </a:solidFill>
              <a:latin typeface="Comic Sans MS" pitchFamily="66" charset="0"/>
              <a:cs typeface="Times New Roman" pitchFamily="18" charset="0"/>
            </a:endParaRPr>
          </a:p>
          <a:p>
            <a:pPr marL="0" lvl="0" indent="0" algn="just">
              <a:lnSpc>
                <a:spcPct val="150000"/>
              </a:lnSpc>
              <a:buNone/>
            </a:pPr>
            <a:r>
              <a:rPr lang="en-US" dirty="0">
                <a:solidFill>
                  <a:schemeClr val="tx1"/>
                </a:solidFill>
                <a:latin typeface="Comic Sans MS" pitchFamily="66" charset="0"/>
                <a:cs typeface="Times New Roman" pitchFamily="18" charset="0"/>
              </a:rPr>
              <a:t>T</a:t>
            </a:r>
            <a:r>
              <a:rPr lang="id-ID" dirty="0">
                <a:solidFill>
                  <a:schemeClr val="tx1"/>
                </a:solidFill>
                <a:latin typeface="Comic Sans MS" pitchFamily="66" charset="0"/>
                <a:cs typeface="Times New Roman" pitchFamily="18" charset="0"/>
              </a:rPr>
              <a:t>erkait dengan sumber daya yang tersedia dan menentukan waktu yang tersedia untuk QA pada umumnya dan dalam tahap kebutuhan khususnya. </a:t>
            </a:r>
            <a:endParaRPr lang="en-US" dirty="0">
              <a:solidFill>
                <a:schemeClr val="tx1"/>
              </a:solidFill>
              <a:latin typeface="Comic Sans MS" pitchFamily="66" charset="0"/>
              <a:cs typeface="Times New Roman" pitchFamily="18" charset="0"/>
            </a:endParaRPr>
          </a:p>
          <a:p>
            <a:pPr marL="0" lvl="0" indent="0" algn="just">
              <a:lnSpc>
                <a:spcPct val="150000"/>
              </a:lnSpc>
              <a:buNone/>
            </a:pPr>
            <a:r>
              <a:rPr lang="id-ID" dirty="0">
                <a:solidFill>
                  <a:schemeClr val="tx1"/>
                </a:solidFill>
                <a:latin typeface="Comic Sans MS" pitchFamily="66" charset="0"/>
                <a:cs typeface="Times New Roman" pitchFamily="18" charset="0"/>
              </a:rPr>
              <a:t>Waktu sangat penting karena terkait dengan kegiatan jaminan kualitas kebutuhan dengan kegiatan lainnya.</a:t>
            </a:r>
            <a:endParaRPr lang="en-US" dirty="0">
              <a:solidFill>
                <a:schemeClr val="tx1"/>
              </a:solidFill>
              <a:latin typeface="Comic Sans MS" pitchFamily="66" charset="0"/>
              <a:cs typeface="Times New Roman" pitchFamily="18" charset="0"/>
            </a:endParaRPr>
          </a:p>
        </p:txBody>
      </p:sp>
    </p:spTree>
    <p:extLst>
      <p:ext uri="{BB962C8B-B14F-4D97-AF65-F5344CB8AC3E}">
        <p14:creationId xmlns:p14="http://schemas.microsoft.com/office/powerpoint/2010/main" val="133070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lvl="0"/>
            <a:r>
              <a:rPr lang="id-ID" sz="3200" b="1" dirty="0">
                <a:effectLst/>
              </a:rPr>
              <a:t>Strategi Kualitas Kebutuhan</a:t>
            </a:r>
            <a:endParaRPr lang="en-US" sz="3200" b="1" dirty="0">
              <a:effectLst/>
            </a:endParaRPr>
          </a:p>
        </p:txBody>
      </p:sp>
      <p:sp>
        <p:nvSpPr>
          <p:cNvPr id="5" name="Content Placeholder 3"/>
          <p:cNvSpPr>
            <a:spLocks noGrp="1"/>
          </p:cNvSpPr>
          <p:nvPr>
            <p:ph sz="quarter" idx="4294967295"/>
          </p:nvPr>
        </p:nvSpPr>
        <p:spPr>
          <a:xfrm>
            <a:off x="152400" y="914400"/>
            <a:ext cx="8847083" cy="5105400"/>
          </a:xfrm>
          <a:prstGeom prst="rect">
            <a:avLst/>
          </a:prstGeom>
        </p:spPr>
        <p:txBody>
          <a:bodyPr>
            <a:noAutofit/>
          </a:bodyPr>
          <a:lstStyle/>
          <a:p>
            <a:pPr marL="0" lvl="0" indent="0" algn="just">
              <a:lnSpc>
                <a:spcPct val="150000"/>
              </a:lnSpc>
              <a:buNone/>
            </a:pPr>
            <a:r>
              <a:rPr lang="id-ID" b="1" i="1" dirty="0">
                <a:solidFill>
                  <a:srgbClr val="0070C0"/>
                </a:solidFill>
                <a:latin typeface="Comic Sans MS" pitchFamily="66" charset="0"/>
                <a:cs typeface="Times New Roman" pitchFamily="18" charset="0"/>
              </a:rPr>
              <a:t>Organization Aspects</a:t>
            </a:r>
            <a:r>
              <a:rPr lang="id-ID" i="1" dirty="0">
                <a:solidFill>
                  <a:srgbClr val="0070C0"/>
                </a:solidFill>
                <a:latin typeface="Comic Sans MS" pitchFamily="66" charset="0"/>
                <a:cs typeface="Times New Roman" pitchFamily="18" charset="0"/>
              </a:rPr>
              <a:t> </a:t>
            </a:r>
            <a:endParaRPr lang="en-US" i="1" dirty="0">
              <a:solidFill>
                <a:srgbClr val="0070C0"/>
              </a:solidFill>
              <a:latin typeface="Comic Sans MS" pitchFamily="66" charset="0"/>
              <a:cs typeface="Times New Roman" pitchFamily="18" charset="0"/>
            </a:endParaRPr>
          </a:p>
          <a:p>
            <a:pPr marL="0" lvl="0" indent="0" algn="just">
              <a:lnSpc>
                <a:spcPct val="150000"/>
              </a:lnSpc>
              <a:buNone/>
            </a:pPr>
            <a:r>
              <a:rPr lang="en-US" dirty="0">
                <a:solidFill>
                  <a:schemeClr val="tx1"/>
                </a:solidFill>
                <a:latin typeface="Comic Sans MS" pitchFamily="66" charset="0"/>
                <a:cs typeface="Times New Roman" pitchFamily="18" charset="0"/>
              </a:rPr>
              <a:t>S</a:t>
            </a:r>
            <a:r>
              <a:rPr lang="id-ID" dirty="0">
                <a:solidFill>
                  <a:schemeClr val="tx1"/>
                </a:solidFill>
                <a:latin typeface="Comic Sans MS" pitchFamily="66" charset="0"/>
                <a:cs typeface="Times New Roman" pitchFamily="18" charset="0"/>
              </a:rPr>
              <a:t>eperti proses pembangunan, contohnya </a:t>
            </a:r>
            <a:r>
              <a:rPr lang="id-ID" i="1" dirty="0">
                <a:solidFill>
                  <a:schemeClr val="tx1"/>
                </a:solidFill>
                <a:latin typeface="Comic Sans MS" pitchFamily="66" charset="0"/>
                <a:cs typeface="Times New Roman" pitchFamily="18" charset="0"/>
              </a:rPr>
              <a:t>agile development</a:t>
            </a:r>
            <a:r>
              <a:rPr lang="id-ID" dirty="0">
                <a:solidFill>
                  <a:schemeClr val="tx1"/>
                </a:solidFill>
                <a:latin typeface="Comic Sans MS" pitchFamily="66" charset="0"/>
                <a:cs typeface="Times New Roman" pitchFamily="18" charset="0"/>
              </a:rPr>
              <a:t> atau </a:t>
            </a:r>
            <a:r>
              <a:rPr lang="id-ID" i="1" dirty="0">
                <a:solidFill>
                  <a:schemeClr val="tx1"/>
                </a:solidFill>
                <a:latin typeface="Comic Sans MS" pitchFamily="66" charset="0"/>
                <a:cs typeface="Times New Roman" pitchFamily="18" charset="0"/>
              </a:rPr>
              <a:t>product domain, </a:t>
            </a:r>
            <a:r>
              <a:rPr lang="id-ID" dirty="0">
                <a:solidFill>
                  <a:schemeClr val="tx1"/>
                </a:solidFill>
                <a:latin typeface="Comic Sans MS" pitchFamily="66" charset="0"/>
                <a:cs typeface="Times New Roman" pitchFamily="18" charset="0"/>
              </a:rPr>
              <a:t>(contoh: perangkat lunak desktop atau </a:t>
            </a:r>
            <a:r>
              <a:rPr lang="id-ID" i="1" dirty="0">
                <a:solidFill>
                  <a:schemeClr val="tx1"/>
                </a:solidFill>
                <a:latin typeface="Comic Sans MS" pitchFamily="66" charset="0"/>
                <a:cs typeface="Times New Roman" pitchFamily="18" charset="0"/>
              </a:rPr>
              <a:t>airplane control system</a:t>
            </a:r>
            <a:r>
              <a:rPr lang="id-ID" dirty="0">
                <a:solidFill>
                  <a:schemeClr val="tx1"/>
                </a:solidFill>
                <a:latin typeface="Comic Sans MS" pitchFamily="66" charset="0"/>
                <a:cs typeface="Times New Roman" pitchFamily="18" charset="0"/>
              </a:rPr>
              <a:t>) mempengaruhi keputusan pendekatan QA yang digunakan. </a:t>
            </a:r>
            <a:endParaRPr lang="en-US" dirty="0">
              <a:solidFill>
                <a:schemeClr val="tx1"/>
              </a:solidFill>
              <a:latin typeface="Comic Sans MS" pitchFamily="66" charset="0"/>
              <a:cs typeface="Times New Roman" pitchFamily="18" charset="0"/>
            </a:endParaRPr>
          </a:p>
        </p:txBody>
      </p:sp>
    </p:spTree>
    <p:extLst>
      <p:ext uri="{BB962C8B-B14F-4D97-AF65-F5344CB8AC3E}">
        <p14:creationId xmlns:p14="http://schemas.microsoft.com/office/powerpoint/2010/main" val="32417611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lvl="0"/>
            <a:r>
              <a:rPr lang="id-ID" sz="3200" b="1" dirty="0">
                <a:effectLst/>
              </a:rPr>
              <a:t>Pendekatan QA untuk kebutuhan</a:t>
            </a:r>
            <a:endParaRPr lang="en-US" sz="3200" b="1" dirty="0">
              <a:effectLst/>
            </a:endParaRPr>
          </a:p>
        </p:txBody>
      </p:sp>
      <p:pic>
        <p:nvPicPr>
          <p:cNvPr id="4" name="Picture 3"/>
          <p:cNvPicPr/>
          <p:nvPr/>
        </p:nvPicPr>
        <p:blipFill rotWithShape="1">
          <a:blip r:embed="rId3"/>
          <a:srcRect l="31730" t="31072" r="28526" b="25599"/>
          <a:stretch/>
        </p:blipFill>
        <p:spPr bwMode="auto">
          <a:xfrm>
            <a:off x="304800" y="998482"/>
            <a:ext cx="8534400" cy="502131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61893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lvl="0"/>
            <a:r>
              <a:rPr lang="id-ID" sz="3200" b="1" dirty="0">
                <a:effectLst/>
              </a:rPr>
              <a:t>Pendekatan QA untuk kebutuhan</a:t>
            </a:r>
            <a:endParaRPr lang="en-US" sz="3200" b="1" dirty="0">
              <a:effectLst/>
            </a:endParaRPr>
          </a:p>
        </p:txBody>
      </p:sp>
      <p:sp>
        <p:nvSpPr>
          <p:cNvPr id="5" name="Content Placeholder 3"/>
          <p:cNvSpPr>
            <a:spLocks noGrp="1"/>
          </p:cNvSpPr>
          <p:nvPr>
            <p:ph sz="quarter" idx="4294967295"/>
          </p:nvPr>
        </p:nvSpPr>
        <p:spPr>
          <a:xfrm>
            <a:off x="152400" y="914400"/>
            <a:ext cx="8847083" cy="5410200"/>
          </a:xfrm>
          <a:prstGeom prst="rect">
            <a:avLst/>
          </a:prstGeom>
        </p:spPr>
        <p:txBody>
          <a:bodyPr>
            <a:noAutofit/>
          </a:bodyPr>
          <a:lstStyle/>
          <a:p>
            <a:pPr marL="0" lvl="0" indent="0" algn="just">
              <a:lnSpc>
                <a:spcPct val="150000"/>
              </a:lnSpc>
              <a:buNone/>
            </a:pPr>
            <a:r>
              <a:rPr lang="id-ID" dirty="0">
                <a:solidFill>
                  <a:schemeClr val="tx1"/>
                </a:solidFill>
                <a:latin typeface="Comic Sans MS" pitchFamily="66" charset="0"/>
                <a:cs typeface="Times New Roman" pitchFamily="18" charset="0"/>
              </a:rPr>
              <a:t>Pendekatan jaminan kualitas terbagi menjadi dua kelas yakni </a:t>
            </a:r>
            <a:r>
              <a:rPr lang="en-US" dirty="0">
                <a:solidFill>
                  <a:schemeClr val="tx1"/>
                </a:solidFill>
                <a:latin typeface="Comic Sans MS" pitchFamily="66" charset="0"/>
                <a:cs typeface="Times New Roman" pitchFamily="18" charset="0"/>
              </a:rPr>
              <a:t>1. P</a:t>
            </a:r>
            <a:r>
              <a:rPr lang="id-ID" dirty="0">
                <a:solidFill>
                  <a:schemeClr val="tx1"/>
                </a:solidFill>
                <a:latin typeface="Comic Sans MS" pitchFamily="66" charset="0"/>
                <a:cs typeface="Times New Roman" pitchFamily="18" charset="0"/>
              </a:rPr>
              <a:t>endekatan </a:t>
            </a:r>
            <a:r>
              <a:rPr lang="id-ID" b="1" i="1" dirty="0">
                <a:solidFill>
                  <a:schemeClr val="tx1"/>
                </a:solidFill>
                <a:latin typeface="Comic Sans MS" pitchFamily="66" charset="0"/>
                <a:cs typeface="Times New Roman" pitchFamily="18" charset="0"/>
              </a:rPr>
              <a:t>Constructive</a:t>
            </a:r>
            <a:r>
              <a:rPr lang="id-ID" i="1" dirty="0">
                <a:solidFill>
                  <a:schemeClr val="tx1"/>
                </a:solidFill>
                <a:latin typeface="Comic Sans MS" pitchFamily="66" charset="0"/>
                <a:cs typeface="Times New Roman" pitchFamily="18" charset="0"/>
              </a:rPr>
              <a:t> </a:t>
            </a:r>
            <a:r>
              <a:rPr lang="id-ID" dirty="0">
                <a:solidFill>
                  <a:schemeClr val="tx1"/>
                </a:solidFill>
                <a:latin typeface="Comic Sans MS" pitchFamily="66" charset="0"/>
                <a:cs typeface="Times New Roman" pitchFamily="18" charset="0"/>
              </a:rPr>
              <a:t>dan</a:t>
            </a:r>
            <a:endParaRPr lang="en-US" dirty="0">
              <a:solidFill>
                <a:schemeClr val="tx1"/>
              </a:solidFill>
              <a:latin typeface="Comic Sans MS" pitchFamily="66" charset="0"/>
              <a:cs typeface="Times New Roman" pitchFamily="18" charset="0"/>
            </a:endParaRPr>
          </a:p>
          <a:p>
            <a:pPr marL="0" lvl="0" indent="0" algn="just">
              <a:lnSpc>
                <a:spcPct val="150000"/>
              </a:lnSpc>
              <a:buNone/>
            </a:pPr>
            <a:r>
              <a:rPr lang="en-US" dirty="0">
                <a:solidFill>
                  <a:schemeClr val="tx1"/>
                </a:solidFill>
                <a:latin typeface="Comic Sans MS" pitchFamily="66" charset="0"/>
                <a:cs typeface="Times New Roman" pitchFamily="18" charset="0"/>
              </a:rPr>
              <a:t>2. </a:t>
            </a:r>
            <a:r>
              <a:rPr lang="en-US" dirty="0" err="1">
                <a:solidFill>
                  <a:schemeClr val="tx1"/>
                </a:solidFill>
                <a:latin typeface="Comic Sans MS" pitchFamily="66" charset="0"/>
                <a:cs typeface="Times New Roman" pitchFamily="18" charset="0"/>
              </a:rPr>
              <a:t>Pendekatan</a:t>
            </a:r>
            <a:r>
              <a:rPr lang="id-ID" dirty="0">
                <a:solidFill>
                  <a:schemeClr val="tx1"/>
                </a:solidFill>
                <a:latin typeface="Comic Sans MS" pitchFamily="66" charset="0"/>
                <a:cs typeface="Times New Roman" pitchFamily="18" charset="0"/>
              </a:rPr>
              <a:t> </a:t>
            </a:r>
            <a:r>
              <a:rPr lang="id-ID" b="1" i="1" dirty="0">
                <a:solidFill>
                  <a:schemeClr val="tx1"/>
                </a:solidFill>
                <a:latin typeface="Comic Sans MS" pitchFamily="66" charset="0"/>
                <a:cs typeface="Times New Roman" pitchFamily="18" charset="0"/>
              </a:rPr>
              <a:t>Analytical</a:t>
            </a:r>
            <a:r>
              <a:rPr lang="id-ID" dirty="0">
                <a:solidFill>
                  <a:schemeClr val="tx1"/>
                </a:solidFill>
                <a:latin typeface="Comic Sans MS" pitchFamily="66" charset="0"/>
                <a:cs typeface="Times New Roman" pitchFamily="18" charset="0"/>
              </a:rPr>
              <a:t>. </a:t>
            </a:r>
            <a:endParaRPr lang="en-US" dirty="0">
              <a:solidFill>
                <a:schemeClr val="tx1"/>
              </a:solidFill>
              <a:latin typeface="Comic Sans MS" pitchFamily="66" charset="0"/>
              <a:cs typeface="Times New Roman" pitchFamily="18" charset="0"/>
            </a:endParaRPr>
          </a:p>
        </p:txBody>
      </p:sp>
    </p:spTree>
    <p:extLst>
      <p:ext uri="{BB962C8B-B14F-4D97-AF65-F5344CB8AC3E}">
        <p14:creationId xmlns:p14="http://schemas.microsoft.com/office/powerpoint/2010/main" val="3092790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609600"/>
          </a:xfrm>
        </p:spPr>
        <p:txBody>
          <a:bodyPr/>
          <a:lstStyle/>
          <a:p>
            <a:pPr marL="182880" indent="0" algn="ctr">
              <a:buNone/>
            </a:pPr>
            <a:r>
              <a:rPr lang="en-US" sz="3200" dirty="0"/>
              <a:t>Quality Assurance in RE</a:t>
            </a:r>
          </a:p>
        </p:txBody>
      </p:sp>
      <p:sp>
        <p:nvSpPr>
          <p:cNvPr id="4" name="Content Placeholder 3"/>
          <p:cNvSpPr>
            <a:spLocks noGrp="1"/>
          </p:cNvSpPr>
          <p:nvPr>
            <p:ph sz="quarter" idx="4294967295"/>
          </p:nvPr>
        </p:nvSpPr>
        <p:spPr>
          <a:xfrm>
            <a:off x="55179" y="1066800"/>
            <a:ext cx="9067800" cy="4922520"/>
          </a:xfrm>
          <a:prstGeom prst="rect">
            <a:avLst/>
          </a:prstGeom>
        </p:spPr>
        <p:txBody>
          <a:bodyPr>
            <a:noAutofit/>
          </a:bodyPr>
          <a:lstStyle/>
          <a:p>
            <a:pPr marL="502920" indent="-457200">
              <a:lnSpc>
                <a:spcPct val="150000"/>
              </a:lnSpc>
              <a:buAutoNum type="arabicPeriod"/>
            </a:pPr>
            <a:r>
              <a:rPr lang="en-US" dirty="0" err="1">
                <a:solidFill>
                  <a:schemeClr val="tx1"/>
                </a:solidFill>
                <a:latin typeface="Comic Sans MS" pitchFamily="66" charset="0"/>
              </a:rPr>
              <a:t>Pentingnya</a:t>
            </a:r>
            <a:r>
              <a:rPr lang="en-US" dirty="0">
                <a:solidFill>
                  <a:schemeClr val="tx1"/>
                </a:solidFill>
                <a:latin typeface="Comic Sans MS" pitchFamily="66" charset="0"/>
              </a:rPr>
              <a:t> </a:t>
            </a:r>
            <a:r>
              <a:rPr lang="en-US" dirty="0" err="1">
                <a:solidFill>
                  <a:schemeClr val="tx1"/>
                </a:solidFill>
                <a:latin typeface="Comic Sans MS" pitchFamily="66" charset="0"/>
              </a:rPr>
              <a:t>Jaminan</a:t>
            </a:r>
            <a:r>
              <a:rPr lang="en-US" dirty="0">
                <a:solidFill>
                  <a:schemeClr val="tx1"/>
                </a:solidFill>
                <a:latin typeface="Comic Sans MS" pitchFamily="66" charset="0"/>
              </a:rPr>
              <a:t> </a:t>
            </a:r>
            <a:r>
              <a:rPr lang="en-US" dirty="0" err="1">
                <a:solidFill>
                  <a:schemeClr val="tx1"/>
                </a:solidFill>
                <a:latin typeface="Comic Sans MS" pitchFamily="66" charset="0"/>
              </a:rPr>
              <a:t>Kualitas</a:t>
            </a:r>
            <a:endParaRPr lang="en-US" dirty="0">
              <a:solidFill>
                <a:schemeClr val="tx1"/>
              </a:solidFill>
              <a:latin typeface="Comic Sans MS" pitchFamily="66" charset="0"/>
            </a:endParaRPr>
          </a:p>
          <a:p>
            <a:pPr marL="502920" indent="-457200">
              <a:lnSpc>
                <a:spcPct val="150000"/>
              </a:lnSpc>
              <a:buAutoNum type="arabicPeriod"/>
            </a:pPr>
            <a:r>
              <a:rPr lang="en-US" dirty="0" err="1">
                <a:solidFill>
                  <a:schemeClr val="tx1"/>
                </a:solidFill>
                <a:latin typeface="Comic Sans MS" pitchFamily="66" charset="0"/>
              </a:rPr>
              <a:t>Kebutuhan</a:t>
            </a:r>
            <a:r>
              <a:rPr lang="en-US" dirty="0">
                <a:solidFill>
                  <a:schemeClr val="tx1"/>
                </a:solidFill>
                <a:latin typeface="Comic Sans MS" pitchFamily="66" charset="0"/>
              </a:rPr>
              <a:t> </a:t>
            </a:r>
            <a:r>
              <a:rPr lang="en-US" dirty="0" err="1">
                <a:solidFill>
                  <a:schemeClr val="tx1"/>
                </a:solidFill>
                <a:latin typeface="Comic Sans MS" pitchFamily="66" charset="0"/>
              </a:rPr>
              <a:t>dan</a:t>
            </a:r>
            <a:r>
              <a:rPr lang="en-US" dirty="0">
                <a:solidFill>
                  <a:schemeClr val="tx1"/>
                </a:solidFill>
                <a:latin typeface="Comic Sans MS" pitchFamily="66" charset="0"/>
              </a:rPr>
              <a:t> </a:t>
            </a:r>
            <a:r>
              <a:rPr lang="en-US" dirty="0" err="1">
                <a:solidFill>
                  <a:schemeClr val="tx1"/>
                </a:solidFill>
                <a:latin typeface="Comic Sans MS" pitchFamily="66" charset="0"/>
              </a:rPr>
              <a:t>Jaminan</a:t>
            </a:r>
            <a:r>
              <a:rPr lang="en-US" dirty="0">
                <a:solidFill>
                  <a:schemeClr val="tx1"/>
                </a:solidFill>
                <a:latin typeface="Comic Sans MS" pitchFamily="66" charset="0"/>
              </a:rPr>
              <a:t> </a:t>
            </a:r>
            <a:r>
              <a:rPr lang="en-US" dirty="0" err="1">
                <a:solidFill>
                  <a:schemeClr val="tx1"/>
                </a:solidFill>
                <a:latin typeface="Comic Sans MS" pitchFamily="66" charset="0"/>
              </a:rPr>
              <a:t>Kualitas</a:t>
            </a:r>
            <a:endParaRPr lang="en-US" dirty="0">
              <a:solidFill>
                <a:schemeClr val="tx1"/>
              </a:solidFill>
              <a:latin typeface="Comic Sans MS" pitchFamily="66" charset="0"/>
            </a:endParaRPr>
          </a:p>
          <a:p>
            <a:pPr marL="502920" indent="-457200">
              <a:lnSpc>
                <a:spcPct val="150000"/>
              </a:lnSpc>
              <a:buAutoNum type="arabicPeriod"/>
            </a:pPr>
            <a:r>
              <a:rPr lang="en-US" dirty="0" err="1">
                <a:solidFill>
                  <a:schemeClr val="tx1"/>
                </a:solidFill>
                <a:latin typeface="Comic Sans MS" pitchFamily="66" charset="0"/>
              </a:rPr>
              <a:t>Atribut</a:t>
            </a:r>
            <a:r>
              <a:rPr lang="en-US" dirty="0">
                <a:solidFill>
                  <a:schemeClr val="tx1"/>
                </a:solidFill>
                <a:latin typeface="Comic Sans MS" pitchFamily="66" charset="0"/>
              </a:rPr>
              <a:t> </a:t>
            </a:r>
            <a:r>
              <a:rPr lang="en-US" dirty="0" err="1">
                <a:solidFill>
                  <a:schemeClr val="tx1"/>
                </a:solidFill>
                <a:latin typeface="Comic Sans MS" pitchFamily="66" charset="0"/>
              </a:rPr>
              <a:t>Kualitas</a:t>
            </a:r>
            <a:endParaRPr lang="en-US" dirty="0">
              <a:solidFill>
                <a:schemeClr val="tx1"/>
              </a:solidFill>
              <a:latin typeface="Comic Sans MS" pitchFamily="66" charset="0"/>
            </a:endParaRPr>
          </a:p>
          <a:p>
            <a:pPr marL="502920" indent="-457200">
              <a:lnSpc>
                <a:spcPct val="150000"/>
              </a:lnSpc>
              <a:buAutoNum type="arabicPeriod"/>
            </a:pPr>
            <a:r>
              <a:rPr lang="en-US" dirty="0" err="1">
                <a:solidFill>
                  <a:schemeClr val="tx1"/>
                </a:solidFill>
                <a:latin typeface="Comic Sans MS" pitchFamily="66" charset="0"/>
              </a:rPr>
              <a:t>Strategi</a:t>
            </a:r>
            <a:r>
              <a:rPr lang="en-US" dirty="0">
                <a:solidFill>
                  <a:schemeClr val="tx1"/>
                </a:solidFill>
                <a:latin typeface="Comic Sans MS" pitchFamily="66" charset="0"/>
              </a:rPr>
              <a:t> QA</a:t>
            </a:r>
          </a:p>
          <a:p>
            <a:pPr marL="502920" indent="-457200">
              <a:lnSpc>
                <a:spcPct val="150000"/>
              </a:lnSpc>
              <a:buAutoNum type="arabicPeriod"/>
            </a:pPr>
            <a:r>
              <a:rPr lang="en-US" dirty="0" err="1">
                <a:solidFill>
                  <a:schemeClr val="tx1"/>
                </a:solidFill>
                <a:latin typeface="Comic Sans MS" pitchFamily="66" charset="0"/>
              </a:rPr>
              <a:t>Pendekatan</a:t>
            </a:r>
            <a:r>
              <a:rPr lang="en-US" dirty="0">
                <a:solidFill>
                  <a:schemeClr val="tx1"/>
                </a:solidFill>
                <a:latin typeface="Comic Sans MS" pitchFamily="66" charset="0"/>
              </a:rPr>
              <a:t> QA</a:t>
            </a:r>
          </a:p>
        </p:txBody>
      </p:sp>
    </p:spTree>
    <p:extLst>
      <p:ext uri="{BB962C8B-B14F-4D97-AF65-F5344CB8AC3E}">
        <p14:creationId xmlns:p14="http://schemas.microsoft.com/office/powerpoint/2010/main" val="24989295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lvl="0"/>
            <a:r>
              <a:rPr lang="id-ID" sz="3200" b="1" dirty="0">
                <a:effectLst/>
              </a:rPr>
              <a:t>Pendekatan QA untuk kebutuhan</a:t>
            </a:r>
            <a:endParaRPr lang="en-US" sz="3200" b="1" dirty="0">
              <a:effectLst/>
            </a:endParaRPr>
          </a:p>
        </p:txBody>
      </p:sp>
      <p:sp>
        <p:nvSpPr>
          <p:cNvPr id="5" name="Content Placeholder 3"/>
          <p:cNvSpPr>
            <a:spLocks noGrp="1"/>
          </p:cNvSpPr>
          <p:nvPr>
            <p:ph sz="quarter" idx="4294967295"/>
          </p:nvPr>
        </p:nvSpPr>
        <p:spPr>
          <a:xfrm>
            <a:off x="152400" y="914400"/>
            <a:ext cx="8847083" cy="5410200"/>
          </a:xfrm>
          <a:prstGeom prst="rect">
            <a:avLst/>
          </a:prstGeom>
        </p:spPr>
        <p:txBody>
          <a:bodyPr>
            <a:noAutofit/>
          </a:bodyPr>
          <a:lstStyle/>
          <a:p>
            <a:pPr marL="457200" lvl="0" indent="-457200" algn="just">
              <a:lnSpc>
                <a:spcPct val="150000"/>
              </a:lnSpc>
              <a:buAutoNum type="arabicPeriod"/>
            </a:pPr>
            <a:r>
              <a:rPr lang="en-US" dirty="0">
                <a:solidFill>
                  <a:schemeClr val="tx1"/>
                </a:solidFill>
                <a:latin typeface="Comic Sans MS" pitchFamily="66" charset="0"/>
                <a:cs typeface="Times New Roman" pitchFamily="18" charset="0"/>
              </a:rPr>
              <a:t>P</a:t>
            </a:r>
            <a:r>
              <a:rPr lang="id-ID" dirty="0">
                <a:solidFill>
                  <a:schemeClr val="tx1"/>
                </a:solidFill>
                <a:latin typeface="Comic Sans MS" pitchFamily="66" charset="0"/>
                <a:cs typeface="Times New Roman" pitchFamily="18" charset="0"/>
              </a:rPr>
              <a:t>endekatan </a:t>
            </a:r>
            <a:r>
              <a:rPr lang="id-ID" b="1" i="1" dirty="0">
                <a:solidFill>
                  <a:schemeClr val="tx1"/>
                </a:solidFill>
                <a:latin typeface="Comic Sans MS" pitchFamily="66" charset="0"/>
                <a:cs typeface="Times New Roman" pitchFamily="18" charset="0"/>
              </a:rPr>
              <a:t>Constructive</a:t>
            </a:r>
            <a:endParaRPr lang="en-US" b="1" i="1" dirty="0">
              <a:solidFill>
                <a:schemeClr val="tx1"/>
              </a:solidFill>
              <a:latin typeface="Comic Sans MS" pitchFamily="66" charset="0"/>
              <a:cs typeface="Times New Roman" pitchFamily="18" charset="0"/>
            </a:endParaRPr>
          </a:p>
          <a:p>
            <a:pPr marL="0" indent="0" algn="just">
              <a:lnSpc>
                <a:spcPct val="150000"/>
              </a:lnSpc>
              <a:buNone/>
            </a:pPr>
            <a:r>
              <a:rPr lang="id-ID" dirty="0">
                <a:solidFill>
                  <a:schemeClr val="tx1"/>
                </a:solidFill>
                <a:latin typeface="Comic Sans MS" pitchFamily="66" charset="0"/>
              </a:rPr>
              <a:t>Pendekatan </a:t>
            </a:r>
            <a:r>
              <a:rPr lang="id-ID" i="1" dirty="0">
                <a:solidFill>
                  <a:schemeClr val="tx1"/>
                </a:solidFill>
                <a:latin typeface="Comic Sans MS" pitchFamily="66" charset="0"/>
              </a:rPr>
              <a:t>Constructive </a:t>
            </a:r>
            <a:r>
              <a:rPr lang="id-ID" dirty="0">
                <a:solidFill>
                  <a:schemeClr val="tx1"/>
                </a:solidFill>
                <a:latin typeface="Comic Sans MS" pitchFamily="66" charset="0"/>
              </a:rPr>
              <a:t>memastikan bahwa kesalahan yang diminimalkan selama pembuatan produk (misalnya spesifikasi kebutuhan). </a:t>
            </a:r>
            <a:endParaRPr lang="en-US" dirty="0">
              <a:solidFill>
                <a:schemeClr val="tx1"/>
              </a:solidFill>
              <a:latin typeface="Comic Sans MS" pitchFamily="66" charset="0"/>
            </a:endParaRPr>
          </a:p>
          <a:p>
            <a:pPr marL="0" indent="0" algn="just">
              <a:lnSpc>
                <a:spcPct val="150000"/>
              </a:lnSpc>
              <a:buNone/>
            </a:pPr>
            <a:r>
              <a:rPr lang="id-ID" dirty="0">
                <a:solidFill>
                  <a:schemeClr val="tx1"/>
                </a:solidFill>
                <a:latin typeface="Comic Sans MS" pitchFamily="66" charset="0"/>
              </a:rPr>
              <a:t>Contoh pendekatan </a:t>
            </a:r>
            <a:r>
              <a:rPr lang="id-ID" i="1" dirty="0">
                <a:solidFill>
                  <a:schemeClr val="tx1"/>
                </a:solidFill>
                <a:latin typeface="Comic Sans MS" pitchFamily="66" charset="0"/>
              </a:rPr>
              <a:t>Constructive </a:t>
            </a:r>
            <a:r>
              <a:rPr lang="id-ID" dirty="0">
                <a:solidFill>
                  <a:schemeClr val="tx1"/>
                </a:solidFill>
                <a:latin typeface="Comic Sans MS" pitchFamily="66" charset="0"/>
              </a:rPr>
              <a:t>dalam fase rekayasa kebutuhan adalah bagaimana menentukan kebutuhan, template untuk spesifikasi kebutuhan, pendekatan elisitasi dan prototyping.</a:t>
            </a:r>
            <a:endParaRPr lang="en-US" dirty="0">
              <a:solidFill>
                <a:schemeClr val="tx1"/>
              </a:solidFill>
              <a:latin typeface="Comic Sans MS" pitchFamily="66" charset="0"/>
            </a:endParaRPr>
          </a:p>
          <a:p>
            <a:pPr marL="0" lvl="0" indent="0" algn="just">
              <a:lnSpc>
                <a:spcPct val="150000"/>
              </a:lnSpc>
              <a:buNone/>
            </a:pPr>
            <a:endParaRPr lang="en-US" dirty="0">
              <a:solidFill>
                <a:schemeClr val="tx1"/>
              </a:solidFill>
              <a:latin typeface="Comic Sans MS" pitchFamily="66" charset="0"/>
              <a:cs typeface="Times New Roman" pitchFamily="18" charset="0"/>
            </a:endParaRPr>
          </a:p>
        </p:txBody>
      </p:sp>
    </p:spTree>
    <p:extLst>
      <p:ext uri="{BB962C8B-B14F-4D97-AF65-F5344CB8AC3E}">
        <p14:creationId xmlns:p14="http://schemas.microsoft.com/office/powerpoint/2010/main" val="17910987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lvl="0"/>
            <a:r>
              <a:rPr lang="id-ID" sz="3200" b="1" dirty="0">
                <a:effectLst/>
              </a:rPr>
              <a:t>Pendekatan QA untuk kebutuhan</a:t>
            </a:r>
            <a:endParaRPr lang="en-US" sz="3200" b="1" dirty="0">
              <a:effectLst/>
            </a:endParaRPr>
          </a:p>
        </p:txBody>
      </p:sp>
      <p:sp>
        <p:nvSpPr>
          <p:cNvPr id="5" name="Content Placeholder 3"/>
          <p:cNvSpPr>
            <a:spLocks noGrp="1"/>
          </p:cNvSpPr>
          <p:nvPr>
            <p:ph sz="quarter" idx="4294967295"/>
          </p:nvPr>
        </p:nvSpPr>
        <p:spPr>
          <a:xfrm>
            <a:off x="152400" y="914400"/>
            <a:ext cx="8847083" cy="5410200"/>
          </a:xfrm>
          <a:prstGeom prst="rect">
            <a:avLst/>
          </a:prstGeom>
        </p:spPr>
        <p:txBody>
          <a:bodyPr>
            <a:noAutofit/>
          </a:bodyPr>
          <a:lstStyle/>
          <a:p>
            <a:pPr marL="0" lvl="0" indent="0" algn="just">
              <a:lnSpc>
                <a:spcPct val="150000"/>
              </a:lnSpc>
              <a:buNone/>
            </a:pPr>
            <a:r>
              <a:rPr lang="en-US" dirty="0">
                <a:solidFill>
                  <a:schemeClr val="tx1"/>
                </a:solidFill>
                <a:latin typeface="Comic Sans MS" pitchFamily="66" charset="0"/>
                <a:cs typeface="Times New Roman" pitchFamily="18" charset="0"/>
              </a:rPr>
              <a:t>2. </a:t>
            </a:r>
            <a:r>
              <a:rPr lang="en-US" dirty="0" err="1">
                <a:solidFill>
                  <a:schemeClr val="tx1"/>
                </a:solidFill>
                <a:latin typeface="Comic Sans MS" pitchFamily="66" charset="0"/>
                <a:cs typeface="Times New Roman" pitchFamily="18" charset="0"/>
              </a:rPr>
              <a:t>Pendekatan</a:t>
            </a:r>
            <a:r>
              <a:rPr lang="id-ID" dirty="0">
                <a:solidFill>
                  <a:schemeClr val="tx1"/>
                </a:solidFill>
                <a:latin typeface="Comic Sans MS" pitchFamily="66" charset="0"/>
                <a:cs typeface="Times New Roman" pitchFamily="18" charset="0"/>
              </a:rPr>
              <a:t> </a:t>
            </a:r>
            <a:r>
              <a:rPr lang="id-ID" b="1" i="1" dirty="0">
                <a:solidFill>
                  <a:schemeClr val="tx1"/>
                </a:solidFill>
                <a:latin typeface="Comic Sans MS" pitchFamily="66" charset="0"/>
                <a:cs typeface="Times New Roman" pitchFamily="18" charset="0"/>
              </a:rPr>
              <a:t>Analytical</a:t>
            </a:r>
            <a:r>
              <a:rPr lang="id-ID" dirty="0">
                <a:solidFill>
                  <a:schemeClr val="tx1"/>
                </a:solidFill>
                <a:latin typeface="Comic Sans MS" pitchFamily="66" charset="0"/>
                <a:cs typeface="Times New Roman" pitchFamily="18" charset="0"/>
              </a:rPr>
              <a:t>. </a:t>
            </a:r>
            <a:endParaRPr lang="en-US" dirty="0">
              <a:solidFill>
                <a:schemeClr val="tx1"/>
              </a:solidFill>
              <a:latin typeface="Comic Sans MS" pitchFamily="66" charset="0"/>
              <a:cs typeface="Times New Roman" pitchFamily="18" charset="0"/>
            </a:endParaRPr>
          </a:p>
          <a:p>
            <a:pPr lvl="0" algn="just">
              <a:lnSpc>
                <a:spcPct val="150000"/>
              </a:lnSpc>
              <a:buFont typeface="Wingdings" pitchFamily="2" charset="2"/>
              <a:buChar char="ü"/>
            </a:pPr>
            <a:r>
              <a:rPr lang="id-ID" dirty="0">
                <a:solidFill>
                  <a:schemeClr val="tx1"/>
                </a:solidFill>
                <a:latin typeface="Comic Sans MS" pitchFamily="66" charset="0"/>
              </a:rPr>
              <a:t>Pendekatan </a:t>
            </a:r>
            <a:r>
              <a:rPr lang="id-ID" i="1" dirty="0">
                <a:solidFill>
                  <a:schemeClr val="tx1"/>
                </a:solidFill>
                <a:latin typeface="Comic Sans MS" pitchFamily="66" charset="0"/>
              </a:rPr>
              <a:t>Analytical </a:t>
            </a:r>
            <a:r>
              <a:rPr lang="id-ID" dirty="0">
                <a:solidFill>
                  <a:schemeClr val="tx1"/>
                </a:solidFill>
                <a:latin typeface="Comic Sans MS" pitchFamily="66" charset="0"/>
              </a:rPr>
              <a:t>dilakukan pada artefak yang komplit atau sebagian dengan tujuan untuk mendeteksi masalah.</a:t>
            </a:r>
            <a:endParaRPr lang="en-US" dirty="0">
              <a:solidFill>
                <a:schemeClr val="tx1"/>
              </a:solidFill>
              <a:latin typeface="Comic Sans MS" pitchFamily="66" charset="0"/>
            </a:endParaRPr>
          </a:p>
          <a:p>
            <a:pPr lvl="0" algn="just">
              <a:lnSpc>
                <a:spcPct val="150000"/>
              </a:lnSpc>
              <a:buFont typeface="Wingdings" pitchFamily="2" charset="2"/>
              <a:buChar char="ü"/>
            </a:pPr>
            <a:r>
              <a:rPr lang="id-ID" dirty="0">
                <a:solidFill>
                  <a:schemeClr val="tx1"/>
                </a:solidFill>
                <a:latin typeface="Comic Sans MS" pitchFamily="66" charset="0"/>
              </a:rPr>
              <a:t>Pendekatan jaminan kualitas </a:t>
            </a:r>
            <a:r>
              <a:rPr lang="id-ID" i="1" dirty="0">
                <a:solidFill>
                  <a:schemeClr val="tx1"/>
                </a:solidFill>
                <a:latin typeface="Comic Sans MS" pitchFamily="66" charset="0"/>
              </a:rPr>
              <a:t>Analytical </a:t>
            </a:r>
            <a:r>
              <a:rPr lang="id-ID" dirty="0">
                <a:solidFill>
                  <a:schemeClr val="tx1"/>
                </a:solidFill>
                <a:latin typeface="Comic Sans MS" pitchFamily="66" charset="0"/>
              </a:rPr>
              <a:t>dapat dibagi lagi menjadi pendekatan jaminan kualitas </a:t>
            </a:r>
            <a:r>
              <a:rPr lang="id-ID" i="1" dirty="0">
                <a:solidFill>
                  <a:schemeClr val="tx1"/>
                </a:solidFill>
                <a:latin typeface="Comic Sans MS" pitchFamily="66" charset="0"/>
              </a:rPr>
              <a:t>static</a:t>
            </a:r>
            <a:r>
              <a:rPr lang="id-ID" dirty="0">
                <a:solidFill>
                  <a:schemeClr val="tx1"/>
                </a:solidFill>
                <a:latin typeface="Comic Sans MS" pitchFamily="66" charset="0"/>
              </a:rPr>
              <a:t> dan pendekatan jaminan kualitas </a:t>
            </a:r>
            <a:r>
              <a:rPr lang="id-ID" i="1" dirty="0">
                <a:solidFill>
                  <a:schemeClr val="tx1"/>
                </a:solidFill>
                <a:latin typeface="Comic Sans MS" pitchFamily="66" charset="0"/>
              </a:rPr>
              <a:t>dynamic</a:t>
            </a:r>
            <a:r>
              <a:rPr lang="id-ID" dirty="0">
                <a:solidFill>
                  <a:schemeClr val="tx1"/>
                </a:solidFill>
                <a:latin typeface="Comic Sans MS" pitchFamily="66" charset="0"/>
              </a:rPr>
              <a:t> (termasuk </a:t>
            </a:r>
            <a:r>
              <a:rPr lang="id-ID" i="1" dirty="0">
                <a:solidFill>
                  <a:schemeClr val="tx1"/>
                </a:solidFill>
                <a:latin typeface="Comic Sans MS" pitchFamily="66" charset="0"/>
              </a:rPr>
              <a:t>formal methods</a:t>
            </a:r>
            <a:r>
              <a:rPr lang="id-ID" dirty="0">
                <a:solidFill>
                  <a:schemeClr val="tx1"/>
                </a:solidFill>
                <a:latin typeface="Comic Sans MS" pitchFamily="66" charset="0"/>
              </a:rPr>
              <a:t>).</a:t>
            </a:r>
            <a:endParaRPr lang="en-US" dirty="0">
              <a:solidFill>
                <a:schemeClr val="tx1"/>
              </a:solidFill>
              <a:latin typeface="Comic Sans MS" pitchFamily="66" charset="0"/>
              <a:cs typeface="Times New Roman" pitchFamily="18" charset="0"/>
            </a:endParaRPr>
          </a:p>
        </p:txBody>
      </p:sp>
    </p:spTree>
    <p:extLst>
      <p:ext uri="{BB962C8B-B14F-4D97-AF65-F5344CB8AC3E}">
        <p14:creationId xmlns:p14="http://schemas.microsoft.com/office/powerpoint/2010/main" val="5047211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lvl="0"/>
            <a:r>
              <a:rPr lang="id-ID" sz="3200" b="1" dirty="0">
                <a:effectLst/>
              </a:rPr>
              <a:t>Pendekatan QA untuk kebutuhan</a:t>
            </a:r>
            <a:endParaRPr lang="en-US" sz="3200" b="1" dirty="0">
              <a:effectLst/>
            </a:endParaRPr>
          </a:p>
        </p:txBody>
      </p:sp>
      <p:sp>
        <p:nvSpPr>
          <p:cNvPr id="5" name="Content Placeholder 3"/>
          <p:cNvSpPr>
            <a:spLocks noGrp="1"/>
          </p:cNvSpPr>
          <p:nvPr>
            <p:ph sz="quarter" idx="4294967295"/>
          </p:nvPr>
        </p:nvSpPr>
        <p:spPr>
          <a:xfrm>
            <a:off x="152400" y="914400"/>
            <a:ext cx="8847083" cy="5410200"/>
          </a:xfrm>
          <a:prstGeom prst="rect">
            <a:avLst/>
          </a:prstGeom>
        </p:spPr>
        <p:txBody>
          <a:bodyPr>
            <a:noAutofit/>
          </a:bodyPr>
          <a:lstStyle/>
          <a:p>
            <a:pPr marL="0" lvl="0" indent="0" algn="just">
              <a:lnSpc>
                <a:spcPct val="150000"/>
              </a:lnSpc>
              <a:buNone/>
            </a:pPr>
            <a:r>
              <a:rPr lang="en-US" dirty="0">
                <a:solidFill>
                  <a:schemeClr val="tx1"/>
                </a:solidFill>
                <a:latin typeface="Comic Sans MS" pitchFamily="66" charset="0"/>
                <a:cs typeface="Times New Roman" pitchFamily="18" charset="0"/>
              </a:rPr>
              <a:t>2. </a:t>
            </a:r>
            <a:r>
              <a:rPr lang="en-US" dirty="0" err="1">
                <a:solidFill>
                  <a:schemeClr val="tx1"/>
                </a:solidFill>
                <a:latin typeface="Comic Sans MS" pitchFamily="66" charset="0"/>
                <a:cs typeface="Times New Roman" pitchFamily="18" charset="0"/>
              </a:rPr>
              <a:t>Pendekatan</a:t>
            </a:r>
            <a:r>
              <a:rPr lang="id-ID" dirty="0">
                <a:solidFill>
                  <a:schemeClr val="tx1"/>
                </a:solidFill>
                <a:latin typeface="Comic Sans MS" pitchFamily="66" charset="0"/>
                <a:cs typeface="Times New Roman" pitchFamily="18" charset="0"/>
              </a:rPr>
              <a:t> </a:t>
            </a:r>
            <a:r>
              <a:rPr lang="id-ID" b="1" i="1" dirty="0">
                <a:solidFill>
                  <a:schemeClr val="tx1"/>
                </a:solidFill>
                <a:latin typeface="Comic Sans MS" pitchFamily="66" charset="0"/>
                <a:cs typeface="Times New Roman" pitchFamily="18" charset="0"/>
              </a:rPr>
              <a:t>Analytical</a:t>
            </a:r>
            <a:r>
              <a:rPr lang="id-ID" dirty="0">
                <a:solidFill>
                  <a:schemeClr val="tx1"/>
                </a:solidFill>
                <a:latin typeface="Comic Sans MS" pitchFamily="66" charset="0"/>
                <a:cs typeface="Times New Roman" pitchFamily="18" charset="0"/>
              </a:rPr>
              <a:t>. </a:t>
            </a:r>
          </a:p>
          <a:p>
            <a:pPr algn="just">
              <a:lnSpc>
                <a:spcPct val="150000"/>
              </a:lnSpc>
              <a:buFont typeface="Wingdings" pitchFamily="2" charset="2"/>
              <a:buChar char="ü"/>
            </a:pPr>
            <a:r>
              <a:rPr lang="id-ID" sz="2200" dirty="0">
                <a:solidFill>
                  <a:schemeClr val="tx1"/>
                </a:solidFill>
                <a:latin typeface="Comic Sans MS" pitchFamily="66" charset="0"/>
              </a:rPr>
              <a:t>Perbedaan antara dua kelas adalah bahwa pendekatan </a:t>
            </a:r>
            <a:r>
              <a:rPr lang="id-ID" sz="2200" i="1" dirty="0">
                <a:solidFill>
                  <a:schemeClr val="tx1"/>
                </a:solidFill>
                <a:latin typeface="Comic Sans MS" pitchFamily="66" charset="0"/>
              </a:rPr>
              <a:t>dynamic </a:t>
            </a:r>
            <a:r>
              <a:rPr lang="id-ID" sz="2200" dirty="0">
                <a:solidFill>
                  <a:schemeClr val="tx1"/>
                </a:solidFill>
                <a:latin typeface="Comic Sans MS" pitchFamily="66" charset="0"/>
              </a:rPr>
              <a:t>memerlukan versi executable dari sistem. </a:t>
            </a:r>
            <a:endParaRPr lang="en-US" sz="2200" dirty="0">
              <a:solidFill>
                <a:schemeClr val="tx1"/>
              </a:solidFill>
              <a:latin typeface="Comic Sans MS" pitchFamily="66" charset="0"/>
            </a:endParaRPr>
          </a:p>
          <a:p>
            <a:pPr algn="just">
              <a:lnSpc>
                <a:spcPct val="150000"/>
              </a:lnSpc>
              <a:buFont typeface="Wingdings" pitchFamily="2" charset="2"/>
              <a:buChar char="ü"/>
            </a:pPr>
            <a:r>
              <a:rPr lang="id-ID" sz="2200" dirty="0">
                <a:solidFill>
                  <a:schemeClr val="tx1"/>
                </a:solidFill>
                <a:latin typeface="Comic Sans MS" pitchFamily="66" charset="0"/>
              </a:rPr>
              <a:t>Pendekatan pengujian adalah contoh jaminan kualitas </a:t>
            </a:r>
            <a:r>
              <a:rPr lang="id-ID" sz="2200" i="1" dirty="0">
                <a:solidFill>
                  <a:schemeClr val="tx1"/>
                </a:solidFill>
                <a:latin typeface="Comic Sans MS" pitchFamily="66" charset="0"/>
              </a:rPr>
              <a:t>dynamic</a:t>
            </a:r>
            <a:r>
              <a:rPr lang="id-ID" sz="2200" dirty="0">
                <a:solidFill>
                  <a:schemeClr val="tx1"/>
                </a:solidFill>
                <a:latin typeface="Comic Sans MS" pitchFamily="66" charset="0"/>
              </a:rPr>
              <a:t>. </a:t>
            </a:r>
            <a:endParaRPr lang="en-US" sz="2200" dirty="0">
              <a:solidFill>
                <a:schemeClr val="tx1"/>
              </a:solidFill>
              <a:latin typeface="Comic Sans MS" pitchFamily="66" charset="0"/>
            </a:endParaRPr>
          </a:p>
        </p:txBody>
      </p:sp>
    </p:spTree>
    <p:extLst>
      <p:ext uri="{BB962C8B-B14F-4D97-AF65-F5344CB8AC3E}">
        <p14:creationId xmlns:p14="http://schemas.microsoft.com/office/powerpoint/2010/main" val="34822269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lvl="0"/>
            <a:r>
              <a:rPr lang="id-ID" sz="3200" b="1" dirty="0">
                <a:effectLst/>
              </a:rPr>
              <a:t>Pendekatan QA untuk kebutuhan</a:t>
            </a:r>
            <a:endParaRPr lang="en-US" sz="3200" b="1" dirty="0">
              <a:effectLst/>
            </a:endParaRPr>
          </a:p>
        </p:txBody>
      </p:sp>
      <p:sp>
        <p:nvSpPr>
          <p:cNvPr id="5" name="Content Placeholder 3"/>
          <p:cNvSpPr>
            <a:spLocks noGrp="1"/>
          </p:cNvSpPr>
          <p:nvPr>
            <p:ph sz="quarter" idx="4294967295"/>
          </p:nvPr>
        </p:nvSpPr>
        <p:spPr>
          <a:xfrm>
            <a:off x="152400" y="914400"/>
            <a:ext cx="8847083" cy="5410200"/>
          </a:xfrm>
          <a:prstGeom prst="rect">
            <a:avLst/>
          </a:prstGeom>
        </p:spPr>
        <p:txBody>
          <a:bodyPr>
            <a:noAutofit/>
          </a:bodyPr>
          <a:lstStyle/>
          <a:p>
            <a:pPr marL="0" lvl="0" indent="0" algn="just">
              <a:lnSpc>
                <a:spcPct val="150000"/>
              </a:lnSpc>
              <a:buNone/>
            </a:pPr>
            <a:r>
              <a:rPr lang="en-US" dirty="0">
                <a:solidFill>
                  <a:schemeClr val="tx1"/>
                </a:solidFill>
                <a:latin typeface="Comic Sans MS" pitchFamily="66" charset="0"/>
                <a:cs typeface="Times New Roman" pitchFamily="18" charset="0"/>
              </a:rPr>
              <a:t>2. </a:t>
            </a:r>
            <a:r>
              <a:rPr lang="en-US" dirty="0" err="1">
                <a:solidFill>
                  <a:schemeClr val="tx1"/>
                </a:solidFill>
                <a:latin typeface="Comic Sans MS" pitchFamily="66" charset="0"/>
                <a:cs typeface="Times New Roman" pitchFamily="18" charset="0"/>
              </a:rPr>
              <a:t>Pendekatan</a:t>
            </a:r>
            <a:r>
              <a:rPr lang="id-ID" dirty="0">
                <a:solidFill>
                  <a:schemeClr val="tx1"/>
                </a:solidFill>
                <a:latin typeface="Comic Sans MS" pitchFamily="66" charset="0"/>
                <a:cs typeface="Times New Roman" pitchFamily="18" charset="0"/>
              </a:rPr>
              <a:t> </a:t>
            </a:r>
            <a:r>
              <a:rPr lang="id-ID" b="1" i="1" dirty="0">
                <a:solidFill>
                  <a:schemeClr val="tx1"/>
                </a:solidFill>
                <a:latin typeface="Comic Sans MS" pitchFamily="66" charset="0"/>
                <a:cs typeface="Times New Roman" pitchFamily="18" charset="0"/>
              </a:rPr>
              <a:t>Analytical</a:t>
            </a:r>
            <a:r>
              <a:rPr lang="id-ID" dirty="0">
                <a:solidFill>
                  <a:schemeClr val="tx1"/>
                </a:solidFill>
                <a:latin typeface="Comic Sans MS" pitchFamily="66" charset="0"/>
                <a:cs typeface="Times New Roman" pitchFamily="18" charset="0"/>
              </a:rPr>
              <a:t>. </a:t>
            </a:r>
          </a:p>
          <a:p>
            <a:pPr algn="just">
              <a:lnSpc>
                <a:spcPct val="150000"/>
              </a:lnSpc>
              <a:buFont typeface="Wingdings" pitchFamily="2" charset="2"/>
              <a:buChar char="ü"/>
            </a:pPr>
            <a:r>
              <a:rPr lang="id-ID" sz="2200" dirty="0">
                <a:solidFill>
                  <a:schemeClr val="tx1"/>
                </a:solidFill>
                <a:latin typeface="Comic Sans MS" pitchFamily="66" charset="0"/>
              </a:rPr>
              <a:t>Pendekatan jaminan kualitas </a:t>
            </a:r>
            <a:r>
              <a:rPr lang="id-ID" sz="2200" i="1" dirty="0">
                <a:solidFill>
                  <a:schemeClr val="tx1"/>
                </a:solidFill>
                <a:latin typeface="Comic Sans MS" pitchFamily="66" charset="0"/>
              </a:rPr>
              <a:t>static </a:t>
            </a:r>
            <a:r>
              <a:rPr lang="id-ID" sz="2200" dirty="0">
                <a:solidFill>
                  <a:schemeClr val="tx1"/>
                </a:solidFill>
                <a:latin typeface="Comic Sans MS" pitchFamily="66" charset="0"/>
              </a:rPr>
              <a:t>dapat dilakukan tanpa mengeksekusi kode. Inspeksi dan verifikasi formal merupakan contoh pendekatan </a:t>
            </a:r>
            <a:r>
              <a:rPr lang="id-ID" sz="2200" i="1" dirty="0">
                <a:solidFill>
                  <a:schemeClr val="tx1"/>
                </a:solidFill>
                <a:latin typeface="Comic Sans MS" pitchFamily="66" charset="0"/>
              </a:rPr>
              <a:t>static</a:t>
            </a:r>
            <a:r>
              <a:rPr lang="id-ID" sz="2200" dirty="0">
                <a:solidFill>
                  <a:schemeClr val="tx1"/>
                </a:solidFill>
                <a:latin typeface="Comic Sans MS" pitchFamily="66" charset="0"/>
              </a:rPr>
              <a:t>. </a:t>
            </a:r>
            <a:endParaRPr lang="en-US" sz="2200" dirty="0">
              <a:solidFill>
                <a:schemeClr val="tx1"/>
              </a:solidFill>
              <a:latin typeface="Comic Sans MS" pitchFamily="66" charset="0"/>
            </a:endParaRPr>
          </a:p>
          <a:p>
            <a:pPr algn="just">
              <a:lnSpc>
                <a:spcPct val="150000"/>
              </a:lnSpc>
              <a:buFont typeface="Wingdings" pitchFamily="2" charset="2"/>
              <a:buChar char="ü"/>
            </a:pPr>
            <a:r>
              <a:rPr lang="id-ID" sz="2200" dirty="0">
                <a:solidFill>
                  <a:schemeClr val="tx1"/>
                </a:solidFill>
                <a:latin typeface="Comic Sans MS" pitchFamily="66" charset="0"/>
              </a:rPr>
              <a:t>Ada dalam banyak kasus tidak ada kode yang dieksekusi selama fase rekayasa kebutuhan. Oleh karena itu, biasanya hanya pendekatan </a:t>
            </a:r>
            <a:r>
              <a:rPr lang="id-ID" sz="2200" i="1" dirty="0">
                <a:solidFill>
                  <a:schemeClr val="tx1"/>
                </a:solidFill>
                <a:latin typeface="Comic Sans MS" pitchFamily="66" charset="0"/>
              </a:rPr>
              <a:t>static </a:t>
            </a:r>
            <a:r>
              <a:rPr lang="id-ID" sz="2200" dirty="0">
                <a:solidFill>
                  <a:schemeClr val="tx1"/>
                </a:solidFill>
                <a:latin typeface="Comic Sans MS" pitchFamily="66" charset="0"/>
              </a:rPr>
              <a:t>yang berlaku.</a:t>
            </a:r>
            <a:endParaRPr lang="en-US" sz="2200" dirty="0">
              <a:solidFill>
                <a:schemeClr val="tx1"/>
              </a:solidFill>
              <a:latin typeface="Comic Sans MS" pitchFamily="66" charset="0"/>
            </a:endParaRPr>
          </a:p>
        </p:txBody>
      </p:sp>
    </p:spTree>
    <p:extLst>
      <p:ext uri="{BB962C8B-B14F-4D97-AF65-F5344CB8AC3E}">
        <p14:creationId xmlns:p14="http://schemas.microsoft.com/office/powerpoint/2010/main" val="17064735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ontent Placeholder 2"/>
          <p:cNvSpPr>
            <a:spLocks noGrp="1"/>
          </p:cNvSpPr>
          <p:nvPr>
            <p:ph sz="quarter" idx="4294967295"/>
          </p:nvPr>
        </p:nvSpPr>
        <p:spPr>
          <a:xfrm>
            <a:off x="2514600" y="3124200"/>
            <a:ext cx="4495800" cy="1066800"/>
          </a:xfrm>
          <a:prstGeom prst="rect">
            <a:avLst/>
          </a:prstGeom>
        </p:spPr>
        <p:txBody>
          <a:bodyPr>
            <a:normAutofit fontScale="85000" lnSpcReduction="10000"/>
          </a:bodyPr>
          <a:lstStyle/>
          <a:p>
            <a:pPr marL="0" indent="0">
              <a:buNone/>
              <a:defRPr/>
            </a:pPr>
            <a:r>
              <a:rPr lang="en-US" sz="5400" dirty="0">
                <a:solidFill>
                  <a:schemeClr val="tx1"/>
                </a:solidFill>
                <a:latin typeface="Times New Roman" pitchFamily="18" charset="0"/>
                <a:cs typeface="Times New Roman" pitchFamily="18" charset="0"/>
              </a:rPr>
              <a:t>TERIMA KASIH</a:t>
            </a:r>
            <a:endParaRPr lang="id-ID" sz="4000" dirty="0">
              <a:solidFill>
                <a:schemeClr val="tx1"/>
              </a:solidFill>
              <a:latin typeface="Times New Roman" pitchFamily="18" charset="0"/>
              <a:cs typeface="Times New Roman" pitchFamily="18" charset="0"/>
            </a:endParaRPr>
          </a:p>
          <a:p>
            <a:pPr>
              <a:defRPr/>
            </a:pPr>
            <a:endParaRPr lang="id-ID" sz="4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0554235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marL="45720" indent="0" algn="ctr">
              <a:buNone/>
            </a:pPr>
            <a:r>
              <a:rPr lang="en-US" sz="3200" dirty="0" err="1"/>
              <a:t>Pentingnya</a:t>
            </a:r>
            <a:r>
              <a:rPr lang="en-US" sz="3200" dirty="0"/>
              <a:t> </a:t>
            </a:r>
            <a:r>
              <a:rPr lang="en-US" sz="3200" dirty="0" err="1"/>
              <a:t>Jaminan</a:t>
            </a:r>
            <a:r>
              <a:rPr lang="en-US" sz="3200" dirty="0"/>
              <a:t> </a:t>
            </a:r>
            <a:r>
              <a:rPr lang="en-US" sz="3200" dirty="0" err="1"/>
              <a:t>Kualitas</a:t>
            </a:r>
            <a:endParaRPr lang="en-US" sz="3600" dirty="0">
              <a:solidFill>
                <a:srgbClr val="FF0000"/>
              </a:solidFill>
            </a:endParaRPr>
          </a:p>
        </p:txBody>
      </p:sp>
      <p:sp>
        <p:nvSpPr>
          <p:cNvPr id="5" name="Content Placeholder 3"/>
          <p:cNvSpPr>
            <a:spLocks noGrp="1"/>
          </p:cNvSpPr>
          <p:nvPr>
            <p:ph sz="quarter" idx="4294967295"/>
          </p:nvPr>
        </p:nvSpPr>
        <p:spPr>
          <a:xfrm>
            <a:off x="76200" y="1066800"/>
            <a:ext cx="8847083" cy="5638800"/>
          </a:xfrm>
          <a:prstGeom prst="rect">
            <a:avLst/>
          </a:prstGeom>
        </p:spPr>
        <p:txBody>
          <a:bodyPr>
            <a:noAutofit/>
          </a:bodyPr>
          <a:lstStyle/>
          <a:p>
            <a:pPr marL="45720" indent="0" algn="just">
              <a:lnSpc>
                <a:spcPct val="150000"/>
              </a:lnSpc>
              <a:buNone/>
            </a:pPr>
            <a:r>
              <a:rPr lang="id-ID" dirty="0">
                <a:solidFill>
                  <a:schemeClr val="tx1"/>
                </a:solidFill>
                <a:latin typeface="Comic Sans MS" pitchFamily="66" charset="0"/>
              </a:rPr>
              <a:t>Meningkatnya </a:t>
            </a:r>
            <a:r>
              <a:rPr lang="id-ID" dirty="0">
                <a:solidFill>
                  <a:srgbClr val="0070C0"/>
                </a:solidFill>
                <a:latin typeface="Comic Sans MS" pitchFamily="66" charset="0"/>
              </a:rPr>
              <a:t>kompleksitas, meningkatnya tekanan pasar, dan tuntutan pelanggan untuk kualitas yang lebih tinggi </a:t>
            </a:r>
            <a:r>
              <a:rPr lang="id-ID" dirty="0">
                <a:solidFill>
                  <a:schemeClr val="tx1"/>
                </a:solidFill>
                <a:latin typeface="Comic Sans MS" pitchFamily="66" charset="0"/>
              </a:rPr>
              <a:t>membutuhkan suatu kombinasi yang hati-hati untuk dipilih, divalidasi, dan verifikasi untuk memberikan suatu produk </a:t>
            </a:r>
            <a:r>
              <a:rPr lang="id-ID" i="1" dirty="0">
                <a:solidFill>
                  <a:schemeClr val="tx1"/>
                </a:solidFill>
                <a:latin typeface="Comic Sans MS" pitchFamily="66" charset="0"/>
              </a:rPr>
              <a:t>software </a:t>
            </a:r>
            <a:r>
              <a:rPr lang="id-ID" dirty="0">
                <a:solidFill>
                  <a:schemeClr val="tx1"/>
                </a:solidFill>
                <a:latin typeface="Comic Sans MS" pitchFamily="66" charset="0"/>
              </a:rPr>
              <a:t>yang tepat waktu, sesuai anggaran, dan sesuai dengan kualitas yang diinginkan</a:t>
            </a:r>
            <a:endParaRPr lang="en-US" sz="2000" dirty="0">
              <a:solidFill>
                <a:schemeClr val="tx1"/>
              </a:solidFill>
              <a:latin typeface="Comic Sans MS" pitchFamily="66" charset="0"/>
            </a:endParaRPr>
          </a:p>
        </p:txBody>
      </p:sp>
    </p:spTree>
    <p:extLst>
      <p:ext uri="{BB962C8B-B14F-4D97-AF65-F5344CB8AC3E}">
        <p14:creationId xmlns:p14="http://schemas.microsoft.com/office/powerpoint/2010/main" val="1628947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marL="45720" indent="0" algn="ctr">
              <a:buNone/>
            </a:pPr>
            <a:r>
              <a:rPr lang="en-US" sz="3200" dirty="0" err="1"/>
              <a:t>Pentingnya</a:t>
            </a:r>
            <a:r>
              <a:rPr lang="en-US" sz="3200" dirty="0"/>
              <a:t> </a:t>
            </a:r>
            <a:r>
              <a:rPr lang="en-US" sz="3200" dirty="0" err="1"/>
              <a:t>Jaminan</a:t>
            </a:r>
            <a:r>
              <a:rPr lang="en-US" sz="3200" dirty="0"/>
              <a:t> </a:t>
            </a:r>
            <a:r>
              <a:rPr lang="en-US" sz="3200" dirty="0" err="1"/>
              <a:t>Kualitas</a:t>
            </a:r>
            <a:endParaRPr lang="en-US" sz="3600" dirty="0">
              <a:solidFill>
                <a:srgbClr val="FF0000"/>
              </a:solidFill>
            </a:endParaRPr>
          </a:p>
        </p:txBody>
      </p:sp>
      <p:sp>
        <p:nvSpPr>
          <p:cNvPr id="5" name="Content Placeholder 3"/>
          <p:cNvSpPr>
            <a:spLocks noGrp="1"/>
          </p:cNvSpPr>
          <p:nvPr>
            <p:ph sz="quarter" idx="4294967295"/>
          </p:nvPr>
        </p:nvSpPr>
        <p:spPr>
          <a:xfrm>
            <a:off x="76200" y="1066800"/>
            <a:ext cx="8847083" cy="5638800"/>
          </a:xfrm>
          <a:prstGeom prst="rect">
            <a:avLst/>
          </a:prstGeom>
        </p:spPr>
        <p:txBody>
          <a:bodyPr>
            <a:noAutofit/>
          </a:bodyPr>
          <a:lstStyle/>
          <a:p>
            <a:pPr marL="0" indent="0" algn="just">
              <a:lnSpc>
                <a:spcPct val="150000"/>
              </a:lnSpc>
              <a:buNone/>
            </a:pPr>
            <a:r>
              <a:rPr lang="id-ID" dirty="0">
                <a:solidFill>
                  <a:srgbClr val="0070C0"/>
                </a:solidFill>
                <a:latin typeface="Comic Sans MS" pitchFamily="66" charset="0"/>
              </a:rPr>
              <a:t>Mengapa penting untuk mendeteksi cacat sedini mungkin</a:t>
            </a:r>
            <a:r>
              <a:rPr lang="id-ID" dirty="0">
                <a:solidFill>
                  <a:schemeClr val="tx1"/>
                </a:solidFill>
                <a:latin typeface="Comic Sans MS" pitchFamily="66" charset="0"/>
              </a:rPr>
              <a:t>? </a:t>
            </a:r>
            <a:endParaRPr lang="en-US" dirty="0">
              <a:solidFill>
                <a:schemeClr val="tx1"/>
              </a:solidFill>
              <a:latin typeface="Comic Sans MS" pitchFamily="66" charset="0"/>
            </a:endParaRPr>
          </a:p>
          <a:p>
            <a:pPr marL="0" indent="0" algn="just">
              <a:lnSpc>
                <a:spcPct val="150000"/>
              </a:lnSpc>
              <a:buNone/>
            </a:pPr>
            <a:r>
              <a:rPr lang="id-ID" dirty="0">
                <a:solidFill>
                  <a:schemeClr val="tx1"/>
                </a:solidFill>
                <a:latin typeface="Comic Sans MS" pitchFamily="66" charset="0"/>
              </a:rPr>
              <a:t>Sebuah isu yang berasal dari kebutuhan menjalankan resiko yang mempengaruhi tidak hanya kebutuhan lain, tapi juga mempengaruhi fase-fase dalam arsitektur, perancangan, </a:t>
            </a:r>
            <a:r>
              <a:rPr lang="id-ID" i="1" dirty="0">
                <a:solidFill>
                  <a:schemeClr val="tx1"/>
                </a:solidFill>
                <a:latin typeface="Comic Sans MS" pitchFamily="66" charset="0"/>
              </a:rPr>
              <a:t>coding</a:t>
            </a:r>
            <a:r>
              <a:rPr lang="id-ID" dirty="0">
                <a:solidFill>
                  <a:schemeClr val="tx1"/>
                </a:solidFill>
                <a:latin typeface="Comic Sans MS" pitchFamily="66" charset="0"/>
              </a:rPr>
              <a:t> dan pengujian.</a:t>
            </a:r>
            <a:endParaRPr lang="en-US" dirty="0">
              <a:solidFill>
                <a:schemeClr val="tx1"/>
              </a:solidFill>
              <a:latin typeface="Comic Sans MS" pitchFamily="66" charset="0"/>
            </a:endParaRPr>
          </a:p>
        </p:txBody>
      </p:sp>
      <p:pic>
        <p:nvPicPr>
          <p:cNvPr id="4" name="Picture 3"/>
          <p:cNvPicPr/>
          <p:nvPr/>
        </p:nvPicPr>
        <p:blipFill rotWithShape="1">
          <a:blip r:embed="rId3"/>
          <a:srcRect l="33173" t="37344" r="30930" b="46978"/>
          <a:stretch/>
        </p:blipFill>
        <p:spPr bwMode="auto">
          <a:xfrm>
            <a:off x="189186" y="4038600"/>
            <a:ext cx="8686800" cy="1752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59151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lvl="0"/>
            <a:r>
              <a:rPr lang="id-ID" sz="3200" b="1" dirty="0">
                <a:effectLst/>
              </a:rPr>
              <a:t>Kebutuhan dan Jaminan Kualitas</a:t>
            </a:r>
            <a:endParaRPr lang="en-US" sz="3200" b="1" dirty="0">
              <a:effectLst/>
            </a:endParaRPr>
          </a:p>
        </p:txBody>
      </p:sp>
      <p:sp>
        <p:nvSpPr>
          <p:cNvPr id="5" name="Content Placeholder 3"/>
          <p:cNvSpPr>
            <a:spLocks noGrp="1"/>
          </p:cNvSpPr>
          <p:nvPr>
            <p:ph sz="quarter" idx="4294967295"/>
          </p:nvPr>
        </p:nvSpPr>
        <p:spPr>
          <a:xfrm>
            <a:off x="76200" y="1066800"/>
            <a:ext cx="8847083" cy="5638800"/>
          </a:xfrm>
          <a:prstGeom prst="rect">
            <a:avLst/>
          </a:prstGeom>
        </p:spPr>
        <p:txBody>
          <a:bodyPr>
            <a:noAutofit/>
          </a:bodyPr>
          <a:lstStyle/>
          <a:p>
            <a:pPr marL="0" indent="0" algn="just">
              <a:lnSpc>
                <a:spcPct val="150000"/>
              </a:lnSpc>
              <a:buNone/>
            </a:pPr>
            <a:r>
              <a:rPr lang="id-ID" dirty="0">
                <a:solidFill>
                  <a:schemeClr val="tx1"/>
                </a:solidFill>
                <a:latin typeface="Comic Sans MS" pitchFamily="66" charset="0"/>
              </a:rPr>
              <a:t>Kualitas adalah hal yang sulit untuk ditentukan karena merupakan konsep yang rumit, tergantung pada sudut pandang organisasi dan karakteristik konteks. </a:t>
            </a:r>
            <a:endParaRPr lang="en-US" dirty="0">
              <a:solidFill>
                <a:schemeClr val="tx1"/>
              </a:solidFill>
              <a:latin typeface="Comic Sans MS" pitchFamily="66" charset="0"/>
            </a:endParaRPr>
          </a:p>
          <a:p>
            <a:pPr marL="0" indent="0" algn="just">
              <a:lnSpc>
                <a:spcPct val="150000"/>
              </a:lnSpc>
              <a:buNone/>
            </a:pPr>
            <a:endParaRPr lang="en-US" dirty="0">
              <a:solidFill>
                <a:schemeClr val="tx1"/>
              </a:solidFill>
              <a:latin typeface="Comic Sans MS" pitchFamily="66" charset="0"/>
            </a:endParaRPr>
          </a:p>
          <a:p>
            <a:pPr marL="0" indent="0" algn="just">
              <a:lnSpc>
                <a:spcPct val="150000"/>
              </a:lnSpc>
              <a:buNone/>
            </a:pPr>
            <a:r>
              <a:rPr lang="id-ID" dirty="0">
                <a:solidFill>
                  <a:schemeClr val="tx1"/>
                </a:solidFill>
                <a:latin typeface="Comic Sans MS" pitchFamily="66" charset="0"/>
              </a:rPr>
              <a:t>Misalnya, apakah lebih sedikit cacat per baris kode yang sama berkualitas tinggi? Kualitas memiliki arti yang sangat berbeda dalam situasi yang berbeda. </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729444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lvl="0"/>
            <a:r>
              <a:rPr lang="id-ID" sz="3200" b="1" dirty="0">
                <a:effectLst/>
              </a:rPr>
              <a:t>Kualitas</a:t>
            </a:r>
            <a:r>
              <a:rPr lang="en-US" sz="3200" b="1" dirty="0">
                <a:effectLst/>
              </a:rPr>
              <a:t> </a:t>
            </a:r>
            <a:r>
              <a:rPr lang="id-ID" sz="3200" b="1" dirty="0">
                <a:effectLst/>
              </a:rPr>
              <a:t>Kebutuhan </a:t>
            </a:r>
            <a:endParaRPr lang="en-US" sz="3200" b="1" dirty="0">
              <a:effectLst/>
            </a:endParaRPr>
          </a:p>
        </p:txBody>
      </p:sp>
      <p:sp>
        <p:nvSpPr>
          <p:cNvPr id="5" name="Content Placeholder 3"/>
          <p:cNvSpPr>
            <a:spLocks noGrp="1"/>
          </p:cNvSpPr>
          <p:nvPr>
            <p:ph sz="quarter" idx="4294967295"/>
          </p:nvPr>
        </p:nvSpPr>
        <p:spPr>
          <a:xfrm>
            <a:off x="76200" y="1066800"/>
            <a:ext cx="8847083" cy="5638800"/>
          </a:xfrm>
          <a:prstGeom prst="rect">
            <a:avLst/>
          </a:prstGeom>
        </p:spPr>
        <p:txBody>
          <a:bodyPr>
            <a:noAutofit/>
          </a:bodyPr>
          <a:lstStyle/>
          <a:p>
            <a:pPr marL="0" lvl="0" indent="0" algn="just">
              <a:lnSpc>
                <a:spcPct val="150000"/>
              </a:lnSpc>
              <a:buNone/>
            </a:pPr>
            <a:r>
              <a:rPr lang="id-ID" dirty="0">
                <a:solidFill>
                  <a:schemeClr val="tx1"/>
                </a:solidFill>
                <a:latin typeface="Comic Sans MS" pitchFamily="66" charset="0"/>
              </a:rPr>
              <a:t>Pandangan pertama pada kualitas adalah </a:t>
            </a:r>
            <a:r>
              <a:rPr lang="id-ID" b="1" i="1" dirty="0">
                <a:solidFill>
                  <a:schemeClr val="tx1"/>
                </a:solidFill>
                <a:latin typeface="Comic Sans MS" pitchFamily="66" charset="0"/>
              </a:rPr>
              <a:t>Transcendental View</a:t>
            </a:r>
            <a:r>
              <a:rPr lang="id-ID" i="1" dirty="0">
                <a:solidFill>
                  <a:schemeClr val="tx1"/>
                </a:solidFill>
                <a:latin typeface="Comic Sans MS" pitchFamily="66" charset="0"/>
              </a:rPr>
              <a:t>. </a:t>
            </a:r>
            <a:endParaRPr lang="en-US" i="1" dirty="0">
              <a:solidFill>
                <a:schemeClr val="tx1"/>
              </a:solidFill>
              <a:latin typeface="Comic Sans MS" pitchFamily="66" charset="0"/>
            </a:endParaRPr>
          </a:p>
          <a:p>
            <a:pPr marL="0" lvl="0" indent="0" algn="just">
              <a:lnSpc>
                <a:spcPct val="150000"/>
              </a:lnSpc>
              <a:buNone/>
            </a:pPr>
            <a:endParaRPr lang="en-US" i="1" dirty="0">
              <a:solidFill>
                <a:schemeClr val="tx1"/>
              </a:solidFill>
              <a:latin typeface="Comic Sans MS" pitchFamily="66" charset="0"/>
            </a:endParaRPr>
          </a:p>
          <a:p>
            <a:pPr marL="0" lvl="0" indent="0" algn="just">
              <a:lnSpc>
                <a:spcPct val="150000"/>
              </a:lnSpc>
              <a:buNone/>
            </a:pPr>
            <a:r>
              <a:rPr lang="id-ID" dirty="0">
                <a:solidFill>
                  <a:schemeClr val="tx1"/>
                </a:solidFill>
                <a:latin typeface="Comic Sans MS" pitchFamily="66" charset="0"/>
              </a:rPr>
              <a:t>Di dalamnya, kualitas dianggap sebagai sesuatu yang berusaha untuk ideal, tapi tidak akan pernah bisa menerapkan ideal ini. </a:t>
            </a:r>
            <a:endParaRPr lang="en-US" dirty="0">
              <a:solidFill>
                <a:schemeClr val="tx1"/>
              </a:solidFill>
              <a:latin typeface="Comic Sans MS" pitchFamily="66" charset="0"/>
            </a:endParaRPr>
          </a:p>
          <a:p>
            <a:pPr marL="0" lvl="0" indent="0" algn="just">
              <a:lnSpc>
                <a:spcPct val="150000"/>
              </a:lnSpc>
              <a:buNone/>
            </a:pPr>
            <a:r>
              <a:rPr lang="id-ID" dirty="0">
                <a:solidFill>
                  <a:schemeClr val="tx1"/>
                </a:solidFill>
                <a:latin typeface="Comic Sans MS" pitchFamily="66" charset="0"/>
              </a:rPr>
              <a:t>Tujuan dari sudut pandang ini adalah untuk mengungkapkan kompleksitas kualitas konsep pada umumnya. </a:t>
            </a:r>
            <a:endParaRPr lang="en-US" dirty="0">
              <a:solidFill>
                <a:schemeClr val="tx1"/>
              </a:solidFill>
              <a:latin typeface="Comic Sans MS" pitchFamily="66" charset="0"/>
            </a:endParaRPr>
          </a:p>
          <a:p>
            <a:pPr lvl="0" algn="just">
              <a:lnSpc>
                <a:spcPct val="150000"/>
              </a:lnSpc>
            </a:pPr>
            <a:endParaRPr lang="en-US" dirty="0">
              <a:solidFill>
                <a:schemeClr val="tx1"/>
              </a:solidFill>
              <a:latin typeface="Comic Sans MS" pitchFamily="66" charset="0"/>
            </a:endParaRPr>
          </a:p>
        </p:txBody>
      </p:sp>
    </p:spTree>
    <p:extLst>
      <p:ext uri="{BB962C8B-B14F-4D97-AF65-F5344CB8AC3E}">
        <p14:creationId xmlns:p14="http://schemas.microsoft.com/office/powerpoint/2010/main" val="2139143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lvl="0"/>
            <a:r>
              <a:rPr lang="id-ID" sz="3200" b="1" dirty="0">
                <a:effectLst/>
              </a:rPr>
              <a:t>Kualitas</a:t>
            </a:r>
            <a:r>
              <a:rPr lang="en-US" sz="3200" b="1" dirty="0">
                <a:effectLst/>
              </a:rPr>
              <a:t> </a:t>
            </a:r>
            <a:r>
              <a:rPr lang="id-ID" sz="3200" b="1" dirty="0">
                <a:effectLst/>
              </a:rPr>
              <a:t>Kebutuhan </a:t>
            </a:r>
            <a:endParaRPr lang="en-US" sz="3200" b="1" dirty="0">
              <a:effectLst/>
            </a:endParaRPr>
          </a:p>
        </p:txBody>
      </p:sp>
      <p:sp>
        <p:nvSpPr>
          <p:cNvPr id="5" name="Content Placeholder 3"/>
          <p:cNvSpPr>
            <a:spLocks noGrp="1"/>
          </p:cNvSpPr>
          <p:nvPr>
            <p:ph sz="quarter" idx="4294967295"/>
          </p:nvPr>
        </p:nvSpPr>
        <p:spPr>
          <a:xfrm>
            <a:off x="76200" y="1066800"/>
            <a:ext cx="8847083" cy="5638800"/>
          </a:xfrm>
          <a:prstGeom prst="rect">
            <a:avLst/>
          </a:prstGeom>
        </p:spPr>
        <p:txBody>
          <a:bodyPr>
            <a:noAutofit/>
          </a:bodyPr>
          <a:lstStyle/>
          <a:p>
            <a:pPr lvl="0" algn="just">
              <a:lnSpc>
                <a:spcPct val="150000"/>
              </a:lnSpc>
            </a:pPr>
            <a:r>
              <a:rPr lang="id-ID" dirty="0">
                <a:solidFill>
                  <a:schemeClr val="tx1"/>
                </a:solidFill>
                <a:latin typeface="Comic Sans MS" pitchFamily="66" charset="0"/>
              </a:rPr>
              <a:t>Pandangan kedua, </a:t>
            </a:r>
            <a:r>
              <a:rPr lang="id-ID" b="1" i="1" dirty="0">
                <a:solidFill>
                  <a:schemeClr val="tx1"/>
                </a:solidFill>
                <a:latin typeface="Comic Sans MS" pitchFamily="66" charset="0"/>
              </a:rPr>
              <a:t>User View</a:t>
            </a:r>
            <a:r>
              <a:rPr lang="id-ID" i="1" dirty="0">
                <a:solidFill>
                  <a:schemeClr val="tx1"/>
                </a:solidFill>
                <a:latin typeface="Comic Sans MS" pitchFamily="66" charset="0"/>
              </a:rPr>
              <a:t> </a:t>
            </a:r>
            <a:r>
              <a:rPr lang="id-ID" dirty="0">
                <a:solidFill>
                  <a:schemeClr val="tx1"/>
                </a:solidFill>
                <a:latin typeface="Comic Sans MS" pitchFamily="66" charset="0"/>
              </a:rPr>
              <a:t>mengevaluasi kualitas prod</a:t>
            </a:r>
            <a:r>
              <a:rPr lang="en-US" dirty="0">
                <a:solidFill>
                  <a:schemeClr val="tx1"/>
                </a:solidFill>
                <a:latin typeface="Comic Sans MS" pitchFamily="66" charset="0"/>
              </a:rPr>
              <a:t>u</a:t>
            </a:r>
            <a:r>
              <a:rPr lang="id-ID" dirty="0">
                <a:solidFill>
                  <a:schemeClr val="tx1"/>
                </a:solidFill>
                <a:latin typeface="Comic Sans MS" pitchFamily="66" charset="0"/>
              </a:rPr>
              <a:t>k perangkat lunak sehubungan dengan tujuan untuk memenuhi tugas-tugas pengguna tertentu. </a:t>
            </a:r>
            <a:endParaRPr lang="en-US" dirty="0">
              <a:solidFill>
                <a:schemeClr val="tx1"/>
              </a:solidFill>
              <a:latin typeface="Comic Sans MS" pitchFamily="66" charset="0"/>
            </a:endParaRPr>
          </a:p>
          <a:p>
            <a:pPr lvl="0" algn="just">
              <a:lnSpc>
                <a:spcPct val="150000"/>
              </a:lnSpc>
            </a:pPr>
            <a:endParaRPr lang="id-ID" dirty="0">
              <a:solidFill>
                <a:schemeClr val="tx1"/>
              </a:solidFill>
              <a:latin typeface="Comic Sans MS" pitchFamily="66" charset="0"/>
            </a:endParaRPr>
          </a:p>
          <a:p>
            <a:pPr lvl="0" algn="just">
              <a:lnSpc>
                <a:spcPct val="150000"/>
              </a:lnSpc>
            </a:pPr>
            <a:r>
              <a:rPr lang="id-ID" dirty="0">
                <a:solidFill>
                  <a:schemeClr val="tx1"/>
                </a:solidFill>
                <a:latin typeface="Comic Sans MS" pitchFamily="66" charset="0"/>
              </a:rPr>
              <a:t>Pandangan ketiga, </a:t>
            </a:r>
            <a:r>
              <a:rPr lang="id-ID" b="1" i="1" dirty="0">
                <a:solidFill>
                  <a:schemeClr val="tx1"/>
                </a:solidFill>
                <a:latin typeface="Comic Sans MS" pitchFamily="66" charset="0"/>
              </a:rPr>
              <a:t>Manufacturing view</a:t>
            </a:r>
            <a:r>
              <a:rPr lang="id-ID" dirty="0">
                <a:solidFill>
                  <a:schemeClr val="tx1"/>
                </a:solidFill>
                <a:latin typeface="Comic Sans MS" pitchFamily="66" charset="0"/>
              </a:rPr>
              <a:t>, fokus pada tampilan produk selama produksi dan setelah pengiriman. Hal ini difokuskan pada kepatuhan standard an mengevaluasi apakah produk tersebut dibangun dengan benar pertama kali. </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3742914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lvl="0"/>
            <a:r>
              <a:rPr lang="id-ID" sz="3200" b="1" dirty="0">
                <a:effectLst/>
              </a:rPr>
              <a:t>Kualitas</a:t>
            </a:r>
            <a:r>
              <a:rPr lang="en-US" sz="3200" b="1" dirty="0">
                <a:effectLst/>
              </a:rPr>
              <a:t> </a:t>
            </a:r>
            <a:r>
              <a:rPr lang="id-ID" sz="3200" b="1" dirty="0">
                <a:effectLst/>
              </a:rPr>
              <a:t>Kebutuhan </a:t>
            </a:r>
            <a:endParaRPr lang="en-US" sz="3200" b="1" dirty="0">
              <a:effectLst/>
            </a:endParaRPr>
          </a:p>
        </p:txBody>
      </p:sp>
      <p:sp>
        <p:nvSpPr>
          <p:cNvPr id="5" name="Content Placeholder 3"/>
          <p:cNvSpPr>
            <a:spLocks noGrp="1"/>
          </p:cNvSpPr>
          <p:nvPr>
            <p:ph sz="quarter" idx="4294967295"/>
          </p:nvPr>
        </p:nvSpPr>
        <p:spPr>
          <a:xfrm>
            <a:off x="76200" y="1066800"/>
            <a:ext cx="8847083" cy="5638800"/>
          </a:xfrm>
          <a:prstGeom prst="rect">
            <a:avLst/>
          </a:prstGeom>
        </p:spPr>
        <p:txBody>
          <a:bodyPr>
            <a:noAutofit/>
          </a:bodyPr>
          <a:lstStyle/>
          <a:p>
            <a:pPr lvl="0" algn="just">
              <a:lnSpc>
                <a:spcPct val="150000"/>
              </a:lnSpc>
            </a:pPr>
            <a:r>
              <a:rPr lang="id-ID" dirty="0">
                <a:solidFill>
                  <a:schemeClr val="tx1"/>
                </a:solidFill>
                <a:latin typeface="Comic Sans MS" pitchFamily="66" charset="0"/>
              </a:rPr>
              <a:t>Pandangan keempat adalah </a:t>
            </a:r>
            <a:r>
              <a:rPr lang="id-ID" b="1" i="1" dirty="0">
                <a:solidFill>
                  <a:schemeClr val="tx1"/>
                </a:solidFill>
                <a:latin typeface="Comic Sans MS" pitchFamily="66" charset="0"/>
              </a:rPr>
              <a:t>Product View</a:t>
            </a:r>
            <a:r>
              <a:rPr lang="id-ID" dirty="0">
                <a:solidFill>
                  <a:schemeClr val="tx1"/>
                </a:solidFill>
                <a:latin typeface="Comic Sans MS" pitchFamily="66" charset="0"/>
              </a:rPr>
              <a:t>. Fokus pandangan ini adalah pada aspek kualitas internal produk yang dapat diukur. Hal ini diasumsikan bahwa memastikan aspek mutu internal tertentu memiliki dampak kualitas eksternal dan kualitas dalam penggunaan produk. </a:t>
            </a:r>
            <a:endParaRPr lang="en-US" dirty="0">
              <a:solidFill>
                <a:schemeClr val="tx1"/>
              </a:solidFill>
              <a:latin typeface="Comic Sans MS" pitchFamily="66" charset="0"/>
            </a:endParaRPr>
          </a:p>
          <a:p>
            <a:pPr lvl="0" algn="just">
              <a:lnSpc>
                <a:spcPct val="150000"/>
              </a:lnSpc>
            </a:pPr>
            <a:r>
              <a:rPr lang="id-ID" dirty="0">
                <a:solidFill>
                  <a:schemeClr val="tx1"/>
                </a:solidFill>
                <a:latin typeface="Comic Sans MS" pitchFamily="66" charset="0"/>
              </a:rPr>
              <a:t>Terakhir, pandangan </a:t>
            </a:r>
            <a:r>
              <a:rPr lang="id-ID" b="1" i="1" dirty="0">
                <a:solidFill>
                  <a:schemeClr val="tx1"/>
                </a:solidFill>
                <a:latin typeface="Comic Sans MS" pitchFamily="66" charset="0"/>
              </a:rPr>
              <a:t>Value-Based View</a:t>
            </a:r>
            <a:r>
              <a:rPr lang="id-ID" i="1" dirty="0">
                <a:solidFill>
                  <a:schemeClr val="tx1"/>
                </a:solidFill>
                <a:latin typeface="Comic Sans MS" pitchFamily="66" charset="0"/>
              </a:rPr>
              <a:t> </a:t>
            </a:r>
            <a:r>
              <a:rPr lang="id-ID" dirty="0">
                <a:solidFill>
                  <a:schemeClr val="tx1"/>
                </a:solidFill>
                <a:latin typeface="Comic Sans MS" pitchFamily="66" charset="0"/>
              </a:rPr>
              <a:t>berhubungan dengan biaya. Hal ini mempertimbangkan bahwa pelanggan bersedia membayar untuk kualitas.</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10542758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4454</TotalTime>
  <Words>2608</Words>
  <Application>Microsoft Office PowerPoint</Application>
  <PresentationFormat>On-screen Show (4:3)</PresentationFormat>
  <Paragraphs>221</Paragraphs>
  <Slides>34</Slides>
  <Notes>30</Notes>
  <HiddenSlides>2</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Executive</vt:lpstr>
      <vt:lpstr>Teknik Informatika S1</vt:lpstr>
      <vt:lpstr>SILABUS MATA KULIAH</vt:lpstr>
      <vt:lpstr>Quality Assurance in RE</vt:lpstr>
      <vt:lpstr>Pentingnya Jaminan Kualitas</vt:lpstr>
      <vt:lpstr>Pentingnya Jaminan Kualitas</vt:lpstr>
      <vt:lpstr>Kebutuhan dan Jaminan Kualitas</vt:lpstr>
      <vt:lpstr>Kualitas Kebutuhan </vt:lpstr>
      <vt:lpstr>Kualitas Kebutuhan </vt:lpstr>
      <vt:lpstr>Kualitas Kebutuhan </vt:lpstr>
      <vt:lpstr>Atribut kualitas untuk kebutuhan</vt:lpstr>
      <vt:lpstr>Atribut kualitas untuk kebutuhan</vt:lpstr>
      <vt:lpstr>Atribut kualitas untuk kebutuhan</vt:lpstr>
      <vt:lpstr>Atribut kualitas untuk kebutuhan</vt:lpstr>
      <vt:lpstr>Atribut kualitas untuk kebutuhan</vt:lpstr>
      <vt:lpstr>Atribut kualitas untuk kebutuhan</vt:lpstr>
      <vt:lpstr>Atribut kualitas untuk kebutuhan</vt:lpstr>
      <vt:lpstr>Atribut kualitas untuk kebutuhan</vt:lpstr>
      <vt:lpstr>Atribut kualitas untuk kebutuhan</vt:lpstr>
      <vt:lpstr>Atribut kualitas untuk kebutuhan</vt:lpstr>
      <vt:lpstr>Atribut kualitas untuk kebutuhan</vt:lpstr>
      <vt:lpstr>Strategi Kualitas Kebutuhan</vt:lpstr>
      <vt:lpstr>Strategi Kualitas Kebutuhan</vt:lpstr>
      <vt:lpstr>Strategi Kualitas Kebutuhan</vt:lpstr>
      <vt:lpstr>Strategi Kualitas Kebutuhan</vt:lpstr>
      <vt:lpstr>Strategi Kualitas Kebutuhan</vt:lpstr>
      <vt:lpstr>Strategi Kualitas Kebutuhan</vt:lpstr>
      <vt:lpstr>Strategi Kualitas Kebutuhan</vt:lpstr>
      <vt:lpstr>Pendekatan QA untuk kebutuhan</vt:lpstr>
      <vt:lpstr>Pendekatan QA untuk kebutuhan</vt:lpstr>
      <vt:lpstr>Pendekatan QA untuk kebutuhan</vt:lpstr>
      <vt:lpstr>Pendekatan QA untuk kebutuhan</vt:lpstr>
      <vt:lpstr>Pendekatan QA untuk kebutuhan</vt:lpstr>
      <vt:lpstr>Pendekatan QA untuk kebutuhan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Teknik Informatika S1</dc:title>
  <dc:creator>Egi</dc:creator>
  <cp:lastModifiedBy>teknik informatika 1</cp:lastModifiedBy>
  <cp:revision>350</cp:revision>
  <dcterms:created xsi:type="dcterms:W3CDTF">2014-02-27T04:21:26Z</dcterms:created>
  <dcterms:modified xsi:type="dcterms:W3CDTF">2021-02-28T09:39:45Z</dcterms:modified>
</cp:coreProperties>
</file>