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7"/>
  </p:notesMasterIdLst>
  <p:sldIdLst>
    <p:sldId id="256" r:id="rId2"/>
    <p:sldId id="389" r:id="rId3"/>
    <p:sldId id="449" r:id="rId4"/>
    <p:sldId id="455" r:id="rId5"/>
    <p:sldId id="456" r:id="rId6"/>
    <p:sldId id="457" r:id="rId7"/>
    <p:sldId id="458" r:id="rId8"/>
    <p:sldId id="459" r:id="rId9"/>
    <p:sldId id="49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4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9858" autoAdjust="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68DAB-7320-458B-B939-EF809874232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B307-1DB8-4B2E-B6B2-1E20563C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/>
              <a:t>Berorientasi Negara meta-model memungkinkan pemodelan sistem sebagai seperangkat negara bagian dan satu set transisi. </a:t>
            </a:r>
          </a:p>
          <a:p>
            <a:r>
              <a:rPr lang="nb-NO" sz="1100" dirty="0"/>
              <a:t>Transisi antara negara-negara berkembang menurut beberapa stimulus eksternal. Ini meta-model yang memadai untuk model sistem di mana perilaku jasmani adalah aspek yang paling penting untuk ditangkap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/>
              <a:t>Berorientasi aktivitas meta-model memungkinkan pemodelan sistem sebagai serangkaian kegiatan yang berkaitan dengan data atau dengan eksekusi dependensi. </a:t>
            </a:r>
          </a:p>
          <a:p>
            <a:r>
              <a:rPr lang="nb-NO" sz="1100" dirty="0"/>
              <a:t>Ini meta-model sangat cocok untuk model sistem dimana data dipengaruhi oleh urutan transformasi dengan laju yang konstan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/>
              <a:t>memungkinkan deskripsi sistem modul fisik dan interkoneksi mereka. </a:t>
            </a:r>
          </a:p>
          <a:p>
            <a:r>
              <a:rPr lang="nb-NO" sz="1100" dirty="0"/>
              <a:t>Ini meta-model yang didedikasikan untuk karakterisasi komposisi fisik dari suatu sistem, bukan fungsinya.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/>
              <a:t>memungkinkan pemodelan sistem sebagai kumpulan data yang berhubungan dengan beberapa jenis atribut. </a:t>
            </a:r>
          </a:p>
          <a:p>
            <a:r>
              <a:rPr lang="nb-NO" sz="1100" dirty="0"/>
              <a:t>Ini meta-model mendedikasikan lebih penting untuk organisasi data daripada fungsi sistem.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/>
              <a:t>memungkinkan penggunaan, dalam representasi sistem yang sama, beberapa karakteristik dari meta-model yang berbeda, yaitu empat kategori yang dijelaskan sebelumnya </a:t>
            </a:r>
          </a:p>
          <a:p>
            <a:r>
              <a:rPr lang="nb-NO" sz="1100" dirty="0"/>
              <a:t>Ini meta-model solusi yang baik ketika sistem yang relatif kompleks harus dimodelkan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 algn="just">
              <a:lnSpc>
                <a:spcPct val="150000"/>
              </a:lnSpc>
              <a:buFont typeface="Georgia" pitchFamily="18" charset="0"/>
              <a:buNone/>
            </a:pPr>
            <a:r>
              <a:rPr lang="en-US" sz="1100" dirty="0"/>
              <a:t>The identification of the system components requires the definition of a model to capture the system functionalities offered to its users.</a:t>
            </a:r>
          </a:p>
          <a:p>
            <a:pPr marL="45720" indent="0" algn="just">
              <a:lnSpc>
                <a:spcPct val="150000"/>
              </a:lnSpc>
              <a:buFont typeface="Georgia" pitchFamily="18" charset="0"/>
              <a:buNone/>
            </a:pPr>
            <a:r>
              <a:rPr lang="en-US" sz="1100" dirty="0"/>
              <a:t>Use cases are one of the most suitable techniques for that purpose, since they are simple and easy to read.</a:t>
            </a:r>
          </a:p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42900"/>
            <a:ext cx="7543800" cy="914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Informatika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S1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55" y="4419600"/>
            <a:ext cx="6082105" cy="21336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Disusun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Oleh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Tim SRE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95600"/>
            <a:ext cx="89154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Specification of Requirements Models</a:t>
            </a:r>
          </a:p>
        </p:txBody>
      </p:sp>
      <p:pic>
        <p:nvPicPr>
          <p:cNvPr id="5" name="Picture 6" descr="world_connected_hg_cl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94" y="3200400"/>
            <a:ext cx="2223651" cy="14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2133600"/>
            <a:ext cx="88392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36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Software Requirement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" y="168121"/>
            <a:ext cx="1358596" cy="13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Meta-Models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9144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8620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  <a:latin typeface="Comic Sans MS" pitchFamily="66" charset="0"/>
              </a:rPr>
              <a:t>Meta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 yang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diambil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bahasa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yunani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berarti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Beyond/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Melampaui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Atas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 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388620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  <a:latin typeface="Comic Sans MS" pitchFamily="66" charset="0"/>
              </a:rPr>
              <a:t>Model</a:t>
            </a:r>
            <a:r>
              <a:rPr lang="en-US" sz="2400" dirty="0">
                <a:solidFill>
                  <a:srgbClr val="0070C0"/>
                </a:solidFill>
                <a:latin typeface="Comic Sans MS" pitchFamily="66" charset="0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yang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menjelaskan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model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dunia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seseorang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388620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latin typeface="Comic Sans MS" pitchFamily="66" charset="0"/>
              </a:rPr>
              <a:t>Meta Model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suatu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perangkat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alat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komunikasi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membuat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orang me-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modelkan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lebih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luas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dunia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ada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sekarang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Contohnya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Setiap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orang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pasti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ingin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sukses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berhasil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tetapi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model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dunianya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berkata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sebaliknya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seperti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: “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Saya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pandai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bisnis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” / “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Saya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selalu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gagal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bisnis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”.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Ketika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terjadi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maka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bisa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dibayangkan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mencapai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tujuannya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menjadi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kesulitan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tersendiri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Meta-Models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Idealnya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representasi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memungkinkan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karakteristik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diinginkan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cara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ambigu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Syarat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meta-model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 </a:t>
            </a:r>
          </a:p>
          <a:p>
            <a:pPr marL="388620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Formal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akurat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ketat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),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menghindari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ambiguitas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penafsiran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representasi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388620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Lengkap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memungkinkan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pembangunan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representasi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benar-benar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menggambarkan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tampilan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6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Meta-Models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60070" indent="-514350" algn="just" fontAlgn="base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State Oriented Meta-Models</a:t>
            </a:r>
          </a:p>
          <a:p>
            <a:pPr marL="560070" indent="-514350" algn="just" fontAlgn="base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Activity Oriented Meta-Models</a:t>
            </a:r>
          </a:p>
          <a:p>
            <a:pPr marL="560070" indent="-514350" algn="just" fontAlgn="base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Structure Oriented Meta-Models</a:t>
            </a:r>
          </a:p>
          <a:p>
            <a:pPr marL="560070" indent="-514350" algn="just" fontAlgn="base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Data Oriented Meta-Models</a:t>
            </a:r>
          </a:p>
          <a:p>
            <a:pPr marL="560070" indent="-514350" algn="just" fontAlgn="base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Heterogeneous Meta-Models</a:t>
            </a:r>
          </a:p>
          <a:p>
            <a:pPr marL="560070" indent="-514350" algn="just" fontAlgn="base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Multiple View Approach</a:t>
            </a:r>
          </a:p>
        </p:txBody>
      </p:sp>
    </p:spTree>
    <p:extLst>
      <p:ext uri="{BB962C8B-B14F-4D97-AF65-F5344CB8AC3E}">
        <p14:creationId xmlns:p14="http://schemas.microsoft.com/office/powerpoint/2010/main" val="15255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Meta-Models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1. 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State Oriented Meta-Models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State oriented meta-models </a:t>
            </a: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memungkinkan pemodelan sistem sebagai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set of states </a:t>
            </a: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dan satu set transisi.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Transisi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antar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states </a:t>
            </a: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menurut beberapa stimulus (rangsangan) eksternal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 </a:t>
            </a: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Meta-model yang memadai untuk model sistem di mana perilaku jasmani adalah aspek yang paling penting untuk ditangkap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Meta-Models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1. State Oriented Meta-Models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* Finite State Machines (FSMs), 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* Finite State Machines with Data paths (FSMDs),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* State Charts 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* Petri nets</a:t>
            </a:r>
          </a:p>
        </p:txBody>
      </p:sp>
    </p:spTree>
    <p:extLst>
      <p:ext uri="{BB962C8B-B14F-4D97-AF65-F5344CB8AC3E}">
        <p14:creationId xmlns:p14="http://schemas.microsoft.com/office/powerpoint/2010/main" val="37601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Meta-Models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2. Activity Oriented Meta-Models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Meta-models </a:t>
            </a: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berorientasi aktivitas memungkinkan pemodelan sistem sebagai serangkaian kegiatan yang berkaitan dengan data atau dengan eksekusi yang berkaitan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Meta-models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sangat cocok untuk model sistem dimana data dipengaruhi oleh urutan transformasi dengan laju yang konstan.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 fontAlgn="base">
              <a:lnSpc>
                <a:spcPct val="150000"/>
              </a:lnSpc>
              <a:buNone/>
            </a:pP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6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Meta-Models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2. Activity Oriented Meta-Models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* Data Flow Diagram (DFD)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* Flowcharts</a:t>
            </a:r>
          </a:p>
        </p:txBody>
      </p:sp>
    </p:spTree>
    <p:extLst>
      <p:ext uri="{BB962C8B-B14F-4D97-AF65-F5344CB8AC3E}">
        <p14:creationId xmlns:p14="http://schemas.microsoft.com/office/powerpoint/2010/main" val="8516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Meta-Models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3. Structured Oriented Meta-Models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Structured oriented meta-models </a:t>
            </a: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memungkinkan deskripsi sistem modul fisik dan interkoneksi mereka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M</a:t>
            </a: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eta-model yang didedikasikan untuk karakterisasi komposisi fisik dari suatu sistem, bukan fungsinya.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 fontAlgn="base">
              <a:lnSpc>
                <a:spcPct val="150000"/>
              </a:lnSpc>
              <a:buNone/>
            </a:pP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70C0"/>
                </a:solidFill>
              </a:rPr>
              <a:t>Meta-Models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3. Structured Oriented Meta-Models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* Block Diagram/ Component-Connectivity Diagrams (CCDs)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UML’s deployment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component diagram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didasarkan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meta-model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endParaRPr lang="en-US" dirty="0">
              <a:solidFill>
                <a:srgbClr val="0070C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Meta-Models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4. Data Oriented Meta-Models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Data oriented meta-models </a:t>
            </a: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memungkinkan pemodelan sistem sebagai kumpulan data yang berhubungan dengan beberapa jenis atribut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Meta-models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mendedikasikan organisasi data lebih penting daripada fungsi 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9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54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SILABUS MATA KULIAH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219200"/>
            <a:ext cx="8305800" cy="5181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1.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Requirement Engineering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2.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Requirement Elicitation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3.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Specification of Requirement Models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4. Requirement Prioritization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5. Requirement Interdependencies: State of the Art and Future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6. Impact Analysis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7. Requirement Negotiation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8. Quality Assurance in Requirement Engineering</a:t>
            </a: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Meta-Models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4. Data Oriented Meta-Models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Data oriented meta-models,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biasanya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metodologi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analisis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struktur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tradisional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teknik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desain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Meta-Models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4. Data Oriented Meta-Models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algn="just" fontAlgn="base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Entity Relationship Diagram (ERD)</a:t>
            </a:r>
          </a:p>
          <a:p>
            <a:pPr algn="just" fontAlgn="base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Jackson’s structured diagrams (JSDs)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Meta-Models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5. Heterogeneous Meta-Models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Heterogeneous meta-models </a:t>
            </a: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memungkinkan penggunaan dalam representasi sistem yang sama, beberapa karakteristik dari meta-model yang berbeda, yaitu empat kategori yang dijelaskan sebelumnya.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Meta-models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solusi yang baik ketika sistem yang relatif kompleks harus dimodelkan.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6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Meta-Models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5. Heterogeneous Meta-Models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algn="just" fontAlgn="base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Control/ Data Flow Graphs (CDFGs)</a:t>
            </a:r>
          </a:p>
          <a:p>
            <a:pPr algn="just" fontAlgn="base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Object Process Diagram (OPDs)</a:t>
            </a:r>
          </a:p>
          <a:p>
            <a:pPr algn="just" fontAlgn="base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Program State Machines (PSMs)</a:t>
            </a:r>
          </a:p>
        </p:txBody>
      </p:sp>
    </p:spTree>
    <p:extLst>
      <p:ext uri="{BB962C8B-B14F-4D97-AF65-F5344CB8AC3E}">
        <p14:creationId xmlns:p14="http://schemas.microsoft.com/office/powerpoint/2010/main" val="27415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Meta-Models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6. Multiple-View Approach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meningkatnya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kompleksitas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penggunaan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meta-model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berbeda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mewakili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berbagai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karakteristik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hal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umum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Multiple view approach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bisa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sesuai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kompleksitas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semakin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berkembang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25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Specification 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Three Key Issues:</a:t>
            </a:r>
          </a:p>
          <a:p>
            <a:pPr marL="560070" indent="-51435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Specification Language</a:t>
            </a:r>
          </a:p>
          <a:p>
            <a:pPr marL="560070" indent="-51435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Complexity Control</a:t>
            </a:r>
          </a:p>
          <a:p>
            <a:pPr marL="560070" indent="-51435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Model Continuity</a:t>
            </a:r>
          </a:p>
        </p:txBody>
      </p:sp>
    </p:spTree>
    <p:extLst>
      <p:ext uri="{BB962C8B-B14F-4D97-AF65-F5344CB8AC3E}">
        <p14:creationId xmlns:p14="http://schemas.microsoft.com/office/powerpoint/2010/main" val="13818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Specification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memungkinkan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representasi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pandangan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tertentu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tanpa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ambiguitas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tujuan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utama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bahasa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spesifikasi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0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Complexity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Kontrol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kompleksitas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proses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dua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dimensi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berbeda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 </a:t>
            </a:r>
          </a:p>
          <a:p>
            <a:pPr marL="502920" indent="-4572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Representational complexity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marL="502920" indent="-4572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Development complexity</a:t>
            </a:r>
          </a:p>
        </p:txBody>
      </p:sp>
    </p:spTree>
    <p:extLst>
      <p:ext uri="{BB962C8B-B14F-4D97-AF65-F5344CB8AC3E}">
        <p14:creationId xmlns:p14="http://schemas.microsoft.com/office/powerpoint/2010/main" val="18483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Complexity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9144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60070" indent="-51435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Representational complexity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dasarnya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tergantung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jika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dikelola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benar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memungkinkan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diperoleh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ringkas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mudah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dipahami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38862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Pendekatan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grafis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biasanya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mudah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dipahami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daripada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tekstual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demikian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meningkatkan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pembacaan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understandability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pandangan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 marL="38862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UML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mengadopsi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pendekatan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grafis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7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Complexity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2. Development complexity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Dimensi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kedua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kontrol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kompleksitas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development complexity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mengacu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kontrol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evolusi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konseptualisasi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awal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8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Specification of Requirements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6200" y="1554480"/>
            <a:ext cx="9067800" cy="4922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02920" indent="-4572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Introduction specification of Requirements Models</a:t>
            </a:r>
          </a:p>
          <a:p>
            <a:pPr marL="502920" indent="-4572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Modeling vs. Specification</a:t>
            </a:r>
          </a:p>
          <a:p>
            <a:pPr marL="502920" indent="-4572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Meta-Models Categories</a:t>
            </a:r>
          </a:p>
          <a:p>
            <a:pPr marL="502920" indent="-4572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Specification Methodology</a:t>
            </a:r>
          </a:p>
          <a:p>
            <a:pPr marL="502920" indent="-4572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Requirements Transformation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Model Continuity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7" t="42448" r="30894" b="37239"/>
          <a:stretch/>
        </p:blipFill>
        <p:spPr bwMode="auto">
          <a:xfrm>
            <a:off x="381000" y="2436638"/>
            <a:ext cx="8458200" cy="190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121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Requirements Transformation</a:t>
            </a:r>
            <a:b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 Requirements Modeling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sz="2800" dirty="0"/>
          </a:p>
          <a:p>
            <a:pPr marL="560070" indent="-514350" algn="just">
              <a:lnSpc>
                <a:spcPct val="150000"/>
              </a:lnSpc>
              <a:buAutoNum type="arabicPeriod"/>
            </a:pPr>
            <a:endParaRPr lang="en-US" sz="2800" dirty="0"/>
          </a:p>
          <a:p>
            <a:pPr marL="560070" indent="-514350" algn="just">
              <a:lnSpc>
                <a:spcPct val="150000"/>
              </a:lnSpc>
              <a:buAutoNum type="arabicPeriod"/>
            </a:pP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295400"/>
            <a:ext cx="8686800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Identifikasi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komponen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membutuhkan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definisi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model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menangkap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fungsionalitas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ditawarkan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para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penggunanya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mic Sans MS" pitchFamily="66" charset="0"/>
              </a:rPr>
              <a:t>Use Case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salah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satu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teknik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yang paling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cocok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tujuan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itu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karena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sederhana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mudah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dibaca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560070" indent="-514350" algn="just">
              <a:lnSpc>
                <a:spcPct val="150000"/>
              </a:lnSpc>
              <a:buFont typeface="Georgia" pitchFamily="18" charset="0"/>
              <a:buAutoNum type="arabicPeriod"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560070" indent="-514350" algn="just">
              <a:lnSpc>
                <a:spcPct val="150000"/>
              </a:lnSpc>
              <a:buFont typeface="Georgia" pitchFamily="18" charset="0"/>
              <a:buAutoNum type="arabicPeriod"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52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70C0"/>
                </a:solidFill>
              </a:rPr>
              <a:t>Requirements Transformation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User Requirements Modeling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sz="2800" dirty="0"/>
          </a:p>
          <a:p>
            <a:pPr marL="560070" indent="-514350" algn="just">
              <a:lnSpc>
                <a:spcPct val="150000"/>
              </a:lnSpc>
              <a:buAutoNum type="arabicPeriod"/>
            </a:pPr>
            <a:endParaRPr lang="en-US" sz="2800" dirty="0"/>
          </a:p>
          <a:p>
            <a:pPr marL="560070" indent="-514350" algn="just">
              <a:lnSpc>
                <a:spcPct val="150000"/>
              </a:lnSpc>
              <a:buAutoNum type="arabicPeriod"/>
            </a:pP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447800"/>
            <a:ext cx="8686800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lnSpc>
                <a:spcPct val="150000"/>
              </a:lnSpc>
              <a:buFont typeface="Georgia" pitchFamily="18" charset="0"/>
              <a:buNone/>
            </a:pP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faktanya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Use Case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hanya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terdiri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3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konsep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utama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: </a:t>
            </a:r>
          </a:p>
          <a:p>
            <a:pPr marL="45720" indent="0" algn="just">
              <a:lnSpc>
                <a:spcPct val="150000"/>
              </a:lnSpc>
              <a:buFont typeface="Georgia" pitchFamily="18" charset="0"/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1. Use cases</a:t>
            </a:r>
          </a:p>
          <a:p>
            <a:pPr marL="45720" indent="0" algn="just">
              <a:lnSpc>
                <a:spcPct val="150000"/>
              </a:lnSpc>
              <a:buFont typeface="Georgia" pitchFamily="18" charset="0"/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2. Actors, and </a:t>
            </a:r>
          </a:p>
          <a:p>
            <a:pPr marL="45720" indent="0" algn="just">
              <a:lnSpc>
                <a:spcPct val="150000"/>
              </a:lnSpc>
              <a:buFont typeface="Georgia" pitchFamily="18" charset="0"/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3. Relationships</a:t>
            </a:r>
          </a:p>
          <a:p>
            <a:pPr marL="45720" indent="0" algn="just">
              <a:lnSpc>
                <a:spcPct val="150000"/>
              </a:lnSpc>
              <a:buFont typeface="Georgia" pitchFamily="18" charset="0"/>
              <a:buNone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560070" indent="-514350" algn="just">
              <a:lnSpc>
                <a:spcPct val="150000"/>
              </a:lnSpc>
              <a:buFont typeface="Georgia" pitchFamily="18" charset="0"/>
              <a:buAutoNum type="arabicPeriod"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560070" indent="-514350" algn="just">
              <a:lnSpc>
                <a:spcPct val="150000"/>
              </a:lnSpc>
              <a:buFont typeface="Georgia" pitchFamily="18" charset="0"/>
              <a:buAutoNum type="arabicPeriod"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0668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0070C0"/>
                </a:solidFill>
              </a:rPr>
              <a:t>Requirements Transformation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User Requirements Modeling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sz="2800" dirty="0"/>
          </a:p>
          <a:p>
            <a:pPr marL="560070" indent="-514350" algn="just">
              <a:lnSpc>
                <a:spcPct val="150000"/>
              </a:lnSpc>
              <a:buAutoNum type="arabicPeriod"/>
            </a:pPr>
            <a:endParaRPr lang="en-US" sz="2800" dirty="0"/>
          </a:p>
          <a:p>
            <a:pPr marL="560070" indent="-514350" algn="just">
              <a:lnSpc>
                <a:spcPct val="150000"/>
              </a:lnSpc>
              <a:buAutoNum type="arabicPeriod"/>
            </a:pP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14400"/>
            <a:ext cx="86868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r>
              <a:rPr lang="en-US" sz="2000" dirty="0">
                <a:solidFill>
                  <a:srgbClr val="002060"/>
                </a:solidFill>
              </a:rPr>
              <a:t>UML top level use case diagram according two criteria:</a:t>
            </a:r>
          </a:p>
          <a:p>
            <a:pPr marL="45720" indent="0" algn="just">
              <a:buFont typeface="Georgia" pitchFamily="18" charset="0"/>
              <a:buNone/>
            </a:pPr>
            <a:r>
              <a:rPr lang="en-US" sz="2800" b="1" dirty="0">
                <a:solidFill>
                  <a:srgbClr val="002060"/>
                </a:solidFill>
              </a:rPr>
              <a:t>Functionality Criteria</a:t>
            </a:r>
          </a:p>
          <a:p>
            <a:pPr marL="45720" indent="0" algn="just">
              <a:buFont typeface="Georgia" pitchFamily="18" charset="0"/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560070" indent="-514350" algn="just">
              <a:buFont typeface="Georgia" pitchFamily="18" charset="0"/>
              <a:buAutoNum type="arabicPeriod"/>
            </a:pPr>
            <a:endParaRPr lang="en-US" sz="2000" dirty="0">
              <a:solidFill>
                <a:srgbClr val="002060"/>
              </a:solidFill>
            </a:endParaRPr>
          </a:p>
          <a:p>
            <a:pPr marL="560070" indent="-514350" algn="just">
              <a:buFont typeface="Georgia" pitchFamily="18" charset="0"/>
              <a:buAutoNum type="arabicPeriod"/>
            </a:pP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00" y="1969914"/>
            <a:ext cx="4764100" cy="473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6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0070C0"/>
                </a:solidFill>
              </a:rPr>
              <a:t>Requirements Transformation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User Requirements Modeling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sz="2800" dirty="0"/>
          </a:p>
          <a:p>
            <a:pPr marL="560070" indent="-514350" algn="just">
              <a:lnSpc>
                <a:spcPct val="150000"/>
              </a:lnSpc>
              <a:buAutoNum type="arabicPeriod"/>
            </a:pPr>
            <a:endParaRPr lang="en-US" sz="2800" dirty="0"/>
          </a:p>
          <a:p>
            <a:pPr marL="560070" indent="-514350" algn="just">
              <a:lnSpc>
                <a:spcPct val="150000"/>
              </a:lnSpc>
              <a:buAutoNum type="arabicPeriod"/>
            </a:pP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14400"/>
            <a:ext cx="8686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UML top level use case diagram according two criteria:</a:t>
            </a:r>
          </a:p>
          <a:p>
            <a:pPr marL="45720" indent="0" algn="just">
              <a:buFont typeface="Georgia" pitchFamily="18" charset="0"/>
              <a:buNone/>
            </a:pPr>
            <a:r>
              <a:rPr lang="en-US" sz="2800" b="1" dirty="0">
                <a:solidFill>
                  <a:schemeClr val="tx1"/>
                </a:solidFill>
              </a:rPr>
              <a:t>Domain Criteria</a:t>
            </a:r>
          </a:p>
          <a:p>
            <a:pPr marL="45720" indent="0" algn="just">
              <a:buFont typeface="Georgia" pitchFamily="18" charset="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560070" indent="-514350" algn="just">
              <a:buFont typeface="Georgia" pitchFamily="18" charset="0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560070" indent="-514350" algn="just">
              <a:buFont typeface="Georgia" pitchFamily="18" charset="0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47244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7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514600" y="3124200"/>
            <a:ext cx="4495800" cy="1066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TERIMA KASIH</a:t>
            </a:r>
            <a:endParaRPr lang="id-ID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id-ID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Tujuan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utama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bab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mempresentasikan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mendiskusikan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set model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teknik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apa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menyangkut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ontologi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Studi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membahas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keberadaan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sesuatu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bersifat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konkret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dukungan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mereka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representasi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berbasis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komputer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Modeling vs.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Keputusan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pertama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pengembang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ketika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mereka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ingin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menentukan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memilih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bagian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mana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mereka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ingin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pertimbangkan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Pemilihan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bagian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mendefinisikan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tampilan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perspektif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diwakili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Specification of Systems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5" t="30209" r="31039" b="18749"/>
          <a:stretch/>
        </p:blipFill>
        <p:spPr bwMode="auto">
          <a:xfrm>
            <a:off x="191277" y="1295400"/>
            <a:ext cx="867746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9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Specification of Systems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5" t="30209" r="31039" b="18749"/>
          <a:stretch/>
        </p:blipFill>
        <p:spPr bwMode="auto">
          <a:xfrm>
            <a:off x="762000" y="914400"/>
            <a:ext cx="75204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4953000"/>
            <a:ext cx="87630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Formalisasi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tampilan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terjadi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ketika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berasal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model. Model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terdiri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representasi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masih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konseptual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berdasarkan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pandangan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menurut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meta-model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tertentu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06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Specification of Systems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5" t="30209" r="31039" b="18749"/>
          <a:stretch/>
        </p:blipFill>
        <p:spPr bwMode="auto">
          <a:xfrm>
            <a:off x="838200" y="825486"/>
            <a:ext cx="7315200" cy="385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4724400"/>
            <a:ext cx="8763000" cy="1981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Meta-model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sesuai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set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elemen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komposisi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fungsional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struktural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aturan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komposisi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memungkinkan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membangun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model yang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mewakili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pandangan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8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Modeling vs.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Perbedaan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modeling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38862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Modeling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sesuai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aktivitas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memilih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meta-model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meresmikan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tingkat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konseptual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/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tampilan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tertentu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sedangkan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marL="38862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Spesifikasi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berkaitan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penerapan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model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nyata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8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3774</TotalTime>
  <Words>1195</Words>
  <Application>Microsoft Office PowerPoint</Application>
  <PresentationFormat>On-screen Show (4:3)</PresentationFormat>
  <Paragraphs>198</Paragraphs>
  <Slides>35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Executive</vt:lpstr>
      <vt:lpstr>Teknik Informatika S1</vt:lpstr>
      <vt:lpstr>SILABUS MATA KULIAH</vt:lpstr>
      <vt:lpstr>Specification of Requirements Models</vt:lpstr>
      <vt:lpstr>Introduction</vt:lpstr>
      <vt:lpstr>Modeling vs. Specification</vt:lpstr>
      <vt:lpstr>Specification of Systems</vt:lpstr>
      <vt:lpstr>Specification of Systems</vt:lpstr>
      <vt:lpstr>Specification of Systems</vt:lpstr>
      <vt:lpstr>Modeling vs. Specification</vt:lpstr>
      <vt:lpstr>Meta-Models</vt:lpstr>
      <vt:lpstr>Meta-Models Categories</vt:lpstr>
      <vt:lpstr>Meta-Models Categories</vt:lpstr>
      <vt:lpstr>Meta-Models Categories</vt:lpstr>
      <vt:lpstr>Meta-Models Categories</vt:lpstr>
      <vt:lpstr>Meta-Models Categories</vt:lpstr>
      <vt:lpstr>Meta-Models Categories</vt:lpstr>
      <vt:lpstr>Meta-Models Categories</vt:lpstr>
      <vt:lpstr>Meta-Models Categories</vt:lpstr>
      <vt:lpstr>Meta-Models Categories</vt:lpstr>
      <vt:lpstr>Meta-Models Categories</vt:lpstr>
      <vt:lpstr>Meta-Models Categories</vt:lpstr>
      <vt:lpstr>Meta-Models Categories</vt:lpstr>
      <vt:lpstr>Meta-Models Categories</vt:lpstr>
      <vt:lpstr>Meta-Models Categories</vt:lpstr>
      <vt:lpstr>Specification Methodology </vt:lpstr>
      <vt:lpstr>Specification Language</vt:lpstr>
      <vt:lpstr>Complexity Control</vt:lpstr>
      <vt:lpstr>Complexity Control</vt:lpstr>
      <vt:lpstr>Complexity Control</vt:lpstr>
      <vt:lpstr>Model Continuity</vt:lpstr>
      <vt:lpstr>Requirements Transformation User Requirements Modeling</vt:lpstr>
      <vt:lpstr>Requirements Transformation User Requirements Modeling</vt:lpstr>
      <vt:lpstr>Requirements Transformation User Requirements Modeling</vt:lpstr>
      <vt:lpstr>Requirements Transformation User Requirements Modeling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Informatika S1</dc:title>
  <dc:creator>Egi</dc:creator>
  <cp:lastModifiedBy>teknik informatika 1</cp:lastModifiedBy>
  <cp:revision>268</cp:revision>
  <dcterms:created xsi:type="dcterms:W3CDTF">2014-02-27T04:21:26Z</dcterms:created>
  <dcterms:modified xsi:type="dcterms:W3CDTF">2021-02-28T09:37:38Z</dcterms:modified>
</cp:coreProperties>
</file>