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6"/>
  </p:notesMasterIdLst>
  <p:sldIdLst>
    <p:sldId id="256" r:id="rId2"/>
    <p:sldId id="389" r:id="rId3"/>
    <p:sldId id="448" r:id="rId4"/>
    <p:sldId id="449" r:id="rId5"/>
    <p:sldId id="450" r:id="rId6"/>
    <p:sldId id="451" r:id="rId7"/>
    <p:sldId id="455" r:id="rId8"/>
    <p:sldId id="456" r:id="rId9"/>
    <p:sldId id="486" r:id="rId10"/>
    <p:sldId id="487" r:id="rId11"/>
    <p:sldId id="488" r:id="rId12"/>
    <p:sldId id="489" r:id="rId13"/>
    <p:sldId id="490" r:id="rId14"/>
    <p:sldId id="491" r:id="rId15"/>
    <p:sldId id="492"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4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9858" autoAdjust="0"/>
  </p:normalViewPr>
  <p:slideViewPr>
    <p:cSldViewPr>
      <p:cViewPr varScale="1">
        <p:scale>
          <a:sx n="62" d="100"/>
          <a:sy n="62" d="100"/>
        </p:scale>
        <p:origin x="-1512" y="-78"/>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2/28/2021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2/28/2021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dirty="0" smtClean="0">
                <a:solidFill>
                  <a:schemeClr val="tx1"/>
                </a:solidFill>
                <a:latin typeface="Comic Sans MS" pitchFamily="66" charset="0"/>
                <a:cs typeface="Times New Roman" pitchFamily="18" charset="0"/>
              </a:rPr>
              <a:t>Tim SRE</a:t>
            </a:r>
            <a:endParaRPr lang="en-US" dirty="0">
              <a:solidFill>
                <a:schemeClr val="tx1"/>
              </a:solidFill>
              <a:latin typeface="Comic Sans MS" pitchFamily="66" charset="0"/>
              <a:cs typeface="Times New Roman" pitchFamily="18" charset="0"/>
            </a:endParaRP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Requirement Prioritization</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12954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2. Penalty/ </a:t>
            </a:r>
            <a:r>
              <a:rPr lang="en-US" dirty="0" err="1">
                <a:solidFill>
                  <a:srgbClr val="0070C0"/>
                </a:solidFill>
                <a:latin typeface="Comic Sans MS" pitchFamily="66" charset="0"/>
              </a:rPr>
              <a:t>Hukuman</a:t>
            </a:r>
            <a:endParaRPr lang="en-US" dirty="0">
              <a:solidFill>
                <a:srgbClr val="0070C0"/>
              </a:solidFill>
              <a:latin typeface="Comic Sans MS" pitchFamily="66" charset="0"/>
            </a:endParaRPr>
          </a:p>
          <a:p>
            <a:pPr marL="45720" indent="0" algn="just">
              <a:lnSpc>
                <a:spcPct val="150000"/>
              </a:lnSpc>
              <a:buNone/>
            </a:pPr>
            <a:r>
              <a:rPr lang="en-US" dirty="0">
                <a:solidFill>
                  <a:schemeClr val="tx1"/>
                </a:solidFill>
                <a:latin typeface="Comic Sans MS" pitchFamily="66" charset="0"/>
              </a:rPr>
              <a:t>Hal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dimungkinkan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mengevaluasi</a:t>
            </a:r>
            <a:r>
              <a:rPr lang="en-US" dirty="0">
                <a:solidFill>
                  <a:schemeClr val="tx1"/>
                </a:solidFill>
                <a:latin typeface="Comic Sans MS" pitchFamily="66" charset="0"/>
              </a:rPr>
              <a:t> </a:t>
            </a:r>
            <a:r>
              <a:rPr lang="en-US" dirty="0" err="1">
                <a:solidFill>
                  <a:schemeClr val="tx1"/>
                </a:solidFill>
                <a:latin typeface="Comic Sans MS" pitchFamily="66" charset="0"/>
              </a:rPr>
              <a:t>hukuman</a:t>
            </a:r>
            <a:r>
              <a:rPr lang="en-US" dirty="0">
                <a:solidFill>
                  <a:schemeClr val="tx1"/>
                </a:solidFill>
                <a:latin typeface="Comic Sans MS" pitchFamily="66" charset="0"/>
              </a:rPr>
              <a:t> yang </a:t>
            </a:r>
            <a:r>
              <a:rPr lang="en-US" dirty="0" err="1">
                <a:solidFill>
                  <a:schemeClr val="tx1"/>
                </a:solidFill>
                <a:latin typeface="Comic Sans MS" pitchFamily="66" charset="0"/>
              </a:rPr>
              <a:t>diperkenalkan</a:t>
            </a:r>
            <a:r>
              <a:rPr lang="en-US" dirty="0">
                <a:solidFill>
                  <a:schemeClr val="tx1"/>
                </a:solidFill>
                <a:latin typeface="Comic Sans MS" pitchFamily="66" charset="0"/>
              </a:rPr>
              <a:t> </a:t>
            </a:r>
            <a:r>
              <a:rPr lang="en-US" dirty="0" err="1">
                <a:solidFill>
                  <a:schemeClr val="tx1"/>
                </a:solidFill>
                <a:latin typeface="Comic Sans MS" pitchFamily="66" charset="0"/>
              </a:rPr>
              <a:t>jika</a:t>
            </a:r>
            <a:r>
              <a:rPr lang="en-US" dirty="0">
                <a:solidFill>
                  <a:schemeClr val="tx1"/>
                </a:solidFill>
                <a:latin typeface="Comic Sans MS" pitchFamily="66" charset="0"/>
              </a:rPr>
              <a:t> </a:t>
            </a:r>
            <a:r>
              <a:rPr lang="en-US" dirty="0" err="1">
                <a:solidFill>
                  <a:schemeClr val="tx1"/>
                </a:solidFill>
                <a:latin typeface="Comic Sans MS" pitchFamily="66" charset="0"/>
              </a:rPr>
              <a:t>persyaratan</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terpenuhi</a:t>
            </a:r>
            <a:r>
              <a:rPr lang="en-US" dirty="0">
                <a:solidFill>
                  <a:schemeClr val="tx1"/>
                </a:solidFill>
                <a:latin typeface="Comic Sans MS" pitchFamily="66" charset="0"/>
              </a:rPr>
              <a:t>. </a:t>
            </a:r>
          </a:p>
          <a:p>
            <a:pPr marL="45720" indent="0" algn="just">
              <a:lnSpc>
                <a:spcPct val="150000"/>
              </a:lnSpc>
              <a:buNone/>
            </a:pPr>
            <a:r>
              <a:rPr lang="en-US" dirty="0" err="1">
                <a:solidFill>
                  <a:schemeClr val="tx1"/>
                </a:solidFill>
                <a:latin typeface="Comic Sans MS" pitchFamily="66" charset="0"/>
              </a:rPr>
              <a:t>Misalnya</a:t>
            </a:r>
            <a:r>
              <a:rPr lang="en-US" dirty="0">
                <a:solidFill>
                  <a:schemeClr val="tx1"/>
                </a:solidFill>
                <a:latin typeface="Comic Sans MS" pitchFamily="66" charset="0"/>
              </a:rPr>
              <a:t>, </a:t>
            </a:r>
            <a:r>
              <a:rPr lang="en-US" dirty="0" err="1">
                <a:solidFill>
                  <a:schemeClr val="tx1"/>
                </a:solidFill>
                <a:latin typeface="Comic Sans MS" pitchFamily="66" charset="0"/>
              </a:rPr>
              <a:t>gagal</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menyesuaikan</a:t>
            </a:r>
            <a:r>
              <a:rPr lang="en-US" dirty="0">
                <a:solidFill>
                  <a:schemeClr val="tx1"/>
                </a:solidFill>
                <a:latin typeface="Comic Sans MS" pitchFamily="66" charset="0"/>
              </a:rPr>
              <a:t> </a:t>
            </a:r>
            <a:r>
              <a:rPr lang="en-US" dirty="0" err="1">
                <a:solidFill>
                  <a:schemeClr val="tx1"/>
                </a:solidFill>
                <a:latin typeface="Comic Sans MS" pitchFamily="66" charset="0"/>
              </a:rPr>
              <a:t>diri</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standar</a:t>
            </a:r>
            <a:r>
              <a:rPr lang="en-US" dirty="0">
                <a:solidFill>
                  <a:schemeClr val="tx1"/>
                </a:solidFill>
                <a:latin typeface="Comic Sans MS" pitchFamily="66" charset="0"/>
              </a:rPr>
              <a:t> </a:t>
            </a:r>
            <a:r>
              <a:rPr lang="en-US" dirty="0" err="1">
                <a:solidFill>
                  <a:schemeClr val="tx1"/>
                </a:solidFill>
                <a:latin typeface="Comic Sans MS" pitchFamily="66" charset="0"/>
              </a:rPr>
              <a:t>akan</a:t>
            </a:r>
            <a:r>
              <a:rPr lang="en-US" dirty="0">
                <a:solidFill>
                  <a:schemeClr val="tx1"/>
                </a:solidFill>
                <a:latin typeface="Comic Sans MS" pitchFamily="66" charset="0"/>
              </a:rPr>
              <a:t> </a:t>
            </a:r>
            <a:r>
              <a:rPr lang="en-US" dirty="0" err="1">
                <a:solidFill>
                  <a:schemeClr val="tx1"/>
                </a:solidFill>
                <a:latin typeface="Comic Sans MS" pitchFamily="66" charset="0"/>
              </a:rPr>
              <a:t>dikenakan</a:t>
            </a:r>
            <a:r>
              <a:rPr lang="en-US" dirty="0">
                <a:solidFill>
                  <a:schemeClr val="tx1"/>
                </a:solidFill>
                <a:latin typeface="Comic Sans MS" pitchFamily="66" charset="0"/>
              </a:rPr>
              <a:t> </a:t>
            </a:r>
            <a:r>
              <a:rPr lang="en-US" dirty="0" err="1">
                <a:solidFill>
                  <a:schemeClr val="tx1"/>
                </a:solidFill>
                <a:latin typeface="Comic Sans MS" pitchFamily="66" charset="0"/>
              </a:rPr>
              <a:t>penalti</a:t>
            </a:r>
            <a:r>
              <a:rPr lang="en-US" dirty="0">
                <a:solidFill>
                  <a:schemeClr val="tx1"/>
                </a:solidFill>
                <a:latin typeface="Comic Sans MS" pitchFamily="66" charset="0"/>
              </a:rPr>
              <a:t> </a:t>
            </a:r>
            <a:r>
              <a:rPr lang="en-US" dirty="0" err="1">
                <a:solidFill>
                  <a:schemeClr val="tx1"/>
                </a:solidFill>
                <a:latin typeface="Comic Sans MS" pitchFamily="66" charset="0"/>
              </a:rPr>
              <a:t>tinggi</a:t>
            </a:r>
            <a:r>
              <a:rPr lang="en-US" dirty="0">
                <a:solidFill>
                  <a:schemeClr val="tx1"/>
                </a:solidFill>
                <a:latin typeface="Comic Sans MS" pitchFamily="66" charset="0"/>
              </a:rPr>
              <a:t> </a:t>
            </a:r>
            <a:r>
              <a:rPr lang="en-US" dirty="0" err="1">
                <a:solidFill>
                  <a:schemeClr val="tx1"/>
                </a:solidFill>
                <a:latin typeface="Comic Sans MS" pitchFamily="66" charset="0"/>
              </a:rPr>
              <a:t>bahkan</a:t>
            </a:r>
            <a:r>
              <a:rPr lang="en-US" dirty="0">
                <a:solidFill>
                  <a:schemeClr val="tx1"/>
                </a:solidFill>
                <a:latin typeface="Comic Sans MS" pitchFamily="66" charset="0"/>
              </a:rPr>
              <a:t> </a:t>
            </a:r>
            <a:r>
              <a:rPr lang="en-US" dirty="0" err="1">
                <a:solidFill>
                  <a:schemeClr val="tx1"/>
                </a:solidFill>
                <a:latin typeface="Comic Sans MS" pitchFamily="66" charset="0"/>
              </a:rPr>
              <a:t>jika</a:t>
            </a:r>
            <a:r>
              <a:rPr lang="en-US" dirty="0">
                <a:solidFill>
                  <a:schemeClr val="tx1"/>
                </a:solidFill>
                <a:latin typeface="Comic Sans MS" pitchFamily="66" charset="0"/>
              </a:rPr>
              <a:t> </a:t>
            </a:r>
            <a:r>
              <a:rPr lang="en-US" dirty="0" err="1">
                <a:solidFill>
                  <a:schemeClr val="tx1"/>
                </a:solidFill>
                <a:latin typeface="Comic Sans MS" pitchFamily="66" charset="0"/>
              </a:rPr>
              <a:t>itu</a:t>
            </a:r>
            <a:r>
              <a:rPr lang="en-US" dirty="0">
                <a:solidFill>
                  <a:schemeClr val="tx1"/>
                </a:solidFill>
                <a:latin typeface="Comic Sans MS" pitchFamily="66" charset="0"/>
              </a:rPr>
              <a:t> </a:t>
            </a:r>
            <a:r>
              <a:rPr lang="en-US" dirty="0" err="1">
                <a:solidFill>
                  <a:schemeClr val="tx1"/>
                </a:solidFill>
                <a:latin typeface="Comic Sans MS" pitchFamily="66" charset="0"/>
              </a:rPr>
              <a:t>sangat</a:t>
            </a:r>
            <a:r>
              <a:rPr lang="en-US" dirty="0">
                <a:solidFill>
                  <a:schemeClr val="tx1"/>
                </a:solidFill>
                <a:latin typeface="Comic Sans MS" pitchFamily="66" charset="0"/>
              </a:rPr>
              <a:t> </a:t>
            </a:r>
            <a:r>
              <a:rPr lang="en-US" dirty="0" err="1">
                <a:solidFill>
                  <a:schemeClr val="tx1"/>
                </a:solidFill>
                <a:latin typeface="Comic Sans MS" pitchFamily="66" charset="0"/>
              </a:rPr>
              <a:t>rendah</a:t>
            </a:r>
            <a:r>
              <a:rPr lang="en-US" dirty="0">
                <a:solidFill>
                  <a:schemeClr val="tx1"/>
                </a:solidFill>
                <a:latin typeface="Comic Sans MS" pitchFamily="66" charset="0"/>
              </a:rPr>
              <a:t> </a:t>
            </a:r>
            <a:r>
              <a:rPr lang="en-US" dirty="0" err="1">
                <a:solidFill>
                  <a:schemeClr val="tx1"/>
                </a:solidFill>
                <a:latin typeface="Comic Sans MS" pitchFamily="66" charset="0"/>
              </a:rPr>
              <a:t>bagi</a:t>
            </a:r>
            <a:r>
              <a:rPr lang="en-US" dirty="0">
                <a:solidFill>
                  <a:schemeClr val="tx1"/>
                </a:solidFill>
                <a:latin typeface="Comic Sans MS" pitchFamily="66" charset="0"/>
              </a:rPr>
              <a:t> </a:t>
            </a:r>
            <a:r>
              <a:rPr lang="en-US" dirty="0" err="1">
                <a:solidFill>
                  <a:schemeClr val="tx1"/>
                </a:solidFill>
                <a:latin typeface="Comic Sans MS" pitchFamily="66" charset="0"/>
              </a:rPr>
              <a:t>pelanggan</a:t>
            </a:r>
            <a:r>
              <a:rPr lang="en-US" dirty="0">
                <a:solidFill>
                  <a:schemeClr val="tx1"/>
                </a:solidFill>
                <a:latin typeface="Comic Sans MS" pitchFamily="66" charset="0"/>
              </a:rPr>
              <a:t> (</a:t>
            </a:r>
            <a:r>
              <a:rPr lang="en-US" dirty="0" err="1">
                <a:solidFill>
                  <a:schemeClr val="tx1"/>
                </a:solidFill>
                <a:latin typeface="Comic Sans MS" pitchFamily="66" charset="0"/>
              </a:rPr>
              <a:t>yaitu</a:t>
            </a:r>
            <a:r>
              <a:rPr lang="en-US" dirty="0">
                <a:solidFill>
                  <a:schemeClr val="tx1"/>
                </a:solidFill>
                <a:latin typeface="Comic Sans MS" pitchFamily="66" charset="0"/>
              </a:rPr>
              <a:t> </a:t>
            </a:r>
            <a:r>
              <a:rPr lang="en-US" dirty="0" err="1">
                <a:solidFill>
                  <a:schemeClr val="tx1"/>
                </a:solidFill>
                <a:latin typeface="Comic Sans MS" pitchFamily="66" charset="0"/>
              </a:rPr>
              <a:t>pelanggan</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merasa</a:t>
            </a:r>
            <a:r>
              <a:rPr lang="en-US" dirty="0">
                <a:solidFill>
                  <a:schemeClr val="tx1"/>
                </a:solidFill>
                <a:latin typeface="Comic Sans MS" pitchFamily="66" charset="0"/>
              </a:rPr>
              <a:t> </a:t>
            </a:r>
            <a:r>
              <a:rPr lang="en-US" dirty="0" err="1">
                <a:solidFill>
                  <a:schemeClr val="tx1"/>
                </a:solidFill>
                <a:latin typeface="Comic Sans MS" pitchFamily="66" charset="0"/>
              </a:rPr>
              <a:t>senang</a:t>
            </a:r>
            <a:r>
              <a:rPr lang="en-US" dirty="0">
                <a:solidFill>
                  <a:schemeClr val="tx1"/>
                </a:solidFill>
                <a:latin typeface="Comic Sans MS" pitchFamily="66" charset="0"/>
              </a:rPr>
              <a:t> </a:t>
            </a:r>
            <a:r>
              <a:rPr lang="en-US" dirty="0" err="1">
                <a:solidFill>
                  <a:schemeClr val="tx1"/>
                </a:solidFill>
                <a:latin typeface="Comic Sans MS" pitchFamily="66" charset="0"/>
              </a:rPr>
              <a:t>jika</a:t>
            </a:r>
            <a:r>
              <a:rPr lang="en-US" dirty="0">
                <a:solidFill>
                  <a:schemeClr val="tx1"/>
                </a:solidFill>
                <a:latin typeface="Comic Sans MS" pitchFamily="66" charset="0"/>
              </a:rPr>
              <a:t> </a:t>
            </a:r>
            <a:r>
              <a:rPr lang="en-US" dirty="0" err="1">
                <a:solidFill>
                  <a:schemeClr val="tx1"/>
                </a:solidFill>
                <a:latin typeface="Comic Sans MS" pitchFamily="66" charset="0"/>
              </a:rPr>
              <a:t>kebutuhannya</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terpenuhi</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132754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12954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3. Cost/ </a:t>
            </a:r>
            <a:r>
              <a:rPr lang="en-US" dirty="0" err="1">
                <a:solidFill>
                  <a:srgbClr val="0070C0"/>
                </a:solidFill>
                <a:latin typeface="Comic Sans MS" pitchFamily="66" charset="0"/>
              </a:rPr>
              <a:t>Biaya</a:t>
            </a:r>
            <a:endParaRPr lang="en-US" dirty="0">
              <a:solidFill>
                <a:srgbClr val="0070C0"/>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Biaya</a:t>
            </a:r>
            <a:r>
              <a:rPr lang="en-US" dirty="0">
                <a:solidFill>
                  <a:schemeClr val="tx1"/>
                </a:solidFill>
                <a:latin typeface="Comic Sans MS" pitchFamily="66" charset="0"/>
              </a:rPr>
              <a:t> </a:t>
            </a:r>
            <a:r>
              <a:rPr lang="en-US" dirty="0" err="1">
                <a:solidFill>
                  <a:schemeClr val="tx1"/>
                </a:solidFill>
                <a:latin typeface="Comic Sans MS" pitchFamily="66" charset="0"/>
              </a:rPr>
              <a:t>pelaksanaan</a:t>
            </a:r>
            <a:r>
              <a:rPr lang="en-US" dirty="0">
                <a:solidFill>
                  <a:schemeClr val="tx1"/>
                </a:solidFill>
                <a:latin typeface="Comic Sans MS" pitchFamily="66" charset="0"/>
              </a:rPr>
              <a:t> </a:t>
            </a:r>
            <a:r>
              <a:rPr lang="en-US" dirty="0" err="1">
                <a:solidFill>
                  <a:schemeClr val="tx1"/>
                </a:solidFill>
                <a:latin typeface="Comic Sans MS" pitchFamily="66" charset="0"/>
              </a:rPr>
              <a:t>biasanya</a:t>
            </a:r>
            <a:r>
              <a:rPr lang="en-US" dirty="0">
                <a:solidFill>
                  <a:schemeClr val="tx1"/>
                </a:solidFill>
                <a:latin typeface="Comic Sans MS" pitchFamily="66" charset="0"/>
              </a:rPr>
              <a:t> </a:t>
            </a:r>
            <a:r>
              <a:rPr lang="en-US" dirty="0" err="1">
                <a:solidFill>
                  <a:schemeClr val="tx1"/>
                </a:solidFill>
                <a:latin typeface="Comic Sans MS" pitchFamily="66" charset="0"/>
              </a:rPr>
              <a:t>diperkirakan</a:t>
            </a:r>
            <a:r>
              <a:rPr lang="en-US" dirty="0">
                <a:solidFill>
                  <a:schemeClr val="tx1"/>
                </a:solidFill>
                <a:latin typeface="Comic Sans MS" pitchFamily="66" charset="0"/>
              </a:rPr>
              <a:t> </a:t>
            </a:r>
            <a:r>
              <a:rPr lang="en-US" dirty="0" err="1">
                <a:solidFill>
                  <a:schemeClr val="tx1"/>
                </a:solidFill>
                <a:latin typeface="Comic Sans MS" pitchFamily="66" charset="0"/>
              </a:rPr>
              <a:t>oleh</a:t>
            </a:r>
            <a:r>
              <a:rPr lang="en-US" dirty="0">
                <a:solidFill>
                  <a:schemeClr val="tx1"/>
                </a:solidFill>
                <a:latin typeface="Comic Sans MS" pitchFamily="66" charset="0"/>
              </a:rPr>
              <a:t> </a:t>
            </a:r>
            <a:r>
              <a:rPr lang="en-US" dirty="0" err="1">
                <a:solidFill>
                  <a:schemeClr val="tx1"/>
                </a:solidFill>
                <a:latin typeface="Comic Sans MS" pitchFamily="66" charset="0"/>
              </a:rPr>
              <a:t>organisasi</a:t>
            </a:r>
            <a:r>
              <a:rPr lang="en-US" dirty="0">
                <a:solidFill>
                  <a:schemeClr val="tx1"/>
                </a:solidFill>
                <a:latin typeface="Comic Sans MS" pitchFamily="66" charset="0"/>
              </a:rPr>
              <a:t> </a:t>
            </a:r>
            <a:r>
              <a:rPr lang="en-US" dirty="0" err="1">
                <a:solidFill>
                  <a:schemeClr val="tx1"/>
                </a:solidFill>
                <a:latin typeface="Comic Sans MS" pitchFamily="66" charset="0"/>
              </a:rPr>
              <a:t>pengembang</a:t>
            </a:r>
            <a:r>
              <a:rPr lang="en-US" dirty="0">
                <a:solidFill>
                  <a:schemeClr val="tx1"/>
                </a:solidFill>
                <a:latin typeface="Comic Sans MS" pitchFamily="66" charset="0"/>
              </a:rPr>
              <a:t>. </a:t>
            </a:r>
            <a:r>
              <a:rPr lang="en-US" dirty="0" err="1">
                <a:solidFill>
                  <a:schemeClr val="tx1"/>
                </a:solidFill>
                <a:latin typeface="Comic Sans MS" pitchFamily="66" charset="0"/>
              </a:rPr>
              <a:t>Tindakan</a:t>
            </a:r>
            <a:r>
              <a:rPr lang="en-US" dirty="0">
                <a:solidFill>
                  <a:schemeClr val="tx1"/>
                </a:solidFill>
                <a:latin typeface="Comic Sans MS" pitchFamily="66" charset="0"/>
              </a:rPr>
              <a:t> yang </a:t>
            </a:r>
            <a:r>
              <a:rPr lang="en-US" dirty="0" err="1">
                <a:solidFill>
                  <a:schemeClr val="tx1"/>
                </a:solidFill>
                <a:latin typeface="Comic Sans MS" pitchFamily="66" charset="0"/>
              </a:rPr>
              <a:t>mempengaruhi</a:t>
            </a:r>
            <a:r>
              <a:rPr lang="en-US" dirty="0">
                <a:solidFill>
                  <a:schemeClr val="tx1"/>
                </a:solidFill>
                <a:latin typeface="Comic Sans MS" pitchFamily="66" charset="0"/>
              </a:rPr>
              <a:t> </a:t>
            </a:r>
            <a:r>
              <a:rPr lang="en-US" dirty="0" err="1">
                <a:solidFill>
                  <a:schemeClr val="tx1"/>
                </a:solidFill>
                <a:latin typeface="Comic Sans MS" pitchFamily="66" charset="0"/>
              </a:rPr>
              <a:t>biaya</a:t>
            </a:r>
            <a:r>
              <a:rPr lang="en-US" dirty="0">
                <a:solidFill>
                  <a:schemeClr val="tx1"/>
                </a:solidFill>
                <a:latin typeface="Comic Sans MS" pitchFamily="66" charset="0"/>
              </a:rPr>
              <a:t> </a:t>
            </a:r>
            <a:r>
              <a:rPr lang="en-US" dirty="0" err="1">
                <a:solidFill>
                  <a:schemeClr val="tx1"/>
                </a:solidFill>
                <a:latin typeface="Comic Sans MS" pitchFamily="66" charset="0"/>
              </a:rPr>
              <a:t>meliputi</a:t>
            </a:r>
            <a:r>
              <a:rPr lang="en-US" dirty="0">
                <a:solidFill>
                  <a:schemeClr val="tx1"/>
                </a:solidFill>
                <a:latin typeface="Comic Sans MS" pitchFamily="66" charset="0"/>
              </a:rPr>
              <a:t>: </a:t>
            </a:r>
            <a:r>
              <a:rPr lang="en-US" dirty="0" err="1">
                <a:solidFill>
                  <a:schemeClr val="tx1"/>
                </a:solidFill>
                <a:latin typeface="Comic Sans MS" pitchFamily="66" charset="0"/>
              </a:rPr>
              <a:t>kompleksitas</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kemampuan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menggunakan</a:t>
            </a:r>
            <a:r>
              <a:rPr lang="en-US" dirty="0">
                <a:solidFill>
                  <a:schemeClr val="tx1"/>
                </a:solidFill>
                <a:latin typeface="Comic Sans MS" pitchFamily="66" charset="0"/>
              </a:rPr>
              <a:t> </a:t>
            </a:r>
            <a:r>
              <a:rPr lang="en-US" dirty="0" err="1">
                <a:solidFill>
                  <a:schemeClr val="tx1"/>
                </a:solidFill>
                <a:latin typeface="Comic Sans MS" pitchFamily="66" charset="0"/>
              </a:rPr>
              <a:t>kembali</a:t>
            </a:r>
            <a:r>
              <a:rPr lang="en-US" dirty="0">
                <a:solidFill>
                  <a:schemeClr val="tx1"/>
                </a:solidFill>
                <a:latin typeface="Comic Sans MS" pitchFamily="66" charset="0"/>
              </a:rPr>
              <a:t> </a:t>
            </a:r>
            <a:r>
              <a:rPr lang="en-US" dirty="0" err="1">
                <a:solidFill>
                  <a:schemeClr val="tx1"/>
                </a:solidFill>
                <a:latin typeface="Comic Sans MS" pitchFamily="66" charset="0"/>
              </a:rPr>
              <a:t>kode</a:t>
            </a:r>
            <a:r>
              <a:rPr lang="en-US" dirty="0">
                <a:solidFill>
                  <a:schemeClr val="tx1"/>
                </a:solidFill>
                <a:latin typeface="Comic Sans MS" pitchFamily="66" charset="0"/>
              </a:rPr>
              <a:t> yang </a:t>
            </a:r>
            <a:r>
              <a:rPr lang="en-US" dirty="0" err="1">
                <a:solidFill>
                  <a:schemeClr val="tx1"/>
                </a:solidFill>
                <a:latin typeface="Comic Sans MS" pitchFamily="66" charset="0"/>
              </a:rPr>
              <a:t>ada</a:t>
            </a:r>
            <a:r>
              <a:rPr lang="en-US" dirty="0">
                <a:solidFill>
                  <a:schemeClr val="tx1"/>
                </a:solidFill>
                <a:latin typeface="Comic Sans MS" pitchFamily="66" charset="0"/>
              </a:rPr>
              <a:t>, </a:t>
            </a:r>
            <a:r>
              <a:rPr lang="en-US" dirty="0" err="1">
                <a:solidFill>
                  <a:schemeClr val="tx1"/>
                </a:solidFill>
                <a:latin typeface="Comic Sans MS" pitchFamily="66" charset="0"/>
              </a:rPr>
              <a:t>jumlah</a:t>
            </a:r>
            <a:r>
              <a:rPr lang="en-US" dirty="0">
                <a:solidFill>
                  <a:schemeClr val="tx1"/>
                </a:solidFill>
                <a:latin typeface="Comic Sans MS" pitchFamily="66" charset="0"/>
              </a:rPr>
              <a:t> </a:t>
            </a:r>
            <a:r>
              <a:rPr lang="en-US" dirty="0" err="1">
                <a:solidFill>
                  <a:schemeClr val="tx1"/>
                </a:solidFill>
                <a:latin typeface="Comic Sans MS" pitchFamily="66" charset="0"/>
              </a:rPr>
              <a:t>pengujian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dokumentasi</a:t>
            </a:r>
            <a:r>
              <a:rPr lang="en-US" dirty="0">
                <a:solidFill>
                  <a:schemeClr val="tx1"/>
                </a:solidFill>
                <a:latin typeface="Comic Sans MS" pitchFamily="66" charset="0"/>
              </a:rPr>
              <a:t> yang </a:t>
            </a:r>
            <a:r>
              <a:rPr lang="en-US" dirty="0" err="1">
                <a:solidFill>
                  <a:schemeClr val="tx1"/>
                </a:solidFill>
                <a:latin typeface="Comic Sans MS" pitchFamily="66" charset="0"/>
              </a:rPr>
              <a:t>diperlukan</a:t>
            </a:r>
            <a:r>
              <a:rPr lang="en-US" dirty="0">
                <a:solidFill>
                  <a:schemeClr val="tx1"/>
                </a:solidFill>
                <a:latin typeface="Comic Sans MS" pitchFamily="66" charset="0"/>
              </a:rPr>
              <a:t>, </a:t>
            </a:r>
            <a:r>
              <a:rPr lang="en-US" dirty="0" err="1">
                <a:solidFill>
                  <a:schemeClr val="tx1"/>
                </a:solidFill>
                <a:latin typeface="Comic Sans MS" pitchFamily="66" charset="0"/>
              </a:rPr>
              <a:t>dll</a:t>
            </a:r>
            <a:endParaRPr lang="en-US" dirty="0">
              <a:solidFill>
                <a:schemeClr val="tx1"/>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Biaya</a:t>
            </a:r>
            <a:r>
              <a:rPr lang="en-US" dirty="0">
                <a:solidFill>
                  <a:schemeClr val="tx1"/>
                </a:solidFill>
                <a:latin typeface="Comic Sans MS" pitchFamily="66" charset="0"/>
              </a:rPr>
              <a:t> </a:t>
            </a:r>
            <a:r>
              <a:rPr lang="en-US" dirty="0" err="1">
                <a:solidFill>
                  <a:schemeClr val="tx1"/>
                </a:solidFill>
                <a:latin typeface="Comic Sans MS" pitchFamily="66" charset="0"/>
              </a:rPr>
              <a:t>sering</a:t>
            </a:r>
            <a:r>
              <a:rPr lang="en-US" dirty="0">
                <a:solidFill>
                  <a:schemeClr val="tx1"/>
                </a:solidFill>
                <a:latin typeface="Comic Sans MS" pitchFamily="66" charset="0"/>
              </a:rPr>
              <a:t> </a:t>
            </a:r>
            <a:r>
              <a:rPr lang="en-US" dirty="0" err="1">
                <a:solidFill>
                  <a:schemeClr val="tx1"/>
                </a:solidFill>
                <a:latin typeface="Comic Sans MS" pitchFamily="66" charset="0"/>
              </a:rPr>
              <a:t>dinyatakan</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jam </a:t>
            </a:r>
            <a:r>
              <a:rPr lang="en-US" dirty="0" err="1">
                <a:solidFill>
                  <a:schemeClr val="tx1"/>
                </a:solidFill>
                <a:latin typeface="Comic Sans MS" pitchFamily="66" charset="0"/>
              </a:rPr>
              <a:t>staf</a:t>
            </a:r>
            <a:r>
              <a:rPr lang="en-US" dirty="0">
                <a:solidFill>
                  <a:schemeClr val="tx1"/>
                </a:solidFill>
                <a:latin typeface="Comic Sans MS" pitchFamily="66" charset="0"/>
              </a:rPr>
              <a:t> (</a:t>
            </a:r>
            <a:r>
              <a:rPr lang="en-US" dirty="0" err="1">
                <a:solidFill>
                  <a:schemeClr val="tx1"/>
                </a:solidFill>
                <a:latin typeface="Comic Sans MS" pitchFamily="66" charset="0"/>
              </a:rPr>
              <a:t>usaha</a:t>
            </a:r>
            <a:r>
              <a:rPr lang="en-US" dirty="0">
                <a:solidFill>
                  <a:schemeClr val="tx1"/>
                </a:solidFill>
                <a:latin typeface="Comic Sans MS" pitchFamily="66" charset="0"/>
              </a:rPr>
              <a:t>) </a:t>
            </a:r>
            <a:r>
              <a:rPr lang="en-US" dirty="0" err="1">
                <a:solidFill>
                  <a:schemeClr val="tx1"/>
                </a:solidFill>
                <a:latin typeface="Comic Sans MS" pitchFamily="66" charset="0"/>
              </a:rPr>
              <a:t>karena</a:t>
            </a:r>
            <a:r>
              <a:rPr lang="en-US" dirty="0">
                <a:solidFill>
                  <a:schemeClr val="tx1"/>
                </a:solidFill>
                <a:latin typeface="Comic Sans MS" pitchFamily="66" charset="0"/>
              </a:rPr>
              <a:t> </a:t>
            </a:r>
            <a:r>
              <a:rPr lang="en-US" dirty="0" err="1">
                <a:solidFill>
                  <a:schemeClr val="tx1"/>
                </a:solidFill>
                <a:latin typeface="Comic Sans MS" pitchFamily="66" charset="0"/>
              </a:rPr>
              <a:t>biaya</a:t>
            </a:r>
            <a:r>
              <a:rPr lang="en-US" dirty="0">
                <a:solidFill>
                  <a:schemeClr val="tx1"/>
                </a:solidFill>
                <a:latin typeface="Comic Sans MS" pitchFamily="66" charset="0"/>
              </a:rPr>
              <a:t> </a:t>
            </a:r>
            <a:r>
              <a:rPr lang="en-US" dirty="0" err="1">
                <a:solidFill>
                  <a:schemeClr val="tx1"/>
                </a:solidFill>
                <a:latin typeface="Comic Sans MS" pitchFamily="66" charset="0"/>
              </a:rPr>
              <a:t>utama</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pengembangan</a:t>
            </a:r>
            <a:r>
              <a:rPr lang="en-US" dirty="0">
                <a:solidFill>
                  <a:schemeClr val="tx1"/>
                </a:solidFill>
                <a:latin typeface="Comic Sans MS" pitchFamily="66" charset="0"/>
              </a:rPr>
              <a:t> </a:t>
            </a:r>
            <a:r>
              <a:rPr lang="en-US" dirty="0" err="1">
                <a:solidFill>
                  <a:schemeClr val="tx1"/>
                </a:solidFill>
                <a:latin typeface="Comic Sans MS" pitchFamily="66" charset="0"/>
              </a:rPr>
              <a:t>perangkat</a:t>
            </a:r>
            <a:r>
              <a:rPr lang="en-US" dirty="0">
                <a:solidFill>
                  <a:schemeClr val="tx1"/>
                </a:solidFill>
                <a:latin typeface="Comic Sans MS" pitchFamily="66" charset="0"/>
              </a:rPr>
              <a:t> </a:t>
            </a:r>
            <a:r>
              <a:rPr lang="en-US" dirty="0" err="1">
                <a:solidFill>
                  <a:schemeClr val="tx1"/>
                </a:solidFill>
                <a:latin typeface="Comic Sans MS" pitchFamily="66" charset="0"/>
              </a:rPr>
              <a:t>lunak</a:t>
            </a:r>
            <a:r>
              <a:rPr lang="en-US" dirty="0">
                <a:solidFill>
                  <a:schemeClr val="tx1"/>
                </a:solidFill>
                <a:latin typeface="Comic Sans MS" pitchFamily="66" charset="0"/>
              </a:rPr>
              <a:t> </a:t>
            </a:r>
            <a:r>
              <a:rPr lang="en-US" dirty="0" err="1">
                <a:solidFill>
                  <a:schemeClr val="tx1"/>
                </a:solidFill>
                <a:latin typeface="Comic Sans MS" pitchFamily="66" charset="0"/>
              </a:rPr>
              <a:t>sering</a:t>
            </a:r>
            <a:r>
              <a:rPr lang="en-US" dirty="0">
                <a:solidFill>
                  <a:schemeClr val="tx1"/>
                </a:solidFill>
                <a:latin typeface="Comic Sans MS" pitchFamily="66" charset="0"/>
              </a:rPr>
              <a:t> </a:t>
            </a:r>
            <a:r>
              <a:rPr lang="en-US" dirty="0" err="1">
                <a:solidFill>
                  <a:schemeClr val="tx1"/>
                </a:solidFill>
                <a:latin typeface="Comic Sans MS" pitchFamily="66" charset="0"/>
              </a:rPr>
              <a:t>terutama</a:t>
            </a:r>
            <a:r>
              <a:rPr lang="en-US" dirty="0">
                <a:solidFill>
                  <a:schemeClr val="tx1"/>
                </a:solidFill>
                <a:latin typeface="Comic Sans MS" pitchFamily="66" charset="0"/>
              </a:rPr>
              <a:t> </a:t>
            </a:r>
            <a:r>
              <a:rPr lang="en-US" dirty="0" err="1">
                <a:solidFill>
                  <a:schemeClr val="tx1"/>
                </a:solidFill>
                <a:latin typeface="Comic Sans MS" pitchFamily="66" charset="0"/>
              </a:rPr>
              <a:t>terkait</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jumlah</a:t>
            </a:r>
            <a:r>
              <a:rPr lang="en-US" dirty="0">
                <a:solidFill>
                  <a:schemeClr val="tx1"/>
                </a:solidFill>
                <a:latin typeface="Comic Sans MS" pitchFamily="66" charset="0"/>
              </a:rPr>
              <a:t> jam yang </a:t>
            </a:r>
            <a:r>
              <a:rPr lang="en-US" dirty="0" err="1">
                <a:solidFill>
                  <a:schemeClr val="tx1"/>
                </a:solidFill>
                <a:latin typeface="Comic Sans MS" pitchFamily="66" charset="0"/>
              </a:rPr>
              <a:t>dihabiskan</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1859022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12954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4. Time/ </a:t>
            </a:r>
            <a:r>
              <a:rPr lang="en-US" dirty="0" err="1">
                <a:solidFill>
                  <a:srgbClr val="0070C0"/>
                </a:solidFill>
                <a:latin typeface="Comic Sans MS" pitchFamily="66" charset="0"/>
              </a:rPr>
              <a:t>Waktu</a:t>
            </a:r>
            <a:endParaRPr lang="en-US" dirty="0">
              <a:solidFill>
                <a:srgbClr val="0070C0"/>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Biaya</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pengembangan</a:t>
            </a:r>
            <a:r>
              <a:rPr lang="en-US" dirty="0">
                <a:solidFill>
                  <a:schemeClr val="tx1"/>
                </a:solidFill>
                <a:latin typeface="Comic Sans MS" pitchFamily="66" charset="0"/>
              </a:rPr>
              <a:t> </a:t>
            </a:r>
            <a:r>
              <a:rPr lang="en-US" dirty="0" err="1">
                <a:solidFill>
                  <a:schemeClr val="tx1"/>
                </a:solidFill>
                <a:latin typeface="Comic Sans MS" pitchFamily="66" charset="0"/>
              </a:rPr>
              <a:t>perangkat</a:t>
            </a:r>
            <a:r>
              <a:rPr lang="en-US" dirty="0">
                <a:solidFill>
                  <a:schemeClr val="tx1"/>
                </a:solidFill>
                <a:latin typeface="Comic Sans MS" pitchFamily="66" charset="0"/>
              </a:rPr>
              <a:t> </a:t>
            </a:r>
            <a:r>
              <a:rPr lang="en-US" dirty="0" err="1">
                <a:solidFill>
                  <a:schemeClr val="tx1"/>
                </a:solidFill>
                <a:latin typeface="Comic Sans MS" pitchFamily="66" charset="0"/>
              </a:rPr>
              <a:t>lunak</a:t>
            </a:r>
            <a:r>
              <a:rPr lang="en-US" dirty="0">
                <a:solidFill>
                  <a:schemeClr val="tx1"/>
                </a:solidFill>
                <a:latin typeface="Comic Sans MS" pitchFamily="66" charset="0"/>
              </a:rPr>
              <a:t> </a:t>
            </a:r>
            <a:r>
              <a:rPr lang="en-US" dirty="0" err="1">
                <a:solidFill>
                  <a:schemeClr val="tx1"/>
                </a:solidFill>
                <a:latin typeface="Comic Sans MS" pitchFamily="66" charset="0"/>
              </a:rPr>
              <a:t>sering</a:t>
            </a:r>
            <a:r>
              <a:rPr lang="en-US" dirty="0">
                <a:solidFill>
                  <a:schemeClr val="tx1"/>
                </a:solidFill>
                <a:latin typeface="Comic Sans MS" pitchFamily="66" charset="0"/>
              </a:rPr>
              <a:t> </a:t>
            </a:r>
            <a:r>
              <a:rPr lang="en-US" dirty="0" err="1">
                <a:solidFill>
                  <a:schemeClr val="tx1"/>
                </a:solidFill>
                <a:latin typeface="Comic Sans MS" pitchFamily="66" charset="0"/>
              </a:rPr>
              <a:t>berhubungan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jumlah</a:t>
            </a:r>
            <a:r>
              <a:rPr lang="en-US" dirty="0">
                <a:solidFill>
                  <a:schemeClr val="tx1"/>
                </a:solidFill>
                <a:latin typeface="Comic Sans MS" pitchFamily="66" charset="0"/>
              </a:rPr>
              <a:t> jam </a:t>
            </a:r>
            <a:r>
              <a:rPr lang="en-US" dirty="0" err="1">
                <a:solidFill>
                  <a:schemeClr val="tx1"/>
                </a:solidFill>
                <a:latin typeface="Comic Sans MS" pitchFamily="66" charset="0"/>
              </a:rPr>
              <a:t>staf</a:t>
            </a:r>
            <a:r>
              <a:rPr lang="en-US" dirty="0">
                <a:solidFill>
                  <a:schemeClr val="tx1"/>
                </a:solidFill>
                <a:latin typeface="Comic Sans MS" pitchFamily="66" charset="0"/>
              </a:rPr>
              <a:t>. </a:t>
            </a:r>
            <a:r>
              <a:rPr lang="en-US" dirty="0" err="1">
                <a:solidFill>
                  <a:schemeClr val="tx1"/>
                </a:solidFill>
                <a:latin typeface="Comic Sans MS" pitchFamily="66" charset="0"/>
              </a:rPr>
              <a:t>Namun</a:t>
            </a:r>
            <a:r>
              <a:rPr lang="en-US" dirty="0">
                <a:solidFill>
                  <a:schemeClr val="tx1"/>
                </a:solidFill>
                <a:latin typeface="Comic Sans MS" pitchFamily="66" charset="0"/>
              </a:rPr>
              <a:t>, </a:t>
            </a:r>
            <a:r>
              <a:rPr lang="en-US" dirty="0" err="1">
                <a:solidFill>
                  <a:schemeClr val="tx1"/>
                </a:solidFill>
                <a:latin typeface="Comic Sans MS" pitchFamily="66" charset="0"/>
              </a:rPr>
              <a:t>dipengaruhi</a:t>
            </a:r>
            <a:r>
              <a:rPr lang="en-US" dirty="0">
                <a:solidFill>
                  <a:schemeClr val="tx1"/>
                </a:solidFill>
                <a:latin typeface="Comic Sans MS" pitchFamily="66" charset="0"/>
              </a:rPr>
              <a:t> </a:t>
            </a:r>
            <a:r>
              <a:rPr lang="en-US" dirty="0" err="1">
                <a:solidFill>
                  <a:schemeClr val="tx1"/>
                </a:solidFill>
                <a:latin typeface="Comic Sans MS" pitchFamily="66" charset="0"/>
              </a:rPr>
              <a:t>oleh</a:t>
            </a:r>
            <a:r>
              <a:rPr lang="en-US" dirty="0">
                <a:solidFill>
                  <a:schemeClr val="tx1"/>
                </a:solidFill>
                <a:latin typeface="Comic Sans MS" pitchFamily="66" charset="0"/>
              </a:rPr>
              <a:t> </a:t>
            </a:r>
            <a:r>
              <a:rPr lang="en-US" dirty="0" err="1">
                <a:solidFill>
                  <a:schemeClr val="tx1"/>
                </a:solidFill>
                <a:latin typeface="Comic Sans MS" pitchFamily="66" charset="0"/>
              </a:rPr>
              <a:t>banyak</a:t>
            </a:r>
            <a:r>
              <a:rPr lang="en-US" dirty="0">
                <a:solidFill>
                  <a:schemeClr val="tx1"/>
                </a:solidFill>
                <a:latin typeface="Comic Sans MS" pitchFamily="66" charset="0"/>
              </a:rPr>
              <a:t> </a:t>
            </a:r>
            <a:r>
              <a:rPr lang="en-US" dirty="0" err="1">
                <a:solidFill>
                  <a:schemeClr val="tx1"/>
                </a:solidFill>
                <a:latin typeface="Comic Sans MS" pitchFamily="66" charset="0"/>
              </a:rPr>
              <a:t>faktor</a:t>
            </a:r>
            <a:r>
              <a:rPr lang="en-US" dirty="0">
                <a:solidFill>
                  <a:schemeClr val="tx1"/>
                </a:solidFill>
                <a:latin typeface="Comic Sans MS" pitchFamily="66" charset="0"/>
              </a:rPr>
              <a:t> lain </a:t>
            </a:r>
            <a:r>
              <a:rPr lang="en-US" dirty="0" err="1">
                <a:solidFill>
                  <a:schemeClr val="tx1"/>
                </a:solidFill>
                <a:latin typeface="Comic Sans MS" pitchFamily="66" charset="0"/>
              </a:rPr>
              <a:t>seperti</a:t>
            </a:r>
            <a:r>
              <a:rPr lang="en-US" dirty="0">
                <a:solidFill>
                  <a:schemeClr val="tx1"/>
                </a:solidFill>
                <a:latin typeface="Comic Sans MS" pitchFamily="66" charset="0"/>
              </a:rPr>
              <a:t> </a:t>
            </a:r>
            <a:r>
              <a:rPr lang="en-US" dirty="0" err="1">
                <a:solidFill>
                  <a:schemeClr val="tx1"/>
                </a:solidFill>
                <a:latin typeface="Comic Sans MS" pitchFamily="66" charset="0"/>
              </a:rPr>
              <a:t>tingkat</a:t>
            </a:r>
            <a:r>
              <a:rPr lang="en-US" dirty="0">
                <a:solidFill>
                  <a:schemeClr val="tx1"/>
                </a:solidFill>
                <a:latin typeface="Comic Sans MS" pitchFamily="66" charset="0"/>
              </a:rPr>
              <a:t> </a:t>
            </a:r>
            <a:r>
              <a:rPr lang="en-US" dirty="0" err="1">
                <a:solidFill>
                  <a:schemeClr val="tx1"/>
                </a:solidFill>
                <a:latin typeface="Comic Sans MS" pitchFamily="66" charset="0"/>
              </a:rPr>
              <a:t>paralelisme</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pembangunan</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pelatihan</a:t>
            </a:r>
            <a:r>
              <a:rPr lang="en-US" dirty="0">
                <a:solidFill>
                  <a:schemeClr val="tx1"/>
                </a:solidFill>
                <a:latin typeface="Comic Sans MS" pitchFamily="66" charset="0"/>
              </a:rPr>
              <a:t>, </a:t>
            </a:r>
            <a:r>
              <a:rPr lang="en-US" dirty="0" err="1">
                <a:solidFill>
                  <a:schemeClr val="tx1"/>
                </a:solidFill>
                <a:latin typeface="Comic Sans MS" pitchFamily="66" charset="0"/>
              </a:rPr>
              <a:t>perlu</a:t>
            </a:r>
            <a:r>
              <a:rPr lang="en-US" dirty="0">
                <a:solidFill>
                  <a:schemeClr val="tx1"/>
                </a:solidFill>
                <a:latin typeface="Comic Sans MS" pitchFamily="66" charset="0"/>
              </a:rPr>
              <a:t> </a:t>
            </a:r>
            <a:r>
              <a:rPr lang="en-US" dirty="0" err="1">
                <a:solidFill>
                  <a:schemeClr val="tx1"/>
                </a:solidFill>
                <a:latin typeface="Comic Sans MS" pitchFamily="66" charset="0"/>
              </a:rPr>
              <a:t>mengembangkan</a:t>
            </a:r>
            <a:r>
              <a:rPr lang="en-US" dirty="0">
                <a:solidFill>
                  <a:schemeClr val="tx1"/>
                </a:solidFill>
                <a:latin typeface="Comic Sans MS" pitchFamily="66" charset="0"/>
              </a:rPr>
              <a:t> </a:t>
            </a:r>
            <a:r>
              <a:rPr lang="en-US" dirty="0" err="1">
                <a:solidFill>
                  <a:schemeClr val="tx1"/>
                </a:solidFill>
                <a:latin typeface="Comic Sans MS" pitchFamily="66" charset="0"/>
              </a:rPr>
              <a:t>infrastruktur</a:t>
            </a:r>
            <a:r>
              <a:rPr lang="en-US" dirty="0">
                <a:solidFill>
                  <a:schemeClr val="tx1"/>
                </a:solidFill>
                <a:latin typeface="Comic Sans MS" pitchFamily="66" charset="0"/>
              </a:rPr>
              <a:t> </a:t>
            </a:r>
            <a:r>
              <a:rPr lang="en-US" dirty="0" err="1">
                <a:solidFill>
                  <a:schemeClr val="tx1"/>
                </a:solidFill>
                <a:latin typeface="Comic Sans MS" pitchFamily="66" charset="0"/>
              </a:rPr>
              <a:t>pendukung</a:t>
            </a:r>
            <a:r>
              <a:rPr lang="en-US" dirty="0">
                <a:solidFill>
                  <a:schemeClr val="tx1"/>
                </a:solidFill>
                <a:latin typeface="Comic Sans MS" pitchFamily="66" charset="0"/>
              </a:rPr>
              <a:t>, </a:t>
            </a:r>
            <a:r>
              <a:rPr lang="en-US" dirty="0" err="1">
                <a:solidFill>
                  <a:schemeClr val="tx1"/>
                </a:solidFill>
                <a:latin typeface="Comic Sans MS" pitchFamily="66" charset="0"/>
              </a:rPr>
              <a:t>standar</a:t>
            </a:r>
            <a:r>
              <a:rPr lang="en-US" dirty="0">
                <a:solidFill>
                  <a:schemeClr val="tx1"/>
                </a:solidFill>
                <a:latin typeface="Comic Sans MS" pitchFamily="66" charset="0"/>
              </a:rPr>
              <a:t> </a:t>
            </a:r>
            <a:r>
              <a:rPr lang="en-US" dirty="0" err="1">
                <a:solidFill>
                  <a:schemeClr val="tx1"/>
                </a:solidFill>
                <a:latin typeface="Comic Sans MS" pitchFamily="66" charset="0"/>
              </a:rPr>
              <a:t>industri</a:t>
            </a:r>
            <a:r>
              <a:rPr lang="en-US" dirty="0">
                <a:solidFill>
                  <a:schemeClr val="tx1"/>
                </a:solidFill>
                <a:latin typeface="Comic Sans MS" pitchFamily="66" charset="0"/>
              </a:rPr>
              <a:t> yang </a:t>
            </a:r>
            <a:r>
              <a:rPr lang="en-US" dirty="0" err="1">
                <a:solidFill>
                  <a:schemeClr val="tx1"/>
                </a:solidFill>
                <a:latin typeface="Comic Sans MS" pitchFamily="66" charset="0"/>
              </a:rPr>
              <a:t>lengkap</a:t>
            </a:r>
            <a:r>
              <a:rPr lang="en-US" dirty="0">
                <a:solidFill>
                  <a:schemeClr val="tx1"/>
                </a:solidFill>
                <a:latin typeface="Comic Sans MS" pitchFamily="66" charset="0"/>
              </a:rPr>
              <a:t>, </a:t>
            </a:r>
            <a:r>
              <a:rPr lang="en-US" dirty="0" err="1">
                <a:solidFill>
                  <a:schemeClr val="tx1"/>
                </a:solidFill>
                <a:latin typeface="Comic Sans MS" pitchFamily="66" charset="0"/>
              </a:rPr>
              <a:t>dll</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3439063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8382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5. Risk/ </a:t>
            </a:r>
            <a:r>
              <a:rPr lang="en-US" dirty="0" err="1">
                <a:solidFill>
                  <a:srgbClr val="0070C0"/>
                </a:solidFill>
                <a:latin typeface="Comic Sans MS" pitchFamily="66" charset="0"/>
              </a:rPr>
              <a:t>Resiko</a:t>
            </a:r>
            <a:endParaRPr lang="en-US" dirty="0">
              <a:solidFill>
                <a:srgbClr val="0070C0"/>
              </a:solidFill>
              <a:latin typeface="Comic Sans MS" pitchFamily="66" charset="0"/>
            </a:endParaRPr>
          </a:p>
          <a:p>
            <a:pPr marL="45720" indent="0" algn="just">
              <a:lnSpc>
                <a:spcPct val="150000"/>
              </a:lnSpc>
              <a:buNone/>
            </a:pPr>
            <a:r>
              <a:rPr lang="en-US" sz="2200" dirty="0" err="1">
                <a:solidFill>
                  <a:schemeClr val="tx1"/>
                </a:solidFill>
                <a:latin typeface="Comic Sans MS" pitchFamily="66" charset="0"/>
              </a:rPr>
              <a:t>Setiap</a:t>
            </a:r>
            <a:r>
              <a:rPr lang="en-US" sz="2200" dirty="0">
                <a:solidFill>
                  <a:schemeClr val="tx1"/>
                </a:solidFill>
                <a:latin typeface="Comic Sans MS" pitchFamily="66" charset="0"/>
              </a:rPr>
              <a:t> </a:t>
            </a:r>
            <a:r>
              <a:rPr lang="en-US" sz="2200" dirty="0" err="1">
                <a:solidFill>
                  <a:schemeClr val="tx1"/>
                </a:solidFill>
                <a:latin typeface="Comic Sans MS" pitchFamily="66" charset="0"/>
              </a:rPr>
              <a:t>proyek</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membawa</a:t>
            </a:r>
            <a:r>
              <a:rPr lang="en-US" sz="2200" dirty="0">
                <a:solidFill>
                  <a:schemeClr val="tx1"/>
                </a:solidFill>
                <a:latin typeface="Comic Sans MS" pitchFamily="66" charset="0"/>
              </a:rPr>
              <a:t> </a:t>
            </a:r>
            <a:r>
              <a:rPr lang="en-US" sz="2200" dirty="0" err="1">
                <a:solidFill>
                  <a:schemeClr val="tx1"/>
                </a:solidFill>
                <a:latin typeface="Comic Sans MS" pitchFamily="66" charset="0"/>
              </a:rPr>
              <a:t>beberapa</a:t>
            </a:r>
            <a:r>
              <a:rPr lang="en-US" sz="2200" dirty="0">
                <a:solidFill>
                  <a:schemeClr val="tx1"/>
                </a:solidFill>
                <a:latin typeface="Comic Sans MS" pitchFamily="66" charset="0"/>
              </a:rPr>
              <a:t> </a:t>
            </a:r>
            <a:r>
              <a:rPr lang="en-US" sz="2200" dirty="0" err="1">
                <a:solidFill>
                  <a:schemeClr val="tx1"/>
                </a:solidFill>
                <a:latin typeface="Comic Sans MS" pitchFamily="66" charset="0"/>
              </a:rPr>
              <a:t>jumlah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Dalam</a:t>
            </a:r>
            <a:r>
              <a:rPr lang="en-US" sz="2200" dirty="0">
                <a:solidFill>
                  <a:schemeClr val="tx1"/>
                </a:solidFill>
                <a:latin typeface="Comic Sans MS" pitchFamily="66" charset="0"/>
              </a:rPr>
              <a:t> </a:t>
            </a:r>
            <a:r>
              <a:rPr lang="en-US" sz="2200" dirty="0" err="1">
                <a:solidFill>
                  <a:schemeClr val="tx1"/>
                </a:solidFill>
                <a:latin typeface="Comic Sans MS" pitchFamily="66" charset="0"/>
              </a:rPr>
              <a:t>manajemen</a:t>
            </a:r>
            <a:r>
              <a:rPr lang="en-US" sz="2200" dirty="0">
                <a:solidFill>
                  <a:schemeClr val="tx1"/>
                </a:solidFill>
                <a:latin typeface="Comic Sans MS" pitchFamily="66" charset="0"/>
              </a:rPr>
              <a:t> </a:t>
            </a:r>
            <a:r>
              <a:rPr lang="en-US" sz="2200" dirty="0" err="1">
                <a:solidFill>
                  <a:schemeClr val="tx1"/>
                </a:solidFill>
                <a:latin typeface="Comic Sans MS" pitchFamily="66" charset="0"/>
              </a:rPr>
              <a:t>proyek</a:t>
            </a:r>
            <a:r>
              <a:rPr lang="en-US" sz="2200" dirty="0">
                <a:solidFill>
                  <a:schemeClr val="tx1"/>
                </a:solidFill>
                <a:latin typeface="Comic Sans MS" pitchFamily="66" charset="0"/>
              </a:rPr>
              <a:t>, </a:t>
            </a:r>
            <a:r>
              <a:rPr lang="en-US" sz="2200" dirty="0" err="1">
                <a:solidFill>
                  <a:schemeClr val="tx1"/>
                </a:solidFill>
                <a:latin typeface="Comic Sans MS" pitchFamily="66" charset="0"/>
              </a:rPr>
              <a:t>manajemen</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digunakan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untuk</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mengatasi</a:t>
            </a:r>
            <a:r>
              <a:rPr lang="en-US" sz="2200" dirty="0">
                <a:solidFill>
                  <a:schemeClr val="tx1"/>
                </a:solidFill>
                <a:latin typeface="Comic Sans MS" pitchFamily="66" charset="0"/>
              </a:rPr>
              <a:t> </a:t>
            </a:r>
            <a:r>
              <a:rPr lang="en-US" sz="2200" dirty="0" err="1">
                <a:solidFill>
                  <a:schemeClr val="tx1"/>
                </a:solidFill>
                <a:latin typeface="Comic Sans MS" pitchFamily="66" charset="0"/>
              </a:rPr>
              <a:t>baik</a:t>
            </a:r>
            <a:r>
              <a:rPr lang="en-US" sz="2200" dirty="0">
                <a:solidFill>
                  <a:schemeClr val="tx1"/>
                </a:solidFill>
                <a:latin typeface="Comic Sans MS" pitchFamily="66" charset="0"/>
              </a:rPr>
              <a:t> internal (</a:t>
            </a:r>
            <a:r>
              <a:rPr lang="en-US" sz="2200" dirty="0" err="1">
                <a:solidFill>
                  <a:schemeClr val="tx1"/>
                </a:solidFill>
                <a:latin typeface="Comic Sans MS" pitchFamily="66" charset="0"/>
              </a:rPr>
              <a:t>teknis</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pasar</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eksternal</a:t>
            </a:r>
            <a:r>
              <a:rPr lang="en-US" sz="2200" dirty="0">
                <a:solidFill>
                  <a:schemeClr val="tx1"/>
                </a:solidFill>
                <a:latin typeface="Comic Sans MS" pitchFamily="66" charset="0"/>
              </a:rPr>
              <a:t> (</a:t>
            </a:r>
            <a:r>
              <a:rPr lang="en-US" sz="2200" dirty="0" err="1">
                <a:solidFill>
                  <a:schemeClr val="tx1"/>
                </a:solidFill>
                <a:latin typeface="Comic Sans MS" pitchFamily="66" charset="0"/>
              </a:rPr>
              <a:t>misalnya</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peraturan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pemasok</a:t>
            </a:r>
            <a:r>
              <a:rPr lang="en-US" sz="2200" dirty="0">
                <a:solidFill>
                  <a:schemeClr val="tx1"/>
                </a:solidFill>
                <a:latin typeface="Comic Sans MS" pitchFamily="66" charset="0"/>
              </a:rPr>
              <a:t>).</a:t>
            </a:r>
          </a:p>
          <a:p>
            <a:pPr marL="45720" indent="0" algn="just">
              <a:lnSpc>
                <a:spcPct val="150000"/>
              </a:lnSpc>
              <a:buNone/>
            </a:pPr>
            <a:r>
              <a:rPr lang="en-US" sz="2200" dirty="0" err="1">
                <a:solidFill>
                  <a:schemeClr val="tx1"/>
                </a:solidFill>
                <a:latin typeface="Comic Sans MS" pitchFamily="66" charset="0"/>
              </a:rPr>
              <a:t>Manajemen</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juga</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dapat</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digunakan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ketika</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merencanakan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persyaratan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menjadi</a:t>
            </a:r>
            <a:r>
              <a:rPr lang="en-US" sz="2200" dirty="0">
                <a:solidFill>
                  <a:schemeClr val="tx1"/>
                </a:solidFill>
                <a:latin typeface="Comic Sans MS" pitchFamily="66" charset="0"/>
              </a:rPr>
              <a:t> </a:t>
            </a:r>
            <a:r>
              <a:rPr lang="en-US" sz="2200" dirty="0" err="1">
                <a:solidFill>
                  <a:schemeClr val="tx1"/>
                </a:solidFill>
                <a:latin typeface="Comic Sans MS" pitchFamily="66" charset="0"/>
              </a:rPr>
              <a:t>produk</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rilis</a:t>
            </a:r>
            <a:r>
              <a:rPr lang="en-US" sz="2200" dirty="0">
                <a:solidFill>
                  <a:schemeClr val="tx1"/>
                </a:solidFill>
                <a:latin typeface="Comic Sans MS" pitchFamily="66" charset="0"/>
              </a:rPr>
              <a:t> </a:t>
            </a:r>
            <a:r>
              <a:rPr lang="en-US" sz="2200" dirty="0" err="1">
                <a:solidFill>
                  <a:schemeClr val="tx1"/>
                </a:solidFill>
                <a:latin typeface="Comic Sans MS" pitchFamily="66" charset="0"/>
              </a:rPr>
              <a:t>dengan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mengidentifikasi</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yang </a:t>
            </a:r>
            <a:r>
              <a:rPr lang="en-US" sz="2200" dirty="0" err="1">
                <a:solidFill>
                  <a:schemeClr val="tx1"/>
                </a:solidFill>
                <a:latin typeface="Comic Sans MS" pitchFamily="66" charset="0"/>
              </a:rPr>
              <a:t>cenderung</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menyebabkan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kesulitan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selama</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pengembangan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tersebut</a:t>
            </a:r>
            <a:r>
              <a:rPr lang="en-US" sz="2200" dirty="0">
                <a:solidFill>
                  <a:schemeClr val="tx1"/>
                </a:solidFill>
                <a:latin typeface="Comic Sans MS" pitchFamily="66" charset="0"/>
              </a:rPr>
              <a:t> </a:t>
            </a:r>
            <a:r>
              <a:rPr lang="en-US" sz="2200" dirty="0" err="1">
                <a:solidFill>
                  <a:schemeClr val="tx1"/>
                </a:solidFill>
                <a:latin typeface="Comic Sans MS" pitchFamily="66" charset="0"/>
              </a:rPr>
              <a:t>bisa</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mencakup</a:t>
            </a:r>
            <a:r>
              <a:rPr lang="en-US" sz="2200" dirty="0">
                <a:solidFill>
                  <a:schemeClr val="tx1"/>
                </a:solidFill>
                <a:latin typeface="Comic Sans MS" pitchFamily="66" charset="0"/>
              </a:rPr>
              <a:t> </a:t>
            </a:r>
            <a:r>
              <a:rPr lang="en-US" sz="2200" dirty="0" err="1">
                <a:solidFill>
                  <a:schemeClr val="tx1"/>
                </a:solidFill>
                <a:latin typeface="Comic Sans MS" pitchFamily="66" charset="0"/>
              </a:rPr>
              <a:t>misalnya</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kinerja</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proses,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jadwal</a:t>
            </a:r>
            <a:r>
              <a:rPr lang="en-US" sz="2200" dirty="0">
                <a:solidFill>
                  <a:schemeClr val="tx1"/>
                </a:solidFill>
                <a:latin typeface="Comic Sans MS" pitchFamily="66" charset="0"/>
              </a:rPr>
              <a:t> </a:t>
            </a:r>
            <a:r>
              <a:rPr lang="en-US" sz="2200" dirty="0" err="1">
                <a:solidFill>
                  <a:schemeClr val="tx1"/>
                </a:solidFill>
                <a:latin typeface="Comic Sans MS" pitchFamily="66" charset="0"/>
              </a:rPr>
              <a:t>dll</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382421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7620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6. </a:t>
            </a:r>
            <a:r>
              <a:rPr lang="en-US" dirty="0" err="1">
                <a:solidFill>
                  <a:srgbClr val="0070C0"/>
                </a:solidFill>
                <a:latin typeface="Comic Sans MS" pitchFamily="66" charset="0"/>
              </a:rPr>
              <a:t>Volatilitas</a:t>
            </a:r>
            <a:r>
              <a:rPr lang="en-US" dirty="0">
                <a:solidFill>
                  <a:srgbClr val="0070C0"/>
                </a:solidFill>
                <a:latin typeface="Comic Sans MS" pitchFamily="66" charset="0"/>
              </a:rPr>
              <a:t> (Hal yang </a:t>
            </a:r>
            <a:r>
              <a:rPr lang="en-US" dirty="0" err="1">
                <a:solidFill>
                  <a:srgbClr val="0070C0"/>
                </a:solidFill>
                <a:latin typeface="Comic Sans MS" pitchFamily="66" charset="0"/>
              </a:rPr>
              <a:t>berubah-ubah</a:t>
            </a:r>
            <a:r>
              <a:rPr lang="en-US" dirty="0">
                <a:solidFill>
                  <a:srgbClr val="0070C0"/>
                </a:solidFill>
                <a:latin typeface="Comic Sans MS" pitchFamily="66" charset="0"/>
              </a:rPr>
              <a:t>)</a:t>
            </a:r>
          </a:p>
          <a:p>
            <a:pPr marL="45720" indent="0" algn="just">
              <a:lnSpc>
                <a:spcPct val="150000"/>
              </a:lnSpc>
              <a:buNone/>
            </a:pPr>
            <a:r>
              <a:rPr lang="en-US" sz="2200" dirty="0" err="1">
                <a:solidFill>
                  <a:schemeClr val="tx1"/>
                </a:solidFill>
                <a:latin typeface="Comic Sans MS" pitchFamily="66" charset="0"/>
              </a:rPr>
              <a:t>Volatilitas</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persyaratan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dianggap</a:t>
            </a:r>
            <a:r>
              <a:rPr lang="en-US" sz="2200" dirty="0">
                <a:solidFill>
                  <a:schemeClr val="tx1"/>
                </a:solidFill>
                <a:latin typeface="Comic Sans MS" pitchFamily="66" charset="0"/>
              </a:rPr>
              <a:t> </a:t>
            </a:r>
            <a:r>
              <a:rPr lang="en-US" sz="2200" dirty="0" err="1">
                <a:solidFill>
                  <a:schemeClr val="tx1"/>
                </a:solidFill>
                <a:latin typeface="Comic Sans MS" pitchFamily="66" charset="0"/>
              </a:rPr>
              <a:t>sebagai</a:t>
            </a:r>
            <a:r>
              <a:rPr lang="en-US" sz="2200" dirty="0">
                <a:solidFill>
                  <a:schemeClr val="tx1"/>
                </a:solidFill>
                <a:latin typeface="Comic Sans MS" pitchFamily="66" charset="0"/>
              </a:rPr>
              <a:t> </a:t>
            </a:r>
            <a:r>
              <a:rPr lang="en-US" sz="2200" dirty="0" err="1">
                <a:solidFill>
                  <a:schemeClr val="tx1"/>
                </a:solidFill>
                <a:latin typeface="Comic Sans MS" pitchFamily="66" charset="0"/>
              </a:rPr>
              <a:t>faktor</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kadang-kadang</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ditangani</a:t>
            </a:r>
            <a:r>
              <a:rPr lang="en-US" sz="2200" dirty="0">
                <a:solidFill>
                  <a:schemeClr val="tx1"/>
                </a:solidFill>
                <a:latin typeface="Comic Sans MS" pitchFamily="66" charset="0"/>
              </a:rPr>
              <a:t> </a:t>
            </a:r>
            <a:r>
              <a:rPr lang="en-US" sz="2200" dirty="0" err="1">
                <a:solidFill>
                  <a:schemeClr val="tx1"/>
                </a:solidFill>
                <a:latin typeface="Comic Sans MS" pitchFamily="66" charset="0"/>
              </a:rPr>
              <a:t>sebagai</a:t>
            </a:r>
            <a:r>
              <a:rPr lang="en-US" sz="2200" dirty="0">
                <a:solidFill>
                  <a:schemeClr val="tx1"/>
                </a:solidFill>
                <a:latin typeface="Comic Sans MS" pitchFamily="66" charset="0"/>
              </a:rPr>
              <a:t> </a:t>
            </a:r>
            <a:r>
              <a:rPr lang="en-US" sz="2200" dirty="0" err="1">
                <a:solidFill>
                  <a:schemeClr val="tx1"/>
                </a:solidFill>
                <a:latin typeface="Comic Sans MS" pitchFamily="66" charset="0"/>
              </a:rPr>
              <a:t>bagian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dari</a:t>
            </a:r>
            <a:r>
              <a:rPr lang="en-US" sz="2200" dirty="0">
                <a:solidFill>
                  <a:schemeClr val="tx1"/>
                </a:solidFill>
                <a:latin typeface="Comic Sans MS" pitchFamily="66" charset="0"/>
              </a:rPr>
              <a:t> </a:t>
            </a:r>
            <a:r>
              <a:rPr lang="en-US" sz="2200" dirty="0" err="1">
                <a:solidFill>
                  <a:schemeClr val="tx1"/>
                </a:solidFill>
                <a:latin typeface="Comic Sans MS" pitchFamily="66" charset="0"/>
              </a:rPr>
              <a:t>aspek</a:t>
            </a:r>
            <a:r>
              <a:rPr lang="en-US" sz="2200" dirty="0">
                <a:solidFill>
                  <a:schemeClr val="tx1"/>
                </a:solidFill>
                <a:latin typeface="Comic Sans MS" pitchFamily="66" charset="0"/>
              </a:rPr>
              <a:t> </a:t>
            </a:r>
            <a:r>
              <a:rPr lang="en-US" sz="2200" dirty="0" err="1">
                <a:solidFill>
                  <a:schemeClr val="tx1"/>
                </a:solidFill>
                <a:latin typeface="Comic Sans MS" pitchFamily="66" charset="0"/>
              </a:rPr>
              <a:t>risiko</a:t>
            </a:r>
            <a:r>
              <a:rPr lang="en-US" sz="2200" dirty="0">
                <a:solidFill>
                  <a:schemeClr val="tx1"/>
                </a:solidFill>
                <a:latin typeface="Comic Sans MS" pitchFamily="66" charset="0"/>
              </a:rPr>
              <a:t>. Orang lain </a:t>
            </a:r>
            <a:r>
              <a:rPr lang="en-US" sz="2200" dirty="0" err="1">
                <a:solidFill>
                  <a:schemeClr val="tx1"/>
                </a:solidFill>
                <a:latin typeface="Comic Sans MS" pitchFamily="66" charset="0"/>
              </a:rPr>
              <a:t>berpikir</a:t>
            </a:r>
            <a:r>
              <a:rPr lang="en-US" sz="2200" dirty="0">
                <a:solidFill>
                  <a:schemeClr val="tx1"/>
                </a:solidFill>
                <a:latin typeface="Comic Sans MS" pitchFamily="66" charset="0"/>
              </a:rPr>
              <a:t> </a:t>
            </a:r>
            <a:r>
              <a:rPr lang="en-US" sz="2200" dirty="0" err="1">
                <a:solidFill>
                  <a:schemeClr val="tx1"/>
                </a:solidFill>
                <a:latin typeface="Comic Sans MS" pitchFamily="66" charset="0"/>
              </a:rPr>
              <a:t>bahwa</a:t>
            </a:r>
            <a:r>
              <a:rPr lang="en-US" sz="2200" dirty="0">
                <a:solidFill>
                  <a:schemeClr val="tx1"/>
                </a:solidFill>
                <a:latin typeface="Comic Sans MS" pitchFamily="66" charset="0"/>
              </a:rPr>
              <a:t> </a:t>
            </a:r>
            <a:r>
              <a:rPr lang="en-US" sz="2200" dirty="0" err="1">
                <a:solidFill>
                  <a:schemeClr val="tx1"/>
                </a:solidFill>
                <a:latin typeface="Comic Sans MS" pitchFamily="66" charset="0"/>
              </a:rPr>
              <a:t>volatilitas</a:t>
            </a:r>
            <a:r>
              <a:rPr lang="en-US" sz="2200" dirty="0">
                <a:solidFill>
                  <a:schemeClr val="tx1"/>
                </a:solidFill>
                <a:latin typeface="Comic Sans MS" pitchFamily="66" charset="0"/>
              </a:rPr>
              <a:t> </a:t>
            </a:r>
            <a:r>
              <a:rPr lang="en-US" sz="2200" dirty="0" err="1">
                <a:solidFill>
                  <a:schemeClr val="tx1"/>
                </a:solidFill>
                <a:latin typeface="Comic Sans MS" pitchFamily="66" charset="0"/>
              </a:rPr>
              <a:t>harus</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dianalisis</a:t>
            </a:r>
            <a:r>
              <a:rPr lang="en-US" sz="2200" dirty="0">
                <a:solidFill>
                  <a:schemeClr val="tx1"/>
                </a:solidFill>
                <a:latin typeface="Comic Sans MS" pitchFamily="66" charset="0"/>
              </a:rPr>
              <a:t> </a:t>
            </a:r>
            <a:r>
              <a:rPr lang="en-US" sz="2200" dirty="0" err="1">
                <a:solidFill>
                  <a:schemeClr val="tx1"/>
                </a:solidFill>
                <a:latin typeface="Comic Sans MS" pitchFamily="66" charset="0"/>
              </a:rPr>
              <a:t>secara</a:t>
            </a:r>
            <a:r>
              <a:rPr lang="en-US" sz="2200" dirty="0">
                <a:solidFill>
                  <a:schemeClr val="tx1"/>
                </a:solidFill>
                <a:latin typeface="Comic Sans MS" pitchFamily="66" charset="0"/>
              </a:rPr>
              <a:t> </a:t>
            </a:r>
            <a:r>
              <a:rPr lang="en-US" sz="2200" dirty="0" err="1">
                <a:solidFill>
                  <a:schemeClr val="tx1"/>
                </a:solidFill>
                <a:latin typeface="Comic Sans MS" pitchFamily="66" charset="0"/>
              </a:rPr>
              <a:t>terpisah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volatilitas</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persyaratan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harus</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diperhitungkan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secara</a:t>
            </a:r>
            <a:r>
              <a:rPr lang="en-US" sz="2200" dirty="0">
                <a:solidFill>
                  <a:schemeClr val="tx1"/>
                </a:solidFill>
                <a:latin typeface="Comic Sans MS" pitchFamily="66" charset="0"/>
              </a:rPr>
              <a:t> </a:t>
            </a:r>
            <a:r>
              <a:rPr lang="en-US" sz="2200" dirty="0" err="1">
                <a:solidFill>
                  <a:schemeClr val="tx1"/>
                </a:solidFill>
                <a:latin typeface="Comic Sans MS" pitchFamily="66" charset="0"/>
              </a:rPr>
              <a:t>terpisah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dalam</a:t>
            </a:r>
            <a:r>
              <a:rPr lang="en-US" sz="2200" dirty="0">
                <a:solidFill>
                  <a:schemeClr val="tx1"/>
                </a:solidFill>
                <a:latin typeface="Comic Sans MS" pitchFamily="66" charset="0"/>
              </a:rPr>
              <a:t> proses </a:t>
            </a:r>
            <a:r>
              <a:rPr lang="en-US" sz="2200" dirty="0" err="1">
                <a:solidFill>
                  <a:schemeClr val="tx1"/>
                </a:solidFill>
                <a:latin typeface="Comic Sans MS" pitchFamily="66" charset="0"/>
              </a:rPr>
              <a:t>prioritas</a:t>
            </a:r>
            <a:r>
              <a:rPr lang="en-US" sz="2200" dirty="0">
                <a:solidFill>
                  <a:schemeClr val="tx1"/>
                </a:solidFill>
                <a:latin typeface="Comic Sans MS" pitchFamily="66" charset="0"/>
              </a:rPr>
              <a:t>.</a:t>
            </a:r>
          </a:p>
          <a:p>
            <a:pPr marL="45720" indent="0" algn="just">
              <a:lnSpc>
                <a:spcPct val="150000"/>
              </a:lnSpc>
              <a:buNone/>
            </a:pPr>
            <a:r>
              <a:rPr lang="en-US" sz="2200" dirty="0" err="1">
                <a:solidFill>
                  <a:schemeClr val="tx1"/>
                </a:solidFill>
                <a:latin typeface="Comic Sans MS" pitchFamily="66" charset="0"/>
              </a:rPr>
              <a:t>Misalnya</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perubahan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pasar</a:t>
            </a:r>
            <a:r>
              <a:rPr lang="en-US" sz="2200" dirty="0">
                <a:solidFill>
                  <a:schemeClr val="tx1"/>
                </a:solidFill>
                <a:latin typeface="Comic Sans MS" pitchFamily="66" charset="0"/>
              </a:rPr>
              <a:t>, </a:t>
            </a:r>
            <a:r>
              <a:rPr lang="en-US" sz="2200" dirty="0" err="1">
                <a:solidFill>
                  <a:schemeClr val="tx1"/>
                </a:solidFill>
                <a:latin typeface="Comic Sans MS" pitchFamily="66" charset="0"/>
              </a:rPr>
              <a:t>kebutuhan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bisnis</a:t>
            </a:r>
            <a:r>
              <a:rPr lang="en-US" sz="2200" dirty="0">
                <a:solidFill>
                  <a:schemeClr val="tx1"/>
                </a:solidFill>
                <a:latin typeface="Comic Sans MS" pitchFamily="66" charset="0"/>
              </a:rPr>
              <a:t> </a:t>
            </a:r>
            <a:r>
              <a:rPr lang="en-US" sz="2200" dirty="0" err="1">
                <a:solidFill>
                  <a:schemeClr val="tx1"/>
                </a:solidFill>
                <a:latin typeface="Comic Sans MS" pitchFamily="66" charset="0"/>
              </a:rPr>
              <a:t>berubah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perubahan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legislatif</a:t>
            </a:r>
            <a:r>
              <a:rPr lang="en-US" sz="2200" dirty="0">
                <a:solidFill>
                  <a:schemeClr val="tx1"/>
                </a:solidFill>
                <a:latin typeface="Comic Sans MS" pitchFamily="66" charset="0"/>
              </a:rPr>
              <a:t> yang </a:t>
            </a:r>
            <a:r>
              <a:rPr lang="en-US" sz="2200" dirty="0" err="1">
                <a:solidFill>
                  <a:schemeClr val="tx1"/>
                </a:solidFill>
                <a:latin typeface="Comic Sans MS" pitchFamily="66" charset="0"/>
              </a:rPr>
              <a:t>terjadi</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pengguna</a:t>
            </a:r>
            <a:r>
              <a:rPr lang="en-US" sz="2200" dirty="0">
                <a:solidFill>
                  <a:schemeClr val="tx1"/>
                </a:solidFill>
                <a:latin typeface="Comic Sans MS" pitchFamily="66" charset="0"/>
              </a:rPr>
              <a:t> </a:t>
            </a:r>
            <a:r>
              <a:rPr lang="en-US" sz="2200" dirty="0" err="1">
                <a:solidFill>
                  <a:schemeClr val="tx1"/>
                </a:solidFill>
                <a:latin typeface="Comic Sans MS" pitchFamily="66" charset="0"/>
              </a:rPr>
              <a:t>berubah</a:t>
            </a:r>
            <a:r>
              <a:rPr lang="en-US" sz="2200" dirty="0">
                <a:solidFill>
                  <a:schemeClr val="tx1"/>
                </a:solidFill>
                <a:latin typeface="Comic Sans MS" pitchFamily="66" charset="0"/>
              </a:rPr>
              <a:t>.</a:t>
            </a:r>
          </a:p>
        </p:txBody>
      </p:sp>
    </p:spTree>
    <p:extLst>
      <p:ext uri="{BB962C8B-B14F-4D97-AF65-F5344CB8AC3E}">
        <p14:creationId xmlns:p14="http://schemas.microsoft.com/office/powerpoint/2010/main" val="280424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sz="2200" dirty="0">
                <a:solidFill>
                  <a:srgbClr val="0070C0"/>
                </a:solidFill>
                <a:latin typeface="Comic Sans MS" pitchFamily="66" charset="0"/>
              </a:rPr>
              <a:t>7. </a:t>
            </a:r>
            <a:r>
              <a:rPr lang="en-US" sz="2200" dirty="0" err="1">
                <a:solidFill>
                  <a:srgbClr val="0070C0"/>
                </a:solidFill>
                <a:latin typeface="Comic Sans MS" pitchFamily="66" charset="0"/>
              </a:rPr>
              <a:t>Aspek</a:t>
            </a:r>
            <a:r>
              <a:rPr lang="en-US" sz="2200" dirty="0">
                <a:solidFill>
                  <a:srgbClr val="0070C0"/>
                </a:solidFill>
                <a:latin typeface="Comic Sans MS" pitchFamily="66" charset="0"/>
              </a:rPr>
              <a:t> Lain</a:t>
            </a:r>
          </a:p>
          <a:p>
            <a:pPr marL="45720" indent="0" algn="just">
              <a:lnSpc>
                <a:spcPct val="150000"/>
              </a:lnSpc>
              <a:buNone/>
            </a:pPr>
            <a:r>
              <a:rPr lang="en-US" sz="2200" dirty="0">
                <a:solidFill>
                  <a:schemeClr val="tx1"/>
                </a:solidFill>
                <a:latin typeface="Comic Sans MS" pitchFamily="66" charset="0"/>
              </a:rPr>
              <a:t>Dari </a:t>
            </a:r>
            <a:r>
              <a:rPr lang="en-US" sz="2200" dirty="0" err="1">
                <a:solidFill>
                  <a:schemeClr val="tx1"/>
                </a:solidFill>
                <a:latin typeface="Comic Sans MS" pitchFamily="66" charset="0"/>
              </a:rPr>
              <a:t>daftar</a:t>
            </a:r>
            <a:r>
              <a:rPr lang="en-US" sz="2200" dirty="0">
                <a:solidFill>
                  <a:schemeClr val="tx1"/>
                </a:solidFill>
                <a:latin typeface="Comic Sans MS" pitchFamily="66" charset="0"/>
              </a:rPr>
              <a:t> di </a:t>
            </a:r>
            <a:r>
              <a:rPr lang="en-US" sz="2200" dirty="0" err="1">
                <a:solidFill>
                  <a:schemeClr val="tx1"/>
                </a:solidFill>
                <a:latin typeface="Comic Sans MS" pitchFamily="66" charset="0"/>
              </a:rPr>
              <a:t>atas</a:t>
            </a:r>
            <a:r>
              <a:rPr lang="en-US" sz="2200" dirty="0">
                <a:solidFill>
                  <a:schemeClr val="tx1"/>
                </a:solidFill>
                <a:latin typeface="Comic Sans MS" pitchFamily="66" charset="0"/>
              </a:rPr>
              <a:t> </a:t>
            </a:r>
            <a:r>
              <a:rPr lang="en-US" sz="2200" dirty="0" err="1">
                <a:solidFill>
                  <a:schemeClr val="tx1"/>
                </a:solidFill>
                <a:latin typeface="Comic Sans MS" pitchFamily="66" charset="0"/>
              </a:rPr>
              <a:t>aspek</a:t>
            </a:r>
            <a:r>
              <a:rPr lang="en-US" sz="2200" dirty="0">
                <a:solidFill>
                  <a:schemeClr val="tx1"/>
                </a:solidFill>
                <a:latin typeface="Comic Sans MS" pitchFamily="66" charset="0"/>
              </a:rPr>
              <a:t> </a:t>
            </a:r>
            <a:r>
              <a:rPr lang="en-US" sz="2200" dirty="0" err="1">
                <a:solidFill>
                  <a:schemeClr val="tx1"/>
                </a:solidFill>
                <a:latin typeface="Comic Sans MS" pitchFamily="66" charset="0"/>
              </a:rPr>
              <a:t>telah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dianggap</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penting</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dalam</a:t>
            </a:r>
            <a:r>
              <a:rPr lang="en-US" sz="2200" dirty="0">
                <a:solidFill>
                  <a:schemeClr val="tx1"/>
                </a:solidFill>
                <a:latin typeface="Comic Sans MS" pitchFamily="66" charset="0"/>
              </a:rPr>
              <a:t> </a:t>
            </a:r>
            <a:r>
              <a:rPr lang="en-US" sz="2200" dirty="0" err="1">
                <a:solidFill>
                  <a:schemeClr val="tx1"/>
                </a:solidFill>
                <a:latin typeface="Comic Sans MS" pitchFamily="66" charset="0"/>
              </a:rPr>
              <a:t>literatur</a:t>
            </a:r>
            <a:r>
              <a:rPr lang="en-US" sz="2200" dirty="0">
                <a:solidFill>
                  <a:schemeClr val="tx1"/>
                </a:solidFill>
                <a:latin typeface="Comic Sans MS" pitchFamily="66" charset="0"/>
              </a:rPr>
              <a:t> </a:t>
            </a:r>
            <a:r>
              <a:rPr lang="en-US" sz="2200" dirty="0" err="1">
                <a:solidFill>
                  <a:schemeClr val="tx1"/>
                </a:solidFill>
                <a:latin typeface="Comic Sans MS" pitchFamily="66" charset="0"/>
              </a:rPr>
              <a:t>tetapi</a:t>
            </a:r>
            <a:r>
              <a:rPr lang="en-US" sz="2200" dirty="0">
                <a:solidFill>
                  <a:schemeClr val="tx1"/>
                </a:solidFill>
                <a:latin typeface="Comic Sans MS" pitchFamily="66" charset="0"/>
              </a:rPr>
              <a:t> </a:t>
            </a:r>
            <a:r>
              <a:rPr lang="en-US" sz="2200" dirty="0" err="1">
                <a:solidFill>
                  <a:schemeClr val="tx1"/>
                </a:solidFill>
                <a:latin typeface="Comic Sans MS" pitchFamily="66" charset="0"/>
              </a:rPr>
              <a:t>tidak</a:t>
            </a:r>
            <a:r>
              <a:rPr lang="en-US" sz="2200" dirty="0">
                <a:solidFill>
                  <a:schemeClr val="tx1"/>
                </a:solidFill>
                <a:latin typeface="Comic Sans MS" pitchFamily="66" charset="0"/>
              </a:rPr>
              <a:t> </a:t>
            </a:r>
            <a:r>
              <a:rPr lang="en-US" sz="2200" dirty="0" err="1">
                <a:solidFill>
                  <a:schemeClr val="tx1"/>
                </a:solidFill>
                <a:latin typeface="Comic Sans MS" pitchFamily="66" charset="0"/>
              </a:rPr>
              <a:t>berarti</a:t>
            </a:r>
            <a:r>
              <a:rPr lang="en-US" sz="2200" dirty="0">
                <a:solidFill>
                  <a:schemeClr val="tx1"/>
                </a:solidFill>
                <a:latin typeface="Comic Sans MS" pitchFamily="66" charset="0"/>
              </a:rPr>
              <a:t> </a:t>
            </a:r>
            <a:r>
              <a:rPr lang="en-US" sz="2200" dirty="0" err="1">
                <a:solidFill>
                  <a:schemeClr val="tx1"/>
                </a:solidFill>
                <a:latin typeface="Comic Sans MS" pitchFamily="66" charset="0"/>
              </a:rPr>
              <a:t>lengkap</a:t>
            </a:r>
            <a:r>
              <a:rPr lang="en-US" sz="2200" dirty="0">
                <a:solidFill>
                  <a:schemeClr val="tx1"/>
                </a:solidFill>
                <a:latin typeface="Comic Sans MS" pitchFamily="66" charset="0"/>
              </a:rPr>
              <a:t>. </a:t>
            </a:r>
            <a:r>
              <a:rPr lang="en-US" sz="2200" dirty="0" err="1">
                <a:solidFill>
                  <a:schemeClr val="tx1"/>
                </a:solidFill>
                <a:latin typeface="Comic Sans MS" pitchFamily="66" charset="0"/>
              </a:rPr>
              <a:t>Contoh</a:t>
            </a:r>
            <a:r>
              <a:rPr lang="en-US" sz="2200" dirty="0">
                <a:solidFill>
                  <a:schemeClr val="tx1"/>
                </a:solidFill>
                <a:latin typeface="Comic Sans MS" pitchFamily="66" charset="0"/>
              </a:rPr>
              <a:t> </a:t>
            </a:r>
            <a:r>
              <a:rPr lang="en-US" sz="2200" dirty="0" err="1">
                <a:solidFill>
                  <a:schemeClr val="tx1"/>
                </a:solidFill>
                <a:latin typeface="Comic Sans MS" pitchFamily="66" charset="0"/>
              </a:rPr>
              <a:t>aspek</a:t>
            </a:r>
            <a:r>
              <a:rPr lang="en-US" sz="2200" dirty="0">
                <a:solidFill>
                  <a:schemeClr val="tx1"/>
                </a:solidFill>
                <a:latin typeface="Comic Sans MS" pitchFamily="66" charset="0"/>
              </a:rPr>
              <a:t> lain </a:t>
            </a:r>
            <a:r>
              <a:rPr lang="en-US" sz="2200" dirty="0" err="1">
                <a:solidFill>
                  <a:schemeClr val="tx1"/>
                </a:solidFill>
                <a:latin typeface="Comic Sans MS" pitchFamily="66" charset="0"/>
              </a:rPr>
              <a:t>adalah</a:t>
            </a:r>
            <a:r>
              <a:rPr lang="en-US" sz="2200" dirty="0">
                <a:solidFill>
                  <a:schemeClr val="tx1"/>
                </a:solidFill>
                <a:latin typeface="Comic Sans MS" pitchFamily="66" charset="0"/>
              </a:rPr>
              <a:t>: </a:t>
            </a:r>
            <a:r>
              <a:rPr lang="en-US" sz="2200" dirty="0" err="1">
                <a:solidFill>
                  <a:schemeClr val="tx2"/>
                </a:solidFill>
                <a:latin typeface="Comic Sans MS" pitchFamily="66" charset="0"/>
              </a:rPr>
              <a:t>keuntungan</a:t>
            </a:r>
            <a:r>
              <a:rPr lang="en-US" sz="2200" dirty="0">
                <a:solidFill>
                  <a:schemeClr val="tx2"/>
                </a:solidFill>
                <a:latin typeface="Comic Sans MS" pitchFamily="66" charset="0"/>
              </a:rPr>
              <a:t> </a:t>
            </a:r>
            <a:r>
              <a:rPr lang="en-US" sz="2200" dirty="0" err="1">
                <a:solidFill>
                  <a:schemeClr val="tx2"/>
                </a:solidFill>
                <a:latin typeface="Comic Sans MS" pitchFamily="66" charset="0"/>
              </a:rPr>
              <a:t>finansial</a:t>
            </a:r>
            <a:r>
              <a:rPr lang="en-US" sz="2200" dirty="0">
                <a:solidFill>
                  <a:schemeClr val="tx2"/>
                </a:solidFill>
                <a:latin typeface="Comic Sans MS" pitchFamily="66" charset="0"/>
              </a:rPr>
              <a:t>, </a:t>
            </a:r>
            <a:r>
              <a:rPr lang="en-US" sz="2200" dirty="0" err="1">
                <a:solidFill>
                  <a:schemeClr val="tx2"/>
                </a:solidFill>
                <a:latin typeface="Comic Sans MS" pitchFamily="66" charset="0"/>
              </a:rPr>
              <a:t>manfaat</a:t>
            </a:r>
            <a:r>
              <a:rPr lang="en-US" sz="2200" dirty="0">
                <a:solidFill>
                  <a:schemeClr val="tx2"/>
                </a:solidFill>
                <a:latin typeface="Comic Sans MS" pitchFamily="66" charset="0"/>
              </a:rPr>
              <a:t> </a:t>
            </a:r>
            <a:r>
              <a:rPr lang="en-US" sz="2200" dirty="0" err="1">
                <a:solidFill>
                  <a:schemeClr val="tx2"/>
                </a:solidFill>
                <a:latin typeface="Comic Sans MS" pitchFamily="66" charset="0"/>
              </a:rPr>
              <a:t>strategis</a:t>
            </a:r>
            <a:r>
              <a:rPr lang="en-US" sz="2200" dirty="0">
                <a:solidFill>
                  <a:schemeClr val="tx2"/>
                </a:solidFill>
                <a:latin typeface="Comic Sans MS" pitchFamily="66" charset="0"/>
              </a:rPr>
              <a:t>, </a:t>
            </a:r>
            <a:r>
              <a:rPr lang="en-US" sz="2200" dirty="0" err="1">
                <a:solidFill>
                  <a:schemeClr val="tx2"/>
                </a:solidFill>
                <a:latin typeface="Comic Sans MS" pitchFamily="66" charset="0"/>
              </a:rPr>
              <a:t>pesaing</a:t>
            </a:r>
            <a:r>
              <a:rPr lang="en-US" sz="2200" dirty="0">
                <a:solidFill>
                  <a:schemeClr val="tx2"/>
                </a:solidFill>
                <a:latin typeface="Comic Sans MS" pitchFamily="66" charset="0"/>
              </a:rPr>
              <a:t>, </a:t>
            </a:r>
            <a:r>
              <a:rPr lang="en-US" sz="2200" dirty="0" err="1">
                <a:solidFill>
                  <a:schemeClr val="tx2"/>
                </a:solidFill>
                <a:latin typeface="Comic Sans MS" pitchFamily="66" charset="0"/>
              </a:rPr>
              <a:t>kompetensi</a:t>
            </a:r>
            <a:r>
              <a:rPr lang="en-US" sz="2200" dirty="0">
                <a:solidFill>
                  <a:schemeClr val="tx2"/>
                </a:solidFill>
                <a:latin typeface="Comic Sans MS" pitchFamily="66" charset="0"/>
              </a:rPr>
              <a:t>/ </a:t>
            </a:r>
            <a:r>
              <a:rPr lang="en-US" sz="2200" dirty="0" err="1">
                <a:solidFill>
                  <a:schemeClr val="tx2"/>
                </a:solidFill>
                <a:latin typeface="Comic Sans MS" pitchFamily="66" charset="0"/>
              </a:rPr>
              <a:t>sumber</a:t>
            </a:r>
            <a:r>
              <a:rPr lang="en-US" sz="2200" dirty="0">
                <a:solidFill>
                  <a:schemeClr val="tx2"/>
                </a:solidFill>
                <a:latin typeface="Comic Sans MS" pitchFamily="66" charset="0"/>
              </a:rPr>
              <a:t> </a:t>
            </a:r>
            <a:r>
              <a:rPr lang="en-US" sz="2200" dirty="0" err="1">
                <a:solidFill>
                  <a:schemeClr val="tx2"/>
                </a:solidFill>
                <a:latin typeface="Comic Sans MS" pitchFamily="66" charset="0"/>
              </a:rPr>
              <a:t>daya</a:t>
            </a:r>
            <a:r>
              <a:rPr lang="en-US" sz="2200" dirty="0">
                <a:solidFill>
                  <a:schemeClr val="tx2"/>
                </a:solidFill>
                <a:latin typeface="Comic Sans MS" pitchFamily="66" charset="0"/>
              </a:rPr>
              <a:t>, </a:t>
            </a:r>
            <a:r>
              <a:rPr lang="en-US" sz="2200" dirty="0" err="1">
                <a:solidFill>
                  <a:schemeClr val="tx2"/>
                </a:solidFill>
                <a:latin typeface="Comic Sans MS" pitchFamily="66" charset="0"/>
              </a:rPr>
              <a:t>rilis</a:t>
            </a:r>
            <a:r>
              <a:rPr lang="en-US" sz="2200" dirty="0">
                <a:solidFill>
                  <a:schemeClr val="tx2"/>
                </a:solidFill>
                <a:latin typeface="Comic Sans MS" pitchFamily="66" charset="0"/>
              </a:rPr>
              <a:t> </a:t>
            </a:r>
            <a:r>
              <a:rPr lang="en-US" sz="2200" dirty="0" err="1">
                <a:solidFill>
                  <a:schemeClr val="tx2"/>
                </a:solidFill>
                <a:latin typeface="Comic Sans MS" pitchFamily="66" charset="0"/>
              </a:rPr>
              <a:t>tema</a:t>
            </a:r>
            <a:r>
              <a:rPr lang="en-US" sz="2200" dirty="0">
                <a:solidFill>
                  <a:schemeClr val="tx2"/>
                </a:solidFill>
                <a:latin typeface="Comic Sans MS" pitchFamily="66" charset="0"/>
              </a:rPr>
              <a:t>, </a:t>
            </a:r>
            <a:r>
              <a:rPr lang="en-US" sz="2200" dirty="0" err="1">
                <a:solidFill>
                  <a:schemeClr val="tx2"/>
                </a:solidFill>
                <a:latin typeface="Comic Sans MS" pitchFamily="66" charset="0"/>
              </a:rPr>
              <a:t>kemampuan</a:t>
            </a:r>
            <a:r>
              <a:rPr lang="en-US" sz="2200" dirty="0">
                <a:solidFill>
                  <a:schemeClr val="tx2"/>
                </a:solidFill>
                <a:latin typeface="Comic Sans MS" pitchFamily="66" charset="0"/>
              </a:rPr>
              <a:t> </a:t>
            </a:r>
            <a:r>
              <a:rPr lang="en-US" sz="2200" dirty="0" err="1">
                <a:solidFill>
                  <a:schemeClr val="tx2"/>
                </a:solidFill>
                <a:latin typeface="Comic Sans MS" pitchFamily="66" charset="0"/>
              </a:rPr>
              <a:t>untuk</a:t>
            </a:r>
            <a:r>
              <a:rPr lang="en-US" sz="2200" dirty="0">
                <a:solidFill>
                  <a:schemeClr val="tx2"/>
                </a:solidFill>
                <a:latin typeface="Comic Sans MS" pitchFamily="66" charset="0"/>
              </a:rPr>
              <a:t> </a:t>
            </a:r>
            <a:r>
              <a:rPr lang="en-US" sz="2200" dirty="0" err="1">
                <a:solidFill>
                  <a:schemeClr val="tx2"/>
                </a:solidFill>
                <a:latin typeface="Comic Sans MS" pitchFamily="66" charset="0"/>
              </a:rPr>
              <a:t>menjual</a:t>
            </a:r>
            <a:r>
              <a:rPr lang="en-US" sz="2200" dirty="0">
                <a:solidFill>
                  <a:schemeClr val="tx1"/>
                </a:solidFill>
                <a:latin typeface="Comic Sans MS" pitchFamily="66" charset="0"/>
              </a:rPr>
              <a:t>, </a:t>
            </a:r>
            <a:r>
              <a:rPr lang="en-US" sz="2200" dirty="0" err="1">
                <a:solidFill>
                  <a:schemeClr val="tx1"/>
                </a:solidFill>
                <a:latin typeface="Comic Sans MS" pitchFamily="66" charset="0"/>
              </a:rPr>
              <a:t>dll</a:t>
            </a:r>
            <a:endParaRPr lang="en-US" sz="2200" dirty="0">
              <a:solidFill>
                <a:schemeClr val="tx1"/>
              </a:solidFill>
              <a:latin typeface="Comic Sans MS" pitchFamily="66" charset="0"/>
            </a:endParaRPr>
          </a:p>
          <a:p>
            <a:pPr marL="45720" indent="0" algn="just">
              <a:lnSpc>
                <a:spcPct val="150000"/>
              </a:lnSpc>
              <a:buNone/>
            </a:pPr>
            <a:r>
              <a:rPr lang="en-US" sz="2200" dirty="0" err="1">
                <a:solidFill>
                  <a:schemeClr val="tx1"/>
                </a:solidFill>
                <a:latin typeface="Comic Sans MS" pitchFamily="66" charset="0"/>
              </a:rPr>
              <a:t>Bagi</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perusahaan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disarankan</a:t>
            </a:r>
            <a:r>
              <a:rPr lang="en-US" sz="2200" dirty="0">
                <a:solidFill>
                  <a:schemeClr val="tx1"/>
                </a:solidFill>
                <a:latin typeface="Comic Sans MS" pitchFamily="66" charset="0"/>
              </a:rPr>
              <a:t> agar </a:t>
            </a:r>
            <a:r>
              <a:rPr lang="en-US" sz="2200" dirty="0" err="1">
                <a:solidFill>
                  <a:schemeClr val="tx1"/>
                </a:solidFill>
                <a:latin typeface="Comic Sans MS" pitchFamily="66" charset="0"/>
              </a:rPr>
              <a:t>para</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pemangku</a:t>
            </a:r>
            <a:r>
              <a:rPr lang="en-US" sz="2200" dirty="0">
                <a:solidFill>
                  <a:schemeClr val="tx1"/>
                </a:solidFill>
                <a:latin typeface="Comic Sans MS" pitchFamily="66" charset="0"/>
              </a:rPr>
              <a:t> </a:t>
            </a:r>
            <a:r>
              <a:rPr lang="en-US" sz="2200" dirty="0" err="1">
                <a:solidFill>
                  <a:schemeClr val="tx1"/>
                </a:solidFill>
                <a:latin typeface="Comic Sans MS" pitchFamily="66" charset="0"/>
              </a:rPr>
              <a:t>kepentingan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mengembangkan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daftar</a:t>
            </a:r>
            <a:r>
              <a:rPr lang="en-US" sz="2200" dirty="0">
                <a:solidFill>
                  <a:schemeClr val="tx1"/>
                </a:solidFill>
                <a:latin typeface="Comic Sans MS" pitchFamily="66" charset="0"/>
              </a:rPr>
              <a:t> </a:t>
            </a:r>
            <a:r>
              <a:rPr lang="en-US" sz="2200" dirty="0" err="1">
                <a:solidFill>
                  <a:schemeClr val="tx1"/>
                </a:solidFill>
                <a:latin typeface="Comic Sans MS" pitchFamily="66" charset="0"/>
              </a:rPr>
              <a:t>aspek</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penting</a:t>
            </a:r>
            <a:r>
              <a:rPr lang="en-US" sz="2200" dirty="0">
                <a:solidFill>
                  <a:schemeClr val="tx1"/>
                </a:solidFill>
                <a:latin typeface="Comic Sans MS" pitchFamily="66" charset="0"/>
              </a:rPr>
              <a:t> </a:t>
            </a:r>
            <a:r>
              <a:rPr lang="en-US" sz="2200" dirty="0" err="1">
                <a:solidFill>
                  <a:schemeClr val="tx1"/>
                </a:solidFill>
                <a:latin typeface="Comic Sans MS" pitchFamily="66" charset="0"/>
              </a:rPr>
              <a:t>untuk</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digunakan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dalam</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pengambilan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keputusan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Adalah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penting</a:t>
            </a:r>
            <a:r>
              <a:rPr lang="en-US" sz="2200" dirty="0">
                <a:solidFill>
                  <a:schemeClr val="tx1"/>
                </a:solidFill>
                <a:latin typeface="Comic Sans MS" pitchFamily="66" charset="0"/>
              </a:rPr>
              <a:t> </a:t>
            </a:r>
            <a:r>
              <a:rPr lang="en-US" sz="2200" dirty="0" err="1">
                <a:solidFill>
                  <a:schemeClr val="tx1"/>
                </a:solidFill>
                <a:latin typeface="Comic Sans MS" pitchFamily="66" charset="0"/>
              </a:rPr>
              <a:t>bahwa</a:t>
            </a:r>
            <a:r>
              <a:rPr lang="en-US" sz="2200" dirty="0">
                <a:solidFill>
                  <a:schemeClr val="tx1"/>
                </a:solidFill>
                <a:latin typeface="Comic Sans MS" pitchFamily="66" charset="0"/>
              </a:rPr>
              <a:t> </a:t>
            </a:r>
            <a:r>
              <a:rPr lang="en-US" sz="2200" dirty="0" err="1">
                <a:solidFill>
                  <a:schemeClr val="tx1"/>
                </a:solidFill>
                <a:latin typeface="Comic Sans MS" pitchFamily="66" charset="0"/>
              </a:rPr>
              <a:t>para</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pemangku</a:t>
            </a:r>
            <a:r>
              <a:rPr lang="en-US" sz="2200" dirty="0">
                <a:solidFill>
                  <a:schemeClr val="tx1"/>
                </a:solidFill>
                <a:latin typeface="Comic Sans MS" pitchFamily="66" charset="0"/>
              </a:rPr>
              <a:t> </a:t>
            </a:r>
            <a:r>
              <a:rPr lang="en-US" sz="2200" dirty="0" err="1">
                <a:solidFill>
                  <a:schemeClr val="tx1"/>
                </a:solidFill>
                <a:latin typeface="Comic Sans MS" pitchFamily="66" charset="0"/>
              </a:rPr>
              <a:t>kepentingan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memiliki</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penafsiran</a:t>
            </a:r>
            <a:r>
              <a:rPr lang="en-US" sz="2200" dirty="0">
                <a:solidFill>
                  <a:schemeClr val="tx1"/>
                </a:solidFill>
                <a:latin typeface="Comic Sans MS" pitchFamily="66" charset="0"/>
              </a:rPr>
              <a:t> yang </a:t>
            </a:r>
            <a:r>
              <a:rPr lang="en-US" sz="2200" dirty="0" err="1">
                <a:solidFill>
                  <a:schemeClr val="tx1"/>
                </a:solidFill>
                <a:latin typeface="Comic Sans MS" pitchFamily="66" charset="0"/>
              </a:rPr>
              <a:t>sama</a:t>
            </a:r>
            <a:r>
              <a:rPr lang="en-US" sz="2200" dirty="0">
                <a:solidFill>
                  <a:schemeClr val="tx1"/>
                </a:solidFill>
                <a:latin typeface="Comic Sans MS" pitchFamily="66" charset="0"/>
              </a:rPr>
              <a:t> </a:t>
            </a:r>
            <a:r>
              <a:rPr lang="en-US" sz="2200" dirty="0" err="1">
                <a:solidFill>
                  <a:schemeClr val="tx1"/>
                </a:solidFill>
                <a:latin typeface="Comic Sans MS" pitchFamily="66" charset="0"/>
              </a:rPr>
              <a:t>dari</a:t>
            </a:r>
            <a:r>
              <a:rPr lang="en-US" sz="2200" dirty="0">
                <a:solidFill>
                  <a:schemeClr val="tx1"/>
                </a:solidFill>
                <a:latin typeface="Comic Sans MS" pitchFamily="66" charset="0"/>
              </a:rPr>
              <a:t> </a:t>
            </a:r>
            <a:r>
              <a:rPr lang="en-US" sz="2200" dirty="0" err="1">
                <a:solidFill>
                  <a:schemeClr val="tx1"/>
                </a:solidFill>
                <a:latin typeface="Comic Sans MS" pitchFamily="66" charset="0"/>
              </a:rPr>
              <a:t>aspek</a:t>
            </a:r>
            <a:r>
              <a:rPr lang="en-US" sz="2200" dirty="0">
                <a:solidFill>
                  <a:schemeClr val="tx1"/>
                </a:solidFill>
                <a:latin typeface="Comic Sans MS" pitchFamily="66" charset="0"/>
              </a:rPr>
              <a:t> </a:t>
            </a:r>
            <a:r>
              <a:rPr lang="en-US" sz="2200" dirty="0" err="1">
                <a:solidFill>
                  <a:schemeClr val="tx1"/>
                </a:solidFill>
                <a:latin typeface="Comic Sans MS" pitchFamily="66" charset="0"/>
              </a:rPr>
              <a:t>serta</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persyaratan</a:t>
            </a:r>
            <a:r>
              <a:rPr lang="en-US" sz="2200" dirty="0">
                <a:solidFill>
                  <a:schemeClr val="tx1"/>
                </a:solidFill>
                <a:latin typeface="Comic Sans MS" pitchFamily="66" charset="0"/>
              </a:rPr>
              <a:t>.</a:t>
            </a:r>
          </a:p>
        </p:txBody>
      </p:sp>
    </p:spTree>
    <p:extLst>
      <p:ext uri="{BB962C8B-B14F-4D97-AF65-F5344CB8AC3E}">
        <p14:creationId xmlns:p14="http://schemas.microsoft.com/office/powerpoint/2010/main" val="1248960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dirty="0">
                <a:solidFill>
                  <a:schemeClr val="tx1"/>
                </a:solidFill>
                <a:latin typeface="Comic Sans MS" pitchFamily="66" charset="0"/>
              </a:rPr>
              <a:t>8. </a:t>
            </a:r>
            <a:r>
              <a:rPr lang="en-US" dirty="0" err="1">
                <a:solidFill>
                  <a:srgbClr val="0070C0"/>
                </a:solidFill>
                <a:latin typeface="Comic Sans MS" pitchFamily="66" charset="0"/>
              </a:rPr>
              <a:t>Menggabungkan</a:t>
            </a:r>
            <a:r>
              <a:rPr lang="en-US" dirty="0">
                <a:solidFill>
                  <a:srgbClr val="0070C0"/>
                </a:solidFill>
                <a:latin typeface="Comic Sans MS" pitchFamily="66" charset="0"/>
              </a:rPr>
              <a:t> </a:t>
            </a:r>
            <a:r>
              <a:rPr lang="en-US" dirty="0" err="1">
                <a:solidFill>
                  <a:srgbClr val="0070C0"/>
                </a:solidFill>
                <a:latin typeface="Comic Sans MS" pitchFamily="66" charset="0"/>
              </a:rPr>
              <a:t>Aspek</a:t>
            </a:r>
            <a:r>
              <a:rPr lang="en-US" dirty="0">
                <a:solidFill>
                  <a:srgbClr val="0070C0"/>
                </a:solidFill>
                <a:latin typeface="Comic Sans MS" pitchFamily="66" charset="0"/>
              </a:rPr>
              <a:t> yang </a:t>
            </a:r>
            <a:r>
              <a:rPr lang="en-US" dirty="0" err="1">
                <a:solidFill>
                  <a:srgbClr val="0070C0"/>
                </a:solidFill>
                <a:latin typeface="Comic Sans MS" pitchFamily="66" charset="0"/>
              </a:rPr>
              <a:t>berbeda-beda</a:t>
            </a:r>
            <a:endParaRPr lang="en-US" dirty="0">
              <a:solidFill>
                <a:srgbClr val="0070C0"/>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prakteknya</a:t>
            </a:r>
            <a:r>
              <a:rPr lang="en-US" dirty="0">
                <a:solidFill>
                  <a:schemeClr val="tx1"/>
                </a:solidFill>
                <a:latin typeface="Comic Sans MS" pitchFamily="66" charset="0"/>
              </a:rPr>
              <a:t>, </a:t>
            </a:r>
            <a:r>
              <a:rPr lang="en-US" dirty="0" err="1">
                <a:solidFill>
                  <a:schemeClr val="tx1"/>
                </a:solidFill>
                <a:latin typeface="Comic Sans MS" pitchFamily="66" charset="0"/>
              </a:rPr>
              <a:t>penting</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mempertimbangkan</a:t>
            </a:r>
            <a:r>
              <a:rPr lang="en-US" dirty="0">
                <a:solidFill>
                  <a:schemeClr val="tx1"/>
                </a:solidFill>
                <a:latin typeface="Comic Sans MS" pitchFamily="66" charset="0"/>
              </a:rPr>
              <a:t> </a:t>
            </a:r>
            <a:r>
              <a:rPr lang="en-US" dirty="0" err="1">
                <a:solidFill>
                  <a:schemeClr val="tx1"/>
                </a:solidFill>
                <a:latin typeface="Comic Sans MS" pitchFamily="66" charset="0"/>
              </a:rPr>
              <a:t>beberapa</a:t>
            </a:r>
            <a:r>
              <a:rPr lang="en-US" dirty="0">
                <a:solidFill>
                  <a:schemeClr val="tx1"/>
                </a:solidFill>
                <a:latin typeface="Comic Sans MS" pitchFamily="66" charset="0"/>
              </a:rPr>
              <a:t> </a:t>
            </a:r>
            <a:r>
              <a:rPr lang="en-US" dirty="0" err="1">
                <a:solidFill>
                  <a:schemeClr val="tx1"/>
                </a:solidFill>
                <a:latin typeface="Comic Sans MS" pitchFamily="66" charset="0"/>
              </a:rPr>
              <a:t>aspek</a:t>
            </a:r>
            <a:r>
              <a:rPr lang="en-US" dirty="0">
                <a:solidFill>
                  <a:schemeClr val="tx1"/>
                </a:solidFill>
                <a:latin typeface="Comic Sans MS" pitchFamily="66" charset="0"/>
              </a:rPr>
              <a:t> </a:t>
            </a:r>
            <a:r>
              <a:rPr lang="en-US" dirty="0" err="1">
                <a:solidFill>
                  <a:schemeClr val="tx1"/>
                </a:solidFill>
                <a:latin typeface="Comic Sans MS" pitchFamily="66" charset="0"/>
              </a:rPr>
              <a:t>sebelum</a:t>
            </a:r>
            <a:r>
              <a:rPr lang="en-US" dirty="0">
                <a:solidFill>
                  <a:schemeClr val="tx1"/>
                </a:solidFill>
                <a:latin typeface="Comic Sans MS" pitchFamily="66" charset="0"/>
              </a:rPr>
              <a:t> </a:t>
            </a:r>
            <a:r>
              <a:rPr lang="en-US" dirty="0" err="1">
                <a:solidFill>
                  <a:schemeClr val="tx1"/>
                </a:solidFill>
                <a:latin typeface="Comic Sans MS" pitchFamily="66" charset="0"/>
              </a:rPr>
              <a:t>memutuskan</a:t>
            </a:r>
            <a:r>
              <a:rPr lang="en-US" dirty="0">
                <a:solidFill>
                  <a:schemeClr val="tx1"/>
                </a:solidFill>
                <a:latin typeface="Comic Sans MS" pitchFamily="66" charset="0"/>
              </a:rPr>
              <a:t> </a:t>
            </a:r>
            <a:r>
              <a:rPr lang="en-US" dirty="0" err="1">
                <a:solidFill>
                  <a:schemeClr val="tx1"/>
                </a:solidFill>
                <a:latin typeface="Comic Sans MS" pitchFamily="66" charset="0"/>
              </a:rPr>
              <a:t>apakah</a:t>
            </a:r>
            <a:r>
              <a:rPr lang="en-US" dirty="0">
                <a:solidFill>
                  <a:schemeClr val="tx1"/>
                </a:solidFill>
                <a:latin typeface="Comic Sans MS" pitchFamily="66" charset="0"/>
              </a:rPr>
              <a:t> </a:t>
            </a:r>
            <a:r>
              <a:rPr lang="en-US" dirty="0" err="1">
                <a:solidFill>
                  <a:schemeClr val="tx1"/>
                </a:solidFill>
                <a:latin typeface="Comic Sans MS" pitchFamily="66" charset="0"/>
              </a:rPr>
              <a:t>persyaratan</a:t>
            </a:r>
            <a:r>
              <a:rPr lang="en-US" dirty="0">
                <a:solidFill>
                  <a:schemeClr val="tx1"/>
                </a:solidFill>
                <a:latin typeface="Comic Sans MS" pitchFamily="66" charset="0"/>
              </a:rPr>
              <a:t> </a:t>
            </a:r>
            <a:r>
              <a:rPr lang="en-US" dirty="0" err="1">
                <a:solidFill>
                  <a:schemeClr val="tx1"/>
                </a:solidFill>
                <a:latin typeface="Comic Sans MS" pitchFamily="66" charset="0"/>
              </a:rPr>
              <a:t>harus</a:t>
            </a:r>
            <a:r>
              <a:rPr lang="en-US" dirty="0">
                <a:solidFill>
                  <a:schemeClr val="tx1"/>
                </a:solidFill>
                <a:latin typeface="Comic Sans MS" pitchFamily="66" charset="0"/>
              </a:rPr>
              <a:t> </a:t>
            </a:r>
            <a:r>
              <a:rPr lang="en-US" dirty="0" err="1">
                <a:solidFill>
                  <a:schemeClr val="tx1"/>
                </a:solidFill>
                <a:latin typeface="Comic Sans MS" pitchFamily="66" charset="0"/>
              </a:rPr>
              <a:t>dilaksanakan</a:t>
            </a:r>
            <a:r>
              <a:rPr lang="en-US" dirty="0">
                <a:solidFill>
                  <a:schemeClr val="tx1"/>
                </a:solidFill>
                <a:latin typeface="Comic Sans MS" pitchFamily="66" charset="0"/>
              </a:rPr>
              <a:t> </a:t>
            </a:r>
            <a:r>
              <a:rPr lang="en-US" dirty="0" err="1">
                <a:solidFill>
                  <a:schemeClr val="tx1"/>
                </a:solidFill>
                <a:latin typeface="Comic Sans MS" pitchFamily="66" charset="0"/>
              </a:rPr>
              <a:t>secara</a:t>
            </a:r>
            <a:r>
              <a:rPr lang="en-US" dirty="0">
                <a:solidFill>
                  <a:schemeClr val="tx1"/>
                </a:solidFill>
                <a:latin typeface="Comic Sans MS" pitchFamily="66" charset="0"/>
              </a:rPr>
              <a:t> </a:t>
            </a:r>
            <a:r>
              <a:rPr lang="en-US" dirty="0" err="1">
                <a:solidFill>
                  <a:schemeClr val="tx1"/>
                </a:solidFill>
                <a:latin typeface="Comic Sans MS" pitchFamily="66" charset="0"/>
              </a:rPr>
              <a:t>langsung</a:t>
            </a:r>
            <a:r>
              <a:rPr lang="en-US" dirty="0">
                <a:solidFill>
                  <a:schemeClr val="tx1"/>
                </a:solidFill>
                <a:latin typeface="Comic Sans MS" pitchFamily="66" charset="0"/>
              </a:rPr>
              <a:t>, </a:t>
            </a:r>
            <a:r>
              <a:rPr lang="en-US" dirty="0" err="1">
                <a:solidFill>
                  <a:schemeClr val="tx1"/>
                </a:solidFill>
                <a:latin typeface="Comic Sans MS" pitchFamily="66" charset="0"/>
              </a:rPr>
              <a:t>kemudian</a:t>
            </a:r>
            <a:r>
              <a:rPr lang="en-US" dirty="0">
                <a:solidFill>
                  <a:schemeClr val="tx1"/>
                </a:solidFill>
                <a:latin typeface="Comic Sans MS" pitchFamily="66" charset="0"/>
              </a:rPr>
              <a:t>, </a:t>
            </a:r>
            <a:r>
              <a:rPr lang="en-US" dirty="0" err="1">
                <a:solidFill>
                  <a:schemeClr val="tx1"/>
                </a:solidFill>
                <a:latin typeface="Comic Sans MS" pitchFamily="66" charset="0"/>
              </a:rPr>
              <a:t>atau</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sama</a:t>
            </a:r>
            <a:r>
              <a:rPr lang="en-US" dirty="0">
                <a:solidFill>
                  <a:schemeClr val="tx1"/>
                </a:solidFill>
                <a:latin typeface="Comic Sans MS" pitchFamily="66" charset="0"/>
              </a:rPr>
              <a:t> </a:t>
            </a:r>
            <a:r>
              <a:rPr lang="en-US" dirty="0" err="1">
                <a:solidFill>
                  <a:schemeClr val="tx1"/>
                </a:solidFill>
                <a:latin typeface="Comic Sans MS" pitchFamily="66" charset="0"/>
              </a:rPr>
              <a:t>sekali</a:t>
            </a:r>
            <a:r>
              <a:rPr lang="en-US" dirty="0">
                <a:solidFill>
                  <a:schemeClr val="tx1"/>
                </a:solidFill>
                <a:latin typeface="Comic Sans MS" pitchFamily="66" charset="0"/>
              </a:rPr>
              <a:t>.</a:t>
            </a:r>
          </a:p>
          <a:p>
            <a:pPr marL="45720" indent="0" algn="just">
              <a:lnSpc>
                <a:spcPct val="150000"/>
              </a:lnSpc>
              <a:buNone/>
            </a:pPr>
            <a:r>
              <a:rPr lang="en-US" dirty="0" err="1">
                <a:solidFill>
                  <a:schemeClr val="tx1"/>
                </a:solidFill>
                <a:latin typeface="Comic Sans MS" pitchFamily="66" charset="0"/>
              </a:rPr>
              <a:t>Sebagai</a:t>
            </a:r>
            <a:r>
              <a:rPr lang="en-US" dirty="0">
                <a:solidFill>
                  <a:schemeClr val="tx1"/>
                </a:solidFill>
                <a:latin typeface="Comic Sans MS" pitchFamily="66" charset="0"/>
              </a:rPr>
              <a:t> </a:t>
            </a:r>
            <a:r>
              <a:rPr lang="en-US" dirty="0" err="1">
                <a:solidFill>
                  <a:schemeClr val="tx1"/>
                </a:solidFill>
                <a:latin typeface="Comic Sans MS" pitchFamily="66" charset="0"/>
              </a:rPr>
              <a:t>contoh</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pendekatan</a:t>
            </a:r>
            <a:r>
              <a:rPr lang="en-US" dirty="0">
                <a:solidFill>
                  <a:schemeClr val="tx1"/>
                </a:solidFill>
                <a:latin typeface="Comic Sans MS" pitchFamily="66" charset="0"/>
              </a:rPr>
              <a:t> </a:t>
            </a:r>
            <a:r>
              <a:rPr lang="en-US" i="1" dirty="0">
                <a:solidFill>
                  <a:schemeClr val="tx1"/>
                </a:solidFill>
                <a:latin typeface="Comic Sans MS" pitchFamily="66" charset="0"/>
              </a:rPr>
              <a:t>Cost-Value</a:t>
            </a:r>
            <a:r>
              <a:rPr lang="en-US" dirty="0">
                <a:solidFill>
                  <a:schemeClr val="tx1"/>
                </a:solidFill>
                <a:latin typeface="Comic Sans MS" pitchFamily="66" charset="0"/>
              </a:rPr>
              <a:t>, </a:t>
            </a:r>
            <a:r>
              <a:rPr lang="en-US" dirty="0" err="1">
                <a:solidFill>
                  <a:schemeClr val="tx1"/>
                </a:solidFill>
                <a:latin typeface="Comic Sans MS" pitchFamily="66" charset="0"/>
              </a:rPr>
              <a:t>baik</a:t>
            </a:r>
            <a:r>
              <a:rPr lang="en-US" dirty="0">
                <a:solidFill>
                  <a:schemeClr val="tx1"/>
                </a:solidFill>
                <a:latin typeface="Comic Sans MS" pitchFamily="66" charset="0"/>
              </a:rPr>
              <a:t> </a:t>
            </a:r>
            <a:r>
              <a:rPr lang="en-US" i="1" dirty="0">
                <a:solidFill>
                  <a:schemeClr val="tx1"/>
                </a:solidFill>
                <a:latin typeface="Comic Sans MS" pitchFamily="66" charset="0"/>
              </a:rPr>
              <a:t>value</a:t>
            </a:r>
            <a:r>
              <a:rPr lang="en-US" dirty="0">
                <a:solidFill>
                  <a:schemeClr val="tx1"/>
                </a:solidFill>
                <a:latin typeface="Comic Sans MS" pitchFamily="66" charset="0"/>
              </a:rPr>
              <a:t> (</a:t>
            </a:r>
            <a:r>
              <a:rPr lang="en-US" dirty="0" err="1">
                <a:solidFill>
                  <a:schemeClr val="tx1"/>
                </a:solidFill>
                <a:latin typeface="Comic Sans MS" pitchFamily="66" charset="0"/>
              </a:rPr>
              <a:t>penting</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biaya</a:t>
            </a:r>
            <a:r>
              <a:rPr lang="en-US" dirty="0">
                <a:solidFill>
                  <a:schemeClr val="tx1"/>
                </a:solidFill>
                <a:latin typeface="Comic Sans MS" pitchFamily="66" charset="0"/>
              </a:rPr>
              <a:t> </a:t>
            </a:r>
            <a:r>
              <a:rPr lang="en-US" dirty="0" err="1">
                <a:solidFill>
                  <a:schemeClr val="tx1"/>
                </a:solidFill>
                <a:latin typeface="Comic Sans MS" pitchFamily="66" charset="0"/>
              </a:rPr>
              <a:t>diprioritaskan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melaksanakan</a:t>
            </a:r>
            <a:r>
              <a:rPr lang="en-US" dirty="0">
                <a:solidFill>
                  <a:schemeClr val="tx1"/>
                </a:solidFill>
                <a:latin typeface="Comic Sans MS" pitchFamily="66" charset="0"/>
              </a:rPr>
              <a:t> </a:t>
            </a:r>
            <a:r>
              <a:rPr lang="en-US" dirty="0" err="1">
                <a:solidFill>
                  <a:schemeClr val="tx1"/>
                </a:solidFill>
                <a:latin typeface="Comic Sans MS" pitchFamily="66" charset="0"/>
              </a:rPr>
              <a:t>persyaratan</a:t>
            </a:r>
            <a:r>
              <a:rPr lang="en-US" dirty="0">
                <a:solidFill>
                  <a:schemeClr val="tx1"/>
                </a:solidFill>
                <a:latin typeface="Comic Sans MS" pitchFamily="66" charset="0"/>
              </a:rPr>
              <a:t> yang </a:t>
            </a:r>
            <a:r>
              <a:rPr lang="en-US" dirty="0" err="1">
                <a:solidFill>
                  <a:schemeClr val="tx1"/>
                </a:solidFill>
                <a:latin typeface="Comic Sans MS" pitchFamily="66" charset="0"/>
              </a:rPr>
              <a:t>memberikan</a:t>
            </a:r>
            <a:r>
              <a:rPr lang="en-US" dirty="0">
                <a:solidFill>
                  <a:schemeClr val="tx1"/>
                </a:solidFill>
                <a:latin typeface="Comic Sans MS" pitchFamily="66" charset="0"/>
              </a:rPr>
              <a:t> </a:t>
            </a:r>
            <a:r>
              <a:rPr lang="en-US" dirty="0" err="1">
                <a:solidFill>
                  <a:schemeClr val="tx1"/>
                </a:solidFill>
                <a:latin typeface="Comic Sans MS" pitchFamily="66" charset="0"/>
              </a:rPr>
              <a:t>nilai</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uang</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718946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560070" indent="-514350" algn="just">
              <a:lnSpc>
                <a:spcPct val="150000"/>
              </a:lnSpc>
              <a:buAutoNum type="arabicPeriod"/>
            </a:pPr>
            <a:r>
              <a:rPr lang="en-US" dirty="0">
                <a:solidFill>
                  <a:schemeClr val="tx1"/>
                </a:solidFill>
                <a:latin typeface="Comic Sans MS" pitchFamily="66" charset="0"/>
              </a:rPr>
              <a:t>Analytical Hierarchy Process (AHP)</a:t>
            </a:r>
          </a:p>
          <a:p>
            <a:pPr marL="502920" indent="-457200" algn="just">
              <a:lnSpc>
                <a:spcPct val="150000"/>
              </a:lnSpc>
              <a:buAutoNum type="arabicPeriod"/>
            </a:pPr>
            <a:r>
              <a:rPr lang="en-US" dirty="0">
                <a:solidFill>
                  <a:schemeClr val="tx1"/>
                </a:solidFill>
                <a:latin typeface="Comic Sans MS" pitchFamily="66" charset="0"/>
              </a:rPr>
              <a:t>Cumulative Voting, the 100-Dollar Test</a:t>
            </a:r>
          </a:p>
          <a:p>
            <a:pPr marL="502920" indent="-457200" algn="just">
              <a:lnSpc>
                <a:spcPct val="150000"/>
              </a:lnSpc>
              <a:buAutoNum type="arabicPeriod"/>
            </a:pPr>
            <a:r>
              <a:rPr lang="en-US" dirty="0">
                <a:solidFill>
                  <a:schemeClr val="tx1"/>
                </a:solidFill>
                <a:latin typeface="Comic Sans MS" pitchFamily="66" charset="0"/>
              </a:rPr>
              <a:t>Numerical Assignment (Grouping)</a:t>
            </a:r>
          </a:p>
          <a:p>
            <a:pPr marL="502920" indent="-457200" algn="just">
              <a:lnSpc>
                <a:spcPct val="150000"/>
              </a:lnSpc>
              <a:buAutoNum type="arabicPeriod"/>
            </a:pPr>
            <a:r>
              <a:rPr lang="en-US" dirty="0">
                <a:solidFill>
                  <a:schemeClr val="tx1"/>
                </a:solidFill>
                <a:latin typeface="Comic Sans MS" pitchFamily="66" charset="0"/>
              </a:rPr>
              <a:t>Ranking</a:t>
            </a:r>
          </a:p>
          <a:p>
            <a:pPr marL="502920" indent="-457200" algn="just">
              <a:lnSpc>
                <a:spcPct val="150000"/>
              </a:lnSpc>
              <a:buAutoNum type="arabicPeriod"/>
            </a:pPr>
            <a:r>
              <a:rPr lang="en-US" dirty="0">
                <a:solidFill>
                  <a:schemeClr val="tx1"/>
                </a:solidFill>
                <a:latin typeface="Comic Sans MS" pitchFamily="66" charset="0"/>
              </a:rPr>
              <a:t>Top-Ten Requirements</a:t>
            </a:r>
          </a:p>
        </p:txBody>
      </p:sp>
    </p:spTree>
    <p:extLst>
      <p:ext uri="{BB962C8B-B14F-4D97-AF65-F5344CB8AC3E}">
        <p14:creationId xmlns:p14="http://schemas.microsoft.com/office/powerpoint/2010/main" val="3930438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1. Analytical Hierarchy Process (AHP)</a:t>
            </a:r>
          </a:p>
          <a:p>
            <a:pPr marL="45720" indent="0" algn="just">
              <a:lnSpc>
                <a:spcPct val="150000"/>
              </a:lnSpc>
              <a:buNone/>
            </a:pPr>
            <a:r>
              <a:rPr lang="en-US" dirty="0">
                <a:solidFill>
                  <a:srgbClr val="0070C0"/>
                </a:solidFill>
                <a:latin typeface="Comic Sans MS" pitchFamily="66" charset="0"/>
              </a:rPr>
              <a:t>The Analytic Hierarchy Process (AHP) </a:t>
            </a:r>
            <a:r>
              <a:rPr lang="en-US" sz="2200" dirty="0" err="1">
                <a:solidFill>
                  <a:schemeClr val="tx1"/>
                </a:solidFill>
                <a:latin typeface="Comic Sans MS" pitchFamily="66" charset="0"/>
              </a:rPr>
              <a:t>adalah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metode</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pengambilan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keputusan</a:t>
            </a:r>
            <a:r>
              <a:rPr lang="en-US" sz="2200" dirty="0">
                <a:solidFill>
                  <a:schemeClr val="tx1"/>
                </a:solidFill>
                <a:latin typeface="Comic Sans MS" pitchFamily="66" charset="0"/>
              </a:rPr>
              <a:t> yang </a:t>
            </a:r>
            <a:r>
              <a:rPr lang="en-US" sz="2200" dirty="0" err="1">
                <a:solidFill>
                  <a:schemeClr val="tx1"/>
                </a:solidFill>
                <a:latin typeface="Comic Sans MS" pitchFamily="66" charset="0"/>
              </a:rPr>
              <a:t>sistematis</a:t>
            </a:r>
            <a:r>
              <a:rPr lang="en-US" sz="2200" dirty="0">
                <a:solidFill>
                  <a:schemeClr val="tx1"/>
                </a:solidFill>
                <a:latin typeface="Comic Sans MS" pitchFamily="66" charset="0"/>
              </a:rPr>
              <a:t> yang </a:t>
            </a:r>
            <a:r>
              <a:rPr lang="en-US" sz="2200" dirty="0" err="1">
                <a:solidFill>
                  <a:schemeClr val="tx1"/>
                </a:solidFill>
                <a:latin typeface="Comic Sans MS" pitchFamily="66" charset="0"/>
              </a:rPr>
              <a:t>telah</a:t>
            </a:r>
            <a:r>
              <a:rPr lang="en-US" sz="2200" dirty="0">
                <a:solidFill>
                  <a:schemeClr val="tx1"/>
                </a:solidFill>
                <a:latin typeface="Comic Sans MS" pitchFamily="66" charset="0"/>
              </a:rPr>
              <a:t> </a:t>
            </a:r>
            <a:r>
              <a:rPr lang="en-US" sz="2200" dirty="0" err="1">
                <a:solidFill>
                  <a:schemeClr val="tx1"/>
                </a:solidFill>
                <a:latin typeface="Comic Sans MS" pitchFamily="66" charset="0"/>
              </a:rPr>
              <a:t>disesuaikan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untuk</a:t>
            </a:r>
            <a:r>
              <a:rPr lang="en-US" sz="2200" dirty="0">
                <a:solidFill>
                  <a:schemeClr val="tx1"/>
                </a:solidFill>
                <a:latin typeface="Comic Sans MS" pitchFamily="66" charset="0"/>
              </a:rPr>
              <a:t> </a:t>
            </a:r>
            <a:r>
              <a:rPr lang="en-US" sz="2200" dirty="0" err="1">
                <a:solidFill>
                  <a:schemeClr val="tx1"/>
                </a:solidFill>
                <a:latin typeface="Comic Sans MS" pitchFamily="66" charset="0"/>
              </a:rPr>
              <a:t>prioritas</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persyaratan</a:t>
            </a:r>
            <a:r>
              <a:rPr lang="en-US" sz="2200" dirty="0">
                <a:solidFill>
                  <a:schemeClr val="tx1"/>
                </a:solidFill>
                <a:latin typeface="Comic Sans MS" pitchFamily="66" charset="0"/>
              </a:rPr>
              <a:t> </a:t>
            </a:r>
            <a:r>
              <a:rPr lang="en-US" sz="2200" dirty="0" err="1">
                <a:solidFill>
                  <a:schemeClr val="tx1"/>
                </a:solidFill>
                <a:latin typeface="Comic Sans MS" pitchFamily="66" charset="0"/>
              </a:rPr>
              <a:t>perangkat</a:t>
            </a:r>
            <a:r>
              <a:rPr lang="en-US" sz="2200" dirty="0">
                <a:solidFill>
                  <a:schemeClr val="tx1"/>
                </a:solidFill>
                <a:latin typeface="Comic Sans MS" pitchFamily="66" charset="0"/>
              </a:rPr>
              <a:t> </a:t>
            </a:r>
            <a:r>
              <a:rPr lang="en-US" sz="2200" dirty="0" err="1">
                <a:solidFill>
                  <a:schemeClr val="tx1"/>
                </a:solidFill>
                <a:latin typeface="Comic Sans MS" pitchFamily="66" charset="0"/>
              </a:rPr>
              <a:t>lunak</a:t>
            </a:r>
            <a:r>
              <a:rPr lang="en-US" sz="2200" dirty="0">
                <a:solidFill>
                  <a:schemeClr val="tx1"/>
                </a:solidFill>
                <a:latin typeface="Comic Sans MS" pitchFamily="66" charset="0"/>
              </a:rPr>
              <a:t>.</a:t>
            </a:r>
          </a:p>
          <a:p>
            <a:pPr marL="45720" indent="0" algn="just">
              <a:lnSpc>
                <a:spcPct val="150000"/>
              </a:lnSpc>
              <a:buNone/>
            </a:pPr>
            <a:r>
              <a:rPr lang="id-ID" sz="2200" dirty="0">
                <a:solidFill>
                  <a:schemeClr val="tx1"/>
                </a:solidFill>
                <a:latin typeface="Comic Sans MS" pitchFamily="66" charset="0"/>
              </a:rPr>
              <a:t>Hal ini dilakukan dengan membandingkan semua kemungkinan pasangan </a:t>
            </a:r>
            <a:r>
              <a:rPr lang="en-US" sz="2200" dirty="0" err="1">
                <a:solidFill>
                  <a:schemeClr val="tx1"/>
                </a:solidFill>
                <a:latin typeface="Comic Sans MS" pitchFamily="66" charset="0"/>
              </a:rPr>
              <a:t>kebutuhan</a:t>
            </a:r>
            <a:r>
              <a:rPr lang="id-ID" sz="2200" dirty="0">
                <a:solidFill>
                  <a:schemeClr val="tx1"/>
                </a:solidFill>
                <a:latin typeface="Comic Sans MS" pitchFamily="66" charset="0"/>
              </a:rPr>
              <a:t> hirarkis </a:t>
            </a:r>
            <a:r>
              <a:rPr lang="en-US" sz="2200" dirty="0">
                <a:solidFill>
                  <a:schemeClr val="tx1"/>
                </a:solidFill>
                <a:latin typeface="Comic Sans MS" pitchFamily="66" charset="0"/>
              </a:rPr>
              <a:t>yang </a:t>
            </a:r>
            <a:r>
              <a:rPr lang="id-ID" sz="2200" dirty="0">
                <a:solidFill>
                  <a:schemeClr val="tx1"/>
                </a:solidFill>
                <a:latin typeface="Comic Sans MS" pitchFamily="66" charset="0"/>
              </a:rPr>
              <a:t>diklasifikasikan, dalam rangka untuk menentukan yang memiliki prioritas lebih tinggi, dan sejauh mana (biasanya pada skala 1-9 di mana satu merupakan sama pentingnya dan sembilan mewakili </a:t>
            </a:r>
            <a:r>
              <a:rPr lang="en-US" sz="2200" dirty="0">
                <a:solidFill>
                  <a:schemeClr val="tx1"/>
                </a:solidFill>
                <a:latin typeface="Comic Sans MS" pitchFamily="66" charset="0"/>
              </a:rPr>
              <a:t>yang </a:t>
            </a:r>
            <a:r>
              <a:rPr lang="id-ID" sz="2200" dirty="0">
                <a:solidFill>
                  <a:schemeClr val="tx1"/>
                </a:solidFill>
                <a:latin typeface="Comic Sans MS" pitchFamily="66" charset="0"/>
              </a:rPr>
              <a:t>benar-benar lebih penting).</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1614557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1. Analytical Hierarchy Process (AHP)</a:t>
            </a:r>
          </a:p>
          <a:p>
            <a:pPr marL="45720" indent="0" algn="just">
              <a:lnSpc>
                <a:spcPct val="150000"/>
              </a:lnSpc>
              <a:buNone/>
            </a:pPr>
            <a:r>
              <a:rPr lang="id-ID" dirty="0">
                <a:solidFill>
                  <a:schemeClr val="tx1"/>
                </a:solidFill>
                <a:latin typeface="Comic Sans MS" pitchFamily="66" charset="0"/>
              </a:rPr>
              <a:t>Penelitian telah menunjukkan bahwa AHP tidak cocok untuk sejumlah besar </a:t>
            </a:r>
            <a:r>
              <a:rPr lang="en-US" dirty="0" err="1">
                <a:solidFill>
                  <a:schemeClr val="tx1"/>
                </a:solidFill>
                <a:latin typeface="Comic Sans MS" pitchFamily="66" charset="0"/>
              </a:rPr>
              <a:t>kebutuhan</a:t>
            </a:r>
            <a:r>
              <a:rPr lang="id-ID" dirty="0">
                <a:solidFill>
                  <a:schemeClr val="tx1"/>
                </a:solidFill>
                <a:latin typeface="Comic Sans MS" pitchFamily="66" charset="0"/>
              </a:rPr>
              <a:t>. </a:t>
            </a:r>
            <a:endParaRPr lang="en-US" dirty="0">
              <a:solidFill>
                <a:schemeClr val="tx1"/>
              </a:solidFill>
              <a:latin typeface="Comic Sans MS" pitchFamily="66" charset="0"/>
            </a:endParaRPr>
          </a:p>
          <a:p>
            <a:pPr marL="45720" indent="0" algn="just">
              <a:lnSpc>
                <a:spcPct val="150000"/>
              </a:lnSpc>
              <a:buNone/>
            </a:pPr>
            <a:r>
              <a:rPr lang="id-ID" dirty="0">
                <a:solidFill>
                  <a:schemeClr val="tx1"/>
                </a:solidFill>
                <a:latin typeface="Comic Sans MS" pitchFamily="66" charset="0"/>
              </a:rPr>
              <a:t>Para peneliti telah mencoba untuk menemukan cara untuk mengurangi jumlah perbandingan dan varian teknik telah ditemukan untuk mengurangi jumlah perbandingan sebanyak 75 persen</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68853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dirty="0">
                <a:solidFill>
                  <a:schemeClr val="tx1"/>
                </a:solidFill>
                <a:latin typeface="Comic Sans MS" pitchFamily="66" charset="0"/>
              </a:rPr>
              <a:t>1.</a:t>
            </a:r>
            <a:r>
              <a:rPr lang="en-US" sz="2400" dirty="0">
                <a:solidFill>
                  <a:srgbClr val="FF0000"/>
                </a:solidFill>
                <a:latin typeface="Comic Sans MS" pitchFamily="66" charset="0"/>
              </a:rPr>
              <a:t> </a:t>
            </a:r>
            <a:r>
              <a:rPr lang="en-US" dirty="0">
                <a:solidFill>
                  <a:schemeClr val="tx1"/>
                </a:solidFill>
                <a:latin typeface="Comic Sans MS" pitchFamily="66" charset="0"/>
              </a:rPr>
              <a:t>Requirement Engineering</a:t>
            </a:r>
          </a:p>
          <a:p>
            <a:pPr marL="45720" indent="0">
              <a:buNone/>
            </a:pPr>
            <a:r>
              <a:rPr lang="en-US" sz="2400" dirty="0">
                <a:solidFill>
                  <a:schemeClr val="tx1"/>
                </a:solidFill>
                <a:latin typeface="Comic Sans MS" pitchFamily="66" charset="0"/>
              </a:rPr>
              <a:t>2. </a:t>
            </a:r>
            <a:r>
              <a:rPr lang="en-US" dirty="0">
                <a:solidFill>
                  <a:schemeClr val="tx1"/>
                </a:solidFill>
                <a:latin typeface="Comic Sans MS" pitchFamily="66" charset="0"/>
              </a:rPr>
              <a:t>Requirement Elicitation</a:t>
            </a:r>
          </a:p>
          <a:p>
            <a:pPr marL="45720" indent="0">
              <a:buNone/>
            </a:pPr>
            <a:r>
              <a:rPr lang="en-US" sz="2400" dirty="0">
                <a:solidFill>
                  <a:schemeClr val="tx1"/>
                </a:solidFill>
                <a:latin typeface="Comic Sans MS" pitchFamily="66" charset="0"/>
              </a:rPr>
              <a:t>3. </a:t>
            </a:r>
            <a:r>
              <a:rPr lang="en-US" dirty="0">
                <a:solidFill>
                  <a:schemeClr val="tx1"/>
                </a:solidFill>
                <a:latin typeface="Comic Sans MS" pitchFamily="66" charset="0"/>
              </a:rPr>
              <a:t>Specification of Requirement Models</a:t>
            </a:r>
          </a:p>
          <a:p>
            <a:pPr marL="45720" indent="0">
              <a:buNone/>
            </a:pPr>
            <a:r>
              <a:rPr lang="en-US" sz="2400" dirty="0">
                <a:solidFill>
                  <a:schemeClr val="tx1"/>
                </a:solidFill>
                <a:latin typeface="Comic Sans MS" pitchFamily="66" charset="0"/>
              </a:rPr>
              <a:t>4. </a:t>
            </a:r>
            <a:r>
              <a:rPr lang="en-US" sz="2800" dirty="0">
                <a:solidFill>
                  <a:srgbClr val="0070C0"/>
                </a:solidFill>
                <a:latin typeface="Comic Sans MS" pitchFamily="66" charset="0"/>
              </a:rPr>
              <a:t>Requirement Prioritization</a:t>
            </a:r>
          </a:p>
          <a:p>
            <a:pPr marL="45720" indent="0">
              <a:buNone/>
            </a:pPr>
            <a:r>
              <a:rPr lang="en-US" sz="2800" dirty="0">
                <a:solidFill>
                  <a:srgbClr val="0070C0"/>
                </a:solidFill>
                <a:latin typeface="Comic Sans MS" pitchFamily="66" charset="0"/>
              </a:rPr>
              <a:t>			</a:t>
            </a:r>
            <a:r>
              <a:rPr lang="en-US" sz="2800" dirty="0">
                <a:solidFill>
                  <a:srgbClr val="FF0000"/>
                </a:solidFill>
                <a:latin typeface="Comic Sans MS" pitchFamily="66" charset="0"/>
              </a:rPr>
              <a:t>UTS</a:t>
            </a:r>
          </a:p>
          <a:p>
            <a:pPr marL="45720" indent="0">
              <a:buNone/>
            </a:pPr>
            <a:r>
              <a:rPr lang="en-US" sz="2400" dirty="0">
                <a:solidFill>
                  <a:schemeClr val="tx1"/>
                </a:solidFill>
                <a:latin typeface="Comic Sans MS" pitchFamily="66" charset="0"/>
              </a:rPr>
              <a:t>5. Requirement Interdependencies: State of the Art and Future</a:t>
            </a:r>
          </a:p>
          <a:p>
            <a:pPr marL="45720" indent="0">
              <a:buNone/>
            </a:pPr>
            <a:r>
              <a:rPr lang="en-US" sz="2400" dirty="0">
                <a:solidFill>
                  <a:schemeClr val="tx1"/>
                </a:solidFill>
                <a:latin typeface="Comic Sans MS" pitchFamily="66" charset="0"/>
              </a:rPr>
              <a:t>6. Impact Analysis</a:t>
            </a:r>
          </a:p>
          <a:p>
            <a:pPr marL="45720" indent="0">
              <a:buNone/>
            </a:pPr>
            <a:r>
              <a:rPr lang="en-US" sz="2400" dirty="0">
                <a:solidFill>
                  <a:schemeClr val="tx1"/>
                </a:solidFill>
                <a:latin typeface="Comic Sans MS" pitchFamily="66" charset="0"/>
              </a:rPr>
              <a:t>7. Requirement Negotiation</a:t>
            </a:r>
          </a:p>
          <a:p>
            <a:pPr marL="45720" indent="0">
              <a:buNone/>
            </a:pPr>
            <a:r>
              <a:rPr lang="en-US" sz="2400" dirty="0">
                <a:solidFill>
                  <a:schemeClr val="tx1"/>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45720" indent="0" algn="ctr">
              <a:buNone/>
            </a:pPr>
            <a:r>
              <a:rPr lang="en-US" sz="3200" dirty="0"/>
              <a:t>Prioritization Techniques – </a:t>
            </a:r>
            <a:r>
              <a:rPr lang="en-US" sz="3200" dirty="0" err="1"/>
              <a:t>Contoh</a:t>
            </a:r>
            <a:r>
              <a:rPr lang="en-US" sz="3200" dirty="0"/>
              <a:t> AHP</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897" t="8620" r="18454" b="12716"/>
          <a:stretch/>
        </p:blipFill>
        <p:spPr bwMode="auto">
          <a:xfrm>
            <a:off x="1447800" y="914400"/>
            <a:ext cx="6096000" cy="577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511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762000"/>
            <a:ext cx="9067800" cy="5181600"/>
          </a:xfrm>
          <a:prstGeom prst="rect">
            <a:avLst/>
          </a:prstGeom>
        </p:spPr>
        <p:txBody>
          <a:bodyPr>
            <a:noAutofit/>
          </a:bodyPr>
          <a:lstStyle/>
          <a:p>
            <a:pPr marL="45720" indent="0" algn="just">
              <a:lnSpc>
                <a:spcPct val="150000"/>
              </a:lnSpc>
              <a:buNone/>
            </a:pPr>
            <a:r>
              <a:rPr lang="en-US" dirty="0">
                <a:solidFill>
                  <a:schemeClr val="tx1"/>
                </a:solidFill>
                <a:latin typeface="Comic Sans MS" pitchFamily="66" charset="0"/>
              </a:rPr>
              <a:t>2. </a:t>
            </a:r>
            <a:r>
              <a:rPr lang="en-US" dirty="0">
                <a:solidFill>
                  <a:srgbClr val="0070C0"/>
                </a:solidFill>
                <a:latin typeface="Comic Sans MS" pitchFamily="66" charset="0"/>
              </a:rPr>
              <a:t>Cumulative Voting, the 100-Dollar Test</a:t>
            </a:r>
          </a:p>
          <a:p>
            <a:pPr marL="45720" indent="0" algn="just">
              <a:lnSpc>
                <a:spcPct val="150000"/>
              </a:lnSpc>
              <a:buNone/>
            </a:pPr>
            <a:r>
              <a:rPr lang="id-ID" dirty="0">
                <a:solidFill>
                  <a:schemeClr val="tx1"/>
                </a:solidFill>
                <a:latin typeface="Comic Sans MS" pitchFamily="66" charset="0"/>
              </a:rPr>
              <a:t>Tes 100-dolar adalah teknik prioritas yang sangat mudah di mana para pemangku kepentingan diberikan 100 unit imajiner (uang, jam, dll) untuk mendistribusikan antara </a:t>
            </a:r>
            <a:r>
              <a:rPr lang="en-US" dirty="0" err="1">
                <a:solidFill>
                  <a:schemeClr val="tx1"/>
                </a:solidFill>
                <a:latin typeface="Comic Sans MS" pitchFamily="66" charset="0"/>
              </a:rPr>
              <a:t>kebutuhan</a:t>
            </a:r>
            <a:r>
              <a:rPr lang="id-ID" dirty="0">
                <a:solidFill>
                  <a:schemeClr val="tx1"/>
                </a:solidFill>
                <a:latin typeface="Comic Sans MS" pitchFamily="66" charset="0"/>
              </a:rPr>
              <a:t>. </a:t>
            </a:r>
            <a:br>
              <a:rPr lang="id-ID" dirty="0">
                <a:solidFill>
                  <a:schemeClr val="tx1"/>
                </a:solidFill>
                <a:latin typeface="Comic Sans MS" pitchFamily="66" charset="0"/>
              </a:rPr>
            </a:br>
            <a:r>
              <a:rPr lang="id-ID" dirty="0">
                <a:solidFill>
                  <a:schemeClr val="tx1"/>
                </a:solidFill>
                <a:latin typeface="Comic Sans MS" pitchFamily="66" charset="0"/>
              </a:rPr>
              <a:t>Hasil prioritas disajikan pada skala rasio. </a:t>
            </a:r>
            <a:endParaRPr lang="en-US" dirty="0">
              <a:solidFill>
                <a:schemeClr val="tx1"/>
              </a:solidFill>
              <a:latin typeface="Comic Sans MS" pitchFamily="66" charset="0"/>
            </a:endParaRPr>
          </a:p>
          <a:p>
            <a:pPr marL="45720" indent="0" algn="just">
              <a:lnSpc>
                <a:spcPct val="150000"/>
              </a:lnSpc>
              <a:buNone/>
            </a:pPr>
            <a:r>
              <a:rPr lang="id-ID" dirty="0">
                <a:solidFill>
                  <a:schemeClr val="tx1"/>
                </a:solidFill>
                <a:latin typeface="Comic Sans MS" pitchFamily="66" charset="0"/>
              </a:rPr>
              <a:t>Masalah dengan teknik ini muncul ketika ada terlalu banyak </a:t>
            </a:r>
            <a:r>
              <a:rPr lang="en-US" dirty="0" err="1">
                <a:solidFill>
                  <a:schemeClr val="tx1"/>
                </a:solidFill>
                <a:latin typeface="Comic Sans MS" pitchFamily="66" charset="0"/>
              </a:rPr>
              <a:t>kebutuhan</a:t>
            </a:r>
            <a:r>
              <a:rPr lang="id-ID" dirty="0">
                <a:solidFill>
                  <a:schemeClr val="tx1"/>
                </a:solidFill>
                <a:latin typeface="Comic Sans MS" pitchFamily="66" charset="0"/>
              </a:rPr>
              <a:t> untuk </a:t>
            </a:r>
            <a:r>
              <a:rPr lang="en-US" dirty="0">
                <a:solidFill>
                  <a:schemeClr val="tx1"/>
                </a:solidFill>
                <a:latin typeface="Comic Sans MS" pitchFamily="66" charset="0"/>
              </a:rPr>
              <a:t>di</a:t>
            </a:r>
            <a:r>
              <a:rPr lang="id-ID" dirty="0">
                <a:solidFill>
                  <a:schemeClr val="tx1"/>
                </a:solidFill>
                <a:latin typeface="Comic Sans MS" pitchFamily="66" charset="0"/>
              </a:rPr>
              <a:t>prioritaskan. Sebagai contoh, jika Anda memiliki 25 persyaratan, ada rata-rata empat poin untuk mendistribusikan untuk kebutuhan masing-masing.</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056862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7620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3. Numerical Assignment (Grouping)</a:t>
            </a:r>
          </a:p>
          <a:p>
            <a:pPr marL="45720" indent="0" algn="just">
              <a:lnSpc>
                <a:spcPct val="150000"/>
              </a:lnSpc>
              <a:buNone/>
            </a:pPr>
            <a:r>
              <a:rPr lang="en-US" dirty="0">
                <a:solidFill>
                  <a:schemeClr val="tx1"/>
                </a:solidFill>
                <a:latin typeface="Comic Sans MS" pitchFamily="66" charset="0"/>
              </a:rPr>
              <a:t>N</a:t>
            </a:r>
            <a:r>
              <a:rPr lang="id-ID" dirty="0">
                <a:solidFill>
                  <a:schemeClr val="tx1"/>
                </a:solidFill>
                <a:latin typeface="Comic Sans MS" pitchFamily="66" charset="0"/>
              </a:rPr>
              <a:t>umeri</a:t>
            </a:r>
            <a:r>
              <a:rPr lang="en-US" dirty="0" err="1">
                <a:solidFill>
                  <a:schemeClr val="tx1"/>
                </a:solidFill>
                <a:latin typeface="Comic Sans MS" pitchFamily="66" charset="0"/>
              </a:rPr>
              <a:t>cal</a:t>
            </a:r>
            <a:r>
              <a:rPr lang="en-US" dirty="0">
                <a:solidFill>
                  <a:schemeClr val="tx1"/>
                </a:solidFill>
                <a:latin typeface="Comic Sans MS" pitchFamily="66" charset="0"/>
              </a:rPr>
              <a:t> assignment</a:t>
            </a:r>
            <a:r>
              <a:rPr lang="id-ID" dirty="0">
                <a:solidFill>
                  <a:schemeClr val="tx1"/>
                </a:solidFill>
                <a:latin typeface="Comic Sans MS" pitchFamily="66" charset="0"/>
              </a:rPr>
              <a:t> adalah teknik prioritas yang paling umum dan disarankan baik di RFC 2119 dan IEEE Std. 830-1998. </a:t>
            </a:r>
            <a:endParaRPr lang="en-US" dirty="0">
              <a:solidFill>
                <a:schemeClr val="tx1"/>
              </a:solidFill>
              <a:latin typeface="Comic Sans MS" pitchFamily="66" charset="0"/>
            </a:endParaRPr>
          </a:p>
          <a:p>
            <a:pPr marL="45720" indent="0" algn="just">
              <a:lnSpc>
                <a:spcPct val="150000"/>
              </a:lnSpc>
              <a:buNone/>
            </a:pPr>
            <a:r>
              <a:rPr lang="id-ID" dirty="0">
                <a:solidFill>
                  <a:schemeClr val="tx1"/>
                </a:solidFill>
                <a:latin typeface="Comic Sans MS" pitchFamily="66" charset="0"/>
              </a:rPr>
              <a:t>Pendekatan ini didasarkan pada pengelompokan </a:t>
            </a:r>
            <a:r>
              <a:rPr lang="en-US" dirty="0" err="1">
                <a:solidFill>
                  <a:schemeClr val="tx1"/>
                </a:solidFill>
                <a:latin typeface="Comic Sans MS" pitchFamily="66" charset="0"/>
              </a:rPr>
              <a:t>kebutuhan</a:t>
            </a:r>
            <a:r>
              <a:rPr lang="id-ID" dirty="0">
                <a:solidFill>
                  <a:schemeClr val="tx1"/>
                </a:solidFill>
                <a:latin typeface="Comic Sans MS" pitchFamily="66" charset="0"/>
              </a:rPr>
              <a:t> ke dalam kelompok prioritas yang berbeda. Jumlah kelompok dapat bervariasi, tetapi dalam prakteknya, tiga kelompok yang sangat umum.</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642865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096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3. Numerical Assignment (Grouping)</a:t>
            </a:r>
          </a:p>
          <a:p>
            <a:pPr marL="45720" indent="0" algn="just">
              <a:lnSpc>
                <a:spcPct val="150000"/>
              </a:lnSpc>
              <a:buNone/>
            </a:pPr>
            <a:r>
              <a:rPr lang="id-ID" dirty="0">
                <a:solidFill>
                  <a:schemeClr val="tx1"/>
                </a:solidFill>
                <a:latin typeface="Comic Sans MS" pitchFamily="66" charset="0"/>
              </a:rPr>
              <a:t>Bila menggunakan tugas numerik, adalah penting bahwa masing-masing kelompok mewakili sesuatu yang para pemangku kepentingan dapat berhubungan dengan (misalnya kritis, standar, opsional), untuk klasifikasi handal</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265821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096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91966" y="6858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4. Ranking</a:t>
            </a:r>
          </a:p>
          <a:p>
            <a:pPr marL="45720" indent="0" algn="just">
              <a:lnSpc>
                <a:spcPct val="150000"/>
              </a:lnSpc>
              <a:buNone/>
            </a:pPr>
            <a:r>
              <a:rPr lang="id-ID" dirty="0">
                <a:solidFill>
                  <a:schemeClr val="tx1"/>
                </a:solidFill>
                <a:latin typeface="Comic Sans MS" pitchFamily="66" charset="0"/>
              </a:rPr>
              <a:t>Seperti dalam tugas numerik, peringkat didasarkan pada skala ordinal tetapi peringkat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id-ID" dirty="0">
                <a:solidFill>
                  <a:schemeClr val="tx1"/>
                </a:solidFill>
                <a:latin typeface="Comic Sans MS" pitchFamily="66" charset="0"/>
              </a:rPr>
              <a:t>tanpa ikatan. Ini berarti bahwa kebutuhan yang paling penting adalah peringkat 1 dan yang paling penting adalah peringkat n (n untuk kebutuhan). </a:t>
            </a:r>
            <a:endParaRPr lang="en-US" dirty="0">
              <a:solidFill>
                <a:schemeClr val="tx1"/>
              </a:solidFill>
              <a:latin typeface="Comic Sans MS" pitchFamily="66" charset="0"/>
            </a:endParaRP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id-ID" dirty="0">
                <a:solidFill>
                  <a:schemeClr val="tx1"/>
                </a:solidFill>
                <a:latin typeface="Comic Sans MS" pitchFamily="66" charset="0"/>
              </a:rPr>
              <a:t>Setiap </a:t>
            </a:r>
            <a:r>
              <a:rPr lang="en-US" dirty="0" err="1">
                <a:solidFill>
                  <a:schemeClr val="tx1"/>
                </a:solidFill>
                <a:latin typeface="Comic Sans MS" pitchFamily="66" charset="0"/>
              </a:rPr>
              <a:t>kebutuhan</a:t>
            </a:r>
            <a:r>
              <a:rPr lang="id-ID" dirty="0">
                <a:solidFill>
                  <a:schemeClr val="tx1"/>
                </a:solidFill>
                <a:latin typeface="Comic Sans MS" pitchFamily="66" charset="0"/>
              </a:rPr>
              <a:t> memiliki peringkat yang unik (dibandingkan dengan tugas numerik) tetapi tidak mungkin untuk melihat perbedaan relatif antara item peringkat (seperti dalam AHP atau tes 100 dolar).</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4188181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5334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5. Top-Ten Requirements</a:t>
            </a:r>
          </a:p>
          <a:p>
            <a:pPr marL="45720" indent="0" algn="just">
              <a:lnSpc>
                <a:spcPct val="150000"/>
              </a:lnSpc>
              <a:buNone/>
            </a:pPr>
            <a:r>
              <a:rPr lang="id-ID" dirty="0">
                <a:solidFill>
                  <a:schemeClr val="tx1"/>
                </a:solidFill>
                <a:latin typeface="Comic Sans MS" pitchFamily="66" charset="0"/>
              </a:rPr>
              <a:t>Dalam pendekatan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id-ID" dirty="0">
                <a:solidFill>
                  <a:schemeClr val="tx1"/>
                </a:solidFill>
                <a:latin typeface="Comic Sans MS" pitchFamily="66" charset="0"/>
              </a:rPr>
              <a:t>top-sepuluh, para pemangku kepentingan memilih kebutuhan mereka sepuluh</a:t>
            </a:r>
            <a:r>
              <a:rPr lang="en-US" dirty="0">
                <a:solidFill>
                  <a:schemeClr val="tx1"/>
                </a:solidFill>
                <a:latin typeface="Comic Sans MS" pitchFamily="66" charset="0"/>
              </a:rPr>
              <a:t> paling </a:t>
            </a:r>
            <a:r>
              <a:rPr lang="en-US" dirty="0" err="1">
                <a:solidFill>
                  <a:schemeClr val="tx1"/>
                </a:solidFill>
                <a:latin typeface="Comic Sans MS" pitchFamily="66" charset="0"/>
              </a:rPr>
              <a:t>atas</a:t>
            </a:r>
            <a:r>
              <a:rPr lang="id-ID" dirty="0">
                <a:solidFill>
                  <a:schemeClr val="tx1"/>
                </a:solidFill>
                <a:latin typeface="Comic Sans MS" pitchFamily="66" charset="0"/>
              </a:rPr>
              <a:t> (dari satu set yang lebih besar) tanpa menetapkan perintah internal antara </a:t>
            </a:r>
            <a:r>
              <a:rPr lang="en-US" dirty="0" err="1">
                <a:solidFill>
                  <a:schemeClr val="tx1"/>
                </a:solidFill>
                <a:latin typeface="Comic Sans MS" pitchFamily="66" charset="0"/>
              </a:rPr>
              <a:t>kebutuhan</a:t>
            </a:r>
            <a:r>
              <a:rPr lang="id-ID" dirty="0">
                <a:solidFill>
                  <a:schemeClr val="tx1"/>
                </a:solidFill>
                <a:latin typeface="Comic Sans MS" pitchFamily="66" charset="0"/>
              </a:rPr>
              <a:t>. </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476390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indent="0" algn="ctr">
              <a:buNone/>
            </a:pPr>
            <a:r>
              <a:rPr lang="en-US" sz="3200" dirty="0"/>
              <a:t>Prioritization Techniques</a:t>
            </a:r>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5. Top-Ten Requirements</a:t>
            </a:r>
          </a:p>
          <a:p>
            <a:pPr marL="45720" indent="0" algn="just">
              <a:lnSpc>
                <a:spcPct val="150000"/>
              </a:lnSpc>
              <a:buNone/>
            </a:pPr>
            <a:r>
              <a:rPr lang="id-ID" dirty="0">
                <a:solidFill>
                  <a:schemeClr val="tx1"/>
                </a:solidFill>
                <a:latin typeface="Comic Sans MS" pitchFamily="66" charset="0"/>
              </a:rPr>
              <a:t>Hal ini membuat pendekatan sangat cocok untuk berbagai pemangku kepentingan sama pentingnya. Alasan untuk tidak memprioritaskan lanjut adalah bahwa hal itu mungkin menciptakan konflik yang tidak perlu ketika beberapa stakeholder mendapatkan dukungan untuk prioritas utama mereka dan yang lain hanya untuk prioritas ketiga mereka.</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234009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457200"/>
          </a:xfrm>
        </p:spPr>
        <p:txBody>
          <a:bodyPr/>
          <a:lstStyle/>
          <a:p>
            <a:pPr marL="45720" indent="0" algn="ctr">
              <a:buNone/>
            </a:pPr>
            <a:r>
              <a:rPr lang="en-US" sz="2800" dirty="0"/>
              <a:t>Which Prioritization Technique to Choose</a:t>
            </a:r>
          </a:p>
        </p:txBody>
      </p:sp>
      <p:graphicFrame>
        <p:nvGraphicFramePr>
          <p:cNvPr id="3" name="Content Placeholder 2"/>
          <p:cNvGraphicFramePr>
            <a:graphicFrameLocks noGrp="1"/>
          </p:cNvGraphicFramePr>
          <p:nvPr>
            <p:ph sz="quarter" idx="4294967295"/>
            <p:extLst>
              <p:ext uri="{D42A27DB-BD31-4B8C-83A1-F6EECF244321}">
                <p14:modId xmlns:p14="http://schemas.microsoft.com/office/powerpoint/2010/main" val="1849312685"/>
              </p:ext>
            </p:extLst>
          </p:nvPr>
        </p:nvGraphicFramePr>
        <p:xfrm>
          <a:off x="76200" y="1143000"/>
          <a:ext cx="8991600" cy="2989580"/>
        </p:xfrm>
        <a:graphic>
          <a:graphicData uri="http://schemas.openxmlformats.org/drawingml/2006/table">
            <a:tbl>
              <a:tblPr firstRow="1" bandRow="1">
                <a:tableStyleId>{5C22544A-7EE6-4342-B048-85BDC9FD1C3A}</a:tableStyleId>
              </a:tblPr>
              <a:tblGrid>
                <a:gridCol w="2795707">
                  <a:extLst>
                    <a:ext uri="{9D8B030D-6E8A-4147-A177-3AD203B41FA5}">
                      <a16:colId xmlns="" xmlns:a16="http://schemas.microsoft.com/office/drawing/2014/main" val="20000"/>
                    </a:ext>
                  </a:extLst>
                </a:gridCol>
                <a:gridCol w="1700093">
                  <a:extLst>
                    <a:ext uri="{9D8B030D-6E8A-4147-A177-3AD203B41FA5}">
                      <a16:colId xmlns="" xmlns:a16="http://schemas.microsoft.com/office/drawing/2014/main" val="20001"/>
                    </a:ext>
                  </a:extLst>
                </a:gridCol>
                <a:gridCol w="2247900">
                  <a:extLst>
                    <a:ext uri="{9D8B030D-6E8A-4147-A177-3AD203B41FA5}">
                      <a16:colId xmlns="" xmlns:a16="http://schemas.microsoft.com/office/drawing/2014/main" val="20002"/>
                    </a:ext>
                  </a:extLst>
                </a:gridCol>
                <a:gridCol w="2247900">
                  <a:extLst>
                    <a:ext uri="{9D8B030D-6E8A-4147-A177-3AD203B41FA5}">
                      <a16:colId xmlns="" xmlns:a16="http://schemas.microsoft.com/office/drawing/2014/main" val="20003"/>
                    </a:ext>
                  </a:extLst>
                </a:gridCol>
              </a:tblGrid>
              <a:tr h="469900">
                <a:tc>
                  <a:txBody>
                    <a:bodyPr/>
                    <a:lstStyle/>
                    <a:p>
                      <a:r>
                        <a:rPr lang="en-US" dirty="0"/>
                        <a:t>Technique</a:t>
                      </a:r>
                    </a:p>
                  </a:txBody>
                  <a:tcPr/>
                </a:tc>
                <a:tc>
                  <a:txBody>
                    <a:bodyPr/>
                    <a:lstStyle/>
                    <a:p>
                      <a:r>
                        <a:rPr lang="en-US" dirty="0"/>
                        <a:t>Scale</a:t>
                      </a:r>
                    </a:p>
                  </a:txBody>
                  <a:tcPr/>
                </a:tc>
                <a:tc>
                  <a:txBody>
                    <a:bodyPr/>
                    <a:lstStyle/>
                    <a:p>
                      <a:r>
                        <a:rPr lang="en-US" dirty="0"/>
                        <a:t>Granularity/</a:t>
                      </a:r>
                      <a:r>
                        <a:rPr lang="en-US" baseline="0" dirty="0"/>
                        <a:t> </a:t>
                      </a:r>
                      <a:r>
                        <a:rPr lang="en-US" baseline="0" dirty="0" err="1"/>
                        <a:t>Rincian</a:t>
                      </a:r>
                      <a:endParaRPr lang="en-US" dirty="0"/>
                    </a:p>
                  </a:txBody>
                  <a:tcPr/>
                </a:tc>
                <a:tc>
                  <a:txBody>
                    <a:bodyPr/>
                    <a:lstStyle/>
                    <a:p>
                      <a:r>
                        <a:rPr lang="en-US" dirty="0"/>
                        <a:t>Sophistication/</a:t>
                      </a:r>
                      <a:r>
                        <a:rPr lang="en-US" baseline="0" dirty="0"/>
                        <a:t> </a:t>
                      </a:r>
                      <a:r>
                        <a:rPr lang="en-US" baseline="0" dirty="0" err="1"/>
                        <a:t>Kecanggihan</a:t>
                      </a:r>
                      <a:endParaRPr lang="en-US" dirty="0"/>
                    </a:p>
                  </a:txBody>
                  <a:tcPr/>
                </a:tc>
                <a:extLst>
                  <a:ext uri="{0D108BD9-81ED-4DB2-BD59-A6C34878D82A}">
                    <a16:rowId xmlns="" xmlns:a16="http://schemas.microsoft.com/office/drawing/2014/main" val="10000"/>
                  </a:ext>
                </a:extLst>
              </a:tr>
              <a:tr h="469900">
                <a:tc>
                  <a:txBody>
                    <a:bodyPr/>
                    <a:lstStyle/>
                    <a:p>
                      <a:r>
                        <a:rPr lang="en-US" dirty="0"/>
                        <a:t>AHP</a:t>
                      </a:r>
                    </a:p>
                  </a:txBody>
                  <a:tcPr/>
                </a:tc>
                <a:tc>
                  <a:txBody>
                    <a:bodyPr/>
                    <a:lstStyle/>
                    <a:p>
                      <a:r>
                        <a:rPr lang="en-US" dirty="0" err="1"/>
                        <a:t>Rasio</a:t>
                      </a:r>
                      <a:endParaRPr lang="en-US" dirty="0"/>
                    </a:p>
                  </a:txBody>
                  <a:tcPr/>
                </a:tc>
                <a:tc>
                  <a:txBody>
                    <a:bodyPr/>
                    <a:lstStyle/>
                    <a:p>
                      <a:r>
                        <a:rPr lang="en-US" dirty="0"/>
                        <a:t>Fine/ </a:t>
                      </a:r>
                      <a:r>
                        <a:rPr lang="en-US" dirty="0" err="1"/>
                        <a:t>halus</a:t>
                      </a:r>
                      <a:endParaRPr lang="en-US" dirty="0"/>
                    </a:p>
                  </a:txBody>
                  <a:tcPr/>
                </a:tc>
                <a:tc>
                  <a:txBody>
                    <a:bodyPr/>
                    <a:lstStyle/>
                    <a:p>
                      <a:r>
                        <a:rPr lang="en-US" dirty="0"/>
                        <a:t>Very Complex</a:t>
                      </a:r>
                    </a:p>
                  </a:txBody>
                  <a:tcPr/>
                </a:tc>
                <a:extLst>
                  <a:ext uri="{0D108BD9-81ED-4DB2-BD59-A6C34878D82A}">
                    <a16:rowId xmlns="" xmlns:a16="http://schemas.microsoft.com/office/drawing/2014/main" val="10001"/>
                  </a:ext>
                </a:extLst>
              </a:tr>
              <a:tr h="469900">
                <a:tc>
                  <a:txBody>
                    <a:bodyPr/>
                    <a:lstStyle/>
                    <a:p>
                      <a:r>
                        <a:rPr lang="en-US" dirty="0"/>
                        <a:t>Hundred</a:t>
                      </a:r>
                      <a:r>
                        <a:rPr lang="en-US" baseline="0" dirty="0"/>
                        <a:t>-dollar test</a:t>
                      </a:r>
                      <a:endParaRPr lang="en-US" dirty="0"/>
                    </a:p>
                  </a:txBody>
                  <a:tcPr/>
                </a:tc>
                <a:tc>
                  <a:txBody>
                    <a:bodyPr/>
                    <a:lstStyle/>
                    <a:p>
                      <a:r>
                        <a:rPr lang="en-US" dirty="0" err="1"/>
                        <a:t>Rasio</a:t>
                      </a:r>
                      <a:endParaRPr lang="en-US" dirty="0"/>
                    </a:p>
                  </a:txBody>
                  <a:tcPr/>
                </a:tc>
                <a:tc>
                  <a:txBody>
                    <a:bodyPr/>
                    <a:lstStyle/>
                    <a:p>
                      <a:r>
                        <a:rPr lang="en-US" dirty="0"/>
                        <a:t>Fine</a:t>
                      </a:r>
                    </a:p>
                  </a:txBody>
                  <a:tcPr/>
                </a:tc>
                <a:tc>
                  <a:txBody>
                    <a:bodyPr/>
                    <a:lstStyle/>
                    <a:p>
                      <a:r>
                        <a:rPr lang="en-US" dirty="0"/>
                        <a:t>Complex</a:t>
                      </a:r>
                    </a:p>
                  </a:txBody>
                  <a:tcPr/>
                </a:tc>
                <a:extLst>
                  <a:ext uri="{0D108BD9-81ED-4DB2-BD59-A6C34878D82A}">
                    <a16:rowId xmlns="" xmlns:a16="http://schemas.microsoft.com/office/drawing/2014/main" val="10002"/>
                  </a:ext>
                </a:extLst>
              </a:tr>
              <a:tr h="469900">
                <a:tc>
                  <a:txBody>
                    <a:bodyPr/>
                    <a:lstStyle/>
                    <a:p>
                      <a:r>
                        <a:rPr lang="en-US" dirty="0"/>
                        <a:t>Ranking</a:t>
                      </a:r>
                    </a:p>
                  </a:txBody>
                  <a:tcPr/>
                </a:tc>
                <a:tc>
                  <a:txBody>
                    <a:bodyPr/>
                    <a:lstStyle/>
                    <a:p>
                      <a:r>
                        <a:rPr lang="en-US" dirty="0" err="1"/>
                        <a:t>Urutan</a:t>
                      </a:r>
                      <a:endParaRPr lang="en-US" dirty="0"/>
                    </a:p>
                  </a:txBody>
                  <a:tcPr/>
                </a:tc>
                <a:tc>
                  <a:txBody>
                    <a:bodyPr/>
                    <a:lstStyle/>
                    <a:p>
                      <a:r>
                        <a:rPr lang="en-US" dirty="0"/>
                        <a:t>Medium</a:t>
                      </a:r>
                    </a:p>
                  </a:txBody>
                  <a:tcPr/>
                </a:tc>
                <a:tc>
                  <a:txBody>
                    <a:bodyPr/>
                    <a:lstStyle/>
                    <a:p>
                      <a:r>
                        <a:rPr lang="en-US" dirty="0"/>
                        <a:t>Easy</a:t>
                      </a:r>
                    </a:p>
                  </a:txBody>
                  <a:tcPr/>
                </a:tc>
                <a:extLst>
                  <a:ext uri="{0D108BD9-81ED-4DB2-BD59-A6C34878D82A}">
                    <a16:rowId xmlns="" xmlns:a16="http://schemas.microsoft.com/office/drawing/2014/main" val="10003"/>
                  </a:ext>
                </a:extLst>
              </a:tr>
              <a:tr h="469900">
                <a:tc>
                  <a:txBody>
                    <a:bodyPr/>
                    <a:lstStyle/>
                    <a:p>
                      <a:r>
                        <a:rPr lang="en-US" dirty="0"/>
                        <a:t>Numerical Assignment</a:t>
                      </a:r>
                    </a:p>
                  </a:txBody>
                  <a:tcPr/>
                </a:tc>
                <a:tc>
                  <a:txBody>
                    <a:bodyPr/>
                    <a:lstStyle/>
                    <a:p>
                      <a:r>
                        <a:rPr lang="en-US" dirty="0" err="1"/>
                        <a:t>Urutan</a:t>
                      </a:r>
                      <a:endParaRPr lang="en-US" dirty="0"/>
                    </a:p>
                  </a:txBody>
                  <a:tcPr/>
                </a:tc>
                <a:tc>
                  <a:txBody>
                    <a:bodyPr/>
                    <a:lstStyle/>
                    <a:p>
                      <a:r>
                        <a:rPr lang="en-US" dirty="0"/>
                        <a:t>Coarse/ </a:t>
                      </a:r>
                      <a:r>
                        <a:rPr lang="en-US" dirty="0" err="1"/>
                        <a:t>Kasar</a:t>
                      </a:r>
                      <a:endParaRPr lang="en-US" dirty="0"/>
                    </a:p>
                  </a:txBody>
                  <a:tcPr/>
                </a:tc>
                <a:tc>
                  <a:txBody>
                    <a:bodyPr/>
                    <a:lstStyle/>
                    <a:p>
                      <a:r>
                        <a:rPr lang="en-US" dirty="0"/>
                        <a:t>Very</a:t>
                      </a:r>
                      <a:r>
                        <a:rPr lang="en-US" baseline="0" dirty="0"/>
                        <a:t> Easy</a:t>
                      </a:r>
                      <a:endParaRPr lang="en-US" dirty="0"/>
                    </a:p>
                  </a:txBody>
                  <a:tcPr/>
                </a:tc>
                <a:extLst>
                  <a:ext uri="{0D108BD9-81ED-4DB2-BD59-A6C34878D82A}">
                    <a16:rowId xmlns="" xmlns:a16="http://schemas.microsoft.com/office/drawing/2014/main" val="10004"/>
                  </a:ext>
                </a:extLst>
              </a:tr>
              <a:tr h="469900">
                <a:tc>
                  <a:txBody>
                    <a:bodyPr/>
                    <a:lstStyle/>
                    <a:p>
                      <a:r>
                        <a:rPr lang="en-US" dirty="0"/>
                        <a:t>Top-ten</a:t>
                      </a:r>
                    </a:p>
                  </a:txBody>
                  <a:tcPr/>
                </a:tc>
                <a:tc>
                  <a:txBody>
                    <a:bodyPr/>
                    <a:lstStyle/>
                    <a:p>
                      <a:r>
                        <a:rPr lang="en-US" dirty="0"/>
                        <a:t>-</a:t>
                      </a:r>
                    </a:p>
                  </a:txBody>
                  <a:tcPr/>
                </a:tc>
                <a:tc>
                  <a:txBody>
                    <a:bodyPr/>
                    <a:lstStyle/>
                    <a:p>
                      <a:r>
                        <a:rPr lang="en-US" dirty="0"/>
                        <a:t>Extremely</a:t>
                      </a:r>
                      <a:r>
                        <a:rPr lang="en-US" baseline="0" dirty="0"/>
                        <a:t> Coarse</a:t>
                      </a:r>
                      <a:endParaRPr lang="en-US" dirty="0"/>
                    </a:p>
                  </a:txBody>
                  <a:tcPr/>
                </a:tc>
                <a:tc>
                  <a:txBody>
                    <a:bodyPr/>
                    <a:lstStyle/>
                    <a:p>
                      <a:r>
                        <a:rPr lang="en-US" dirty="0"/>
                        <a:t>Extremely Easy</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026217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991600" cy="609600"/>
          </a:xfrm>
        </p:spPr>
        <p:txBody>
          <a:bodyPr/>
          <a:lstStyle/>
          <a:p>
            <a:pPr marL="45720"/>
            <a:r>
              <a:rPr lang="en-US" sz="2800" dirty="0"/>
              <a:t>Stakeholders yang </a:t>
            </a:r>
            <a:r>
              <a:rPr lang="en-US" sz="2800" dirty="0" err="1"/>
              <a:t>terlibat</a:t>
            </a:r>
            <a:r>
              <a:rPr lang="en-US" sz="2800" dirty="0"/>
              <a:t> </a:t>
            </a:r>
            <a:r>
              <a:rPr lang="en-US" sz="2800" dirty="0" err="1"/>
              <a:t>dalam</a:t>
            </a:r>
            <a:r>
              <a:rPr lang="en-US" sz="2800" dirty="0"/>
              <a:t> proses </a:t>
            </a:r>
            <a:r>
              <a:rPr lang="en-US" sz="2800" dirty="0" err="1"/>
              <a:t>prioritas</a:t>
            </a:r>
            <a:endParaRPr lang="en-US" sz="2800" dirty="0"/>
          </a:p>
        </p:txBody>
      </p:sp>
      <p:graphicFrame>
        <p:nvGraphicFramePr>
          <p:cNvPr id="3" name="Content Placeholder 2"/>
          <p:cNvGraphicFramePr>
            <a:graphicFrameLocks noGrp="1"/>
          </p:cNvGraphicFramePr>
          <p:nvPr>
            <p:ph sz="quarter" idx="4294967295"/>
            <p:extLst>
              <p:ext uri="{D42A27DB-BD31-4B8C-83A1-F6EECF244321}">
                <p14:modId xmlns:p14="http://schemas.microsoft.com/office/powerpoint/2010/main" val="1256938713"/>
              </p:ext>
            </p:extLst>
          </p:nvPr>
        </p:nvGraphicFramePr>
        <p:xfrm>
          <a:off x="76200" y="1143000"/>
          <a:ext cx="8991600" cy="5151120"/>
        </p:xfrm>
        <a:graphic>
          <a:graphicData uri="http://schemas.openxmlformats.org/drawingml/2006/table">
            <a:tbl>
              <a:tblPr firstRow="1" bandRow="1">
                <a:tableStyleId>{5C22544A-7EE6-4342-B048-85BDC9FD1C3A}</a:tableStyleId>
              </a:tblPr>
              <a:tblGrid>
                <a:gridCol w="2133600">
                  <a:extLst>
                    <a:ext uri="{9D8B030D-6E8A-4147-A177-3AD203B41FA5}">
                      <a16:colId xmlns="" xmlns:a16="http://schemas.microsoft.com/office/drawing/2014/main" val="20000"/>
                    </a:ext>
                  </a:extLst>
                </a:gridCol>
                <a:gridCol w="3276600">
                  <a:extLst>
                    <a:ext uri="{9D8B030D-6E8A-4147-A177-3AD203B41FA5}">
                      <a16:colId xmlns="" xmlns:a16="http://schemas.microsoft.com/office/drawing/2014/main" val="20001"/>
                    </a:ext>
                  </a:extLst>
                </a:gridCol>
                <a:gridCol w="3581400">
                  <a:extLst>
                    <a:ext uri="{9D8B030D-6E8A-4147-A177-3AD203B41FA5}">
                      <a16:colId xmlns="" xmlns:a16="http://schemas.microsoft.com/office/drawing/2014/main" val="20002"/>
                    </a:ext>
                  </a:extLst>
                </a:gridCol>
              </a:tblGrid>
              <a:tr h="736600">
                <a:tc>
                  <a:txBody>
                    <a:bodyPr/>
                    <a:lstStyle/>
                    <a:p>
                      <a:pPr algn="ctr"/>
                      <a:r>
                        <a:rPr lang="en-US" dirty="0"/>
                        <a:t>Facet/ </a:t>
                      </a:r>
                      <a:r>
                        <a:rPr lang="en-US" dirty="0" err="1"/>
                        <a:t>Aspek</a:t>
                      </a:r>
                      <a:endParaRPr lang="en-US" dirty="0"/>
                    </a:p>
                  </a:txBody>
                  <a:tcPr/>
                </a:tc>
                <a:tc>
                  <a:txBody>
                    <a:bodyPr/>
                    <a:lstStyle/>
                    <a:p>
                      <a:pPr algn="ctr"/>
                      <a:r>
                        <a:rPr lang="en-US" dirty="0"/>
                        <a:t>Bespoke</a:t>
                      </a:r>
                      <a:r>
                        <a:rPr lang="en-US" baseline="0" dirty="0"/>
                        <a:t> Development/ </a:t>
                      </a:r>
                      <a:r>
                        <a:rPr lang="en-US" baseline="0" dirty="0" err="1"/>
                        <a:t>Pengembangan</a:t>
                      </a:r>
                      <a:r>
                        <a:rPr lang="en-US" baseline="0" dirty="0"/>
                        <a:t> </a:t>
                      </a:r>
                      <a:r>
                        <a:rPr lang="en-US" baseline="0" dirty="0" err="1"/>
                        <a:t>dipesan</a:t>
                      </a:r>
                      <a:r>
                        <a:rPr lang="en-US" baseline="0" dirty="0"/>
                        <a:t> </a:t>
                      </a:r>
                      <a:r>
                        <a:rPr lang="en-US" baseline="0" dirty="0" err="1"/>
                        <a:t>lebih</a:t>
                      </a:r>
                      <a:r>
                        <a:rPr lang="en-US" baseline="0" dirty="0"/>
                        <a:t> </a:t>
                      </a:r>
                      <a:r>
                        <a:rPr lang="en-US" baseline="0" dirty="0" err="1"/>
                        <a:t>dahulu</a:t>
                      </a:r>
                      <a:endParaRPr lang="en-US" dirty="0"/>
                    </a:p>
                  </a:txBody>
                  <a:tcPr/>
                </a:tc>
                <a:tc>
                  <a:txBody>
                    <a:bodyPr/>
                    <a:lstStyle/>
                    <a:p>
                      <a:pPr algn="ctr"/>
                      <a:r>
                        <a:rPr lang="en-US" dirty="0"/>
                        <a:t>Market-driven</a:t>
                      </a:r>
                      <a:r>
                        <a:rPr lang="en-US" baseline="0" dirty="0"/>
                        <a:t> Development/ </a:t>
                      </a:r>
                      <a:r>
                        <a:rPr lang="en-US" baseline="0" dirty="0" err="1"/>
                        <a:t>Pengembangan</a:t>
                      </a:r>
                      <a:r>
                        <a:rPr lang="en-US" baseline="0" dirty="0"/>
                        <a:t> yang </a:t>
                      </a:r>
                      <a:r>
                        <a:rPr lang="en-US" baseline="0" dirty="0" err="1"/>
                        <a:t>didorong</a:t>
                      </a:r>
                      <a:r>
                        <a:rPr lang="en-US" baseline="0" dirty="0"/>
                        <a:t> </a:t>
                      </a:r>
                      <a:r>
                        <a:rPr lang="en-US" baseline="0" dirty="0" err="1"/>
                        <a:t>pasar</a:t>
                      </a:r>
                      <a:endParaRPr lang="en-US" dirty="0"/>
                    </a:p>
                  </a:txBody>
                  <a:tcPr/>
                </a:tc>
                <a:extLst>
                  <a:ext uri="{0D108BD9-81ED-4DB2-BD59-A6C34878D82A}">
                    <a16:rowId xmlns="" xmlns:a16="http://schemas.microsoft.com/office/drawing/2014/main" val="10000"/>
                  </a:ext>
                </a:extLst>
              </a:tr>
              <a:tr h="406400">
                <a:tc>
                  <a:txBody>
                    <a:bodyPr/>
                    <a:lstStyle/>
                    <a:p>
                      <a:r>
                        <a:rPr lang="en-US" dirty="0"/>
                        <a:t>Main Stakeholder</a:t>
                      </a:r>
                    </a:p>
                  </a:txBody>
                  <a:tcPr/>
                </a:tc>
                <a:tc>
                  <a:txBody>
                    <a:bodyPr/>
                    <a:lstStyle/>
                    <a:p>
                      <a:r>
                        <a:rPr lang="en-US" dirty="0"/>
                        <a:t>Customer organization</a:t>
                      </a:r>
                    </a:p>
                  </a:txBody>
                  <a:tcPr/>
                </a:tc>
                <a:tc>
                  <a:txBody>
                    <a:bodyPr/>
                    <a:lstStyle/>
                    <a:p>
                      <a:r>
                        <a:rPr lang="en-US" dirty="0"/>
                        <a:t>Developing Organization</a:t>
                      </a:r>
                    </a:p>
                  </a:txBody>
                  <a:tcPr/>
                </a:tc>
                <a:extLst>
                  <a:ext uri="{0D108BD9-81ED-4DB2-BD59-A6C34878D82A}">
                    <a16:rowId xmlns="" xmlns:a16="http://schemas.microsoft.com/office/drawing/2014/main" val="10001"/>
                  </a:ext>
                </a:extLst>
              </a:tr>
              <a:tr h="431800">
                <a:tc>
                  <a:txBody>
                    <a:bodyPr/>
                    <a:lstStyle/>
                    <a:p>
                      <a:r>
                        <a:rPr lang="en-US" dirty="0"/>
                        <a:t>Users</a:t>
                      </a:r>
                    </a:p>
                  </a:txBody>
                  <a:tcPr/>
                </a:tc>
                <a:tc>
                  <a:txBody>
                    <a:bodyPr/>
                    <a:lstStyle/>
                    <a:p>
                      <a:r>
                        <a:rPr lang="en-US" dirty="0"/>
                        <a:t>Known or identifiable</a:t>
                      </a:r>
                    </a:p>
                  </a:txBody>
                  <a:tcPr/>
                </a:tc>
                <a:tc>
                  <a:txBody>
                    <a:bodyPr/>
                    <a:lstStyle/>
                    <a:p>
                      <a:r>
                        <a:rPr lang="en-US" dirty="0"/>
                        <a:t>Unknown</a:t>
                      </a:r>
                    </a:p>
                  </a:txBody>
                  <a:tcPr/>
                </a:tc>
                <a:extLst>
                  <a:ext uri="{0D108BD9-81ED-4DB2-BD59-A6C34878D82A}">
                    <a16:rowId xmlns="" xmlns:a16="http://schemas.microsoft.com/office/drawing/2014/main" val="10002"/>
                  </a:ext>
                </a:extLst>
              </a:tr>
              <a:tr h="406400">
                <a:tc>
                  <a:txBody>
                    <a:bodyPr/>
                    <a:lstStyle/>
                    <a:p>
                      <a:r>
                        <a:rPr lang="en-US" dirty="0"/>
                        <a:t>Distance to users</a:t>
                      </a:r>
                    </a:p>
                  </a:txBody>
                  <a:tcPr/>
                </a:tc>
                <a:tc>
                  <a:txBody>
                    <a:bodyPr/>
                    <a:lstStyle/>
                    <a:p>
                      <a:r>
                        <a:rPr lang="en-US" dirty="0"/>
                        <a:t>Usually small</a:t>
                      </a:r>
                    </a:p>
                  </a:txBody>
                  <a:tcPr/>
                </a:tc>
                <a:tc>
                  <a:txBody>
                    <a:bodyPr/>
                    <a:lstStyle/>
                    <a:p>
                      <a:r>
                        <a:rPr lang="en-US" dirty="0"/>
                        <a:t>Usually Large</a:t>
                      </a:r>
                    </a:p>
                  </a:txBody>
                  <a:tcPr/>
                </a:tc>
                <a:extLst>
                  <a:ext uri="{0D108BD9-81ED-4DB2-BD59-A6C34878D82A}">
                    <a16:rowId xmlns="" xmlns:a16="http://schemas.microsoft.com/office/drawing/2014/main" val="10003"/>
                  </a:ext>
                </a:extLst>
              </a:tr>
              <a:tr h="609600">
                <a:tc>
                  <a:txBody>
                    <a:bodyPr/>
                    <a:lstStyle/>
                    <a:p>
                      <a:r>
                        <a:rPr lang="en-US" dirty="0"/>
                        <a:t>Requirements Conception</a:t>
                      </a:r>
                    </a:p>
                  </a:txBody>
                  <a:tcPr/>
                </a:tc>
                <a:tc>
                  <a:txBody>
                    <a:bodyPr/>
                    <a:lstStyle/>
                    <a:p>
                      <a:r>
                        <a:rPr lang="en-US" dirty="0"/>
                        <a:t>Elicited, analyzed, validated</a:t>
                      </a:r>
                    </a:p>
                  </a:txBody>
                  <a:tcPr/>
                </a:tc>
                <a:tc>
                  <a:txBody>
                    <a:bodyPr/>
                    <a:lstStyle/>
                    <a:p>
                      <a:r>
                        <a:rPr lang="en-US" dirty="0" err="1"/>
                        <a:t>Diciptakan</a:t>
                      </a:r>
                      <a:r>
                        <a:rPr lang="en-US" dirty="0"/>
                        <a:t> (by market</a:t>
                      </a:r>
                      <a:r>
                        <a:rPr lang="en-US" baseline="0" dirty="0"/>
                        <a:t> pull or technology push)</a:t>
                      </a:r>
                      <a:endParaRPr lang="en-US" dirty="0"/>
                    </a:p>
                  </a:txBody>
                  <a:tcPr/>
                </a:tc>
                <a:extLst>
                  <a:ext uri="{0D108BD9-81ED-4DB2-BD59-A6C34878D82A}">
                    <a16:rowId xmlns="" xmlns:a16="http://schemas.microsoft.com/office/drawing/2014/main" val="10004"/>
                  </a:ext>
                </a:extLst>
              </a:tr>
              <a:tr h="736600">
                <a:tc>
                  <a:txBody>
                    <a:bodyPr/>
                    <a:lstStyle/>
                    <a:p>
                      <a:r>
                        <a:rPr lang="en-US" dirty="0"/>
                        <a:t>Lifecycle</a:t>
                      </a:r>
                    </a:p>
                  </a:txBody>
                  <a:tcPr/>
                </a:tc>
                <a:tc>
                  <a:txBody>
                    <a:bodyPr/>
                    <a:lstStyle/>
                    <a:p>
                      <a:r>
                        <a:rPr lang="en-US" dirty="0"/>
                        <a:t>One release, then maintenance</a:t>
                      </a:r>
                    </a:p>
                  </a:txBody>
                  <a:tcPr/>
                </a:tc>
                <a:tc>
                  <a:txBody>
                    <a:bodyPr/>
                    <a:lstStyle/>
                    <a:p>
                      <a:r>
                        <a:rPr lang="en-US" dirty="0" err="1"/>
                        <a:t>Beberapa</a:t>
                      </a:r>
                      <a:r>
                        <a:rPr lang="en-US" baseline="0" dirty="0"/>
                        <a:t> </a:t>
                      </a:r>
                      <a:r>
                        <a:rPr lang="en-US" baseline="0" dirty="0" err="1"/>
                        <a:t>dirilis</a:t>
                      </a:r>
                      <a:r>
                        <a:rPr lang="en-US" baseline="0" dirty="0"/>
                        <a:t> </a:t>
                      </a:r>
                      <a:r>
                        <a:rPr lang="en-US" baseline="0" dirty="0" err="1"/>
                        <a:t>selama</a:t>
                      </a:r>
                      <a:r>
                        <a:rPr lang="en-US" baseline="0" dirty="0"/>
                        <a:t> </a:t>
                      </a:r>
                      <a:r>
                        <a:rPr lang="en-US" baseline="0" dirty="0" err="1"/>
                        <a:t>ada</a:t>
                      </a:r>
                      <a:r>
                        <a:rPr lang="en-US" baseline="0" dirty="0"/>
                        <a:t> </a:t>
                      </a:r>
                      <a:r>
                        <a:rPr lang="en-US" baseline="0" dirty="0" err="1"/>
                        <a:t>permintaan</a:t>
                      </a:r>
                      <a:r>
                        <a:rPr lang="en-US" baseline="0" dirty="0"/>
                        <a:t> </a:t>
                      </a:r>
                      <a:r>
                        <a:rPr lang="en-US" baseline="0" dirty="0" err="1"/>
                        <a:t>pasar</a:t>
                      </a:r>
                      <a:endParaRPr lang="en-US" dirty="0"/>
                    </a:p>
                  </a:txBody>
                  <a:tcPr/>
                </a:tc>
                <a:extLst>
                  <a:ext uri="{0D108BD9-81ED-4DB2-BD59-A6C34878D82A}">
                    <a16:rowId xmlns="" xmlns:a16="http://schemas.microsoft.com/office/drawing/2014/main" val="10005"/>
                  </a:ext>
                </a:extLst>
              </a:tr>
              <a:tr h="609600">
                <a:tc>
                  <a:txBody>
                    <a:bodyPr/>
                    <a:lstStyle/>
                    <a:p>
                      <a:r>
                        <a:rPr lang="en-US" dirty="0"/>
                        <a:t>Specific RE issues</a:t>
                      </a:r>
                    </a:p>
                  </a:txBody>
                  <a:tcPr/>
                </a:tc>
                <a:tc>
                  <a:txBody>
                    <a:bodyPr/>
                    <a:lstStyle/>
                    <a:p>
                      <a:r>
                        <a:rPr lang="en-US" dirty="0"/>
                        <a:t>Elicitation, modeling, validation, conflict resolution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a:t>Aliran</a:t>
                      </a:r>
                      <a:r>
                        <a:rPr lang="es-ES" dirty="0"/>
                        <a:t> </a:t>
                      </a:r>
                      <a:r>
                        <a:rPr lang="es-ES" dirty="0" err="1"/>
                        <a:t>persyaratan</a:t>
                      </a:r>
                      <a:r>
                        <a:rPr lang="es-ES" dirty="0"/>
                        <a:t>, </a:t>
                      </a:r>
                      <a:r>
                        <a:rPr lang="es-ES" dirty="0" err="1"/>
                        <a:t>prioritas</a:t>
                      </a:r>
                      <a:r>
                        <a:rPr lang="es-ES" dirty="0"/>
                        <a:t>, </a:t>
                      </a:r>
                      <a:r>
                        <a:rPr lang="es-ES" dirty="0" err="1"/>
                        <a:t>estimasi</a:t>
                      </a:r>
                      <a:r>
                        <a:rPr lang="es-ES" dirty="0"/>
                        <a:t> </a:t>
                      </a:r>
                      <a:r>
                        <a:rPr lang="es-ES" dirty="0" err="1"/>
                        <a:t>biaya</a:t>
                      </a:r>
                      <a:r>
                        <a:rPr lang="es-ES" dirty="0"/>
                        <a:t>, </a:t>
                      </a:r>
                      <a:r>
                        <a:rPr lang="es-ES" dirty="0" err="1"/>
                        <a:t>rilis</a:t>
                      </a:r>
                      <a:r>
                        <a:rPr lang="en-US" baseline="0" dirty="0"/>
                        <a:t> </a:t>
                      </a:r>
                      <a:r>
                        <a:rPr lang="es-ES" dirty="0" err="1"/>
                        <a:t>perencanaan</a:t>
                      </a:r>
                      <a:endParaRPr lang="en-US" dirty="0"/>
                    </a:p>
                  </a:txBody>
                  <a:tcPr/>
                </a:tc>
                <a:extLst>
                  <a:ext uri="{0D108BD9-81ED-4DB2-BD59-A6C34878D82A}">
                    <a16:rowId xmlns="" xmlns:a16="http://schemas.microsoft.com/office/drawing/2014/main" val="10006"/>
                  </a:ext>
                </a:extLst>
              </a:tr>
              <a:tr h="518160">
                <a:tc>
                  <a:txBody>
                    <a:bodyPr/>
                    <a:lstStyle/>
                    <a:p>
                      <a:r>
                        <a:rPr lang="en-US" dirty="0"/>
                        <a:t>Primary Goal</a:t>
                      </a:r>
                    </a:p>
                  </a:txBody>
                  <a:tcPr/>
                </a:tc>
                <a:tc>
                  <a:txBody>
                    <a:bodyPr/>
                    <a:lstStyle/>
                    <a:p>
                      <a:r>
                        <a:rPr lang="en-US" dirty="0" err="1"/>
                        <a:t>Patuh</a:t>
                      </a:r>
                      <a:r>
                        <a:rPr lang="en-US" baseline="0" dirty="0"/>
                        <a:t> </a:t>
                      </a:r>
                      <a:r>
                        <a:rPr lang="en-US" baseline="0" dirty="0" err="1"/>
                        <a:t>terhadap</a:t>
                      </a:r>
                      <a:r>
                        <a:rPr lang="en-US" baseline="0" dirty="0"/>
                        <a:t> </a:t>
                      </a:r>
                      <a:r>
                        <a:rPr lang="en-US" baseline="0" dirty="0" err="1"/>
                        <a:t>spesifikasi</a:t>
                      </a:r>
                      <a:endParaRPr lang="en-US" dirty="0"/>
                    </a:p>
                  </a:txBody>
                  <a:tcPr/>
                </a:tc>
                <a:tc>
                  <a:txBody>
                    <a:bodyPr/>
                    <a:lstStyle/>
                    <a:p>
                      <a:r>
                        <a:rPr lang="en-US" dirty="0"/>
                        <a:t>Time-to-market</a:t>
                      </a:r>
                    </a:p>
                  </a:txBody>
                  <a:tcPr/>
                </a:tc>
                <a:extLst>
                  <a:ext uri="{0D108BD9-81ED-4DB2-BD59-A6C34878D82A}">
                    <a16:rowId xmlns="" xmlns:a16="http://schemas.microsoft.com/office/drawing/2014/main" val="10007"/>
                  </a:ext>
                </a:extLst>
              </a:tr>
              <a:tr h="457200">
                <a:tc>
                  <a:txBody>
                    <a:bodyPr/>
                    <a:lstStyle/>
                    <a:p>
                      <a:r>
                        <a:rPr lang="en-US" dirty="0"/>
                        <a:t>Measure of success</a:t>
                      </a:r>
                    </a:p>
                  </a:txBody>
                  <a:tcPr/>
                </a:tc>
                <a:tc>
                  <a:txBody>
                    <a:bodyPr/>
                    <a:lstStyle/>
                    <a:p>
                      <a:r>
                        <a:rPr lang="en-US" dirty="0"/>
                        <a:t>Satisfaction, acceptance</a:t>
                      </a:r>
                    </a:p>
                  </a:txBody>
                  <a:tcPr/>
                </a:tc>
                <a:tc>
                  <a:txBody>
                    <a:bodyPr/>
                    <a:lstStyle/>
                    <a:p>
                      <a:r>
                        <a:rPr lang="en-US" dirty="0"/>
                        <a:t>Sales, market share</a:t>
                      </a:r>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101174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lstStyle/>
          <a:p>
            <a:pPr marL="45720" indent="0" algn="ctr">
              <a:buNone/>
            </a:pPr>
            <a:r>
              <a:rPr lang="en-US" sz="2800" dirty="0"/>
              <a:t>Stakeholders yang </a:t>
            </a:r>
            <a:r>
              <a:rPr lang="en-US" sz="2800" dirty="0" err="1"/>
              <a:t>terlibat</a:t>
            </a:r>
            <a:r>
              <a:rPr lang="en-US" sz="2800" dirty="0"/>
              <a:t> </a:t>
            </a:r>
            <a:r>
              <a:rPr lang="en-US" sz="2800" dirty="0" err="1"/>
              <a:t>dalam</a:t>
            </a:r>
            <a:r>
              <a:rPr lang="en-US" sz="2800" dirty="0"/>
              <a:t> proses </a:t>
            </a:r>
            <a:r>
              <a:rPr lang="en-US" sz="2800" dirty="0" err="1"/>
              <a:t>prioritas</a:t>
            </a:r>
            <a:endParaRPr lang="en-US" sz="2800" dirty="0"/>
          </a:p>
        </p:txBody>
      </p:sp>
      <p:sp>
        <p:nvSpPr>
          <p:cNvPr id="4" name="Content Placeholder 3"/>
          <p:cNvSpPr>
            <a:spLocks noGrp="1"/>
          </p:cNvSpPr>
          <p:nvPr>
            <p:ph sz="quarter" idx="4294967295"/>
          </p:nvPr>
        </p:nvSpPr>
        <p:spPr>
          <a:xfrm>
            <a:off x="76200" y="1066800"/>
            <a:ext cx="9067800" cy="5181600"/>
          </a:xfrm>
          <a:prstGeom prst="rect">
            <a:avLst/>
          </a:prstGeom>
        </p:spPr>
        <p:txBody>
          <a:bodyPr>
            <a:noAutofit/>
          </a:bodyPr>
          <a:lstStyle/>
          <a:p>
            <a:pPr marL="45720" indent="0" algn="just">
              <a:lnSpc>
                <a:spcPct val="150000"/>
              </a:lnSpc>
              <a:buNone/>
            </a:pPr>
            <a:r>
              <a:rPr lang="en-US" dirty="0">
                <a:solidFill>
                  <a:schemeClr val="tx1"/>
                </a:solidFill>
                <a:latin typeface="Comic Sans MS" pitchFamily="66" charset="0"/>
              </a:rPr>
              <a:t>The discussion here focuses on three different “general” scenarios:</a:t>
            </a:r>
          </a:p>
          <a:p>
            <a:pPr marL="45720" indent="0" algn="just">
              <a:lnSpc>
                <a:spcPct val="150000"/>
              </a:lnSpc>
              <a:buNone/>
            </a:pPr>
            <a:r>
              <a:rPr lang="en-US" dirty="0">
                <a:solidFill>
                  <a:srgbClr val="0070C0"/>
                </a:solidFill>
                <a:latin typeface="Comic Sans MS" pitchFamily="66" charset="0"/>
              </a:rPr>
              <a:t>1. One customer</a:t>
            </a:r>
          </a:p>
          <a:p>
            <a:pPr marL="45720" indent="0" algn="just">
              <a:lnSpc>
                <a:spcPct val="150000"/>
              </a:lnSpc>
              <a:buNone/>
            </a:pPr>
            <a:r>
              <a:rPr lang="en-US" dirty="0">
                <a:solidFill>
                  <a:srgbClr val="0070C0"/>
                </a:solidFill>
                <a:latin typeface="Comic Sans MS" pitchFamily="66" charset="0"/>
              </a:rPr>
              <a:t>2. A  Number of “known” customers</a:t>
            </a:r>
          </a:p>
          <a:p>
            <a:pPr marL="45720" indent="0" algn="just">
              <a:lnSpc>
                <a:spcPct val="150000"/>
              </a:lnSpc>
              <a:buNone/>
            </a:pPr>
            <a:r>
              <a:rPr lang="en-US" dirty="0">
                <a:solidFill>
                  <a:srgbClr val="0070C0"/>
                </a:solidFill>
                <a:latin typeface="Comic Sans MS" pitchFamily="66" charset="0"/>
              </a:rPr>
              <a:t>3. A  Mass Market</a:t>
            </a:r>
            <a:endParaRPr lang="en-US" sz="2000" dirty="0">
              <a:solidFill>
                <a:srgbClr val="0070C0"/>
              </a:solidFill>
              <a:latin typeface="Comic Sans MS" pitchFamily="66" charset="0"/>
            </a:endParaRPr>
          </a:p>
        </p:txBody>
      </p:sp>
    </p:spTree>
    <p:extLst>
      <p:ext uri="{BB962C8B-B14F-4D97-AF65-F5344CB8AC3E}">
        <p14:creationId xmlns:p14="http://schemas.microsoft.com/office/powerpoint/2010/main" val="694586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0" indent="0" algn="ctr">
              <a:buNone/>
            </a:pPr>
            <a:r>
              <a:rPr lang="en-US" sz="3200" dirty="0"/>
              <a:t>Requirements Prioritization</a:t>
            </a:r>
          </a:p>
        </p:txBody>
      </p:sp>
      <p:sp>
        <p:nvSpPr>
          <p:cNvPr id="4" name="Content Placeholder 3"/>
          <p:cNvSpPr>
            <a:spLocks noGrp="1"/>
          </p:cNvSpPr>
          <p:nvPr>
            <p:ph sz="quarter" idx="4294967295"/>
          </p:nvPr>
        </p:nvSpPr>
        <p:spPr>
          <a:xfrm>
            <a:off x="76200" y="1554480"/>
            <a:ext cx="9067800" cy="4922520"/>
          </a:xfrm>
          <a:prstGeom prst="rect">
            <a:avLst/>
          </a:prstGeom>
        </p:spPr>
        <p:txBody>
          <a:bodyPr>
            <a:noAutofit/>
          </a:bodyPr>
          <a:lstStyle/>
          <a:p>
            <a:pPr marL="502920" indent="-457200" algn="just">
              <a:lnSpc>
                <a:spcPct val="150000"/>
              </a:lnSpc>
              <a:buAutoNum type="arabicPeriod"/>
            </a:pPr>
            <a:r>
              <a:rPr lang="en-US" dirty="0" err="1">
                <a:solidFill>
                  <a:schemeClr val="tx1"/>
                </a:solidFill>
                <a:latin typeface="Comic Sans MS" pitchFamily="66" charset="0"/>
              </a:rPr>
              <a:t>Pendahuluan</a:t>
            </a:r>
            <a:r>
              <a:rPr lang="en-US" dirty="0">
                <a:solidFill>
                  <a:schemeClr val="tx1"/>
                </a:solidFill>
                <a:latin typeface="Comic Sans MS" pitchFamily="66" charset="0"/>
              </a:rPr>
              <a:t> Requirements Prioritization</a:t>
            </a:r>
          </a:p>
          <a:p>
            <a:pPr marL="502920" indent="-457200" algn="just">
              <a:lnSpc>
                <a:spcPct val="150000"/>
              </a:lnSpc>
              <a:buAutoNum type="arabicPeriod"/>
            </a:pPr>
            <a:r>
              <a:rPr lang="en-US" dirty="0" err="1">
                <a:solidFill>
                  <a:schemeClr val="tx1"/>
                </a:solidFill>
                <a:latin typeface="Comic Sans MS" pitchFamily="66" charset="0"/>
              </a:rPr>
              <a:t>Pengertian</a:t>
            </a:r>
            <a:r>
              <a:rPr lang="en-US" dirty="0">
                <a:solidFill>
                  <a:schemeClr val="tx1"/>
                </a:solidFill>
                <a:latin typeface="Comic Sans MS" pitchFamily="66" charset="0"/>
              </a:rPr>
              <a:t> Requirements Prioritization</a:t>
            </a:r>
          </a:p>
          <a:p>
            <a:pPr marL="502920" indent="-457200" algn="just">
              <a:lnSpc>
                <a:spcPct val="150000"/>
              </a:lnSpc>
              <a:buAutoNum type="arabicPeriod"/>
            </a:pPr>
            <a:r>
              <a:rPr lang="en-US" dirty="0" err="1">
                <a:solidFill>
                  <a:schemeClr val="tx1"/>
                </a:solidFill>
                <a:latin typeface="Comic Sans MS" pitchFamily="66" charset="0"/>
              </a:rPr>
              <a:t>Aspek</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menentukan</a:t>
            </a:r>
            <a:r>
              <a:rPr lang="en-US" dirty="0">
                <a:solidFill>
                  <a:schemeClr val="tx1"/>
                </a:solidFill>
                <a:latin typeface="Comic Sans MS" pitchFamily="66" charset="0"/>
              </a:rPr>
              <a:t> </a:t>
            </a:r>
            <a:r>
              <a:rPr lang="en-US" dirty="0" err="1">
                <a:solidFill>
                  <a:schemeClr val="tx1"/>
                </a:solidFill>
                <a:latin typeface="Comic Sans MS" pitchFamily="66" charset="0"/>
              </a:rPr>
              <a:t>Prioritas</a:t>
            </a:r>
            <a:endParaRPr lang="en-US" dirty="0">
              <a:solidFill>
                <a:schemeClr val="tx1"/>
              </a:solidFill>
              <a:latin typeface="Comic Sans MS" pitchFamily="66" charset="0"/>
            </a:endParaRPr>
          </a:p>
          <a:p>
            <a:pPr marL="502920" indent="-457200" algn="just">
              <a:lnSpc>
                <a:spcPct val="150000"/>
              </a:lnSpc>
              <a:buAutoNum type="arabicPeriod"/>
            </a:pP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dirty="0" err="1">
                <a:solidFill>
                  <a:schemeClr val="tx1"/>
                </a:solidFill>
                <a:latin typeface="Comic Sans MS" pitchFamily="66" charset="0"/>
              </a:rPr>
              <a:t>Prioritas</a:t>
            </a:r>
            <a:endParaRPr lang="en-US" dirty="0">
              <a:solidFill>
                <a:schemeClr val="tx1"/>
              </a:solidFill>
              <a:latin typeface="Comic Sans MS" pitchFamily="66" charset="0"/>
            </a:endParaRPr>
          </a:p>
          <a:p>
            <a:pPr marL="502920" indent="-457200" algn="just">
              <a:lnSpc>
                <a:spcPct val="150000"/>
              </a:lnSpc>
              <a:buAutoNum type="arabicPeriod"/>
            </a:pPr>
            <a:r>
              <a:rPr lang="en-US" dirty="0">
                <a:solidFill>
                  <a:schemeClr val="tx1"/>
                </a:solidFill>
                <a:latin typeface="Comic Sans MS" pitchFamily="66" charset="0"/>
              </a:rPr>
              <a:t>Stakeholders yang </a:t>
            </a:r>
            <a:r>
              <a:rPr lang="en-US" dirty="0" err="1">
                <a:solidFill>
                  <a:schemeClr val="tx1"/>
                </a:solidFill>
                <a:latin typeface="Comic Sans MS" pitchFamily="66" charset="0"/>
              </a:rPr>
              <a:t>terlibat</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proses </a:t>
            </a:r>
            <a:r>
              <a:rPr lang="en-US" dirty="0" err="1">
                <a:solidFill>
                  <a:schemeClr val="tx1"/>
                </a:solidFill>
                <a:latin typeface="Comic Sans MS" pitchFamily="66" charset="0"/>
              </a:rPr>
              <a:t>menentukan</a:t>
            </a:r>
            <a:r>
              <a:rPr lang="en-US" dirty="0">
                <a:solidFill>
                  <a:schemeClr val="tx1"/>
                </a:solidFill>
                <a:latin typeface="Comic Sans MS" pitchFamily="66" charset="0"/>
              </a:rPr>
              <a:t> </a:t>
            </a:r>
            <a:r>
              <a:rPr lang="en-US" dirty="0" err="1">
                <a:solidFill>
                  <a:schemeClr val="tx1"/>
                </a:solidFill>
                <a:latin typeface="Comic Sans MS" pitchFamily="66" charset="0"/>
              </a:rPr>
              <a:t>prioritas</a:t>
            </a:r>
            <a:endParaRPr lang="en-US" dirty="0">
              <a:solidFill>
                <a:schemeClr val="tx1"/>
              </a:solidFill>
              <a:latin typeface="Comic Sans MS" pitchFamily="66" charset="0"/>
            </a:endParaRPr>
          </a:p>
          <a:p>
            <a:pPr algn="just">
              <a:lnSpc>
                <a:spcPct val="150000"/>
              </a:lnSpc>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3925709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lstStyle/>
          <a:p>
            <a:pPr marL="45720"/>
            <a:r>
              <a:rPr lang="en-US" sz="2800" dirty="0"/>
              <a:t>Stakeholders yang </a:t>
            </a:r>
            <a:r>
              <a:rPr lang="en-US" sz="2800" dirty="0" err="1"/>
              <a:t>terlibat</a:t>
            </a:r>
            <a:r>
              <a:rPr lang="en-US" sz="2800" dirty="0"/>
              <a:t> </a:t>
            </a:r>
            <a:r>
              <a:rPr lang="en-US" sz="2800" dirty="0" err="1"/>
              <a:t>dalam</a:t>
            </a:r>
            <a:r>
              <a:rPr lang="en-US" sz="2800" dirty="0"/>
              <a:t> proses </a:t>
            </a:r>
            <a:r>
              <a:rPr lang="en-US" sz="2800" dirty="0" err="1"/>
              <a:t>prioritas</a:t>
            </a:r>
            <a:endParaRPr lang="en-US" sz="2800" dirty="0"/>
          </a:p>
        </p:txBody>
      </p:sp>
      <p:sp>
        <p:nvSpPr>
          <p:cNvPr id="4" name="Content Placeholder 3"/>
          <p:cNvSpPr>
            <a:spLocks noGrp="1"/>
          </p:cNvSpPr>
          <p:nvPr>
            <p:ph sz="quarter" idx="4294967295"/>
          </p:nvPr>
        </p:nvSpPr>
        <p:spPr>
          <a:xfrm>
            <a:off x="76200" y="1066800"/>
            <a:ext cx="9067800" cy="54102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1. One customer</a:t>
            </a:r>
          </a:p>
          <a:p>
            <a:pPr marL="45720" indent="0" algn="just">
              <a:lnSpc>
                <a:spcPct val="150000"/>
              </a:lnSpc>
              <a:buNone/>
            </a:pPr>
            <a:r>
              <a:rPr lang="id-ID" dirty="0">
                <a:solidFill>
                  <a:schemeClr val="tx1"/>
                </a:solidFill>
                <a:latin typeface="Comic Sans MS" pitchFamily="66" charset="0"/>
              </a:rPr>
              <a:t>Dalam situasi satu pelanggan, hanya ada satu prioritas pelanggan yang perlu dipertimbangkan (dari perspektif pelanggan/ pengguna). Banyak dari proses pengembangan perangkat lunak ini didasarkan pada satu pelanggan dan menganggap bahwa pelanggan ini tersedia di seluruh proyek.</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6931380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lstStyle/>
          <a:p>
            <a:pPr marL="45720"/>
            <a:r>
              <a:rPr lang="en-US" sz="2800" dirty="0"/>
              <a:t>Stakeholders yang </a:t>
            </a:r>
            <a:r>
              <a:rPr lang="en-US" sz="2800" dirty="0" err="1"/>
              <a:t>terlibat</a:t>
            </a:r>
            <a:r>
              <a:rPr lang="en-US" sz="2800" dirty="0"/>
              <a:t> </a:t>
            </a:r>
            <a:r>
              <a:rPr lang="en-US" sz="2800" dirty="0" err="1"/>
              <a:t>dalam</a:t>
            </a:r>
            <a:r>
              <a:rPr lang="en-US" sz="2800" dirty="0"/>
              <a:t> proses </a:t>
            </a:r>
            <a:r>
              <a:rPr lang="en-US" sz="2800" dirty="0" err="1"/>
              <a:t>prioritas</a:t>
            </a:r>
            <a:endParaRPr lang="en-US" sz="2800" dirty="0"/>
          </a:p>
        </p:txBody>
      </p:sp>
      <p:sp>
        <p:nvSpPr>
          <p:cNvPr id="4" name="Content Placeholder 3"/>
          <p:cNvSpPr>
            <a:spLocks noGrp="1"/>
          </p:cNvSpPr>
          <p:nvPr>
            <p:ph sz="quarter" idx="4294967295"/>
          </p:nvPr>
        </p:nvSpPr>
        <p:spPr>
          <a:xfrm>
            <a:off x="76200" y="1066800"/>
            <a:ext cx="9067800" cy="54102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1. One customer</a:t>
            </a:r>
          </a:p>
          <a:p>
            <a:pPr marL="45720" indent="0" algn="just">
              <a:lnSpc>
                <a:spcPct val="150000"/>
              </a:lnSpc>
              <a:buNone/>
            </a:pPr>
            <a:r>
              <a:rPr lang="id-ID" dirty="0">
                <a:solidFill>
                  <a:schemeClr val="tx1"/>
                </a:solidFill>
                <a:latin typeface="Comic Sans MS" pitchFamily="66" charset="0"/>
              </a:rPr>
              <a:t>Sebagai contoh, eXtreme Programming memiliki</a:t>
            </a:r>
            <a:r>
              <a:rPr lang="en-US" dirty="0">
                <a:solidFill>
                  <a:schemeClr val="tx1"/>
                </a:solidFill>
                <a:latin typeface="Comic Sans MS" pitchFamily="66" charset="0"/>
              </a:rPr>
              <a:t> “on-site customer” </a:t>
            </a:r>
            <a:r>
              <a:rPr lang="id-ID" dirty="0">
                <a:solidFill>
                  <a:schemeClr val="tx1"/>
                </a:solidFill>
                <a:latin typeface="Comic Sans MS" pitchFamily="66" charset="0"/>
              </a:rPr>
              <a:t>sebagai salah satu praktik inti (fokusnya adalah pada memiliki satu pelanggan meskipun pelanggan ini bisa mewakili pasar).</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24076830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lstStyle/>
          <a:p>
            <a:pPr marL="45720"/>
            <a:r>
              <a:rPr lang="en-US" sz="2800" dirty="0"/>
              <a:t>Stakeholders yang </a:t>
            </a:r>
            <a:r>
              <a:rPr lang="en-US" sz="2800" dirty="0" err="1"/>
              <a:t>terlibat</a:t>
            </a:r>
            <a:r>
              <a:rPr lang="en-US" sz="2800" dirty="0"/>
              <a:t> </a:t>
            </a:r>
            <a:r>
              <a:rPr lang="en-US" sz="2800" dirty="0" err="1"/>
              <a:t>dalam</a:t>
            </a:r>
            <a:r>
              <a:rPr lang="en-US" sz="2800" dirty="0"/>
              <a:t> proses </a:t>
            </a:r>
            <a:r>
              <a:rPr lang="en-US" sz="2800" dirty="0" err="1"/>
              <a:t>prioritas</a:t>
            </a:r>
            <a:endParaRPr lang="en-US" sz="2800" dirty="0"/>
          </a:p>
        </p:txBody>
      </p:sp>
      <p:sp>
        <p:nvSpPr>
          <p:cNvPr id="4" name="Content Placeholder 3"/>
          <p:cNvSpPr>
            <a:spLocks noGrp="1"/>
          </p:cNvSpPr>
          <p:nvPr>
            <p:ph sz="quarter" idx="4294967295"/>
          </p:nvPr>
        </p:nvSpPr>
        <p:spPr>
          <a:xfrm>
            <a:off x="76200" y="8382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2. Several known customers</a:t>
            </a:r>
          </a:p>
          <a:p>
            <a:pPr marL="45720" indent="0" algn="just">
              <a:lnSpc>
                <a:spcPct val="150000"/>
              </a:lnSpc>
              <a:buNone/>
            </a:pPr>
            <a:r>
              <a:rPr lang="id-ID" dirty="0">
                <a:solidFill>
                  <a:schemeClr val="tx1"/>
                </a:solidFill>
                <a:latin typeface="Comic Sans MS" pitchFamily="66" charset="0"/>
              </a:rPr>
              <a:t>Ketika memiliki beberapa pelanggan, isu prioritas menjadi lebih sulit karena pelanggan mungkin memiliki sudut pandang yang saling bertentangan dan preferensi</a:t>
            </a:r>
            <a:r>
              <a:rPr lang="en-US" dirty="0">
                <a:solidFill>
                  <a:schemeClr val="tx1"/>
                </a:solidFill>
                <a:latin typeface="Comic Sans MS" pitchFamily="66" charset="0"/>
              </a:rPr>
              <a:t> </a:t>
            </a:r>
            <a:r>
              <a:rPr lang="en-US" dirty="0" err="1">
                <a:solidFill>
                  <a:schemeClr val="tx1"/>
                </a:solidFill>
                <a:latin typeface="Comic Sans MS" pitchFamily="66" charset="0"/>
              </a:rPr>
              <a:t>berbeda</a:t>
            </a:r>
            <a:r>
              <a:rPr lang="id-ID" dirty="0">
                <a:solidFill>
                  <a:schemeClr val="tx1"/>
                </a:solidFill>
                <a:latin typeface="Comic Sans MS" pitchFamily="66" charset="0"/>
              </a:rPr>
              <a:t>. Ini memperkenalkan tantangan </a:t>
            </a:r>
            <a:r>
              <a:rPr lang="en-US" dirty="0" err="1">
                <a:solidFill>
                  <a:schemeClr val="tx1"/>
                </a:solidFill>
                <a:latin typeface="Comic Sans MS" pitchFamily="66" charset="0"/>
              </a:rPr>
              <a:t>dalam</a:t>
            </a:r>
            <a:r>
              <a:rPr lang="id-ID" dirty="0">
                <a:solidFill>
                  <a:schemeClr val="tx1"/>
                </a:solidFill>
                <a:latin typeface="Comic Sans MS" pitchFamily="66" charset="0"/>
              </a:rPr>
              <a:t> pandangan ini pelanggan yang berbeda bersama-sama. </a:t>
            </a:r>
            <a:endParaRPr lang="en-US" dirty="0">
              <a:solidFill>
                <a:schemeClr val="tx1"/>
              </a:solidFill>
              <a:latin typeface="Comic Sans MS" pitchFamily="66" charset="0"/>
            </a:endParaRPr>
          </a:p>
          <a:p>
            <a:pPr marL="45720" indent="0" algn="just">
              <a:lnSpc>
                <a:spcPct val="150000"/>
              </a:lnSpc>
              <a:buNone/>
            </a:pPr>
            <a:r>
              <a:rPr lang="id-ID" dirty="0">
                <a:solidFill>
                  <a:schemeClr val="tx1"/>
                </a:solidFill>
                <a:latin typeface="Comic Sans MS" pitchFamily="66" charset="0"/>
              </a:rPr>
              <a:t>Tujuan utama dalam situasi ini adalah untuk menciptakan kondisi </a:t>
            </a:r>
            <a:r>
              <a:rPr lang="en-US" i="1" dirty="0">
                <a:solidFill>
                  <a:srgbClr val="0070C0"/>
                </a:solidFill>
                <a:latin typeface="Comic Sans MS" pitchFamily="66" charset="0"/>
              </a:rPr>
              <a:t>win-win</a:t>
            </a:r>
            <a:r>
              <a:rPr lang="id-ID" dirty="0">
                <a:latin typeface="Comic Sans MS" pitchFamily="66" charset="0"/>
              </a:rPr>
              <a:t> </a:t>
            </a:r>
            <a:r>
              <a:rPr lang="id-ID" dirty="0">
                <a:solidFill>
                  <a:schemeClr val="tx1"/>
                </a:solidFill>
                <a:latin typeface="Comic Sans MS" pitchFamily="66" charset="0"/>
              </a:rPr>
              <a:t>dan membuat setiap pemangku kepentingan </a:t>
            </a:r>
            <a:r>
              <a:rPr lang="en-US" dirty="0" err="1">
                <a:solidFill>
                  <a:schemeClr val="tx1"/>
                </a:solidFill>
                <a:latin typeface="Comic Sans MS" pitchFamily="66" charset="0"/>
              </a:rPr>
              <a:t>sebagai</a:t>
            </a:r>
            <a:r>
              <a:rPr lang="en-US" dirty="0">
                <a:solidFill>
                  <a:schemeClr val="tx1"/>
                </a:solidFill>
                <a:latin typeface="Comic Sans MS" pitchFamily="66" charset="0"/>
              </a:rPr>
              <a:t> </a:t>
            </a:r>
            <a:r>
              <a:rPr lang="id-ID" dirty="0">
                <a:solidFill>
                  <a:schemeClr val="tx1"/>
                </a:solidFill>
                <a:latin typeface="Comic Sans MS" pitchFamily="66" charset="0"/>
              </a:rPr>
              <a:t>"pemenang".</a:t>
            </a:r>
            <a:endParaRPr lang="id-ID" dirty="0">
              <a:solidFill>
                <a:schemeClr val="tx1"/>
              </a:solidFill>
              <a:effectLst/>
              <a:latin typeface="Comic Sans MS" pitchFamily="66" charset="0"/>
            </a:endParaRPr>
          </a:p>
        </p:txBody>
      </p:sp>
    </p:spTree>
    <p:extLst>
      <p:ext uri="{BB962C8B-B14F-4D97-AF65-F5344CB8AC3E}">
        <p14:creationId xmlns:p14="http://schemas.microsoft.com/office/powerpoint/2010/main" val="42423713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lstStyle/>
          <a:p>
            <a:pPr marL="45720"/>
            <a:r>
              <a:rPr lang="en-US" sz="2800" dirty="0"/>
              <a:t>Stakeholders yang </a:t>
            </a:r>
            <a:r>
              <a:rPr lang="en-US" sz="2800" dirty="0" err="1"/>
              <a:t>terlibat</a:t>
            </a:r>
            <a:r>
              <a:rPr lang="en-US" sz="2800" dirty="0"/>
              <a:t> </a:t>
            </a:r>
            <a:r>
              <a:rPr lang="en-US" sz="2800" dirty="0" err="1"/>
              <a:t>dalam</a:t>
            </a:r>
            <a:r>
              <a:rPr lang="en-US" sz="2800" dirty="0"/>
              <a:t> proses </a:t>
            </a:r>
            <a:r>
              <a:rPr lang="en-US" sz="2800" dirty="0" err="1"/>
              <a:t>prioritas</a:t>
            </a:r>
            <a:endParaRPr lang="en-US" sz="2800" dirty="0"/>
          </a:p>
        </p:txBody>
      </p:sp>
      <p:sp>
        <p:nvSpPr>
          <p:cNvPr id="4" name="Content Placeholder 3"/>
          <p:cNvSpPr>
            <a:spLocks noGrp="1"/>
          </p:cNvSpPr>
          <p:nvPr>
            <p:ph sz="quarter" idx="4294967295"/>
          </p:nvPr>
        </p:nvSpPr>
        <p:spPr>
          <a:xfrm>
            <a:off x="42041" y="8382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3. A  Mass Market</a:t>
            </a:r>
          </a:p>
          <a:p>
            <a:pPr marL="45720" indent="0" algn="just">
              <a:lnSpc>
                <a:spcPct val="150000"/>
              </a:lnSpc>
              <a:buNone/>
            </a:pPr>
            <a:r>
              <a:rPr lang="en-US" dirty="0" err="1">
                <a:solidFill>
                  <a:schemeClr val="tx1"/>
                </a:solidFill>
                <a:latin typeface="Comic Sans MS" pitchFamily="66" charset="0"/>
              </a:rPr>
              <a:t>Ketika</a:t>
            </a:r>
            <a:r>
              <a:rPr lang="en-US" dirty="0">
                <a:solidFill>
                  <a:schemeClr val="tx1"/>
                </a:solidFill>
                <a:latin typeface="Comic Sans MS" pitchFamily="66" charset="0"/>
              </a:rPr>
              <a:t> </a:t>
            </a:r>
            <a:r>
              <a:rPr lang="en-US" dirty="0" err="1">
                <a:solidFill>
                  <a:schemeClr val="tx1"/>
                </a:solidFill>
                <a:latin typeface="Comic Sans MS" pitchFamily="66" charset="0"/>
              </a:rPr>
              <a:t>mengembangkan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pasar</a:t>
            </a:r>
            <a:r>
              <a:rPr lang="en-US" dirty="0">
                <a:solidFill>
                  <a:schemeClr val="tx1"/>
                </a:solidFill>
                <a:latin typeface="Comic Sans MS" pitchFamily="66" charset="0"/>
              </a:rPr>
              <a:t> </a:t>
            </a:r>
            <a:r>
              <a:rPr lang="en-US" dirty="0" err="1">
                <a:solidFill>
                  <a:schemeClr val="tx1"/>
                </a:solidFill>
                <a:latin typeface="Comic Sans MS" pitchFamily="66" charset="0"/>
              </a:rPr>
              <a:t>massal</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mungkin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mendapatkan</a:t>
            </a:r>
            <a:r>
              <a:rPr lang="en-US" dirty="0">
                <a:solidFill>
                  <a:schemeClr val="tx1"/>
                </a:solidFill>
                <a:latin typeface="Comic Sans MS" pitchFamily="66" charset="0"/>
              </a:rPr>
              <a:t> </a:t>
            </a:r>
            <a:r>
              <a:rPr lang="en-US" dirty="0" err="1">
                <a:solidFill>
                  <a:schemeClr val="tx1"/>
                </a:solidFill>
                <a:latin typeface="Comic Sans MS" pitchFamily="66" charset="0"/>
              </a:rPr>
              <a:t>semua</a:t>
            </a:r>
            <a:r>
              <a:rPr lang="en-US" dirty="0">
                <a:solidFill>
                  <a:schemeClr val="tx1"/>
                </a:solidFill>
                <a:latin typeface="Comic Sans MS" pitchFamily="66" charset="0"/>
              </a:rPr>
              <a:t> </a:t>
            </a:r>
            <a:r>
              <a:rPr lang="en-US" dirty="0" err="1">
                <a:solidFill>
                  <a:schemeClr val="tx1"/>
                </a:solidFill>
                <a:latin typeface="Comic Sans MS" pitchFamily="66" charset="0"/>
              </a:rPr>
              <a:t>pelanggan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memprioritaskan</a:t>
            </a:r>
            <a:r>
              <a:rPr lang="en-US" dirty="0">
                <a:solidFill>
                  <a:schemeClr val="tx1"/>
                </a:solidFill>
                <a:latin typeface="Comic Sans MS" pitchFamily="66" charset="0"/>
              </a:rPr>
              <a:t>. </a:t>
            </a:r>
            <a:r>
              <a:rPr lang="en-US" dirty="0" err="1">
                <a:solidFill>
                  <a:schemeClr val="tx1"/>
                </a:solidFill>
                <a:latin typeface="Comic Sans MS" pitchFamily="66" charset="0"/>
              </a:rPr>
              <a:t>Ketika</a:t>
            </a:r>
            <a:r>
              <a:rPr lang="en-US" dirty="0">
                <a:solidFill>
                  <a:schemeClr val="tx1"/>
                </a:solidFill>
                <a:latin typeface="Comic Sans MS" pitchFamily="66" charset="0"/>
              </a:rPr>
              <a:t> </a:t>
            </a:r>
            <a:r>
              <a:rPr lang="en-US" dirty="0" err="1">
                <a:solidFill>
                  <a:schemeClr val="tx1"/>
                </a:solidFill>
                <a:latin typeface="Comic Sans MS" pitchFamily="66" charset="0"/>
              </a:rPr>
              <a:t>memunculkan</a:t>
            </a:r>
            <a:r>
              <a:rPr lang="en-US" dirty="0">
                <a:solidFill>
                  <a:schemeClr val="tx1"/>
                </a:solidFill>
                <a:latin typeface="Comic Sans MS" pitchFamily="66" charset="0"/>
              </a:rPr>
              <a:t> </a:t>
            </a:r>
            <a:r>
              <a:rPr lang="en-US" dirty="0" err="1">
                <a:solidFill>
                  <a:schemeClr val="tx1"/>
                </a:solidFill>
                <a:latin typeface="Comic Sans MS" pitchFamily="66" charset="0"/>
              </a:rPr>
              <a:t>informasi</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prioritas</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situasi</a:t>
            </a:r>
            <a:r>
              <a:rPr lang="en-US" dirty="0">
                <a:solidFill>
                  <a:schemeClr val="tx1"/>
                </a:solidFill>
                <a:latin typeface="Comic Sans MS" pitchFamily="66" charset="0"/>
              </a:rPr>
              <a:t> </a:t>
            </a:r>
            <a:r>
              <a:rPr lang="en-US" dirty="0" err="1">
                <a:solidFill>
                  <a:schemeClr val="tx1"/>
                </a:solidFill>
                <a:latin typeface="Comic Sans MS" pitchFamily="66" charset="0"/>
              </a:rPr>
              <a:t>pasar</a:t>
            </a:r>
            <a:r>
              <a:rPr lang="en-US" dirty="0">
                <a:solidFill>
                  <a:schemeClr val="tx1"/>
                </a:solidFill>
                <a:latin typeface="Comic Sans MS" pitchFamily="66" charset="0"/>
              </a:rPr>
              <a:t> </a:t>
            </a:r>
            <a:r>
              <a:rPr lang="en-US" dirty="0" err="1">
                <a:solidFill>
                  <a:schemeClr val="tx1"/>
                </a:solidFill>
                <a:latin typeface="Comic Sans MS" pitchFamily="66" charset="0"/>
              </a:rPr>
              <a:t>massal</a:t>
            </a:r>
            <a:r>
              <a:rPr lang="en-US" dirty="0">
                <a:solidFill>
                  <a:schemeClr val="tx1"/>
                </a:solidFill>
                <a:latin typeface="Comic Sans MS" pitchFamily="66" charset="0"/>
              </a:rPr>
              <a:t>, </a:t>
            </a:r>
            <a:r>
              <a:rPr lang="en-US" dirty="0" err="1">
                <a:solidFill>
                  <a:schemeClr val="tx1"/>
                </a:solidFill>
                <a:latin typeface="Comic Sans MS" pitchFamily="66" charset="0"/>
              </a:rPr>
              <a:t>ada</a:t>
            </a:r>
            <a:r>
              <a:rPr lang="en-US" dirty="0">
                <a:solidFill>
                  <a:schemeClr val="tx1"/>
                </a:solidFill>
                <a:latin typeface="Comic Sans MS" pitchFamily="66" charset="0"/>
              </a:rPr>
              <a:t> </a:t>
            </a:r>
            <a:r>
              <a:rPr lang="en-US" dirty="0" err="1">
                <a:solidFill>
                  <a:schemeClr val="tx1"/>
                </a:solidFill>
                <a:latin typeface="Comic Sans MS" pitchFamily="66" charset="0"/>
              </a:rPr>
              <a:t>sumber</a:t>
            </a:r>
            <a:r>
              <a:rPr lang="en-US" dirty="0">
                <a:solidFill>
                  <a:schemeClr val="tx1"/>
                </a:solidFill>
                <a:latin typeface="Comic Sans MS" pitchFamily="66" charset="0"/>
              </a:rPr>
              <a:t> yang </a:t>
            </a:r>
            <a:r>
              <a:rPr lang="en-US" dirty="0" err="1">
                <a:solidFill>
                  <a:schemeClr val="tx1"/>
                </a:solidFill>
                <a:latin typeface="Comic Sans MS" pitchFamily="66" charset="0"/>
              </a:rPr>
              <a:t>berbeda</a:t>
            </a:r>
            <a:r>
              <a:rPr lang="en-US" dirty="0">
                <a:solidFill>
                  <a:schemeClr val="tx1"/>
                </a:solidFill>
                <a:latin typeface="Comic Sans MS" pitchFamily="66" charset="0"/>
              </a:rPr>
              <a:t>: </a:t>
            </a:r>
          </a:p>
          <a:p>
            <a:pPr>
              <a:buFont typeface="Wingdings" pitchFamily="2" charset="2"/>
              <a:buChar char="Ø"/>
            </a:pPr>
            <a:r>
              <a:rPr lang="en-US" dirty="0" err="1">
                <a:solidFill>
                  <a:schemeClr val="tx1"/>
                </a:solidFill>
                <a:latin typeface="Comic Sans MS" pitchFamily="66" charset="0"/>
              </a:rPr>
              <a:t>Catatan</a:t>
            </a:r>
            <a:r>
              <a:rPr lang="en-US" dirty="0">
                <a:solidFill>
                  <a:schemeClr val="tx1"/>
                </a:solidFill>
                <a:latin typeface="Comic Sans MS" pitchFamily="66" charset="0"/>
              </a:rPr>
              <a:t> Internal (e.g. </a:t>
            </a:r>
            <a:r>
              <a:rPr lang="en-US" dirty="0" err="1">
                <a:solidFill>
                  <a:schemeClr val="tx1"/>
                </a:solidFill>
                <a:latin typeface="Comic Sans MS" pitchFamily="66" charset="0"/>
              </a:rPr>
              <a:t>pengiriman</a:t>
            </a:r>
            <a:r>
              <a:rPr lang="en-US" dirty="0">
                <a:solidFill>
                  <a:schemeClr val="tx1"/>
                </a:solidFill>
                <a:latin typeface="Comic Sans MS" pitchFamily="66" charset="0"/>
              </a:rPr>
              <a:t>, </a:t>
            </a:r>
            <a:r>
              <a:rPr lang="en-US" dirty="0" err="1">
                <a:solidFill>
                  <a:schemeClr val="tx1"/>
                </a:solidFill>
                <a:latin typeface="Comic Sans MS" pitchFamily="66" charset="0"/>
              </a:rPr>
              <a:t>catatan</a:t>
            </a:r>
            <a:r>
              <a:rPr lang="en-US" dirty="0">
                <a:solidFill>
                  <a:schemeClr val="tx1"/>
                </a:solidFill>
                <a:latin typeface="Comic Sans MS" pitchFamily="66" charset="0"/>
              </a:rPr>
              <a:t> </a:t>
            </a:r>
            <a:r>
              <a:rPr lang="en-US" dirty="0" err="1">
                <a:solidFill>
                  <a:schemeClr val="tx1"/>
                </a:solidFill>
                <a:latin typeface="Comic Sans MS" pitchFamily="66" charset="0"/>
              </a:rPr>
              <a:t>penjualan</a:t>
            </a:r>
            <a:r>
              <a:rPr lang="en-US" dirty="0">
                <a:solidFill>
                  <a:schemeClr val="tx1"/>
                </a:solidFill>
                <a:latin typeface="Comic Sans MS" pitchFamily="66" charset="0"/>
              </a:rPr>
              <a:t>), </a:t>
            </a:r>
          </a:p>
          <a:p>
            <a:pPr>
              <a:buFont typeface="Wingdings" pitchFamily="2" charset="2"/>
              <a:buChar char="Ø"/>
            </a:pPr>
            <a:r>
              <a:rPr lang="en-US" dirty="0">
                <a:solidFill>
                  <a:schemeClr val="tx1"/>
                </a:solidFill>
                <a:latin typeface="Comic Sans MS" pitchFamily="66" charset="0"/>
              </a:rPr>
              <a:t>Marketing intelligence (e.g. </a:t>
            </a:r>
            <a:r>
              <a:rPr lang="it-IT" dirty="0">
                <a:solidFill>
                  <a:schemeClr val="tx1"/>
                </a:solidFill>
                <a:latin typeface="Comic Sans MS" pitchFamily="66" charset="0"/>
              </a:rPr>
              <a:t>informasi dari tenaga penjualan, ilmuwan</a:t>
            </a:r>
            <a:r>
              <a:rPr lang="en-US" dirty="0">
                <a:solidFill>
                  <a:schemeClr val="tx1"/>
                </a:solidFill>
                <a:latin typeface="Comic Sans MS" pitchFamily="66" charset="0"/>
              </a:rPr>
              <a:t>), </a:t>
            </a:r>
          </a:p>
          <a:p>
            <a:pPr>
              <a:buFont typeface="Wingdings" pitchFamily="2" charset="2"/>
              <a:buChar char="Ø"/>
            </a:pPr>
            <a:r>
              <a:rPr lang="en-US" dirty="0">
                <a:solidFill>
                  <a:schemeClr val="tx1"/>
                </a:solidFill>
                <a:latin typeface="Comic Sans MS" pitchFamily="66" charset="0"/>
              </a:rPr>
              <a:t>Competitor intelligence (e.g. </a:t>
            </a:r>
            <a:r>
              <a:rPr lang="nn-NO" dirty="0">
                <a:solidFill>
                  <a:schemeClr val="tx1"/>
                </a:solidFill>
                <a:latin typeface="Comic Sans MS" pitchFamily="66" charset="0"/>
              </a:rPr>
              <a:t>informasi tentang strategi pesaing, perbandingan produk pesaing</a:t>
            </a:r>
            <a:r>
              <a:rPr lang="en-US" dirty="0">
                <a:solidFill>
                  <a:schemeClr val="tx1"/>
                </a:solidFill>
                <a:latin typeface="Comic Sans MS" pitchFamily="66" charset="0"/>
              </a:rPr>
              <a:t>) and </a:t>
            </a:r>
          </a:p>
          <a:p>
            <a:pPr>
              <a:buFont typeface="Wingdings" pitchFamily="2" charset="2"/>
              <a:buChar char="Ø"/>
            </a:pPr>
            <a:r>
              <a:rPr lang="en-US" dirty="0">
                <a:solidFill>
                  <a:schemeClr val="tx1"/>
                </a:solidFill>
                <a:latin typeface="Comic Sans MS" pitchFamily="66" charset="0"/>
              </a:rPr>
              <a:t>Marketing research (e.g. surveys, focus groups).</a:t>
            </a:r>
          </a:p>
        </p:txBody>
      </p:sp>
    </p:spTree>
    <p:extLst>
      <p:ext uri="{BB962C8B-B14F-4D97-AF65-F5344CB8AC3E}">
        <p14:creationId xmlns:p14="http://schemas.microsoft.com/office/powerpoint/2010/main" val="3716419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762000"/>
          </a:xfrm>
        </p:spPr>
        <p:txBody>
          <a:bodyPr/>
          <a:lstStyle/>
          <a:p>
            <a:pPr marL="502920" indent="-457200">
              <a:lnSpc>
                <a:spcPct val="150000"/>
              </a:lnSpc>
            </a:pPr>
            <a:r>
              <a:rPr lang="en-US" sz="3200" dirty="0" err="1">
                <a:solidFill>
                  <a:srgbClr val="0070C0"/>
                </a:solidFill>
                <a:latin typeface="Comic Sans MS" pitchFamily="66" charset="0"/>
              </a:rPr>
              <a:t>Pendahuluan</a:t>
            </a:r>
            <a:r>
              <a:rPr lang="en-US" sz="3200" dirty="0">
                <a:solidFill>
                  <a:srgbClr val="0070C0"/>
                </a:solidFill>
                <a:latin typeface="Comic Sans MS" pitchFamily="66" charset="0"/>
              </a:rPr>
              <a:t> Requirements Prioritization</a:t>
            </a:r>
          </a:p>
        </p:txBody>
      </p:sp>
      <p:sp>
        <p:nvSpPr>
          <p:cNvPr id="4" name="Content Placeholder 3"/>
          <p:cNvSpPr>
            <a:spLocks noGrp="1"/>
          </p:cNvSpPr>
          <p:nvPr>
            <p:ph sz="quarter" idx="4294967295"/>
          </p:nvPr>
        </p:nvSpPr>
        <p:spPr>
          <a:xfrm>
            <a:off x="76200" y="1554480"/>
            <a:ext cx="9067800" cy="4922520"/>
          </a:xfrm>
          <a:prstGeom prst="rect">
            <a:avLst/>
          </a:prstGeom>
        </p:spPr>
        <p:txBody>
          <a:bodyPr>
            <a:noAutofit/>
          </a:bodyPr>
          <a:lstStyle/>
          <a:p>
            <a:pPr marL="45720" indent="0" algn="just">
              <a:lnSpc>
                <a:spcPct val="150000"/>
              </a:lnSpc>
              <a:buNone/>
            </a:pPr>
            <a:r>
              <a:rPr lang="id-ID" dirty="0">
                <a:solidFill>
                  <a:schemeClr val="tx1"/>
                </a:solidFill>
                <a:latin typeface="Comic Sans MS" pitchFamily="66" charset="0"/>
              </a:rPr>
              <a:t>Dalam bab ini memberikan gambaran tentang teknik untuk </a:t>
            </a:r>
            <a:r>
              <a:rPr lang="en-US" dirty="0" err="1">
                <a:solidFill>
                  <a:schemeClr val="tx1"/>
                </a:solidFill>
                <a:latin typeface="Comic Sans MS" pitchFamily="66" charset="0"/>
              </a:rPr>
              <a:t>menentukan</a:t>
            </a:r>
            <a:r>
              <a:rPr lang="en-US" dirty="0">
                <a:solidFill>
                  <a:schemeClr val="tx1"/>
                </a:solidFill>
                <a:latin typeface="Comic Sans MS" pitchFamily="66" charset="0"/>
              </a:rPr>
              <a:t> </a:t>
            </a:r>
            <a:r>
              <a:rPr lang="id-ID" dirty="0">
                <a:solidFill>
                  <a:schemeClr val="tx1"/>
                </a:solidFill>
                <a:latin typeface="Comic Sans MS" pitchFamily="66" charset="0"/>
              </a:rPr>
              <a:t>prioritas </a:t>
            </a:r>
            <a:r>
              <a:rPr lang="en-US" dirty="0" err="1">
                <a:solidFill>
                  <a:schemeClr val="tx1"/>
                </a:solidFill>
                <a:latin typeface="Comic Sans MS" pitchFamily="66" charset="0"/>
              </a:rPr>
              <a:t>kebutuhan</a:t>
            </a:r>
            <a:r>
              <a:rPr lang="id-ID" dirty="0">
                <a:solidFill>
                  <a:schemeClr val="tx1"/>
                </a:solidFill>
                <a:latin typeface="Comic Sans MS" pitchFamily="66" charset="0"/>
              </a:rPr>
              <a:t> untuk produk perangkat</a:t>
            </a:r>
            <a:r>
              <a:rPr lang="en-US" dirty="0">
                <a:solidFill>
                  <a:schemeClr val="tx1"/>
                </a:solidFill>
                <a:latin typeface="Comic Sans MS" pitchFamily="66" charset="0"/>
              </a:rPr>
              <a:t> </a:t>
            </a:r>
            <a:r>
              <a:rPr lang="id-ID" dirty="0">
                <a:solidFill>
                  <a:schemeClr val="tx1"/>
                </a:solidFill>
                <a:latin typeface="Comic Sans MS" pitchFamily="66" charset="0"/>
              </a:rPr>
              <a:t>lunak. </a:t>
            </a:r>
            <a:endParaRPr lang="en-US" dirty="0">
              <a:solidFill>
                <a:schemeClr val="tx1"/>
              </a:solidFill>
              <a:latin typeface="Comic Sans MS" pitchFamily="66" charset="0"/>
            </a:endParaRPr>
          </a:p>
          <a:p>
            <a:pPr marL="45720" indent="0" algn="just">
              <a:lnSpc>
                <a:spcPct val="150000"/>
              </a:lnSpc>
              <a:buNone/>
            </a:pPr>
            <a:r>
              <a:rPr lang="id-ID" dirty="0">
                <a:solidFill>
                  <a:schemeClr val="tx1"/>
                </a:solidFill>
                <a:latin typeface="Comic Sans MS" pitchFamily="66" charset="0"/>
              </a:rPr>
              <a:t>Prioritas merupakan langkah penting menuju </a:t>
            </a:r>
            <a:r>
              <a:rPr lang="en-US" dirty="0" err="1">
                <a:solidFill>
                  <a:schemeClr val="tx1"/>
                </a:solidFill>
                <a:latin typeface="Comic Sans MS" pitchFamily="66" charset="0"/>
              </a:rPr>
              <a:t>pembuatan</a:t>
            </a:r>
            <a:r>
              <a:rPr lang="en-US" dirty="0">
                <a:solidFill>
                  <a:schemeClr val="tx1"/>
                </a:solidFill>
                <a:latin typeface="Comic Sans MS" pitchFamily="66" charset="0"/>
              </a:rPr>
              <a:t> </a:t>
            </a:r>
            <a:r>
              <a:rPr lang="id-ID" dirty="0">
                <a:solidFill>
                  <a:schemeClr val="tx1"/>
                </a:solidFill>
                <a:latin typeface="Comic Sans MS" pitchFamily="66" charset="0"/>
              </a:rPr>
              <a:t>keputusan yang baik mengenai perencanaan produk untuk rilis tunggal dan ganda.</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026491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marL="45720"/>
            <a:r>
              <a:rPr lang="en-US" sz="3200" dirty="0" err="1">
                <a:solidFill>
                  <a:srgbClr val="0070C0"/>
                </a:solidFill>
                <a:latin typeface="Comic Sans MS" pitchFamily="66" charset="0"/>
              </a:rPr>
              <a:t>Pendahuluan</a:t>
            </a:r>
            <a:r>
              <a:rPr lang="en-US" sz="3200" dirty="0">
                <a:solidFill>
                  <a:srgbClr val="0070C0"/>
                </a:solidFill>
                <a:latin typeface="Comic Sans MS" pitchFamily="66" charset="0"/>
              </a:rPr>
              <a:t> Requirements Prioritization</a:t>
            </a:r>
            <a:endParaRPr lang="en-US" sz="3200" dirty="0"/>
          </a:p>
        </p:txBody>
      </p:sp>
      <p:sp>
        <p:nvSpPr>
          <p:cNvPr id="4" name="Content Placeholder 3"/>
          <p:cNvSpPr>
            <a:spLocks noGrp="1"/>
          </p:cNvSpPr>
          <p:nvPr>
            <p:ph sz="quarter" idx="4294967295"/>
          </p:nvPr>
        </p:nvSpPr>
        <p:spPr>
          <a:xfrm>
            <a:off x="76200" y="1554480"/>
            <a:ext cx="9067800" cy="4922520"/>
          </a:xfrm>
          <a:prstGeom prst="rect">
            <a:avLst/>
          </a:prstGeom>
        </p:spPr>
        <p:txBody>
          <a:bodyPr>
            <a:noAutofit/>
          </a:bodyPr>
          <a:lstStyle/>
          <a:p>
            <a:pPr marL="45720" indent="0" algn="just">
              <a:lnSpc>
                <a:spcPct val="150000"/>
              </a:lnSpc>
              <a:buNone/>
            </a:pPr>
            <a:r>
              <a:rPr lang="en-US" dirty="0" err="1">
                <a:solidFill>
                  <a:schemeClr val="tx1"/>
                </a:solidFill>
                <a:latin typeface="Comic Sans MS" pitchFamily="66" charset="0"/>
              </a:rPr>
              <a:t>Contoh</a:t>
            </a:r>
            <a:r>
              <a:rPr lang="en-US" dirty="0">
                <a:solidFill>
                  <a:schemeClr val="tx1"/>
                </a:solidFill>
                <a:latin typeface="Comic Sans MS" pitchFamily="66" charset="0"/>
              </a:rPr>
              <a:t>:</a:t>
            </a:r>
          </a:p>
          <a:p>
            <a:pPr marL="45720" indent="0" algn="just">
              <a:lnSpc>
                <a:spcPct val="150000"/>
              </a:lnSpc>
              <a:buNone/>
            </a:pPr>
            <a:r>
              <a:rPr lang="en-US" dirty="0">
                <a:solidFill>
                  <a:schemeClr val="tx1"/>
                </a:solidFill>
                <a:latin typeface="Comic Sans MS" pitchFamily="66" charset="0"/>
              </a:rPr>
              <a:t>When buying a </a:t>
            </a:r>
            <a:r>
              <a:rPr lang="en-US" dirty="0">
                <a:solidFill>
                  <a:srgbClr val="0070C0"/>
                </a:solidFill>
                <a:latin typeface="Comic Sans MS" pitchFamily="66" charset="0"/>
              </a:rPr>
              <a:t>new car</a:t>
            </a:r>
            <a:r>
              <a:rPr lang="en-US" dirty="0">
                <a:solidFill>
                  <a:schemeClr val="tx1"/>
                </a:solidFill>
                <a:latin typeface="Comic Sans MS" pitchFamily="66" charset="0"/>
              </a:rPr>
              <a:t>, it is relatively easy to make choice based on</a:t>
            </a:r>
            <a:r>
              <a:rPr lang="en-US" dirty="0">
                <a:latin typeface="Comic Sans MS" pitchFamily="66" charset="0"/>
              </a:rPr>
              <a:t> </a:t>
            </a:r>
            <a:r>
              <a:rPr lang="en-US" dirty="0">
                <a:solidFill>
                  <a:srgbClr val="0070C0"/>
                </a:solidFill>
                <a:latin typeface="Comic Sans MS" pitchFamily="66" charset="0"/>
              </a:rPr>
              <a:t>speed</a:t>
            </a:r>
            <a:r>
              <a:rPr lang="en-US" dirty="0">
                <a:latin typeface="Comic Sans MS" pitchFamily="66" charset="0"/>
              </a:rPr>
              <a:t> </a:t>
            </a:r>
            <a:r>
              <a:rPr lang="en-US" dirty="0">
                <a:solidFill>
                  <a:schemeClr val="tx1"/>
                </a:solidFill>
                <a:latin typeface="Comic Sans MS" pitchFamily="66" charset="0"/>
              </a:rPr>
              <a:t>alone. When considering multiple aspects, such as </a:t>
            </a:r>
            <a:r>
              <a:rPr lang="en-US" dirty="0">
                <a:solidFill>
                  <a:srgbClr val="0070C0"/>
                </a:solidFill>
                <a:latin typeface="Comic Sans MS" pitchFamily="66" charset="0"/>
              </a:rPr>
              <a:t>price, safety, comfort, luggage load</a:t>
            </a:r>
            <a:r>
              <a:rPr lang="en-US" dirty="0">
                <a:solidFill>
                  <a:schemeClr val="tx1"/>
                </a:solidFill>
                <a:latin typeface="Comic Sans MS" pitchFamily="66" charset="0"/>
              </a:rPr>
              <a:t>, the choice becomes much harder.</a:t>
            </a:r>
          </a:p>
        </p:txBody>
      </p:sp>
    </p:spTree>
    <p:extLst>
      <p:ext uri="{BB962C8B-B14F-4D97-AF65-F5344CB8AC3E}">
        <p14:creationId xmlns:p14="http://schemas.microsoft.com/office/powerpoint/2010/main" val="1390412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838200"/>
          </a:xfrm>
        </p:spPr>
        <p:txBody>
          <a:bodyPr/>
          <a:lstStyle/>
          <a:p>
            <a:pPr marL="45720" indent="0" algn="ctr">
              <a:buNone/>
            </a:pPr>
            <a:r>
              <a:rPr lang="en-US" sz="3200" dirty="0" err="1"/>
              <a:t>Pengertian</a:t>
            </a:r>
            <a:r>
              <a:rPr lang="en-US" sz="3200" dirty="0"/>
              <a:t> Requirements Prioritization</a:t>
            </a:r>
          </a:p>
        </p:txBody>
      </p:sp>
      <p:sp>
        <p:nvSpPr>
          <p:cNvPr id="4" name="Content Placeholder 3"/>
          <p:cNvSpPr>
            <a:spLocks noGrp="1"/>
          </p:cNvSpPr>
          <p:nvPr>
            <p:ph sz="quarter" idx="4294967295"/>
          </p:nvPr>
        </p:nvSpPr>
        <p:spPr>
          <a:xfrm>
            <a:off x="76200" y="1219200"/>
            <a:ext cx="9067800" cy="4922520"/>
          </a:xfrm>
          <a:prstGeom prst="rect">
            <a:avLst/>
          </a:prstGeom>
        </p:spPr>
        <p:txBody>
          <a:bodyPr>
            <a:noAutofit/>
          </a:bodyPr>
          <a:lstStyle/>
          <a:p>
            <a:pPr marL="45720" indent="0" algn="just">
              <a:lnSpc>
                <a:spcPct val="150000"/>
              </a:lnSpc>
              <a:buNone/>
            </a:pPr>
            <a:r>
              <a:rPr lang="id-ID" dirty="0">
                <a:solidFill>
                  <a:schemeClr val="tx1"/>
                </a:solidFill>
                <a:latin typeface="Comic Sans MS" pitchFamily="66" charset="0"/>
              </a:rPr>
              <a:t>Kebanyakan proyek perangkat lunak memiliki calon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id-ID" dirty="0">
                <a:solidFill>
                  <a:schemeClr val="tx1"/>
                </a:solidFill>
                <a:latin typeface="Comic Sans MS" pitchFamily="66" charset="0"/>
              </a:rPr>
              <a:t>lebih dari </a:t>
            </a:r>
            <a:r>
              <a:rPr lang="en-US" dirty="0">
                <a:solidFill>
                  <a:schemeClr val="tx1"/>
                </a:solidFill>
                <a:latin typeface="Comic Sans MS" pitchFamily="66" charset="0"/>
              </a:rPr>
              <a:t>yang </a:t>
            </a:r>
            <a:r>
              <a:rPr lang="id-ID" dirty="0">
                <a:solidFill>
                  <a:schemeClr val="tx1"/>
                </a:solidFill>
                <a:latin typeface="Comic Sans MS" pitchFamily="66" charset="0"/>
              </a:rPr>
              <a:t>dapat direalisasikan. </a:t>
            </a:r>
            <a:endParaRPr lang="en-US" dirty="0">
              <a:solidFill>
                <a:schemeClr val="tx1"/>
              </a:solidFill>
              <a:latin typeface="Comic Sans MS" pitchFamily="66" charset="0"/>
            </a:endParaRP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id-ID" dirty="0">
                <a:solidFill>
                  <a:schemeClr val="tx1"/>
                </a:solidFill>
                <a:latin typeface="Comic Sans MS" pitchFamily="66" charset="0"/>
              </a:rPr>
              <a:t>Prioritas membantu untuk mengidentifikasi </a:t>
            </a:r>
            <a:r>
              <a:rPr lang="en-US" dirty="0" err="1">
                <a:solidFill>
                  <a:schemeClr val="tx1"/>
                </a:solidFill>
                <a:latin typeface="Comic Sans MS" pitchFamily="66" charset="0"/>
              </a:rPr>
              <a:t>kebutuhan</a:t>
            </a:r>
            <a:r>
              <a:rPr lang="id-ID" dirty="0">
                <a:solidFill>
                  <a:schemeClr val="tx1"/>
                </a:solidFill>
                <a:latin typeface="Comic Sans MS" pitchFamily="66" charset="0"/>
              </a:rPr>
              <a:t> yang paling berharga dengan membedakan </a:t>
            </a:r>
            <a:r>
              <a:rPr lang="en-US" dirty="0" err="1">
                <a:solidFill>
                  <a:schemeClr val="tx1"/>
                </a:solidFill>
                <a:latin typeface="Comic Sans MS" pitchFamily="66" charset="0"/>
              </a:rPr>
              <a:t>hal</a:t>
            </a:r>
            <a:r>
              <a:rPr lang="en-US" dirty="0">
                <a:solidFill>
                  <a:schemeClr val="tx1"/>
                </a:solidFill>
                <a:latin typeface="Comic Sans MS" pitchFamily="66" charset="0"/>
              </a:rPr>
              <a:t> yang </a:t>
            </a:r>
            <a:r>
              <a:rPr lang="id-ID" dirty="0">
                <a:solidFill>
                  <a:schemeClr val="tx1"/>
                </a:solidFill>
                <a:latin typeface="Comic Sans MS" pitchFamily="66" charset="0"/>
              </a:rPr>
              <a:t>kritis dari</a:t>
            </a:r>
            <a:r>
              <a:rPr lang="en-US" dirty="0" err="1">
                <a:solidFill>
                  <a:schemeClr val="tx1"/>
                </a:solidFill>
                <a:latin typeface="Comic Sans MS" pitchFamily="66" charset="0"/>
              </a:rPr>
              <a:t>pada</a:t>
            </a:r>
            <a:r>
              <a:rPr lang="id-ID" dirty="0">
                <a:solidFill>
                  <a:schemeClr val="tx1"/>
                </a:solidFill>
                <a:latin typeface="Comic Sans MS" pitchFamily="66" charset="0"/>
              </a:rPr>
              <a:t> yang sepele</a:t>
            </a:r>
            <a:r>
              <a:rPr lang="en-US" dirty="0">
                <a:solidFill>
                  <a:schemeClr val="tx1"/>
                </a:solidFill>
                <a:latin typeface="Comic Sans MS" pitchFamily="66" charset="0"/>
              </a:rPr>
              <a:t>/ </a:t>
            </a:r>
            <a:r>
              <a:rPr lang="en-US" dirty="0" err="1">
                <a:solidFill>
                  <a:schemeClr val="tx1"/>
                </a:solidFill>
                <a:latin typeface="Comic Sans MS" pitchFamily="66" charset="0"/>
              </a:rPr>
              <a:t>biasa</a:t>
            </a:r>
            <a:r>
              <a:rPr lang="id-ID" dirty="0">
                <a:solidFill>
                  <a:schemeClr val="tx1"/>
                </a:solidFill>
                <a:latin typeface="Comic Sans MS" pitchFamily="66" charset="0"/>
              </a:rPr>
              <a:t>.</a:t>
            </a: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252804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a:r>
              <a:rPr lang="en-US" sz="3200" dirty="0" err="1"/>
              <a:t>Kategori</a:t>
            </a:r>
            <a:r>
              <a:rPr lang="en-US" sz="3200" dirty="0"/>
              <a:t> Requirements Prioritization</a:t>
            </a:r>
          </a:p>
        </p:txBody>
      </p:sp>
      <p:sp>
        <p:nvSpPr>
          <p:cNvPr id="4" name="Content Placeholder 3"/>
          <p:cNvSpPr>
            <a:spLocks noGrp="1"/>
          </p:cNvSpPr>
          <p:nvPr>
            <p:ph sz="quarter" idx="4294967295"/>
          </p:nvPr>
        </p:nvSpPr>
        <p:spPr>
          <a:xfrm>
            <a:off x="76200" y="990600"/>
            <a:ext cx="9067800" cy="5181600"/>
          </a:xfrm>
          <a:prstGeom prst="rect">
            <a:avLst/>
          </a:prstGeom>
        </p:spPr>
        <p:txBody>
          <a:bodyPr>
            <a:noAutofit/>
          </a:bodyPr>
          <a:lstStyle/>
          <a:p>
            <a:pPr marL="45720" indent="0" algn="just">
              <a:lnSpc>
                <a:spcPct val="150000"/>
              </a:lnSpc>
              <a:buNone/>
            </a:pPr>
            <a:r>
              <a:rPr lang="en-US" sz="2200" dirty="0">
                <a:solidFill>
                  <a:schemeClr val="tx1"/>
                </a:solidFill>
                <a:latin typeface="Comic Sans MS" pitchFamily="66" charset="0"/>
              </a:rPr>
              <a:t>Prioritization Techniques can roughly be divided into two categories: </a:t>
            </a:r>
            <a:r>
              <a:rPr lang="en-US" sz="2200" dirty="0">
                <a:solidFill>
                  <a:srgbClr val="0070C0"/>
                </a:solidFill>
                <a:latin typeface="Comic Sans MS" pitchFamily="66" charset="0"/>
              </a:rPr>
              <a:t>Methods</a:t>
            </a:r>
            <a:r>
              <a:rPr lang="en-US" sz="2200" dirty="0">
                <a:latin typeface="Comic Sans MS" pitchFamily="66" charset="0"/>
              </a:rPr>
              <a:t> </a:t>
            </a:r>
            <a:r>
              <a:rPr lang="en-US" sz="2200" dirty="0">
                <a:solidFill>
                  <a:schemeClr val="tx1"/>
                </a:solidFill>
                <a:latin typeface="Comic Sans MS" pitchFamily="66" charset="0"/>
              </a:rPr>
              <a:t>and</a:t>
            </a:r>
            <a:r>
              <a:rPr lang="en-US" sz="2200" dirty="0">
                <a:latin typeface="Comic Sans MS" pitchFamily="66" charset="0"/>
              </a:rPr>
              <a:t> </a:t>
            </a:r>
            <a:r>
              <a:rPr lang="en-US" sz="2200" dirty="0">
                <a:solidFill>
                  <a:srgbClr val="0070C0"/>
                </a:solidFill>
                <a:latin typeface="Comic Sans MS" pitchFamily="66" charset="0"/>
              </a:rPr>
              <a:t>Negotiation Approaches</a:t>
            </a:r>
          </a:p>
          <a:p>
            <a:pPr algn="just">
              <a:lnSpc>
                <a:spcPct val="150000"/>
              </a:lnSpc>
              <a:buFont typeface="Wingdings" pitchFamily="2" charset="2"/>
              <a:buChar char="ü"/>
            </a:pPr>
            <a:r>
              <a:rPr lang="id-ID" sz="2200" dirty="0">
                <a:solidFill>
                  <a:srgbClr val="0070C0"/>
                </a:solidFill>
                <a:latin typeface="Comic Sans MS" pitchFamily="66" charset="0"/>
              </a:rPr>
              <a:t>Metode</a:t>
            </a:r>
            <a:r>
              <a:rPr lang="id-ID" sz="2200" dirty="0">
                <a:latin typeface="Comic Sans MS" pitchFamily="66" charset="0"/>
              </a:rPr>
              <a:t> </a:t>
            </a:r>
            <a:r>
              <a:rPr lang="id-ID" sz="2200" dirty="0">
                <a:solidFill>
                  <a:schemeClr val="tx1"/>
                </a:solidFill>
                <a:latin typeface="Comic Sans MS" pitchFamily="66" charset="0"/>
              </a:rPr>
              <a:t>didasarkan pada </a:t>
            </a:r>
            <a:r>
              <a:rPr lang="en-US" sz="2200" dirty="0" err="1">
                <a:solidFill>
                  <a:schemeClr val="tx1"/>
                </a:solidFill>
                <a:latin typeface="Comic Sans MS" pitchFamily="66" charset="0"/>
              </a:rPr>
              <a:t>jumlah</a:t>
            </a:r>
            <a:r>
              <a:rPr lang="en-US" sz="2200" dirty="0">
                <a:solidFill>
                  <a:schemeClr val="tx1"/>
                </a:solidFill>
                <a:latin typeface="Comic Sans MS" pitchFamily="66" charset="0"/>
              </a:rPr>
              <a:t> </a:t>
            </a:r>
            <a:r>
              <a:rPr lang="id-ID" sz="2200" dirty="0">
                <a:solidFill>
                  <a:schemeClr val="tx1"/>
                </a:solidFill>
                <a:latin typeface="Comic Sans MS" pitchFamily="66" charset="0"/>
              </a:rPr>
              <a:t>menempatkan nilai ke aspek yang berbeda dari </a:t>
            </a:r>
            <a:r>
              <a:rPr lang="en-US" sz="2200" dirty="0" err="1">
                <a:solidFill>
                  <a:schemeClr val="tx1"/>
                </a:solidFill>
                <a:latin typeface="Comic Sans MS" pitchFamily="66" charset="0"/>
              </a:rPr>
              <a:t>kebutuhan</a:t>
            </a:r>
            <a:r>
              <a:rPr lang="en-US" sz="2200" dirty="0">
                <a:solidFill>
                  <a:schemeClr val="tx1"/>
                </a:solidFill>
                <a:latin typeface="Comic Sans MS" pitchFamily="66" charset="0"/>
              </a:rPr>
              <a:t>,</a:t>
            </a:r>
            <a:r>
              <a:rPr lang="id-ID" sz="2200" dirty="0">
                <a:solidFill>
                  <a:schemeClr val="tx1"/>
                </a:solidFill>
                <a:latin typeface="Comic Sans MS" pitchFamily="66" charset="0"/>
              </a:rPr>
              <a:t> sementara </a:t>
            </a:r>
            <a:r>
              <a:rPr lang="id-ID" sz="2200" dirty="0">
                <a:solidFill>
                  <a:srgbClr val="0070C0"/>
                </a:solidFill>
                <a:latin typeface="Comic Sans MS" pitchFamily="66" charset="0"/>
              </a:rPr>
              <a:t>pendekatan negosiasi </a:t>
            </a:r>
            <a:r>
              <a:rPr lang="id-ID" sz="2200" dirty="0">
                <a:solidFill>
                  <a:schemeClr val="tx1"/>
                </a:solidFill>
                <a:latin typeface="Comic Sans MS" pitchFamily="66" charset="0"/>
              </a:rPr>
              <a:t>fokus pada memberikan prioritas untuk </a:t>
            </a:r>
            <a:r>
              <a:rPr lang="en-US" sz="2200" dirty="0" err="1">
                <a:solidFill>
                  <a:schemeClr val="tx1"/>
                </a:solidFill>
                <a:latin typeface="Comic Sans MS" pitchFamily="66" charset="0"/>
              </a:rPr>
              <a:t>kebutuhan</a:t>
            </a:r>
            <a:r>
              <a:rPr lang="id-ID" sz="2200" dirty="0">
                <a:solidFill>
                  <a:schemeClr val="tx1"/>
                </a:solidFill>
                <a:latin typeface="Comic Sans MS" pitchFamily="66" charset="0"/>
              </a:rPr>
              <a:t> dengan mencapai kesepakatan antara para pemangku kepentingan yang berbeda. </a:t>
            </a:r>
            <a:endParaRPr lang="en-US" sz="2200" dirty="0">
              <a:solidFill>
                <a:schemeClr val="tx1"/>
              </a:solidFill>
              <a:latin typeface="Comic Sans MS" pitchFamily="66" charset="0"/>
            </a:endParaRPr>
          </a:p>
          <a:p>
            <a:pPr algn="just">
              <a:lnSpc>
                <a:spcPct val="150000"/>
              </a:lnSpc>
              <a:buFont typeface="Wingdings" pitchFamily="2" charset="2"/>
              <a:buChar char="ü"/>
            </a:pPr>
            <a:r>
              <a:rPr lang="id-ID" sz="2200" dirty="0">
                <a:solidFill>
                  <a:srgbClr val="0070C0"/>
                </a:solidFill>
                <a:latin typeface="Comic Sans MS" pitchFamily="66" charset="0"/>
              </a:rPr>
              <a:t>Pendekatan negosiasi </a:t>
            </a:r>
            <a:r>
              <a:rPr lang="id-ID" sz="2200" dirty="0">
                <a:solidFill>
                  <a:schemeClr val="tx1"/>
                </a:solidFill>
                <a:latin typeface="Comic Sans MS" pitchFamily="66" charset="0"/>
              </a:rPr>
              <a:t>didasarkan pada ukuran subjektif dan biasanya digunakan ketika analisis kontekstual dan ketika variabel keputusan yang saling terkait.</a:t>
            </a:r>
            <a:endParaRPr lang="en-US" sz="2200" dirty="0">
              <a:solidFill>
                <a:schemeClr val="tx1"/>
              </a:solidFill>
              <a:latin typeface="Comic Sans MS" pitchFamily="66" charset="0"/>
            </a:endParaRPr>
          </a:p>
        </p:txBody>
      </p:sp>
    </p:spTree>
    <p:extLst>
      <p:ext uri="{BB962C8B-B14F-4D97-AF65-F5344CB8AC3E}">
        <p14:creationId xmlns:p14="http://schemas.microsoft.com/office/powerpoint/2010/main" val="107150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pPr marL="45720" indent="0" algn="ctr">
              <a:buNone/>
            </a:pPr>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1295400"/>
            <a:ext cx="9067800" cy="5181600"/>
          </a:xfrm>
          <a:prstGeom prst="rect">
            <a:avLst/>
          </a:prstGeom>
        </p:spPr>
        <p:txBody>
          <a:bodyPr>
            <a:noAutofit/>
          </a:bodyPr>
          <a:lstStyle/>
          <a:p>
            <a:pPr marL="45720" indent="0" algn="just">
              <a:lnSpc>
                <a:spcPct val="150000"/>
              </a:lnSpc>
              <a:buNone/>
            </a:pPr>
            <a:r>
              <a:rPr lang="en-US" sz="2400" dirty="0" err="1">
                <a:solidFill>
                  <a:schemeClr val="tx1"/>
                </a:solidFill>
                <a:latin typeface="Comic Sans MS" pitchFamily="66" charset="0"/>
              </a:rPr>
              <a:t>Kebutuhan</a:t>
            </a:r>
            <a:r>
              <a:rPr lang="id-ID" sz="2400" dirty="0">
                <a:solidFill>
                  <a:schemeClr val="tx1"/>
                </a:solidFill>
                <a:latin typeface="Comic Sans MS" pitchFamily="66" charset="0"/>
              </a:rPr>
              <a:t> dapat diprioritaskan </a:t>
            </a:r>
            <a:r>
              <a:rPr lang="en-US" sz="2400" dirty="0" err="1">
                <a:solidFill>
                  <a:schemeClr val="tx1"/>
                </a:solidFill>
                <a:latin typeface="Comic Sans MS" pitchFamily="66" charset="0"/>
              </a:rPr>
              <a:t>kepada</a:t>
            </a:r>
            <a:r>
              <a:rPr lang="id-ID" sz="2400" dirty="0">
                <a:solidFill>
                  <a:schemeClr val="tx1"/>
                </a:solidFill>
                <a:latin typeface="Comic Sans MS" pitchFamily="66" charset="0"/>
              </a:rPr>
              <a:t> berbagai aspek. Sebuah </a:t>
            </a:r>
            <a:r>
              <a:rPr lang="id-ID" sz="2400" dirty="0">
                <a:solidFill>
                  <a:srgbClr val="0070C0"/>
                </a:solidFill>
                <a:latin typeface="Comic Sans MS" pitchFamily="66" charset="0"/>
              </a:rPr>
              <a:t>aspek</a:t>
            </a:r>
            <a:r>
              <a:rPr lang="id-ID" sz="2400" dirty="0">
                <a:solidFill>
                  <a:schemeClr val="tx1"/>
                </a:solidFill>
                <a:latin typeface="Comic Sans MS" pitchFamily="66" charset="0"/>
              </a:rPr>
              <a:t> adalah properti atau atribut dari sebuah proyek dan dapat digunakan untuk memprioritaskan kebutuhan. </a:t>
            </a:r>
            <a:endParaRPr lang="en-US" sz="2400" dirty="0">
              <a:solidFill>
                <a:schemeClr val="tx1"/>
              </a:solidFill>
              <a:latin typeface="Comic Sans MS" pitchFamily="66" charset="0"/>
            </a:endParaRPr>
          </a:p>
          <a:p>
            <a:pPr marL="45720" indent="0" algn="just">
              <a:lnSpc>
                <a:spcPct val="150000"/>
              </a:lnSpc>
              <a:buNone/>
            </a:pPr>
            <a:endParaRPr lang="en-US" sz="2400" dirty="0">
              <a:solidFill>
                <a:schemeClr val="tx1"/>
              </a:solidFill>
              <a:latin typeface="Comic Sans MS" pitchFamily="66" charset="0"/>
            </a:endParaRPr>
          </a:p>
          <a:p>
            <a:pPr marL="45720" indent="0" algn="just">
              <a:lnSpc>
                <a:spcPct val="150000"/>
              </a:lnSpc>
              <a:buNone/>
            </a:pPr>
            <a:r>
              <a:rPr lang="id-ID" sz="2400" dirty="0">
                <a:solidFill>
                  <a:schemeClr val="tx1"/>
                </a:solidFill>
                <a:latin typeface="Comic Sans MS" pitchFamily="66" charset="0"/>
              </a:rPr>
              <a:t>Aspek umum adalah </a:t>
            </a:r>
            <a:r>
              <a:rPr lang="en-US" sz="2800" dirty="0">
                <a:solidFill>
                  <a:srgbClr val="0070C0"/>
                </a:solidFill>
                <a:latin typeface="Comic Sans MS" pitchFamily="66" charset="0"/>
              </a:rPr>
              <a:t>importance</a:t>
            </a:r>
            <a:r>
              <a:rPr lang="en-US" sz="2400" dirty="0">
                <a:solidFill>
                  <a:srgbClr val="0070C0"/>
                </a:solidFill>
                <a:latin typeface="Comic Sans MS" pitchFamily="66" charset="0"/>
              </a:rPr>
              <a:t>, </a:t>
            </a:r>
            <a:r>
              <a:rPr lang="en-US" sz="2800" dirty="0">
                <a:solidFill>
                  <a:srgbClr val="0070C0"/>
                </a:solidFill>
                <a:latin typeface="Comic Sans MS" pitchFamily="66" charset="0"/>
              </a:rPr>
              <a:t>penalty</a:t>
            </a:r>
            <a:r>
              <a:rPr lang="en-US" sz="2400" dirty="0">
                <a:solidFill>
                  <a:srgbClr val="0070C0"/>
                </a:solidFill>
                <a:latin typeface="Comic Sans MS" pitchFamily="66" charset="0"/>
              </a:rPr>
              <a:t>, </a:t>
            </a:r>
            <a:r>
              <a:rPr lang="en-US" sz="2800" dirty="0">
                <a:solidFill>
                  <a:srgbClr val="0070C0"/>
                </a:solidFill>
                <a:latin typeface="Comic Sans MS" pitchFamily="66" charset="0"/>
              </a:rPr>
              <a:t>cost</a:t>
            </a:r>
            <a:r>
              <a:rPr lang="en-US" sz="2400" dirty="0">
                <a:solidFill>
                  <a:srgbClr val="0070C0"/>
                </a:solidFill>
                <a:latin typeface="Comic Sans MS" pitchFamily="66" charset="0"/>
              </a:rPr>
              <a:t>, </a:t>
            </a:r>
            <a:r>
              <a:rPr lang="en-US" sz="2800" dirty="0">
                <a:solidFill>
                  <a:srgbClr val="0070C0"/>
                </a:solidFill>
                <a:latin typeface="Comic Sans MS" pitchFamily="66" charset="0"/>
              </a:rPr>
              <a:t>time</a:t>
            </a:r>
            <a:r>
              <a:rPr lang="en-US" sz="2400" dirty="0">
                <a:solidFill>
                  <a:srgbClr val="0070C0"/>
                </a:solidFill>
                <a:latin typeface="Comic Sans MS" pitchFamily="66" charset="0"/>
              </a:rPr>
              <a:t>, </a:t>
            </a:r>
            <a:r>
              <a:rPr lang="en-US" sz="2400" dirty="0" err="1">
                <a:solidFill>
                  <a:schemeClr val="tx1"/>
                </a:solidFill>
                <a:latin typeface="Comic Sans MS" pitchFamily="66" charset="0"/>
              </a:rPr>
              <a:t>dan</a:t>
            </a:r>
            <a:r>
              <a:rPr lang="en-US" sz="2400" dirty="0">
                <a:latin typeface="Comic Sans MS" pitchFamily="66" charset="0"/>
              </a:rPr>
              <a:t> </a:t>
            </a:r>
            <a:r>
              <a:rPr lang="en-US" sz="2800" dirty="0">
                <a:solidFill>
                  <a:srgbClr val="0070C0"/>
                </a:solidFill>
                <a:latin typeface="Comic Sans MS" pitchFamily="66" charset="0"/>
              </a:rPr>
              <a:t>risk.</a:t>
            </a:r>
          </a:p>
        </p:txBody>
      </p:sp>
    </p:spTree>
    <p:extLst>
      <p:ext uri="{BB962C8B-B14F-4D97-AF65-F5344CB8AC3E}">
        <p14:creationId xmlns:p14="http://schemas.microsoft.com/office/powerpoint/2010/main" val="398667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pPr marL="45720"/>
            <a:r>
              <a:rPr lang="en-US" sz="3200" dirty="0" err="1"/>
              <a:t>Aspek</a:t>
            </a:r>
            <a:r>
              <a:rPr lang="en-US" sz="3200" dirty="0"/>
              <a:t> </a:t>
            </a:r>
            <a:r>
              <a:rPr lang="en-US" sz="3200" dirty="0" err="1"/>
              <a:t>Prioritas</a:t>
            </a:r>
            <a:endParaRPr lang="en-US" sz="3200" dirty="0"/>
          </a:p>
        </p:txBody>
      </p:sp>
      <p:sp>
        <p:nvSpPr>
          <p:cNvPr id="4" name="Content Placeholder 3"/>
          <p:cNvSpPr>
            <a:spLocks noGrp="1"/>
          </p:cNvSpPr>
          <p:nvPr>
            <p:ph sz="quarter" idx="4294967295"/>
          </p:nvPr>
        </p:nvSpPr>
        <p:spPr>
          <a:xfrm>
            <a:off x="76200" y="1295400"/>
            <a:ext cx="9067800" cy="5181600"/>
          </a:xfrm>
          <a:prstGeom prst="rect">
            <a:avLst/>
          </a:prstGeom>
        </p:spPr>
        <p:txBody>
          <a:bodyPr>
            <a:noAutofit/>
          </a:bodyPr>
          <a:lstStyle/>
          <a:p>
            <a:pPr marL="45720" indent="0" algn="just">
              <a:lnSpc>
                <a:spcPct val="150000"/>
              </a:lnSpc>
              <a:buNone/>
            </a:pPr>
            <a:r>
              <a:rPr lang="en-US" dirty="0">
                <a:solidFill>
                  <a:srgbClr val="0070C0"/>
                </a:solidFill>
                <a:latin typeface="Comic Sans MS" pitchFamily="66" charset="0"/>
              </a:rPr>
              <a:t>1. Importance/ Tingkat </a:t>
            </a:r>
            <a:r>
              <a:rPr lang="en-US" dirty="0" err="1">
                <a:solidFill>
                  <a:srgbClr val="0070C0"/>
                </a:solidFill>
                <a:latin typeface="Comic Sans MS" pitchFamily="66" charset="0"/>
              </a:rPr>
              <a:t>Kepentingannya</a:t>
            </a:r>
            <a:endParaRPr lang="en-US" dirty="0">
              <a:solidFill>
                <a:srgbClr val="0070C0"/>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Ketika</a:t>
            </a:r>
            <a:r>
              <a:rPr lang="en-US" dirty="0">
                <a:solidFill>
                  <a:schemeClr val="tx1"/>
                </a:solidFill>
                <a:latin typeface="Comic Sans MS" pitchFamily="66" charset="0"/>
              </a:rPr>
              <a:t> </a:t>
            </a:r>
            <a:r>
              <a:rPr lang="en-US" dirty="0" err="1">
                <a:solidFill>
                  <a:schemeClr val="tx1"/>
                </a:solidFill>
                <a:latin typeface="Comic Sans MS" pitchFamily="66" charset="0"/>
              </a:rPr>
              <a:t>memprioritaskan</a:t>
            </a:r>
            <a:r>
              <a:rPr lang="en-US" dirty="0">
                <a:solidFill>
                  <a:schemeClr val="tx1"/>
                </a:solidFill>
                <a:latin typeface="Comic Sans MS" pitchFamily="66" charset="0"/>
              </a:rPr>
              <a:t> </a:t>
            </a:r>
            <a:r>
              <a:rPr lang="en-US" dirty="0" err="1">
                <a:solidFill>
                  <a:schemeClr val="tx1"/>
                </a:solidFill>
                <a:latin typeface="Comic Sans MS" pitchFamily="66" charset="0"/>
              </a:rPr>
              <a:t>kepentingan</a:t>
            </a:r>
            <a:r>
              <a:rPr lang="en-US" dirty="0">
                <a:solidFill>
                  <a:schemeClr val="tx1"/>
                </a:solidFill>
                <a:latin typeface="Comic Sans MS" pitchFamily="66" charset="0"/>
              </a:rPr>
              <a:t>, </a:t>
            </a:r>
            <a:r>
              <a:rPr lang="en-US" dirty="0" err="1">
                <a:solidFill>
                  <a:schemeClr val="tx1"/>
                </a:solidFill>
                <a:latin typeface="Comic Sans MS" pitchFamily="66" charset="0"/>
              </a:rPr>
              <a:t>para</a:t>
            </a:r>
            <a:r>
              <a:rPr lang="en-US" dirty="0">
                <a:solidFill>
                  <a:schemeClr val="tx1"/>
                </a:solidFill>
                <a:latin typeface="Comic Sans MS" pitchFamily="66" charset="0"/>
              </a:rPr>
              <a:t> </a:t>
            </a:r>
            <a:r>
              <a:rPr lang="en-US" dirty="0" err="1">
                <a:solidFill>
                  <a:schemeClr val="tx1"/>
                </a:solidFill>
                <a:latin typeface="Comic Sans MS" pitchFamily="66" charset="0"/>
              </a:rPr>
              <a:t>pemangku</a:t>
            </a:r>
            <a:r>
              <a:rPr lang="en-US" dirty="0">
                <a:solidFill>
                  <a:schemeClr val="tx1"/>
                </a:solidFill>
                <a:latin typeface="Comic Sans MS" pitchFamily="66" charset="0"/>
              </a:rPr>
              <a:t> </a:t>
            </a:r>
            <a:r>
              <a:rPr lang="en-US" dirty="0" err="1">
                <a:solidFill>
                  <a:schemeClr val="tx1"/>
                </a:solidFill>
                <a:latin typeface="Comic Sans MS" pitchFamily="66" charset="0"/>
              </a:rPr>
              <a:t>kepentingan</a:t>
            </a:r>
            <a:r>
              <a:rPr lang="en-US" dirty="0">
                <a:solidFill>
                  <a:schemeClr val="tx1"/>
                </a:solidFill>
                <a:latin typeface="Comic Sans MS" pitchFamily="66" charset="0"/>
              </a:rPr>
              <a:t> </a:t>
            </a:r>
            <a:r>
              <a:rPr lang="en-US" dirty="0" err="1">
                <a:solidFill>
                  <a:schemeClr val="tx1"/>
                </a:solidFill>
                <a:latin typeface="Comic Sans MS" pitchFamily="66" charset="0"/>
              </a:rPr>
              <a:t>harus</a:t>
            </a:r>
            <a:r>
              <a:rPr lang="en-US" dirty="0">
                <a:solidFill>
                  <a:schemeClr val="tx1"/>
                </a:solidFill>
                <a:latin typeface="Comic Sans MS" pitchFamily="66" charset="0"/>
              </a:rPr>
              <a:t> </a:t>
            </a:r>
            <a:r>
              <a:rPr lang="en-US" dirty="0" err="1">
                <a:solidFill>
                  <a:schemeClr val="tx1"/>
                </a:solidFill>
                <a:latin typeface="Comic Sans MS" pitchFamily="66" charset="0"/>
              </a:rPr>
              <a:t>memprioritaskan</a:t>
            </a:r>
            <a:r>
              <a:rPr lang="en-US" dirty="0">
                <a:solidFill>
                  <a:schemeClr val="tx1"/>
                </a:solidFill>
                <a:latin typeface="Comic Sans MS" pitchFamily="66" charset="0"/>
              </a:rPr>
              <a:t> </a:t>
            </a:r>
            <a:r>
              <a:rPr lang="en-US" dirty="0" err="1">
                <a:solidFill>
                  <a:schemeClr val="tx1"/>
                </a:solidFill>
                <a:latin typeface="Comic Sans MS" pitchFamily="66" charset="0"/>
              </a:rPr>
              <a:t>mana</a:t>
            </a:r>
            <a:r>
              <a:rPr lang="en-US" dirty="0">
                <a:solidFill>
                  <a:schemeClr val="tx1"/>
                </a:solidFill>
                <a:latin typeface="Comic Sans MS" pitchFamily="66" charset="0"/>
              </a:rPr>
              <a:t> </a:t>
            </a:r>
            <a:r>
              <a:rPr lang="en-US" dirty="0" err="1">
                <a:solidFill>
                  <a:schemeClr val="tx1"/>
                </a:solidFill>
                <a:latin typeface="Comic Sans MS" pitchFamily="66" charset="0"/>
              </a:rPr>
              <a:t>persyaratan</a:t>
            </a:r>
            <a:r>
              <a:rPr lang="en-US" dirty="0">
                <a:solidFill>
                  <a:schemeClr val="tx1"/>
                </a:solidFill>
                <a:latin typeface="Comic Sans MS" pitchFamily="66" charset="0"/>
              </a:rPr>
              <a:t> yang paling </a:t>
            </a:r>
            <a:r>
              <a:rPr lang="en-US" dirty="0" err="1">
                <a:solidFill>
                  <a:schemeClr val="tx1"/>
                </a:solidFill>
                <a:latin typeface="Comic Sans MS" pitchFamily="66" charset="0"/>
              </a:rPr>
              <a:t>penting</a:t>
            </a:r>
            <a:r>
              <a:rPr lang="en-US" dirty="0">
                <a:solidFill>
                  <a:schemeClr val="tx1"/>
                </a:solidFill>
                <a:latin typeface="Comic Sans MS" pitchFamily="66" charset="0"/>
              </a:rPr>
              <a:t> </a:t>
            </a:r>
            <a:r>
              <a:rPr lang="en-US" dirty="0" err="1">
                <a:solidFill>
                  <a:schemeClr val="tx1"/>
                </a:solidFill>
                <a:latin typeface="Comic Sans MS" pitchFamily="66" charset="0"/>
              </a:rPr>
              <a:t>bagi</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Namun</a:t>
            </a:r>
            <a:r>
              <a:rPr lang="en-US" dirty="0">
                <a:solidFill>
                  <a:schemeClr val="tx1"/>
                </a:solidFill>
                <a:latin typeface="Comic Sans MS" pitchFamily="66" charset="0"/>
              </a:rPr>
              <a:t>, </a:t>
            </a:r>
            <a:r>
              <a:rPr lang="en-US" dirty="0" err="1">
                <a:solidFill>
                  <a:schemeClr val="tx1"/>
                </a:solidFill>
                <a:latin typeface="Comic Sans MS" pitchFamily="66" charset="0"/>
              </a:rPr>
              <a:t>penting</a:t>
            </a:r>
            <a:r>
              <a:rPr lang="en-US" dirty="0">
                <a:solidFill>
                  <a:schemeClr val="tx1"/>
                </a:solidFill>
                <a:latin typeface="Comic Sans MS" pitchFamily="66" charset="0"/>
              </a:rPr>
              <a:t> </a:t>
            </a:r>
            <a:r>
              <a:rPr lang="en-US" dirty="0" err="1">
                <a:solidFill>
                  <a:schemeClr val="tx1"/>
                </a:solidFill>
                <a:latin typeface="Comic Sans MS" pitchFamily="66" charset="0"/>
              </a:rPr>
              <a:t>bisa</a:t>
            </a:r>
            <a:r>
              <a:rPr lang="en-US" dirty="0">
                <a:solidFill>
                  <a:schemeClr val="tx1"/>
                </a:solidFill>
                <a:latin typeface="Comic Sans MS" pitchFamily="66" charset="0"/>
              </a:rPr>
              <a:t> </a:t>
            </a:r>
            <a:r>
              <a:rPr lang="en-US" dirty="0" err="1">
                <a:solidFill>
                  <a:schemeClr val="tx1"/>
                </a:solidFill>
                <a:latin typeface="Comic Sans MS" pitchFamily="66" charset="0"/>
              </a:rPr>
              <a:t>menjadi</a:t>
            </a:r>
            <a:r>
              <a:rPr lang="en-US" dirty="0">
                <a:solidFill>
                  <a:schemeClr val="tx1"/>
                </a:solidFill>
                <a:latin typeface="Comic Sans MS" pitchFamily="66" charset="0"/>
              </a:rPr>
              <a:t> </a:t>
            </a:r>
            <a:r>
              <a:rPr lang="en-US" dirty="0" err="1">
                <a:solidFill>
                  <a:schemeClr val="tx1"/>
                </a:solidFill>
                <a:latin typeface="Comic Sans MS" pitchFamily="66" charset="0"/>
              </a:rPr>
              <a:t>konsep</a:t>
            </a:r>
            <a:r>
              <a:rPr lang="en-US" dirty="0">
                <a:solidFill>
                  <a:schemeClr val="tx1"/>
                </a:solidFill>
                <a:latin typeface="Comic Sans MS" pitchFamily="66" charset="0"/>
              </a:rPr>
              <a:t> yang </a:t>
            </a:r>
            <a:r>
              <a:rPr lang="en-US" dirty="0" err="1">
                <a:solidFill>
                  <a:schemeClr val="tx1"/>
                </a:solidFill>
                <a:latin typeface="Comic Sans MS" pitchFamily="66" charset="0"/>
              </a:rPr>
              <a:t>sangat</a:t>
            </a:r>
            <a:r>
              <a:rPr lang="en-US" dirty="0">
                <a:solidFill>
                  <a:schemeClr val="tx1"/>
                </a:solidFill>
                <a:latin typeface="Comic Sans MS" pitchFamily="66" charset="0"/>
              </a:rPr>
              <a:t> </a:t>
            </a:r>
            <a:r>
              <a:rPr lang="en-US" dirty="0" err="1">
                <a:solidFill>
                  <a:schemeClr val="tx1"/>
                </a:solidFill>
                <a:latin typeface="Comic Sans MS" pitchFamily="66" charset="0"/>
              </a:rPr>
              <a:t>beragam</a:t>
            </a:r>
            <a:r>
              <a:rPr lang="en-US" dirty="0">
                <a:solidFill>
                  <a:schemeClr val="tx1"/>
                </a:solidFill>
                <a:latin typeface="Comic Sans MS" pitchFamily="66" charset="0"/>
              </a:rPr>
              <a:t> </a:t>
            </a:r>
            <a:r>
              <a:rPr lang="en-US" dirty="0" err="1">
                <a:solidFill>
                  <a:schemeClr val="tx1"/>
                </a:solidFill>
                <a:latin typeface="Comic Sans MS" pitchFamily="66" charset="0"/>
              </a:rPr>
              <a:t>karena</a:t>
            </a:r>
            <a:r>
              <a:rPr lang="en-US" dirty="0">
                <a:solidFill>
                  <a:schemeClr val="tx1"/>
                </a:solidFill>
                <a:latin typeface="Comic Sans MS" pitchFamily="66" charset="0"/>
              </a:rPr>
              <a:t> </a:t>
            </a:r>
            <a:r>
              <a:rPr lang="en-US" dirty="0" err="1">
                <a:solidFill>
                  <a:schemeClr val="tx1"/>
                </a:solidFill>
                <a:latin typeface="Comic Sans MS" pitchFamily="66" charset="0"/>
              </a:rPr>
              <a:t>sangat</a:t>
            </a:r>
            <a:r>
              <a:rPr lang="en-US" dirty="0">
                <a:solidFill>
                  <a:schemeClr val="tx1"/>
                </a:solidFill>
                <a:latin typeface="Comic Sans MS" pitchFamily="66" charset="0"/>
              </a:rPr>
              <a:t> </a:t>
            </a:r>
            <a:r>
              <a:rPr lang="en-US" dirty="0" err="1">
                <a:solidFill>
                  <a:schemeClr val="tx1"/>
                </a:solidFill>
                <a:latin typeface="Comic Sans MS" pitchFamily="66" charset="0"/>
              </a:rPr>
              <a:t>tergantung</a:t>
            </a: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perspektif</a:t>
            </a:r>
            <a:r>
              <a:rPr lang="en-US" dirty="0">
                <a:solidFill>
                  <a:schemeClr val="tx1"/>
                </a:solidFill>
                <a:latin typeface="Comic Sans MS" pitchFamily="66" charset="0"/>
              </a:rPr>
              <a:t> yang </a:t>
            </a:r>
            <a:r>
              <a:rPr lang="en-US" dirty="0" err="1">
                <a:solidFill>
                  <a:schemeClr val="tx1"/>
                </a:solidFill>
                <a:latin typeface="Comic Sans MS" pitchFamily="66" charset="0"/>
              </a:rPr>
              <a:t>dimiliki</a:t>
            </a:r>
            <a:r>
              <a:rPr lang="en-US" dirty="0">
                <a:solidFill>
                  <a:schemeClr val="tx1"/>
                </a:solidFill>
                <a:latin typeface="Comic Sans MS" pitchFamily="66" charset="0"/>
              </a:rPr>
              <a:t> </a:t>
            </a:r>
            <a:r>
              <a:rPr lang="en-US" dirty="0" err="1">
                <a:solidFill>
                  <a:schemeClr val="tx1"/>
                </a:solidFill>
                <a:latin typeface="Comic Sans MS" pitchFamily="66" charset="0"/>
              </a:rPr>
              <a:t>pemangku</a:t>
            </a:r>
            <a:r>
              <a:rPr lang="en-US" dirty="0">
                <a:solidFill>
                  <a:schemeClr val="tx1"/>
                </a:solidFill>
                <a:latin typeface="Comic Sans MS" pitchFamily="66" charset="0"/>
              </a:rPr>
              <a:t> </a:t>
            </a:r>
            <a:r>
              <a:rPr lang="en-US" dirty="0" err="1">
                <a:solidFill>
                  <a:schemeClr val="tx1"/>
                </a:solidFill>
                <a:latin typeface="Comic Sans MS" pitchFamily="66" charset="0"/>
              </a:rPr>
              <a:t>kepentingan</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1174246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3680</TotalTime>
  <Words>1637</Words>
  <Application>Microsoft Office PowerPoint</Application>
  <PresentationFormat>On-screen Show (4:3)</PresentationFormat>
  <Paragraphs>182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Executive</vt:lpstr>
      <vt:lpstr>Teknik Informatika S1</vt:lpstr>
      <vt:lpstr>SILABUS MATA KULIAH</vt:lpstr>
      <vt:lpstr>Requirements Prioritization</vt:lpstr>
      <vt:lpstr>Pendahuluan Requirements Prioritization</vt:lpstr>
      <vt:lpstr>Pendahuluan Requirements Prioritization</vt:lpstr>
      <vt:lpstr>Pengertian Requirements Prioritization</vt:lpstr>
      <vt:lpstr>Kategori Requirements Prioritization</vt:lpstr>
      <vt:lpstr>Aspek Prioritas</vt:lpstr>
      <vt:lpstr>Aspek Prioritas</vt:lpstr>
      <vt:lpstr>Aspek Prioritas</vt:lpstr>
      <vt:lpstr>Aspek Prioritas</vt:lpstr>
      <vt:lpstr>Aspek Prioritas</vt:lpstr>
      <vt:lpstr>Aspek Prioritas</vt:lpstr>
      <vt:lpstr>Aspek Prioritas</vt:lpstr>
      <vt:lpstr>Aspek Prioritas</vt:lpstr>
      <vt:lpstr>Aspek Prioritas</vt:lpstr>
      <vt:lpstr>Prioritization Techniques</vt:lpstr>
      <vt:lpstr>Prioritization Techniques</vt:lpstr>
      <vt:lpstr>Prioritization Techniques</vt:lpstr>
      <vt:lpstr>Prioritization Techniques – Contoh AHP</vt:lpstr>
      <vt:lpstr>Prioritization Techniques</vt:lpstr>
      <vt:lpstr>Prioritization Techniques</vt:lpstr>
      <vt:lpstr>Prioritization Techniques</vt:lpstr>
      <vt:lpstr>Prioritization Techniques</vt:lpstr>
      <vt:lpstr>Prioritization Techniques</vt:lpstr>
      <vt:lpstr>Prioritization Techniques</vt:lpstr>
      <vt:lpstr>Which Prioritization Technique to Choose</vt:lpstr>
      <vt:lpstr>Stakeholders yang terlibat dalam proses prioritas</vt:lpstr>
      <vt:lpstr>Stakeholders yang terlibat dalam proses prioritas</vt:lpstr>
      <vt:lpstr>Stakeholders yang terlibat dalam proses prioritas</vt:lpstr>
      <vt:lpstr>Stakeholders yang terlibat dalam proses prioritas</vt:lpstr>
      <vt:lpstr>Stakeholders yang terlibat dalam proses prioritas</vt:lpstr>
      <vt:lpstr>Stakeholders yang terlibat dalam proses prioritas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teknik informatika 1</cp:lastModifiedBy>
  <cp:revision>281</cp:revision>
  <dcterms:created xsi:type="dcterms:W3CDTF">2014-02-27T04:21:26Z</dcterms:created>
  <dcterms:modified xsi:type="dcterms:W3CDTF">2021-02-28T09:38:07Z</dcterms:modified>
</cp:coreProperties>
</file>