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41"/>
  </p:notesMasterIdLst>
  <p:sldIdLst>
    <p:sldId id="256" r:id="rId2"/>
    <p:sldId id="448" r:id="rId3"/>
    <p:sldId id="449" r:id="rId4"/>
    <p:sldId id="487" r:id="rId5"/>
    <p:sldId id="450" r:id="rId6"/>
    <p:sldId id="485" r:id="rId7"/>
    <p:sldId id="452" r:id="rId8"/>
    <p:sldId id="489" r:id="rId9"/>
    <p:sldId id="490" r:id="rId10"/>
    <p:sldId id="456" r:id="rId11"/>
    <p:sldId id="492" r:id="rId12"/>
    <p:sldId id="493" r:id="rId13"/>
    <p:sldId id="494" r:id="rId14"/>
    <p:sldId id="495" r:id="rId15"/>
    <p:sldId id="496" r:id="rId16"/>
    <p:sldId id="497" r:id="rId17"/>
    <p:sldId id="461" r:id="rId18"/>
    <p:sldId id="500" r:id="rId19"/>
    <p:sldId id="502" r:id="rId20"/>
    <p:sldId id="504" r:id="rId21"/>
    <p:sldId id="505" r:id="rId22"/>
    <p:sldId id="466" r:id="rId23"/>
    <p:sldId id="506" r:id="rId24"/>
    <p:sldId id="507" r:id="rId25"/>
    <p:sldId id="508" r:id="rId26"/>
    <p:sldId id="509" r:id="rId27"/>
    <p:sldId id="510" r:id="rId28"/>
    <p:sldId id="511" r:id="rId29"/>
    <p:sldId id="512" r:id="rId30"/>
    <p:sldId id="513" r:id="rId31"/>
    <p:sldId id="514" r:id="rId32"/>
    <p:sldId id="515" r:id="rId33"/>
    <p:sldId id="516" r:id="rId34"/>
    <p:sldId id="517" r:id="rId35"/>
    <p:sldId id="518" r:id="rId36"/>
    <p:sldId id="519" r:id="rId37"/>
    <p:sldId id="520" r:id="rId38"/>
    <p:sldId id="521" r:id="rId39"/>
    <p:sldId id="44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89858" autoAdjust="0"/>
  </p:normalViewPr>
  <p:slideViewPr>
    <p:cSldViewPr>
      <p:cViewPr varScale="1">
        <p:scale>
          <a:sx n="62" d="100"/>
          <a:sy n="62" d="100"/>
        </p:scale>
        <p:origin x="-1512" y="-78"/>
      </p:cViewPr>
      <p:guideLst>
        <p:guide orient="horz" pos="2160"/>
        <p:guide pos="2880"/>
      </p:guideLst>
    </p:cSldViewPr>
  </p:slideViewPr>
  <p:outlineViewPr>
    <p:cViewPr>
      <p:scale>
        <a:sx n="33" d="100"/>
        <a:sy n="33" d="100"/>
      </p:scale>
      <p:origin x="0" y="400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B68DAB-7320-458B-B939-EF8098742320}" type="datetimeFigureOut">
              <a:rPr lang="en-US" smtClean="0"/>
              <a:t>2/28/2021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0B307-1DB8-4B2E-B6B2-1E20563C4C7F}" type="slidenum">
              <a:rPr lang="en-US" smtClean="0"/>
              <a:t>‹#›</a:t>
            </a:fld>
            <a:endParaRPr lang="en-US"/>
          </a:p>
        </p:txBody>
      </p:sp>
    </p:spTree>
    <p:extLst>
      <p:ext uri="{BB962C8B-B14F-4D97-AF65-F5344CB8AC3E}">
        <p14:creationId xmlns:p14="http://schemas.microsoft.com/office/powerpoint/2010/main" val="2408942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t>Requirements traceability is, generally speaking, achieved through associating related information objects such as:</a:t>
            </a:r>
          </a:p>
          <a:p>
            <a:pPr algn="just">
              <a:lnSpc>
                <a:spcPct val="150000"/>
              </a:lnSpc>
              <a:buFont typeface="Wingdings" pitchFamily="2" charset="2"/>
              <a:buChar char="Ø"/>
            </a:pPr>
            <a:r>
              <a:rPr lang="en-US" sz="1200" dirty="0"/>
              <a:t>Requirements and related system components satisfying those requirements</a:t>
            </a:r>
          </a:p>
          <a:p>
            <a:pPr algn="just">
              <a:lnSpc>
                <a:spcPct val="150000"/>
              </a:lnSpc>
              <a:buFont typeface="Wingdings" pitchFamily="2" charset="2"/>
              <a:buChar char="Ø"/>
            </a:pPr>
            <a:r>
              <a:rPr lang="en-US" sz="1200" dirty="0"/>
              <a:t>System objectives and requirements derived from those requirements</a:t>
            </a:r>
          </a:p>
          <a:p>
            <a:pPr algn="just">
              <a:lnSpc>
                <a:spcPct val="150000"/>
              </a:lnSpc>
              <a:buFont typeface="Wingdings" pitchFamily="2" charset="2"/>
              <a:buChar char="Ø"/>
            </a:pPr>
            <a:r>
              <a:rPr lang="en-US" sz="1200" dirty="0"/>
              <a:t>Change proposals and requirements which they intend to change</a:t>
            </a:r>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5</a:t>
            </a:fld>
            <a:endParaRPr lang="en-US"/>
          </a:p>
        </p:txBody>
      </p:sp>
    </p:spTree>
    <p:extLst>
      <p:ext uri="{BB962C8B-B14F-4D97-AF65-F5344CB8AC3E}">
        <p14:creationId xmlns:p14="http://schemas.microsoft.com/office/powerpoint/2010/main" val="127861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just">
              <a:lnSpc>
                <a:spcPct val="150000"/>
              </a:lnSpc>
              <a:buNone/>
            </a:pPr>
            <a:r>
              <a:rPr lang="en-US" sz="1200" dirty="0"/>
              <a:t>Requirements traceability is, generally speaking, achieved through associating related information objects such as:</a:t>
            </a:r>
          </a:p>
          <a:p>
            <a:pPr algn="just">
              <a:lnSpc>
                <a:spcPct val="150000"/>
              </a:lnSpc>
              <a:buFont typeface="Wingdings" pitchFamily="2" charset="2"/>
              <a:buChar char="Ø"/>
            </a:pPr>
            <a:r>
              <a:rPr lang="en-US" sz="1200" dirty="0"/>
              <a:t>Requirements and related system components satisfying those requirements</a:t>
            </a:r>
          </a:p>
          <a:p>
            <a:pPr algn="just">
              <a:lnSpc>
                <a:spcPct val="150000"/>
              </a:lnSpc>
              <a:buFont typeface="Wingdings" pitchFamily="2" charset="2"/>
              <a:buChar char="Ø"/>
            </a:pPr>
            <a:r>
              <a:rPr lang="en-US" sz="1200" dirty="0"/>
              <a:t>System objectives and requirements derived from those requirements</a:t>
            </a:r>
          </a:p>
          <a:p>
            <a:pPr algn="just">
              <a:lnSpc>
                <a:spcPct val="150000"/>
              </a:lnSpc>
              <a:buFont typeface="Wingdings" pitchFamily="2" charset="2"/>
              <a:buChar char="Ø"/>
            </a:pPr>
            <a:r>
              <a:rPr lang="en-US" sz="1200" dirty="0"/>
              <a:t>Change proposals and requirements which they intend to change</a:t>
            </a:r>
          </a:p>
          <a:p>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6</a:t>
            </a:fld>
            <a:endParaRPr lang="en-US"/>
          </a:p>
        </p:txBody>
      </p:sp>
    </p:spTree>
    <p:extLst>
      <p:ext uri="{BB962C8B-B14F-4D97-AF65-F5344CB8AC3E}">
        <p14:creationId xmlns:p14="http://schemas.microsoft.com/office/powerpoint/2010/main" val="1278616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CB5D86-C893-4966-9211-771754B3E3A1}" type="datetimeFigureOut">
              <a:rPr lang="en-US" smtClean="0"/>
              <a:t>2/28/2021</a:t>
            </a:fld>
            <a:endParaRPr lang="en-US"/>
          </a:p>
        </p:txBody>
      </p:sp>
      <p:sp>
        <p:nvSpPr>
          <p:cNvPr id="8" name="Slide Number Placeholder 7"/>
          <p:cNvSpPr>
            <a:spLocks noGrp="1"/>
          </p:cNvSpPr>
          <p:nvPr>
            <p:ph type="sldNum" sz="quarter" idx="11"/>
          </p:nvPr>
        </p:nvSpPr>
        <p:spPr/>
        <p:txBody>
          <a:bodyPr/>
          <a:lstStyle/>
          <a:p>
            <a:fld id="{4336E96B-F38E-44AB-8C93-BAB3189C017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CB5D86-C893-4966-9211-771754B3E3A1}"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5CB5D86-C893-4966-9211-771754B3E3A1}"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6E96B-F38E-44AB-8C93-BAB3189C017C}"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CB5D86-C893-4966-9211-771754B3E3A1}"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B5D86-C893-4966-9211-771754B3E3A1}" type="datetimeFigureOut">
              <a:rPr lang="en-US" smtClean="0"/>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B5D86-C893-4966-9211-771754B3E3A1}"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B5D86-C893-4966-9211-771754B3E3A1}"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5CB5D86-C893-4966-9211-771754B3E3A1}" type="datetimeFigureOut">
              <a:rPr lang="en-US" smtClean="0"/>
              <a:t>2/28/2021</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336E96B-F38E-44AB-8C93-BAB3189C017C}"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342900"/>
            <a:ext cx="7543800" cy="914400"/>
          </a:xfrm>
        </p:spPr>
        <p:txBody>
          <a:bodyPr>
            <a:normAutofit/>
          </a:bodyPr>
          <a:lstStyle/>
          <a:p>
            <a:pPr marL="182880" indent="0">
              <a:buNone/>
            </a:pPr>
            <a:r>
              <a:rPr lang="en-US" sz="4800" dirty="0" err="1">
                <a:latin typeface="Times New Roman" pitchFamily="18" charset="0"/>
                <a:cs typeface="Times New Roman" pitchFamily="18" charset="0"/>
              </a:rPr>
              <a:t>Teknik</a:t>
            </a:r>
            <a:r>
              <a:rPr lang="en-US" sz="4800" dirty="0">
                <a:latin typeface="Times New Roman" pitchFamily="18" charset="0"/>
                <a:cs typeface="Times New Roman" pitchFamily="18" charset="0"/>
              </a:rPr>
              <a:t> </a:t>
            </a:r>
            <a:r>
              <a:rPr lang="en-US" sz="4800" dirty="0" err="1">
                <a:latin typeface="Times New Roman" pitchFamily="18" charset="0"/>
                <a:cs typeface="Times New Roman" pitchFamily="18" charset="0"/>
              </a:rPr>
              <a:t>Informatika</a:t>
            </a:r>
            <a:r>
              <a:rPr lang="en-US" sz="4800" dirty="0">
                <a:latin typeface="Times New Roman" pitchFamily="18" charset="0"/>
                <a:cs typeface="Times New Roman" pitchFamily="18" charset="0"/>
              </a:rPr>
              <a:t> S1</a:t>
            </a:r>
          </a:p>
        </p:txBody>
      </p:sp>
      <p:sp>
        <p:nvSpPr>
          <p:cNvPr id="3" name="Subtitle 2"/>
          <p:cNvSpPr>
            <a:spLocks noGrp="1"/>
          </p:cNvSpPr>
          <p:nvPr>
            <p:ph type="subTitle" idx="1"/>
          </p:nvPr>
        </p:nvSpPr>
        <p:spPr>
          <a:xfrm>
            <a:off x="318655" y="4419600"/>
            <a:ext cx="6082105" cy="2133600"/>
          </a:xfrm>
        </p:spPr>
        <p:txBody>
          <a:bodyPr>
            <a:normAutofit/>
          </a:bodyPr>
          <a:lstStyle/>
          <a:p>
            <a:pPr algn="l"/>
            <a:r>
              <a:rPr lang="en-US" dirty="0" err="1">
                <a:solidFill>
                  <a:schemeClr val="tx1"/>
                </a:solidFill>
                <a:latin typeface="Comic Sans MS" pitchFamily="66" charset="0"/>
                <a:cs typeface="Times New Roman" pitchFamily="18" charset="0"/>
              </a:rPr>
              <a:t>Disusun</a:t>
            </a:r>
            <a:r>
              <a:rPr lang="en-US" dirty="0">
                <a:solidFill>
                  <a:schemeClr val="tx1"/>
                </a:solidFill>
                <a:latin typeface="Comic Sans MS" pitchFamily="66" charset="0"/>
                <a:cs typeface="Times New Roman" pitchFamily="18" charset="0"/>
              </a:rPr>
              <a:t> </a:t>
            </a:r>
            <a:r>
              <a:rPr lang="en-US" dirty="0" err="1">
                <a:solidFill>
                  <a:schemeClr val="tx1"/>
                </a:solidFill>
                <a:latin typeface="Comic Sans MS" pitchFamily="66" charset="0"/>
                <a:cs typeface="Times New Roman" pitchFamily="18" charset="0"/>
              </a:rPr>
              <a:t>Oleh</a:t>
            </a:r>
            <a:r>
              <a:rPr lang="en-US" dirty="0">
                <a:solidFill>
                  <a:schemeClr val="tx1"/>
                </a:solidFill>
                <a:latin typeface="Comic Sans MS" pitchFamily="66" charset="0"/>
                <a:cs typeface="Times New Roman" pitchFamily="18" charset="0"/>
              </a:rPr>
              <a:t>:</a:t>
            </a:r>
          </a:p>
          <a:p>
            <a:pPr algn="l"/>
            <a:r>
              <a:rPr lang="en-US" dirty="0" smtClean="0">
                <a:solidFill>
                  <a:schemeClr val="tx1"/>
                </a:solidFill>
                <a:latin typeface="Comic Sans MS" pitchFamily="66" charset="0"/>
                <a:cs typeface="Times New Roman" pitchFamily="18" charset="0"/>
              </a:rPr>
              <a:t>Tim SRE</a:t>
            </a:r>
            <a:endParaRPr lang="en-US" dirty="0">
              <a:solidFill>
                <a:schemeClr val="tx1"/>
              </a:solidFill>
              <a:latin typeface="Comic Sans MS" pitchFamily="66" charset="0"/>
              <a:cs typeface="Times New Roman" pitchFamily="18" charset="0"/>
            </a:endParaRPr>
          </a:p>
        </p:txBody>
      </p:sp>
      <p:sp>
        <p:nvSpPr>
          <p:cNvPr id="4" name="Title 1"/>
          <p:cNvSpPr txBox="1">
            <a:spLocks/>
          </p:cNvSpPr>
          <p:nvPr/>
        </p:nvSpPr>
        <p:spPr>
          <a:xfrm>
            <a:off x="0" y="2895600"/>
            <a:ext cx="8915400" cy="9144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sz="2800" i="1" dirty="0">
                <a:solidFill>
                  <a:schemeClr val="tx1"/>
                </a:solidFill>
                <a:latin typeface="Times New Roman" pitchFamily="18" charset="0"/>
                <a:cs typeface="Times New Roman" pitchFamily="18" charset="0"/>
              </a:rPr>
              <a:t>Requirement Interdependencies</a:t>
            </a:r>
          </a:p>
        </p:txBody>
      </p:sp>
      <p:pic>
        <p:nvPicPr>
          <p:cNvPr id="5" name="Picture 6" descr="world_connected_hg_cl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906494" y="3200400"/>
            <a:ext cx="2223651" cy="148243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0" y="2133600"/>
            <a:ext cx="8839200" cy="9144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sz="3600" dirty="0">
                <a:solidFill>
                  <a:schemeClr val="tx1"/>
                </a:solidFill>
                <a:latin typeface="Comic Sans MS" pitchFamily="66" charset="0"/>
                <a:cs typeface="Times New Roman" pitchFamily="18" charset="0"/>
              </a:rPr>
              <a:t>Software Requirement Engineering</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804" y="168121"/>
            <a:ext cx="1358596" cy="1355879"/>
          </a:xfrm>
          <a:prstGeom prst="rect">
            <a:avLst/>
          </a:prstGeom>
        </p:spPr>
      </p:pic>
    </p:spTree>
    <p:extLst>
      <p:ext uri="{BB962C8B-B14F-4D97-AF65-F5344CB8AC3E}">
        <p14:creationId xmlns:p14="http://schemas.microsoft.com/office/powerpoint/2010/main" val="5492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lvl="0"/>
            <a:r>
              <a:rPr lang="id-ID" sz="3200" b="1" dirty="0">
                <a:effectLst/>
              </a:rPr>
              <a:t>Tipe-tipe </a:t>
            </a:r>
            <a:r>
              <a:rPr lang="id-ID" sz="3200" b="1" i="1" dirty="0">
                <a:effectLst/>
              </a:rPr>
              <a:t>Requirements Tracebility</a:t>
            </a:r>
            <a:endParaRPr lang="en-US" sz="3200" b="1" dirty="0">
              <a:effectLst/>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l="23991" t="33621" r="38204" b="17242"/>
          <a:stretch/>
        </p:blipFill>
        <p:spPr bwMode="auto">
          <a:xfrm>
            <a:off x="1142999" y="990600"/>
            <a:ext cx="7086601" cy="5029200"/>
          </a:xfrm>
          <a:prstGeom prst="rect">
            <a:avLst/>
          </a:prstGeom>
          <a:noFill/>
          <a:ln>
            <a:noFill/>
          </a:ln>
          <a:effectLst/>
          <a:extLst/>
        </p:spPr>
      </p:pic>
    </p:spTree>
    <p:extLst>
      <p:ext uri="{BB962C8B-B14F-4D97-AF65-F5344CB8AC3E}">
        <p14:creationId xmlns:p14="http://schemas.microsoft.com/office/powerpoint/2010/main" val="3813420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lvl="0"/>
            <a:r>
              <a:rPr lang="id-ID" sz="3200" b="1" dirty="0">
                <a:effectLst/>
              </a:rPr>
              <a:t>Tipe-tipe </a:t>
            </a:r>
            <a:r>
              <a:rPr lang="id-ID" sz="3200" b="1" i="1" dirty="0">
                <a:effectLst/>
              </a:rPr>
              <a:t>Requirements Tracebility</a:t>
            </a:r>
            <a:endParaRPr lang="en-US" sz="3200" b="1" dirty="0">
              <a:effectLst/>
            </a:endParaRPr>
          </a:p>
        </p:txBody>
      </p:sp>
      <p:sp>
        <p:nvSpPr>
          <p:cNvPr id="3" name="Rectangle 2"/>
          <p:cNvSpPr/>
          <p:nvPr/>
        </p:nvSpPr>
        <p:spPr>
          <a:xfrm>
            <a:off x="533400" y="1120676"/>
            <a:ext cx="7848600" cy="2811282"/>
          </a:xfrm>
          <a:prstGeom prst="rect">
            <a:avLst/>
          </a:prstGeom>
        </p:spPr>
        <p:txBody>
          <a:bodyPr wrap="square">
            <a:spAutoFit/>
          </a:bodyPr>
          <a:lstStyle/>
          <a:p>
            <a:pPr>
              <a:lnSpc>
                <a:spcPct val="150000"/>
              </a:lnSpc>
            </a:pPr>
            <a:r>
              <a:rPr lang="id-ID" sz="2000" dirty="0">
                <a:latin typeface="Comic Sans MS" pitchFamily="66" charset="0"/>
              </a:rPr>
              <a:t>Keterangan:</a:t>
            </a:r>
            <a:endParaRPr lang="en-US" sz="2000" dirty="0">
              <a:latin typeface="Comic Sans MS" pitchFamily="66" charset="0"/>
            </a:endParaRPr>
          </a:p>
          <a:p>
            <a:pPr>
              <a:lnSpc>
                <a:spcPct val="150000"/>
              </a:lnSpc>
            </a:pPr>
            <a:r>
              <a:rPr lang="id-ID" sz="2000" dirty="0">
                <a:latin typeface="Comic Sans MS" pitchFamily="66" charset="0"/>
              </a:rPr>
              <a:t>S	= </a:t>
            </a:r>
            <a:r>
              <a:rPr lang="id-ID" sz="2000" i="1" dirty="0">
                <a:latin typeface="Comic Sans MS" pitchFamily="66" charset="0"/>
              </a:rPr>
              <a:t>Stakeholder/ </a:t>
            </a:r>
            <a:r>
              <a:rPr lang="id-ID" sz="2000" dirty="0">
                <a:latin typeface="Comic Sans MS" pitchFamily="66" charset="0"/>
              </a:rPr>
              <a:t>pemangku kepentingan</a:t>
            </a:r>
            <a:endParaRPr lang="en-US" sz="2000" dirty="0">
              <a:latin typeface="Comic Sans MS" pitchFamily="66" charset="0"/>
            </a:endParaRPr>
          </a:p>
          <a:p>
            <a:pPr>
              <a:lnSpc>
                <a:spcPct val="150000"/>
              </a:lnSpc>
            </a:pPr>
            <a:r>
              <a:rPr lang="id-ID" sz="2000" dirty="0">
                <a:latin typeface="Comic Sans MS" pitchFamily="66" charset="0"/>
              </a:rPr>
              <a:t>BR 	= </a:t>
            </a:r>
            <a:r>
              <a:rPr lang="id-ID" sz="2000" i="1" dirty="0">
                <a:latin typeface="Comic Sans MS" pitchFamily="66" charset="0"/>
              </a:rPr>
              <a:t>Business Rule/ </a:t>
            </a:r>
            <a:r>
              <a:rPr lang="id-ID" sz="2000" dirty="0">
                <a:latin typeface="Comic Sans MS" pitchFamily="66" charset="0"/>
              </a:rPr>
              <a:t>aturan bisnis</a:t>
            </a:r>
            <a:endParaRPr lang="en-US" sz="2000" dirty="0">
              <a:latin typeface="Comic Sans MS" pitchFamily="66" charset="0"/>
            </a:endParaRPr>
          </a:p>
          <a:p>
            <a:pPr>
              <a:lnSpc>
                <a:spcPct val="150000"/>
              </a:lnSpc>
            </a:pPr>
            <a:r>
              <a:rPr lang="id-ID" sz="2000" dirty="0">
                <a:latin typeface="Comic Sans MS" pitchFamily="66" charset="0"/>
              </a:rPr>
              <a:t>Doc	= </a:t>
            </a:r>
            <a:r>
              <a:rPr lang="id-ID" sz="2000" i="1" dirty="0">
                <a:latin typeface="Comic Sans MS" pitchFamily="66" charset="0"/>
              </a:rPr>
              <a:t>Previous Documentation/ </a:t>
            </a:r>
            <a:r>
              <a:rPr lang="id-ID" sz="2000" dirty="0">
                <a:latin typeface="Comic Sans MS" pitchFamily="66" charset="0"/>
              </a:rPr>
              <a:t>dokumentasi sebelumnya</a:t>
            </a:r>
            <a:endParaRPr lang="en-US" sz="2000" dirty="0">
              <a:latin typeface="Comic Sans MS" pitchFamily="66" charset="0"/>
            </a:endParaRPr>
          </a:p>
          <a:p>
            <a:pPr>
              <a:lnSpc>
                <a:spcPct val="150000"/>
              </a:lnSpc>
            </a:pPr>
            <a:r>
              <a:rPr lang="id-ID" sz="2000" dirty="0">
                <a:latin typeface="Comic Sans MS" pitchFamily="66" charset="0"/>
              </a:rPr>
              <a:t>C	= </a:t>
            </a:r>
            <a:r>
              <a:rPr lang="id-ID" sz="2000" i="1" dirty="0">
                <a:latin typeface="Comic Sans MS" pitchFamily="66" charset="0"/>
              </a:rPr>
              <a:t>Component/ </a:t>
            </a:r>
            <a:r>
              <a:rPr lang="id-ID" sz="2000" dirty="0">
                <a:latin typeface="Comic Sans MS" pitchFamily="66" charset="0"/>
              </a:rPr>
              <a:t>komponen</a:t>
            </a:r>
            <a:endParaRPr lang="en-US" sz="2000" dirty="0">
              <a:latin typeface="Comic Sans MS" pitchFamily="66" charset="0"/>
            </a:endParaRPr>
          </a:p>
          <a:p>
            <a:pPr>
              <a:lnSpc>
                <a:spcPct val="150000"/>
              </a:lnSpc>
            </a:pPr>
            <a:r>
              <a:rPr lang="id-ID" sz="2000" dirty="0">
                <a:latin typeface="Comic Sans MS" pitchFamily="66" charset="0"/>
              </a:rPr>
              <a:t>R	= </a:t>
            </a:r>
            <a:r>
              <a:rPr lang="id-ID" sz="2000" i="1" dirty="0">
                <a:latin typeface="Comic Sans MS" pitchFamily="66" charset="0"/>
              </a:rPr>
              <a:t>Requirement/ </a:t>
            </a:r>
            <a:r>
              <a:rPr lang="id-ID" sz="2000" dirty="0">
                <a:latin typeface="Comic Sans MS" pitchFamily="66" charset="0"/>
              </a:rPr>
              <a:t>kebutuhan</a:t>
            </a:r>
            <a:endParaRPr lang="en-US" sz="2000" dirty="0">
              <a:latin typeface="Comic Sans MS" pitchFamily="66" charset="0"/>
            </a:endParaRPr>
          </a:p>
        </p:txBody>
      </p:sp>
    </p:spTree>
    <p:extLst>
      <p:ext uri="{BB962C8B-B14F-4D97-AF65-F5344CB8AC3E}">
        <p14:creationId xmlns:p14="http://schemas.microsoft.com/office/powerpoint/2010/main" val="1357141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lvl="0"/>
            <a:r>
              <a:rPr lang="id-ID" sz="3200" b="1" dirty="0">
                <a:effectLst/>
              </a:rPr>
              <a:t>Tipe-tipe </a:t>
            </a:r>
            <a:r>
              <a:rPr lang="id-ID" sz="3200" b="1" i="1" dirty="0">
                <a:effectLst/>
              </a:rPr>
              <a:t>Requirements Tracebility</a:t>
            </a:r>
            <a:endParaRPr lang="en-US" sz="3200" b="1" dirty="0">
              <a:effectLst/>
            </a:endParaRPr>
          </a:p>
        </p:txBody>
      </p:sp>
      <p:sp>
        <p:nvSpPr>
          <p:cNvPr id="3" name="Rectangle 2"/>
          <p:cNvSpPr/>
          <p:nvPr/>
        </p:nvSpPr>
        <p:spPr>
          <a:xfrm>
            <a:off x="304800" y="1120676"/>
            <a:ext cx="8305800" cy="4154984"/>
          </a:xfrm>
          <a:prstGeom prst="rect">
            <a:avLst/>
          </a:prstGeom>
        </p:spPr>
        <p:txBody>
          <a:bodyPr wrap="square">
            <a:spAutoFit/>
          </a:bodyPr>
          <a:lstStyle/>
          <a:p>
            <a:pPr algn="just">
              <a:lnSpc>
                <a:spcPct val="150000"/>
              </a:lnSpc>
            </a:pPr>
            <a:r>
              <a:rPr lang="en-US" sz="2200" i="1" dirty="0">
                <a:solidFill>
                  <a:srgbClr val="0070C0"/>
                </a:solidFill>
                <a:latin typeface="Comic Sans MS" pitchFamily="66" charset="0"/>
              </a:rPr>
              <a:t>1. </a:t>
            </a:r>
            <a:r>
              <a:rPr lang="id-ID" sz="2200" i="1" dirty="0">
                <a:solidFill>
                  <a:srgbClr val="0070C0"/>
                </a:solidFill>
                <a:latin typeface="Comic Sans MS" pitchFamily="66" charset="0"/>
              </a:rPr>
              <a:t>Pre-traceability</a:t>
            </a:r>
            <a:endParaRPr lang="en-US" sz="2200" i="1" dirty="0">
              <a:solidFill>
                <a:srgbClr val="0070C0"/>
              </a:solidFill>
              <a:latin typeface="Comic Sans MS" pitchFamily="66" charset="0"/>
            </a:endParaRPr>
          </a:p>
          <a:p>
            <a:pPr marL="342900" indent="-342900" algn="just">
              <a:lnSpc>
                <a:spcPct val="150000"/>
              </a:lnSpc>
              <a:buFont typeface="Wingdings" pitchFamily="2" charset="2"/>
              <a:buChar char="ü"/>
            </a:pPr>
            <a:r>
              <a:rPr lang="id-ID" sz="2200" i="1" dirty="0">
                <a:latin typeface="Comic Sans MS" pitchFamily="66" charset="0"/>
              </a:rPr>
              <a:t>Pre-traceability </a:t>
            </a:r>
            <a:r>
              <a:rPr lang="id-ID" sz="2200" dirty="0">
                <a:latin typeface="Comic Sans MS" pitchFamily="66" charset="0"/>
              </a:rPr>
              <a:t>mengacu pada aspek-aspek kehidupan kebutuhan sebelum termasuk dalam spesifikasi kebutuhan dan berfokus pada memungkinkan pemahaman yang lebih baik dari kebutuhan. </a:t>
            </a:r>
            <a:endParaRPr lang="en-US" sz="2200" dirty="0">
              <a:latin typeface="Comic Sans MS" pitchFamily="66" charset="0"/>
            </a:endParaRPr>
          </a:p>
          <a:p>
            <a:pPr marL="342900" indent="-342900" algn="just">
              <a:lnSpc>
                <a:spcPct val="150000"/>
              </a:lnSpc>
              <a:buFont typeface="Wingdings" pitchFamily="2" charset="2"/>
              <a:buChar char="ü"/>
            </a:pPr>
            <a:endParaRPr lang="en-US" sz="2200" i="1" dirty="0">
              <a:latin typeface="Comic Sans MS" pitchFamily="66" charset="0"/>
            </a:endParaRPr>
          </a:p>
          <a:p>
            <a:pPr marL="342900" indent="-342900" algn="just">
              <a:lnSpc>
                <a:spcPct val="150000"/>
              </a:lnSpc>
              <a:buFont typeface="Wingdings" pitchFamily="2" charset="2"/>
              <a:buChar char="ü"/>
            </a:pPr>
            <a:r>
              <a:rPr lang="id-ID" sz="2200" i="1" dirty="0">
                <a:latin typeface="Comic Sans MS" pitchFamily="66" charset="0"/>
              </a:rPr>
              <a:t>Pre-traceability</a:t>
            </a:r>
            <a:r>
              <a:rPr lang="id-ID" sz="2200" dirty="0">
                <a:latin typeface="Comic Sans MS" pitchFamily="66" charset="0"/>
              </a:rPr>
              <a:t> termasuk menelusuri elisitasi kebutuhan, definisi kebutuhan serta evolusi mereka.</a:t>
            </a:r>
            <a:endParaRPr lang="en-US" sz="2200" dirty="0">
              <a:latin typeface="Comic Sans MS" pitchFamily="66" charset="0"/>
            </a:endParaRPr>
          </a:p>
        </p:txBody>
      </p:sp>
    </p:spTree>
    <p:extLst>
      <p:ext uri="{BB962C8B-B14F-4D97-AF65-F5344CB8AC3E}">
        <p14:creationId xmlns:p14="http://schemas.microsoft.com/office/powerpoint/2010/main" val="3929574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lvl="0"/>
            <a:r>
              <a:rPr lang="id-ID" sz="3200" b="1" dirty="0">
                <a:effectLst/>
              </a:rPr>
              <a:t>Tipe-tipe </a:t>
            </a:r>
            <a:r>
              <a:rPr lang="id-ID" sz="3200" b="1" i="1" dirty="0">
                <a:effectLst/>
              </a:rPr>
              <a:t>Requirements Tracebility</a:t>
            </a:r>
            <a:endParaRPr lang="en-US" sz="3200" b="1" dirty="0">
              <a:effectLst/>
            </a:endParaRPr>
          </a:p>
        </p:txBody>
      </p:sp>
      <p:sp>
        <p:nvSpPr>
          <p:cNvPr id="3" name="Rectangle 2"/>
          <p:cNvSpPr/>
          <p:nvPr/>
        </p:nvSpPr>
        <p:spPr>
          <a:xfrm>
            <a:off x="304800" y="1120676"/>
            <a:ext cx="8305800" cy="4154984"/>
          </a:xfrm>
          <a:prstGeom prst="rect">
            <a:avLst/>
          </a:prstGeom>
        </p:spPr>
        <p:txBody>
          <a:bodyPr wrap="square">
            <a:spAutoFit/>
          </a:bodyPr>
          <a:lstStyle/>
          <a:p>
            <a:pPr algn="just">
              <a:lnSpc>
                <a:spcPct val="200000"/>
              </a:lnSpc>
            </a:pPr>
            <a:r>
              <a:rPr lang="en-US" sz="2200" i="1" dirty="0">
                <a:solidFill>
                  <a:srgbClr val="0070C0"/>
                </a:solidFill>
                <a:latin typeface="Comic Sans MS" pitchFamily="66" charset="0"/>
              </a:rPr>
              <a:t>1. </a:t>
            </a:r>
            <a:r>
              <a:rPr lang="id-ID" sz="2200" i="1" dirty="0">
                <a:solidFill>
                  <a:srgbClr val="0070C0"/>
                </a:solidFill>
                <a:latin typeface="Comic Sans MS" pitchFamily="66" charset="0"/>
              </a:rPr>
              <a:t>Pre-traceability</a:t>
            </a:r>
            <a:endParaRPr lang="en-US" sz="2200" dirty="0">
              <a:latin typeface="Comic Sans MS" pitchFamily="66" charset="0"/>
            </a:endParaRPr>
          </a:p>
          <a:p>
            <a:pPr marL="342900" indent="-342900" algn="just">
              <a:lnSpc>
                <a:spcPct val="200000"/>
              </a:lnSpc>
              <a:buFont typeface="Wingdings" pitchFamily="2" charset="2"/>
              <a:buChar char="ü"/>
            </a:pPr>
            <a:r>
              <a:rPr lang="id-ID" sz="2200" dirty="0">
                <a:latin typeface="Comic Sans MS" pitchFamily="66" charset="0"/>
              </a:rPr>
              <a:t>Tipe </a:t>
            </a:r>
            <a:r>
              <a:rPr lang="id-ID" sz="2200" i="1" dirty="0">
                <a:latin typeface="Comic Sans MS" pitchFamily="66" charset="0"/>
              </a:rPr>
              <a:t>traceability </a:t>
            </a:r>
            <a:r>
              <a:rPr lang="id-ID" sz="2200" dirty="0">
                <a:latin typeface="Comic Sans MS" pitchFamily="66" charset="0"/>
              </a:rPr>
              <a:t>ini merupakan pondasi untuk</a:t>
            </a:r>
            <a:r>
              <a:rPr lang="en-US" sz="2200" dirty="0">
                <a:latin typeface="Comic Sans MS" pitchFamily="66" charset="0"/>
              </a:rPr>
              <a:t> </a:t>
            </a:r>
            <a:r>
              <a:rPr lang="id-ID" sz="2200" dirty="0">
                <a:latin typeface="Comic Sans MS" pitchFamily="66" charset="0"/>
              </a:rPr>
              <a:t>me</a:t>
            </a:r>
            <a:r>
              <a:rPr lang="en-US" sz="2200" dirty="0" err="1">
                <a:latin typeface="Comic Sans MS" pitchFamily="66" charset="0"/>
              </a:rPr>
              <a:t>ngelola</a:t>
            </a:r>
            <a:r>
              <a:rPr lang="en-US" sz="2200" dirty="0">
                <a:latin typeface="Comic Sans MS" pitchFamily="66" charset="0"/>
              </a:rPr>
              <a:t> </a:t>
            </a:r>
            <a:r>
              <a:rPr lang="id-ID" sz="2200" dirty="0">
                <a:latin typeface="Comic Sans MS" pitchFamily="66" charset="0"/>
              </a:rPr>
              <a:t>evolusi dari sistem, karena </a:t>
            </a:r>
            <a:r>
              <a:rPr lang="id-ID" sz="2200" i="1" dirty="0">
                <a:latin typeface="Comic Sans MS" pitchFamily="66" charset="0"/>
              </a:rPr>
              <a:t>pre-tracebility </a:t>
            </a:r>
            <a:r>
              <a:rPr lang="id-ID" sz="2200" dirty="0">
                <a:latin typeface="Comic Sans MS" pitchFamily="66" charset="0"/>
              </a:rPr>
              <a:t>memungkinkan elisitasi bagian dari spesifikasi yang disebabkan perubahan oleh permintaan khusus</a:t>
            </a:r>
            <a:r>
              <a:rPr lang="en-US" sz="2200" dirty="0">
                <a:latin typeface="Comic Sans MS" pitchFamily="66" charset="0"/>
              </a:rPr>
              <a:t>, </a:t>
            </a:r>
            <a:r>
              <a:rPr lang="id-ID" sz="2200" dirty="0">
                <a:latin typeface="Comic Sans MS" pitchFamily="66" charset="0"/>
              </a:rPr>
              <a:t>misalnya oleh kebijakan organisasi, proses bisnis, atau penggunaan sistem.</a:t>
            </a:r>
            <a:endParaRPr lang="en-US" sz="2200" dirty="0">
              <a:latin typeface="Comic Sans MS" pitchFamily="66" charset="0"/>
            </a:endParaRPr>
          </a:p>
        </p:txBody>
      </p:sp>
    </p:spTree>
    <p:extLst>
      <p:ext uri="{BB962C8B-B14F-4D97-AF65-F5344CB8AC3E}">
        <p14:creationId xmlns:p14="http://schemas.microsoft.com/office/powerpoint/2010/main" val="3682760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lvl="0"/>
            <a:r>
              <a:rPr lang="id-ID" sz="3200" b="1" dirty="0">
                <a:effectLst/>
              </a:rPr>
              <a:t>Tipe-tipe </a:t>
            </a:r>
            <a:r>
              <a:rPr lang="id-ID" sz="3200" b="1" i="1" dirty="0">
                <a:effectLst/>
              </a:rPr>
              <a:t>Requirements Tracebility</a:t>
            </a:r>
            <a:endParaRPr lang="en-US" sz="3200" b="1" dirty="0">
              <a:effectLst/>
            </a:endParaRPr>
          </a:p>
        </p:txBody>
      </p:sp>
      <p:sp>
        <p:nvSpPr>
          <p:cNvPr id="3" name="Rectangle 2"/>
          <p:cNvSpPr/>
          <p:nvPr/>
        </p:nvSpPr>
        <p:spPr>
          <a:xfrm>
            <a:off x="304800" y="1120676"/>
            <a:ext cx="8305800" cy="3539430"/>
          </a:xfrm>
          <a:prstGeom prst="rect">
            <a:avLst/>
          </a:prstGeom>
        </p:spPr>
        <p:txBody>
          <a:bodyPr wrap="square">
            <a:spAutoFit/>
          </a:bodyPr>
          <a:lstStyle/>
          <a:p>
            <a:pPr algn="just">
              <a:lnSpc>
                <a:spcPct val="200000"/>
              </a:lnSpc>
            </a:pPr>
            <a:r>
              <a:rPr lang="en-US" sz="2200" i="1" dirty="0">
                <a:solidFill>
                  <a:srgbClr val="0070C0"/>
                </a:solidFill>
                <a:latin typeface="Comic Sans MS" pitchFamily="66" charset="0"/>
              </a:rPr>
              <a:t>2. </a:t>
            </a:r>
            <a:r>
              <a:rPr lang="id-ID" sz="2200" i="1" dirty="0">
                <a:solidFill>
                  <a:srgbClr val="0070C0"/>
                </a:solidFill>
                <a:latin typeface="Comic Sans MS" pitchFamily="66" charset="0"/>
              </a:rPr>
              <a:t>P</a:t>
            </a:r>
            <a:r>
              <a:rPr lang="en-US" sz="2200" i="1" dirty="0" err="1">
                <a:solidFill>
                  <a:srgbClr val="0070C0"/>
                </a:solidFill>
                <a:latin typeface="Comic Sans MS" pitchFamily="66" charset="0"/>
              </a:rPr>
              <a:t>ost</a:t>
            </a:r>
            <a:r>
              <a:rPr lang="id-ID" sz="2200" i="1" dirty="0">
                <a:solidFill>
                  <a:srgbClr val="0070C0"/>
                </a:solidFill>
                <a:latin typeface="Comic Sans MS" pitchFamily="66" charset="0"/>
              </a:rPr>
              <a:t>-traceability</a:t>
            </a:r>
            <a:endParaRPr lang="en-US" sz="2200" dirty="0">
              <a:latin typeface="Comic Sans MS" pitchFamily="66" charset="0"/>
            </a:endParaRPr>
          </a:p>
          <a:p>
            <a:pPr marL="342900" indent="-342900" algn="just">
              <a:lnSpc>
                <a:spcPct val="150000"/>
              </a:lnSpc>
              <a:buFont typeface="Wingdings" pitchFamily="2" charset="2"/>
              <a:buChar char="ü"/>
            </a:pPr>
            <a:r>
              <a:rPr lang="id-ID" sz="2400" i="1" dirty="0">
                <a:latin typeface="Comic Sans MS" pitchFamily="66" charset="0"/>
              </a:rPr>
              <a:t>Post-traceability</a:t>
            </a:r>
            <a:r>
              <a:rPr lang="id-ID" sz="2400" dirty="0">
                <a:latin typeface="Comic Sans MS" pitchFamily="66" charset="0"/>
              </a:rPr>
              <a:t> berkaitan dengan memastikan bahwa semua kebutuhan dipenuhi oleh sistem melalui perancangan dan implementasi sistem, dengan mengaitkan kebutuhan untuk komponen (C), yang membantu memastikan kebutuhan tertentu. </a:t>
            </a:r>
            <a:endParaRPr lang="en-US" sz="2400" dirty="0">
              <a:latin typeface="Comic Sans MS" pitchFamily="66" charset="0"/>
            </a:endParaRPr>
          </a:p>
        </p:txBody>
      </p:sp>
    </p:spTree>
    <p:extLst>
      <p:ext uri="{BB962C8B-B14F-4D97-AF65-F5344CB8AC3E}">
        <p14:creationId xmlns:p14="http://schemas.microsoft.com/office/powerpoint/2010/main" val="1055285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lvl="0"/>
            <a:r>
              <a:rPr lang="id-ID" sz="3200" b="1" dirty="0">
                <a:effectLst/>
              </a:rPr>
              <a:t>Tipe-tipe </a:t>
            </a:r>
            <a:r>
              <a:rPr lang="id-ID" sz="3200" b="1" i="1" dirty="0">
                <a:effectLst/>
              </a:rPr>
              <a:t>Requirements Tracebility</a:t>
            </a:r>
            <a:endParaRPr lang="en-US" sz="3200" b="1" dirty="0">
              <a:effectLst/>
            </a:endParaRPr>
          </a:p>
        </p:txBody>
      </p:sp>
      <p:sp>
        <p:nvSpPr>
          <p:cNvPr id="3" name="Rectangle 2"/>
          <p:cNvSpPr/>
          <p:nvPr/>
        </p:nvSpPr>
        <p:spPr>
          <a:xfrm>
            <a:off x="304800" y="1120676"/>
            <a:ext cx="8305800" cy="2985433"/>
          </a:xfrm>
          <a:prstGeom prst="rect">
            <a:avLst/>
          </a:prstGeom>
        </p:spPr>
        <p:txBody>
          <a:bodyPr wrap="square">
            <a:spAutoFit/>
          </a:bodyPr>
          <a:lstStyle/>
          <a:p>
            <a:pPr algn="just">
              <a:lnSpc>
                <a:spcPct val="200000"/>
              </a:lnSpc>
            </a:pPr>
            <a:r>
              <a:rPr lang="en-US" sz="2200" i="1" dirty="0">
                <a:solidFill>
                  <a:srgbClr val="0070C0"/>
                </a:solidFill>
                <a:latin typeface="Comic Sans MS" pitchFamily="66" charset="0"/>
              </a:rPr>
              <a:t>2. </a:t>
            </a:r>
            <a:r>
              <a:rPr lang="id-ID" sz="2200" i="1" dirty="0">
                <a:solidFill>
                  <a:srgbClr val="0070C0"/>
                </a:solidFill>
                <a:latin typeface="Comic Sans MS" pitchFamily="66" charset="0"/>
              </a:rPr>
              <a:t>P</a:t>
            </a:r>
            <a:r>
              <a:rPr lang="en-US" sz="2200" i="1" dirty="0" err="1">
                <a:solidFill>
                  <a:srgbClr val="0070C0"/>
                </a:solidFill>
                <a:latin typeface="Comic Sans MS" pitchFamily="66" charset="0"/>
              </a:rPr>
              <a:t>ost</a:t>
            </a:r>
            <a:r>
              <a:rPr lang="id-ID" sz="2200" i="1" dirty="0">
                <a:solidFill>
                  <a:srgbClr val="0070C0"/>
                </a:solidFill>
                <a:latin typeface="Comic Sans MS" pitchFamily="66" charset="0"/>
              </a:rPr>
              <a:t>-traceability</a:t>
            </a:r>
            <a:endParaRPr lang="en-US" sz="2200" dirty="0">
              <a:latin typeface="Comic Sans MS" pitchFamily="66" charset="0"/>
            </a:endParaRPr>
          </a:p>
          <a:p>
            <a:pPr marL="342900" indent="-342900" algn="just">
              <a:lnSpc>
                <a:spcPct val="150000"/>
              </a:lnSpc>
              <a:buFont typeface="Wingdings" pitchFamily="2" charset="2"/>
              <a:buChar char="ü"/>
            </a:pPr>
            <a:r>
              <a:rPr lang="id-ID" sz="2400" i="1" dirty="0">
                <a:latin typeface="Comic Sans MS" pitchFamily="66" charset="0"/>
              </a:rPr>
              <a:t>Post-traceability</a:t>
            </a:r>
            <a:r>
              <a:rPr lang="id-ID" sz="2400" dirty="0">
                <a:latin typeface="Comic Sans MS" pitchFamily="66" charset="0"/>
              </a:rPr>
              <a:t> juga penting untuk integrasi perubahan dengan memungkinkan identifikasi dampak dari perubahan terhadap perancangan dan implementasi.</a:t>
            </a:r>
            <a:endParaRPr lang="en-US" sz="2400" dirty="0">
              <a:latin typeface="Comic Sans MS" pitchFamily="66" charset="0"/>
            </a:endParaRPr>
          </a:p>
        </p:txBody>
      </p:sp>
    </p:spTree>
    <p:extLst>
      <p:ext uri="{BB962C8B-B14F-4D97-AF65-F5344CB8AC3E}">
        <p14:creationId xmlns:p14="http://schemas.microsoft.com/office/powerpoint/2010/main" val="2940389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lvl="0"/>
            <a:r>
              <a:rPr lang="id-ID" sz="3200" b="1" dirty="0">
                <a:effectLst/>
              </a:rPr>
              <a:t>Tipe-tipe </a:t>
            </a:r>
            <a:r>
              <a:rPr lang="id-ID" sz="3200" b="1" i="1" dirty="0">
                <a:effectLst/>
              </a:rPr>
              <a:t>Requirements Tracebility</a:t>
            </a:r>
            <a:endParaRPr lang="en-US" sz="3200" b="1" dirty="0">
              <a:effectLst/>
            </a:endParaRPr>
          </a:p>
        </p:txBody>
      </p:sp>
      <p:sp>
        <p:nvSpPr>
          <p:cNvPr id="3" name="Rectangle 2"/>
          <p:cNvSpPr/>
          <p:nvPr/>
        </p:nvSpPr>
        <p:spPr>
          <a:xfrm>
            <a:off x="304800" y="1120676"/>
            <a:ext cx="8305800" cy="5201424"/>
          </a:xfrm>
          <a:prstGeom prst="rect">
            <a:avLst/>
          </a:prstGeom>
        </p:spPr>
        <p:txBody>
          <a:bodyPr wrap="square">
            <a:spAutoFit/>
          </a:bodyPr>
          <a:lstStyle/>
          <a:p>
            <a:pPr algn="just">
              <a:lnSpc>
                <a:spcPct val="200000"/>
              </a:lnSpc>
            </a:pPr>
            <a:r>
              <a:rPr lang="en-US" sz="2200" b="1" i="1" dirty="0">
                <a:solidFill>
                  <a:srgbClr val="0070C0"/>
                </a:solidFill>
                <a:latin typeface="Comic Sans MS" pitchFamily="66" charset="0"/>
              </a:rPr>
              <a:t>1. </a:t>
            </a:r>
            <a:r>
              <a:rPr lang="id-ID" sz="2200" b="1" i="1" dirty="0">
                <a:solidFill>
                  <a:srgbClr val="0070C0"/>
                </a:solidFill>
                <a:latin typeface="Comic Sans MS" pitchFamily="66" charset="0"/>
              </a:rPr>
              <a:t>P</a:t>
            </a:r>
            <a:r>
              <a:rPr lang="en-US" sz="2200" b="1" i="1" dirty="0">
                <a:solidFill>
                  <a:srgbClr val="0070C0"/>
                </a:solidFill>
                <a:latin typeface="Comic Sans MS" pitchFamily="66" charset="0"/>
              </a:rPr>
              <a:t>re</a:t>
            </a:r>
            <a:r>
              <a:rPr lang="id-ID" sz="2200" b="1" i="1" dirty="0">
                <a:solidFill>
                  <a:srgbClr val="0070C0"/>
                </a:solidFill>
                <a:latin typeface="Comic Sans MS" pitchFamily="66" charset="0"/>
              </a:rPr>
              <a:t>-traceability</a:t>
            </a:r>
            <a:endParaRPr lang="en-US" sz="2200" b="1" dirty="0">
              <a:latin typeface="Comic Sans MS" pitchFamily="66" charset="0"/>
            </a:endParaRPr>
          </a:p>
          <a:p>
            <a:pPr marL="342900" indent="-342900" algn="just">
              <a:lnSpc>
                <a:spcPct val="150000"/>
              </a:lnSpc>
              <a:buFont typeface="Wingdings" pitchFamily="2" charset="2"/>
              <a:buChar char="Ø"/>
            </a:pPr>
            <a:r>
              <a:rPr lang="en-US" sz="2400" dirty="0">
                <a:latin typeface="Comic Sans MS" pitchFamily="66" charset="0"/>
              </a:rPr>
              <a:t>B</a:t>
            </a:r>
            <a:r>
              <a:rPr lang="id-ID" sz="2400" dirty="0">
                <a:latin typeface="Comic Sans MS" pitchFamily="66" charset="0"/>
              </a:rPr>
              <a:t>erkaitan dengan produksi kebutuhan dan berfokus pada domain yang berinteraksi ketika kebutuhan dikembangkan dan di mana sistem akan dipasang.  </a:t>
            </a:r>
            <a:endParaRPr lang="en-US" sz="2400" dirty="0">
              <a:latin typeface="Comic Sans MS" pitchFamily="66" charset="0"/>
            </a:endParaRPr>
          </a:p>
          <a:p>
            <a:pPr algn="just">
              <a:lnSpc>
                <a:spcPct val="150000"/>
              </a:lnSpc>
            </a:pPr>
            <a:endParaRPr lang="en-US" sz="2400" dirty="0">
              <a:latin typeface="Comic Sans MS" pitchFamily="66" charset="0"/>
            </a:endParaRPr>
          </a:p>
          <a:p>
            <a:pPr algn="just">
              <a:lnSpc>
                <a:spcPct val="150000"/>
              </a:lnSpc>
            </a:pPr>
            <a:r>
              <a:rPr lang="en-US" sz="2400" dirty="0">
                <a:solidFill>
                  <a:srgbClr val="0070C0"/>
                </a:solidFill>
                <a:latin typeface="Comic Sans MS" pitchFamily="66" charset="0"/>
              </a:rPr>
              <a:t>2. </a:t>
            </a:r>
            <a:r>
              <a:rPr lang="en-US" sz="2400" b="1" i="1" dirty="0">
                <a:solidFill>
                  <a:srgbClr val="0070C0"/>
                </a:solidFill>
                <a:latin typeface="Comic Sans MS" pitchFamily="66" charset="0"/>
              </a:rPr>
              <a:t>P</a:t>
            </a:r>
            <a:r>
              <a:rPr lang="id-ID" sz="2400" b="1" i="1" dirty="0">
                <a:solidFill>
                  <a:srgbClr val="0070C0"/>
                </a:solidFill>
                <a:latin typeface="Comic Sans MS" pitchFamily="66" charset="0"/>
              </a:rPr>
              <a:t>ost-traceability</a:t>
            </a:r>
            <a:r>
              <a:rPr lang="id-ID" sz="2400" dirty="0">
                <a:solidFill>
                  <a:srgbClr val="0070C0"/>
                </a:solidFill>
                <a:latin typeface="Comic Sans MS" pitchFamily="66" charset="0"/>
              </a:rPr>
              <a:t> </a:t>
            </a:r>
            <a:endParaRPr lang="en-US" sz="2400" dirty="0">
              <a:solidFill>
                <a:srgbClr val="0070C0"/>
              </a:solidFill>
              <a:latin typeface="Comic Sans MS" pitchFamily="66" charset="0"/>
            </a:endParaRPr>
          </a:p>
          <a:p>
            <a:pPr marL="342900" indent="-342900" algn="just">
              <a:lnSpc>
                <a:spcPct val="150000"/>
              </a:lnSpc>
              <a:buFont typeface="Wingdings" pitchFamily="2" charset="2"/>
              <a:buChar char="Ø"/>
            </a:pPr>
            <a:r>
              <a:rPr lang="en-US" sz="2400" dirty="0">
                <a:latin typeface="Comic Sans MS" pitchFamily="66" charset="0"/>
              </a:rPr>
              <a:t>B</a:t>
            </a:r>
            <a:r>
              <a:rPr lang="id-ID" sz="2400" dirty="0">
                <a:latin typeface="Comic Sans MS" pitchFamily="66" charset="0"/>
              </a:rPr>
              <a:t>erkaitan dengan penyebaran kebutuhan dan difokuskan pada perangkat lunak yang dikembangkan berdasarkan kebutuhan.</a:t>
            </a:r>
            <a:endParaRPr lang="en-US" sz="2400" dirty="0">
              <a:latin typeface="Comic Sans MS" pitchFamily="66" charset="0"/>
            </a:endParaRPr>
          </a:p>
        </p:txBody>
      </p:sp>
    </p:spTree>
    <p:extLst>
      <p:ext uri="{BB962C8B-B14F-4D97-AF65-F5344CB8AC3E}">
        <p14:creationId xmlns:p14="http://schemas.microsoft.com/office/powerpoint/2010/main" val="3479129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838200"/>
          </a:xfrm>
        </p:spPr>
        <p:txBody>
          <a:bodyPr/>
          <a:lstStyle/>
          <a:p>
            <a:pPr lvl="0"/>
            <a:r>
              <a:rPr lang="en-US" sz="3200" b="1" dirty="0">
                <a:effectLst/>
              </a:rPr>
              <a:t>M</a:t>
            </a:r>
            <a:r>
              <a:rPr lang="id-ID" sz="3200" b="1" dirty="0">
                <a:effectLst/>
              </a:rPr>
              <a:t>eta-model </a:t>
            </a:r>
            <a:r>
              <a:rPr lang="en-US" sz="3200" b="1" i="1" dirty="0">
                <a:effectLst/>
              </a:rPr>
              <a:t>r</a:t>
            </a:r>
            <a:r>
              <a:rPr lang="id-ID" sz="3200" b="1" i="1" dirty="0">
                <a:effectLst/>
              </a:rPr>
              <a:t>equirements traceability</a:t>
            </a:r>
            <a:r>
              <a:rPr lang="id-ID" sz="3200" b="1" dirty="0">
                <a:effectLst/>
              </a:rPr>
              <a:t> </a:t>
            </a:r>
            <a:endParaRPr lang="en-US" sz="3200" b="1" dirty="0">
              <a:effectLst/>
            </a:endParaRPr>
          </a:p>
        </p:txBody>
      </p:sp>
      <p:sp>
        <p:nvSpPr>
          <p:cNvPr id="5" name="Content Placeholder 3"/>
          <p:cNvSpPr>
            <a:spLocks noGrp="1"/>
          </p:cNvSpPr>
          <p:nvPr>
            <p:ph sz="quarter" idx="4294967295"/>
          </p:nvPr>
        </p:nvSpPr>
        <p:spPr>
          <a:xfrm>
            <a:off x="144517" y="3505200"/>
            <a:ext cx="8847083" cy="3200400"/>
          </a:xfrm>
          <a:prstGeom prst="rect">
            <a:avLst/>
          </a:prstGeom>
        </p:spPr>
        <p:txBody>
          <a:bodyPr>
            <a:noAutofit/>
          </a:bodyPr>
          <a:lstStyle/>
          <a:p>
            <a:pPr marL="0" indent="0" algn="just">
              <a:lnSpc>
                <a:spcPct val="150000"/>
              </a:lnSpc>
              <a:buNone/>
            </a:pPr>
            <a:r>
              <a:rPr lang="id-ID" dirty="0">
                <a:solidFill>
                  <a:schemeClr val="tx1"/>
                </a:solidFill>
                <a:latin typeface="Comic Sans MS" pitchFamily="66" charset="0"/>
              </a:rPr>
              <a:t>Meta-model menunjukkan perspektif utama dari </a:t>
            </a:r>
            <a:r>
              <a:rPr lang="id-ID" i="1" dirty="0">
                <a:solidFill>
                  <a:schemeClr val="tx1"/>
                </a:solidFill>
                <a:latin typeface="Comic Sans MS" pitchFamily="66" charset="0"/>
              </a:rPr>
              <a:t>requirements traceability</a:t>
            </a:r>
            <a:r>
              <a:rPr lang="id-ID" dirty="0">
                <a:solidFill>
                  <a:schemeClr val="tx1"/>
                </a:solidFill>
                <a:latin typeface="Comic Sans MS" pitchFamily="66" charset="0"/>
              </a:rPr>
              <a:t> dan juga menunjukkan bahwa ada beberapa dimensi  rekam jejak informasi.</a:t>
            </a:r>
            <a:endParaRPr lang="en-US" dirty="0">
              <a:solidFill>
                <a:schemeClr val="tx1"/>
              </a:solidFill>
              <a:latin typeface="Comic Sans MS" pitchFamily="66"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l="20842" t="20474" r="44625" b="55388"/>
          <a:stretch/>
        </p:blipFill>
        <p:spPr bwMode="auto">
          <a:xfrm>
            <a:off x="2514600" y="990600"/>
            <a:ext cx="4191000" cy="2362200"/>
          </a:xfrm>
          <a:prstGeom prst="rect">
            <a:avLst/>
          </a:prstGeom>
          <a:noFill/>
          <a:ln>
            <a:noFill/>
          </a:ln>
          <a:effectLst/>
          <a:extLst/>
        </p:spPr>
      </p:pic>
    </p:spTree>
    <p:extLst>
      <p:ext uri="{BB962C8B-B14F-4D97-AF65-F5344CB8AC3E}">
        <p14:creationId xmlns:p14="http://schemas.microsoft.com/office/powerpoint/2010/main" val="3092703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838200"/>
          </a:xfrm>
        </p:spPr>
        <p:txBody>
          <a:bodyPr/>
          <a:lstStyle/>
          <a:p>
            <a:pPr lvl="0"/>
            <a:r>
              <a:rPr lang="en-US" sz="3200" b="1" dirty="0">
                <a:effectLst/>
              </a:rPr>
              <a:t>M</a:t>
            </a:r>
            <a:r>
              <a:rPr lang="id-ID" sz="3200" b="1" dirty="0">
                <a:effectLst/>
              </a:rPr>
              <a:t>eta-model </a:t>
            </a:r>
            <a:r>
              <a:rPr lang="en-US" sz="3200" b="1" i="1" dirty="0">
                <a:effectLst/>
              </a:rPr>
              <a:t>r</a:t>
            </a:r>
            <a:r>
              <a:rPr lang="id-ID" sz="3200" b="1" i="1" dirty="0">
                <a:effectLst/>
              </a:rPr>
              <a:t>equirements traceability</a:t>
            </a:r>
            <a:r>
              <a:rPr lang="id-ID" sz="3200" b="1" dirty="0">
                <a:effectLst/>
              </a:rPr>
              <a:t> </a:t>
            </a:r>
            <a:endParaRPr lang="en-US" sz="3200" b="1" dirty="0">
              <a:effectLst/>
            </a:endParaRPr>
          </a:p>
        </p:txBody>
      </p:sp>
      <p:sp>
        <p:nvSpPr>
          <p:cNvPr id="5" name="Content Placeholder 3"/>
          <p:cNvSpPr>
            <a:spLocks noGrp="1"/>
          </p:cNvSpPr>
          <p:nvPr>
            <p:ph sz="quarter" idx="4294967295"/>
          </p:nvPr>
        </p:nvSpPr>
        <p:spPr>
          <a:xfrm>
            <a:off x="144517" y="3505200"/>
            <a:ext cx="8847083" cy="3200400"/>
          </a:xfrm>
          <a:prstGeom prst="rect">
            <a:avLst/>
          </a:prstGeom>
        </p:spPr>
        <p:txBody>
          <a:bodyPr>
            <a:noAutofit/>
          </a:bodyPr>
          <a:lstStyle/>
          <a:p>
            <a:pPr lvl="0" algn="just"/>
            <a:r>
              <a:rPr lang="id-ID" b="1" i="1" dirty="0">
                <a:solidFill>
                  <a:srgbClr val="0070C0"/>
                </a:solidFill>
                <a:latin typeface="Comic Sans MS" pitchFamily="66" charset="0"/>
              </a:rPr>
              <a:t>Source</a:t>
            </a:r>
            <a:r>
              <a:rPr lang="id-ID" i="1" dirty="0">
                <a:solidFill>
                  <a:srgbClr val="0070C0"/>
                </a:solidFill>
                <a:latin typeface="Comic Sans MS" pitchFamily="66" charset="0"/>
              </a:rPr>
              <a:t> </a:t>
            </a:r>
            <a:r>
              <a:rPr lang="id-ID" dirty="0">
                <a:solidFill>
                  <a:srgbClr val="0070C0"/>
                </a:solidFill>
                <a:latin typeface="Comic Sans MS" pitchFamily="66" charset="0"/>
              </a:rPr>
              <a:t>(</a:t>
            </a:r>
            <a:r>
              <a:rPr lang="id-ID" i="1" dirty="0">
                <a:solidFill>
                  <a:srgbClr val="0070C0"/>
                </a:solidFill>
                <a:latin typeface="Comic Sans MS" pitchFamily="66" charset="0"/>
              </a:rPr>
              <a:t>Sumber</a:t>
            </a:r>
            <a:r>
              <a:rPr lang="id-ID" dirty="0">
                <a:solidFill>
                  <a:srgbClr val="0070C0"/>
                </a:solidFill>
                <a:latin typeface="Comic Sans MS" pitchFamily="66" charset="0"/>
              </a:rPr>
              <a:t>)</a:t>
            </a:r>
            <a:r>
              <a:rPr lang="id-ID" b="1" dirty="0">
                <a:solidFill>
                  <a:srgbClr val="0070C0"/>
                </a:solidFill>
                <a:latin typeface="Comic Sans MS" pitchFamily="66" charset="0"/>
              </a:rPr>
              <a:t> </a:t>
            </a:r>
            <a:r>
              <a:rPr lang="id-ID" dirty="0">
                <a:solidFill>
                  <a:schemeClr val="tx1"/>
                </a:solidFill>
                <a:latin typeface="Comic Sans MS" pitchFamily="66" charset="0"/>
              </a:rPr>
              <a:t>adalah artefak fisik dimana informasi diperbaiki, contoh: dokumen spesifikasi kebutuhan, dokumen perancangan, memorandum, dan panggilan telepon. </a:t>
            </a:r>
            <a:endParaRPr lang="en-US" dirty="0">
              <a:solidFill>
                <a:schemeClr val="tx1"/>
              </a:solidFill>
              <a:latin typeface="Comic Sans MS" pitchFamily="66" charset="0"/>
            </a:endParaRPr>
          </a:p>
          <a:p>
            <a:pPr lvl="0" algn="just"/>
            <a:r>
              <a:rPr lang="id-ID" dirty="0">
                <a:solidFill>
                  <a:schemeClr val="tx1"/>
                </a:solidFill>
                <a:latin typeface="Comic Sans MS" pitchFamily="66" charset="0"/>
              </a:rPr>
              <a:t>Perspektif ini menekankan rekam jejak bagian mengelola dokumen, ini penting karena jejak objek tersedia dalam sumber yang persistent dalam waktu yang lama.</a:t>
            </a:r>
            <a:endParaRPr lang="en-US" dirty="0">
              <a:solidFill>
                <a:schemeClr val="tx1"/>
              </a:solidFill>
              <a:latin typeface="Comic Sans MS" pitchFamily="66"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l="20842" t="20474" r="44625" b="55388"/>
          <a:stretch/>
        </p:blipFill>
        <p:spPr bwMode="auto">
          <a:xfrm>
            <a:off x="2514600" y="990600"/>
            <a:ext cx="4191000" cy="2362200"/>
          </a:xfrm>
          <a:prstGeom prst="rect">
            <a:avLst/>
          </a:prstGeom>
          <a:noFill/>
          <a:ln>
            <a:noFill/>
          </a:ln>
          <a:effectLst/>
          <a:extLst/>
        </p:spPr>
      </p:pic>
    </p:spTree>
    <p:extLst>
      <p:ext uri="{BB962C8B-B14F-4D97-AF65-F5344CB8AC3E}">
        <p14:creationId xmlns:p14="http://schemas.microsoft.com/office/powerpoint/2010/main" val="3792911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838200"/>
          </a:xfrm>
        </p:spPr>
        <p:txBody>
          <a:bodyPr/>
          <a:lstStyle/>
          <a:p>
            <a:pPr lvl="0"/>
            <a:r>
              <a:rPr lang="en-US" sz="3200" b="1" dirty="0">
                <a:effectLst/>
              </a:rPr>
              <a:t>M</a:t>
            </a:r>
            <a:r>
              <a:rPr lang="id-ID" sz="3200" b="1" dirty="0">
                <a:effectLst/>
              </a:rPr>
              <a:t>eta-model </a:t>
            </a:r>
            <a:r>
              <a:rPr lang="en-US" sz="3200" b="1" i="1" dirty="0">
                <a:effectLst/>
              </a:rPr>
              <a:t>r</a:t>
            </a:r>
            <a:r>
              <a:rPr lang="id-ID" sz="3200" b="1" i="1" dirty="0">
                <a:effectLst/>
              </a:rPr>
              <a:t>equirements traceability</a:t>
            </a:r>
            <a:r>
              <a:rPr lang="id-ID" sz="3200" b="1" dirty="0">
                <a:effectLst/>
              </a:rPr>
              <a:t> </a:t>
            </a:r>
            <a:endParaRPr lang="en-US" sz="3200" b="1" dirty="0">
              <a:effectLst/>
            </a:endParaRPr>
          </a:p>
        </p:txBody>
      </p:sp>
      <p:sp>
        <p:nvSpPr>
          <p:cNvPr id="5" name="Content Placeholder 3"/>
          <p:cNvSpPr>
            <a:spLocks noGrp="1"/>
          </p:cNvSpPr>
          <p:nvPr>
            <p:ph sz="quarter" idx="4294967295"/>
          </p:nvPr>
        </p:nvSpPr>
        <p:spPr>
          <a:xfrm>
            <a:off x="144517" y="3505200"/>
            <a:ext cx="8847083" cy="3200400"/>
          </a:xfrm>
          <a:prstGeom prst="rect">
            <a:avLst/>
          </a:prstGeom>
        </p:spPr>
        <p:txBody>
          <a:bodyPr>
            <a:noAutofit/>
          </a:bodyPr>
          <a:lstStyle/>
          <a:p>
            <a:pPr lvl="0" algn="just"/>
            <a:r>
              <a:rPr lang="id-ID" b="1" i="1" dirty="0">
                <a:solidFill>
                  <a:srgbClr val="0070C0"/>
                </a:solidFill>
                <a:latin typeface="Comic Sans MS" pitchFamily="66" charset="0"/>
              </a:rPr>
              <a:t>Stakeholder </a:t>
            </a:r>
            <a:r>
              <a:rPr lang="id-ID" dirty="0">
                <a:solidFill>
                  <a:schemeClr val="tx1"/>
                </a:solidFill>
                <a:latin typeface="Comic Sans MS" pitchFamily="66" charset="0"/>
              </a:rPr>
              <a:t>(</a:t>
            </a:r>
            <a:r>
              <a:rPr lang="id-ID" i="1" dirty="0">
                <a:solidFill>
                  <a:srgbClr val="0070C0"/>
                </a:solidFill>
                <a:latin typeface="Comic Sans MS" pitchFamily="66" charset="0"/>
              </a:rPr>
              <a:t>Pemangku kepentingan</a:t>
            </a:r>
            <a:r>
              <a:rPr lang="id-ID" dirty="0">
                <a:solidFill>
                  <a:schemeClr val="tx1"/>
                </a:solidFill>
                <a:latin typeface="Comic Sans MS" pitchFamily="66" charset="0"/>
              </a:rPr>
              <a:t>)</a:t>
            </a:r>
            <a:r>
              <a:rPr lang="id-ID" b="1" i="1" dirty="0">
                <a:solidFill>
                  <a:schemeClr val="tx1"/>
                </a:solidFill>
                <a:latin typeface="Comic Sans MS" pitchFamily="66" charset="0"/>
              </a:rPr>
              <a:t> </a:t>
            </a:r>
            <a:r>
              <a:rPr lang="id-ID" dirty="0">
                <a:solidFill>
                  <a:schemeClr val="tx1"/>
                </a:solidFill>
                <a:latin typeface="Comic Sans MS" pitchFamily="66" charset="0"/>
              </a:rPr>
              <a:t>adalah a</a:t>
            </a:r>
            <a:r>
              <a:rPr lang="en-US" dirty="0">
                <a:solidFill>
                  <a:schemeClr val="tx1"/>
                </a:solidFill>
                <a:latin typeface="Comic Sans MS" pitchFamily="66" charset="0"/>
              </a:rPr>
              <a:t>k</a:t>
            </a:r>
            <a:r>
              <a:rPr lang="id-ID" dirty="0">
                <a:solidFill>
                  <a:schemeClr val="tx1"/>
                </a:solidFill>
                <a:latin typeface="Comic Sans MS" pitchFamily="66" charset="0"/>
              </a:rPr>
              <a:t>tor yang terlibat dalam managemen rekam jejak, contoh: pelanggan, system analist, dan manager proyek. </a:t>
            </a:r>
            <a:endParaRPr lang="en-US" dirty="0">
              <a:solidFill>
                <a:schemeClr val="tx1"/>
              </a:solidFill>
              <a:latin typeface="Comic Sans MS" pitchFamily="66" charset="0"/>
            </a:endParaRPr>
          </a:p>
          <a:p>
            <a:pPr lvl="0" algn="just"/>
            <a:r>
              <a:rPr lang="id-ID" dirty="0">
                <a:solidFill>
                  <a:schemeClr val="tx1"/>
                </a:solidFill>
                <a:latin typeface="Comic Sans MS" pitchFamily="66" charset="0"/>
              </a:rPr>
              <a:t>Perspektif ini menekankan pentingnya penggunaan peran yang berbeda ketika merancang dan menerapkan rekam jejak sistem. Hal ini juga menyediakan kemampuan untuk menentukan siapa yang bertanggungjawab untuk berbagai produk dan keputusan selama proses pembangunan.</a:t>
            </a:r>
            <a:endParaRPr lang="en-US" dirty="0">
              <a:solidFill>
                <a:schemeClr val="tx1"/>
              </a:solidFill>
              <a:latin typeface="Comic Sans MS" pitchFamily="66"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l="20842" t="20474" r="44625" b="55388"/>
          <a:stretch/>
        </p:blipFill>
        <p:spPr bwMode="auto">
          <a:xfrm>
            <a:off x="2514600" y="990600"/>
            <a:ext cx="4191000" cy="2362200"/>
          </a:xfrm>
          <a:prstGeom prst="rect">
            <a:avLst/>
          </a:prstGeom>
          <a:noFill/>
          <a:ln>
            <a:noFill/>
          </a:ln>
          <a:effectLst/>
          <a:extLst/>
        </p:spPr>
      </p:pic>
    </p:spTree>
    <p:extLst>
      <p:ext uri="{BB962C8B-B14F-4D97-AF65-F5344CB8AC3E}">
        <p14:creationId xmlns:p14="http://schemas.microsoft.com/office/powerpoint/2010/main" val="64047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lstStyle/>
          <a:p>
            <a:pPr marL="182880" indent="0" algn="ctr">
              <a:buNone/>
            </a:pPr>
            <a:r>
              <a:rPr lang="en-US" sz="3200" dirty="0"/>
              <a:t>Requirements Interdependencies</a:t>
            </a:r>
          </a:p>
        </p:txBody>
      </p:sp>
      <p:sp>
        <p:nvSpPr>
          <p:cNvPr id="4" name="Content Placeholder 3"/>
          <p:cNvSpPr>
            <a:spLocks noGrp="1"/>
          </p:cNvSpPr>
          <p:nvPr>
            <p:ph sz="quarter" idx="4294967295"/>
          </p:nvPr>
        </p:nvSpPr>
        <p:spPr>
          <a:xfrm>
            <a:off x="76200" y="1554480"/>
            <a:ext cx="9067800" cy="4922520"/>
          </a:xfrm>
          <a:prstGeom prst="rect">
            <a:avLst/>
          </a:prstGeom>
        </p:spPr>
        <p:txBody>
          <a:bodyPr>
            <a:noAutofit/>
          </a:bodyPr>
          <a:lstStyle/>
          <a:p>
            <a:pPr marL="502920" indent="-457200">
              <a:lnSpc>
                <a:spcPct val="150000"/>
              </a:lnSpc>
              <a:buAutoNum type="arabicPeriod"/>
            </a:pPr>
            <a:r>
              <a:rPr lang="en-US" dirty="0" err="1">
                <a:solidFill>
                  <a:schemeClr val="tx1"/>
                </a:solidFill>
                <a:latin typeface="Comic Sans MS" pitchFamily="66" charset="0"/>
              </a:rPr>
              <a:t>Pendahuluan</a:t>
            </a:r>
            <a:r>
              <a:rPr lang="en-US" dirty="0">
                <a:solidFill>
                  <a:schemeClr val="tx1"/>
                </a:solidFill>
                <a:latin typeface="Comic Sans MS" pitchFamily="66" charset="0"/>
              </a:rPr>
              <a:t> Requirement Interdependencies</a:t>
            </a:r>
          </a:p>
          <a:p>
            <a:pPr marL="502920" indent="-457200">
              <a:lnSpc>
                <a:spcPct val="150000"/>
              </a:lnSpc>
              <a:buAutoNum type="arabicPeriod"/>
            </a:pPr>
            <a:r>
              <a:rPr lang="en-US" dirty="0">
                <a:solidFill>
                  <a:schemeClr val="tx1"/>
                </a:solidFill>
                <a:latin typeface="Comic Sans MS" pitchFamily="66" charset="0"/>
              </a:rPr>
              <a:t>Requirements Traceability</a:t>
            </a:r>
          </a:p>
          <a:p>
            <a:pPr marL="502920" indent="-457200">
              <a:lnSpc>
                <a:spcPct val="150000"/>
              </a:lnSpc>
              <a:buAutoNum type="arabicPeriod"/>
            </a:pPr>
            <a:r>
              <a:rPr lang="en-US" dirty="0" err="1">
                <a:solidFill>
                  <a:schemeClr val="tx1"/>
                </a:solidFill>
                <a:latin typeface="Comic Sans MS" pitchFamily="66" charset="0"/>
              </a:rPr>
              <a:t>Tipe</a:t>
            </a:r>
            <a:r>
              <a:rPr lang="en-US" dirty="0">
                <a:solidFill>
                  <a:schemeClr val="tx1"/>
                </a:solidFill>
                <a:latin typeface="Comic Sans MS" pitchFamily="66" charset="0"/>
              </a:rPr>
              <a:t> Interdependency</a:t>
            </a:r>
          </a:p>
        </p:txBody>
      </p:sp>
    </p:spTree>
    <p:extLst>
      <p:ext uri="{BB962C8B-B14F-4D97-AF65-F5344CB8AC3E}">
        <p14:creationId xmlns:p14="http://schemas.microsoft.com/office/powerpoint/2010/main" val="3415120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838200"/>
          </a:xfrm>
        </p:spPr>
        <p:txBody>
          <a:bodyPr/>
          <a:lstStyle/>
          <a:p>
            <a:pPr lvl="0"/>
            <a:r>
              <a:rPr lang="en-US" sz="3200" b="1" dirty="0">
                <a:effectLst/>
              </a:rPr>
              <a:t>M</a:t>
            </a:r>
            <a:r>
              <a:rPr lang="id-ID" sz="3200" b="1" dirty="0">
                <a:effectLst/>
              </a:rPr>
              <a:t>eta-model </a:t>
            </a:r>
            <a:r>
              <a:rPr lang="en-US" sz="3200" b="1" i="1" dirty="0">
                <a:effectLst/>
              </a:rPr>
              <a:t>r</a:t>
            </a:r>
            <a:r>
              <a:rPr lang="id-ID" sz="3200" b="1" i="1" dirty="0">
                <a:effectLst/>
              </a:rPr>
              <a:t>equirements traceability</a:t>
            </a:r>
            <a:r>
              <a:rPr lang="id-ID" sz="3200" b="1" dirty="0">
                <a:effectLst/>
              </a:rPr>
              <a:t> </a:t>
            </a:r>
            <a:endParaRPr lang="en-US" sz="3200" b="1" dirty="0">
              <a:effectLst/>
            </a:endParaRPr>
          </a:p>
        </p:txBody>
      </p:sp>
      <p:sp>
        <p:nvSpPr>
          <p:cNvPr id="5" name="Content Placeholder 3"/>
          <p:cNvSpPr>
            <a:spLocks noGrp="1"/>
          </p:cNvSpPr>
          <p:nvPr>
            <p:ph sz="quarter" idx="4294967295"/>
          </p:nvPr>
        </p:nvSpPr>
        <p:spPr>
          <a:xfrm>
            <a:off x="144517" y="3505200"/>
            <a:ext cx="8847083" cy="3200400"/>
          </a:xfrm>
          <a:prstGeom prst="rect">
            <a:avLst/>
          </a:prstGeom>
        </p:spPr>
        <p:txBody>
          <a:bodyPr>
            <a:noAutofit/>
          </a:bodyPr>
          <a:lstStyle/>
          <a:p>
            <a:pPr marL="0" lvl="0" indent="0" algn="just">
              <a:lnSpc>
                <a:spcPct val="150000"/>
              </a:lnSpc>
              <a:buNone/>
            </a:pPr>
            <a:r>
              <a:rPr lang="id-ID" b="1" i="1" dirty="0">
                <a:solidFill>
                  <a:srgbClr val="0070C0"/>
                </a:solidFill>
                <a:latin typeface="Comic Sans MS" pitchFamily="66" charset="0"/>
              </a:rPr>
              <a:t>Object </a:t>
            </a:r>
            <a:r>
              <a:rPr lang="id-ID" dirty="0">
                <a:solidFill>
                  <a:schemeClr val="tx1"/>
                </a:solidFill>
                <a:latin typeface="Comic Sans MS" pitchFamily="66" charset="0"/>
              </a:rPr>
              <a:t>(</a:t>
            </a:r>
            <a:r>
              <a:rPr lang="id-ID" i="1" dirty="0">
                <a:solidFill>
                  <a:srgbClr val="0070C0"/>
                </a:solidFill>
                <a:latin typeface="Comic Sans MS" pitchFamily="66" charset="0"/>
              </a:rPr>
              <a:t>Objek</a:t>
            </a:r>
            <a:r>
              <a:rPr lang="id-ID" dirty="0">
                <a:solidFill>
                  <a:schemeClr val="tx1"/>
                </a:solidFill>
                <a:latin typeface="Comic Sans MS" pitchFamily="66" charset="0"/>
              </a:rPr>
              <a:t>)</a:t>
            </a:r>
            <a:r>
              <a:rPr lang="id-ID" b="1" i="1" dirty="0">
                <a:solidFill>
                  <a:schemeClr val="tx1"/>
                </a:solidFill>
                <a:latin typeface="Comic Sans MS" pitchFamily="66" charset="0"/>
              </a:rPr>
              <a:t> </a:t>
            </a:r>
            <a:r>
              <a:rPr lang="id-ID" dirty="0">
                <a:solidFill>
                  <a:schemeClr val="tx1"/>
                </a:solidFill>
                <a:latin typeface="Comic Sans MS" pitchFamily="66" charset="0"/>
              </a:rPr>
              <a:t>merujuk kepada tipe informasi yang terkait satu sama lain, contoh: kebutuhan, dasar pemikiran, keputusan, dan komponen sistem.</a:t>
            </a:r>
            <a:endParaRPr lang="en-US" dirty="0">
              <a:solidFill>
                <a:schemeClr val="tx1"/>
              </a:solidFill>
              <a:latin typeface="Comic Sans MS" pitchFamily="66"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l="20842" t="20474" r="44625" b="55388"/>
          <a:stretch/>
        </p:blipFill>
        <p:spPr bwMode="auto">
          <a:xfrm>
            <a:off x="2514600" y="990600"/>
            <a:ext cx="4191000" cy="2362200"/>
          </a:xfrm>
          <a:prstGeom prst="rect">
            <a:avLst/>
          </a:prstGeom>
          <a:noFill/>
          <a:ln>
            <a:noFill/>
          </a:ln>
          <a:effectLst/>
          <a:extLst/>
        </p:spPr>
      </p:pic>
    </p:spTree>
    <p:extLst>
      <p:ext uri="{BB962C8B-B14F-4D97-AF65-F5344CB8AC3E}">
        <p14:creationId xmlns:p14="http://schemas.microsoft.com/office/powerpoint/2010/main" val="3693421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lvl="0"/>
            <a:r>
              <a:rPr lang="en-US" sz="3200" b="1" dirty="0">
                <a:effectLst/>
              </a:rPr>
              <a:t>M</a:t>
            </a:r>
            <a:r>
              <a:rPr lang="id-ID" sz="3200" b="1" dirty="0">
                <a:effectLst/>
              </a:rPr>
              <a:t>eta-model </a:t>
            </a:r>
            <a:r>
              <a:rPr lang="en-US" sz="3200" b="1" i="1" dirty="0">
                <a:effectLst/>
              </a:rPr>
              <a:t>r</a:t>
            </a:r>
            <a:r>
              <a:rPr lang="id-ID" sz="3200" b="1" i="1" dirty="0">
                <a:effectLst/>
              </a:rPr>
              <a:t>equirements traceability</a:t>
            </a:r>
            <a:r>
              <a:rPr lang="id-ID" sz="3200" b="1" dirty="0">
                <a:effectLst/>
              </a:rPr>
              <a:t> </a:t>
            </a:r>
            <a:endParaRPr lang="en-US" sz="3200" b="1" dirty="0">
              <a:effectLst/>
            </a:endParaRPr>
          </a:p>
        </p:txBody>
      </p:sp>
      <p:sp>
        <p:nvSpPr>
          <p:cNvPr id="5" name="Content Placeholder 3"/>
          <p:cNvSpPr>
            <a:spLocks noGrp="1"/>
          </p:cNvSpPr>
          <p:nvPr>
            <p:ph sz="quarter" idx="4294967295"/>
          </p:nvPr>
        </p:nvSpPr>
        <p:spPr>
          <a:xfrm>
            <a:off x="144517" y="3276600"/>
            <a:ext cx="8847083" cy="3429000"/>
          </a:xfrm>
          <a:prstGeom prst="rect">
            <a:avLst/>
          </a:prstGeom>
        </p:spPr>
        <p:txBody>
          <a:bodyPr>
            <a:noAutofit/>
          </a:bodyPr>
          <a:lstStyle/>
          <a:p>
            <a:pPr marL="0" indent="0" algn="just">
              <a:lnSpc>
                <a:spcPct val="150000"/>
              </a:lnSpc>
              <a:buNone/>
            </a:pPr>
            <a:r>
              <a:rPr lang="id-ID" sz="2000" dirty="0">
                <a:solidFill>
                  <a:srgbClr val="0070C0"/>
                </a:solidFill>
                <a:latin typeface="Comic Sans MS" pitchFamily="66" charset="0"/>
              </a:rPr>
              <a:t>Meta-model</a:t>
            </a:r>
            <a:r>
              <a:rPr lang="id-ID" sz="2000" dirty="0">
                <a:solidFill>
                  <a:schemeClr val="tx1"/>
                </a:solidFill>
                <a:latin typeface="Comic Sans MS" pitchFamily="66" charset="0"/>
              </a:rPr>
              <a:t> ini dapat digunakan untuk </a:t>
            </a:r>
            <a:r>
              <a:rPr lang="id-ID" sz="2000" dirty="0">
                <a:solidFill>
                  <a:srgbClr val="0070C0"/>
                </a:solidFill>
                <a:latin typeface="Comic Sans MS" pitchFamily="66" charset="0"/>
              </a:rPr>
              <a:t>mewakili</a:t>
            </a:r>
            <a:r>
              <a:rPr lang="id-ID" sz="2000" dirty="0">
                <a:solidFill>
                  <a:schemeClr val="tx1"/>
                </a:solidFill>
                <a:latin typeface="Comic Sans MS" pitchFamily="66" charset="0"/>
              </a:rPr>
              <a:t> beberapa </a:t>
            </a:r>
            <a:r>
              <a:rPr lang="id-ID" sz="2000" dirty="0">
                <a:solidFill>
                  <a:srgbClr val="0070C0"/>
                </a:solidFill>
                <a:latin typeface="Comic Sans MS" pitchFamily="66" charset="0"/>
              </a:rPr>
              <a:t>dimensi </a:t>
            </a:r>
            <a:r>
              <a:rPr lang="id-ID" sz="2000" i="1" dirty="0">
                <a:solidFill>
                  <a:srgbClr val="0070C0"/>
                </a:solidFill>
                <a:latin typeface="Comic Sans MS" pitchFamily="66" charset="0"/>
              </a:rPr>
              <a:t>traceability</a:t>
            </a:r>
            <a:r>
              <a:rPr lang="id-ID" sz="2000" dirty="0">
                <a:solidFill>
                  <a:schemeClr val="tx1"/>
                </a:solidFill>
                <a:latin typeface="Comic Sans MS" pitchFamily="66" charset="0"/>
              </a:rPr>
              <a:t>, termasuk</a:t>
            </a:r>
            <a:r>
              <a:rPr lang="en-US" sz="2000" dirty="0">
                <a:solidFill>
                  <a:schemeClr val="tx1"/>
                </a:solidFill>
                <a:latin typeface="Comic Sans MS" pitchFamily="66" charset="0"/>
              </a:rPr>
              <a:t>:</a:t>
            </a:r>
          </a:p>
          <a:p>
            <a:pPr algn="just">
              <a:lnSpc>
                <a:spcPct val="150000"/>
              </a:lnSpc>
              <a:buFont typeface="Wingdings" pitchFamily="2" charset="2"/>
              <a:buChar char="ü"/>
            </a:pPr>
            <a:r>
              <a:rPr lang="en-US" sz="2000" dirty="0">
                <a:solidFill>
                  <a:schemeClr val="tx1"/>
                </a:solidFill>
                <a:latin typeface="Comic Sans MS" pitchFamily="66" charset="0"/>
              </a:rPr>
              <a:t>I</a:t>
            </a:r>
            <a:r>
              <a:rPr lang="id-ID" sz="2000" dirty="0">
                <a:solidFill>
                  <a:schemeClr val="tx1"/>
                </a:solidFill>
                <a:latin typeface="Comic Sans MS" pitchFamily="66" charset="0"/>
              </a:rPr>
              <a:t>nformasi yang disampaikan, </a:t>
            </a:r>
            <a:endParaRPr lang="en-US" sz="2000" dirty="0">
              <a:solidFill>
                <a:schemeClr val="tx1"/>
              </a:solidFill>
              <a:latin typeface="Comic Sans MS" pitchFamily="66" charset="0"/>
            </a:endParaRPr>
          </a:p>
          <a:p>
            <a:pPr algn="just">
              <a:lnSpc>
                <a:spcPct val="150000"/>
              </a:lnSpc>
              <a:buFont typeface="Wingdings" pitchFamily="2" charset="2"/>
              <a:buChar char="ü"/>
            </a:pPr>
            <a:r>
              <a:rPr lang="en-US" sz="2000" dirty="0">
                <a:solidFill>
                  <a:schemeClr val="tx1"/>
                </a:solidFill>
                <a:latin typeface="Comic Sans MS" pitchFamily="66" charset="0"/>
              </a:rPr>
              <a:t>D</a:t>
            </a:r>
            <a:r>
              <a:rPr lang="id-ID" sz="2000" dirty="0">
                <a:solidFill>
                  <a:schemeClr val="tx1"/>
                </a:solidFill>
                <a:latin typeface="Comic Sans MS" pitchFamily="66" charset="0"/>
              </a:rPr>
              <a:t>imana disampaikan dan bagaimana, </a:t>
            </a:r>
            <a:endParaRPr lang="en-US" sz="2000" dirty="0">
              <a:solidFill>
                <a:schemeClr val="tx1"/>
              </a:solidFill>
              <a:latin typeface="Comic Sans MS" pitchFamily="66" charset="0"/>
            </a:endParaRPr>
          </a:p>
          <a:p>
            <a:pPr algn="just">
              <a:lnSpc>
                <a:spcPct val="150000"/>
              </a:lnSpc>
              <a:buFont typeface="Wingdings" pitchFamily="2" charset="2"/>
              <a:buChar char="ü"/>
            </a:pPr>
            <a:r>
              <a:rPr lang="en-US" sz="2000" dirty="0">
                <a:solidFill>
                  <a:schemeClr val="tx1"/>
                </a:solidFill>
                <a:latin typeface="Comic Sans MS" pitchFamily="66" charset="0"/>
              </a:rPr>
              <a:t>S</a:t>
            </a:r>
            <a:r>
              <a:rPr lang="id-ID" sz="2000" dirty="0">
                <a:solidFill>
                  <a:schemeClr val="tx1"/>
                </a:solidFill>
                <a:latin typeface="Comic Sans MS" pitchFamily="66" charset="0"/>
              </a:rPr>
              <a:t>iapa </a:t>
            </a:r>
            <a:r>
              <a:rPr lang="id-ID" sz="2000" i="1" dirty="0">
                <a:solidFill>
                  <a:schemeClr val="tx1"/>
                </a:solidFill>
                <a:latin typeface="Comic Sans MS" pitchFamily="66" charset="0"/>
              </a:rPr>
              <a:t>stakeholders </a:t>
            </a:r>
            <a:r>
              <a:rPr lang="id-ID" sz="2000" dirty="0">
                <a:solidFill>
                  <a:schemeClr val="tx1"/>
                </a:solidFill>
                <a:latin typeface="Comic Sans MS" pitchFamily="66" charset="0"/>
              </a:rPr>
              <a:t>dan peran mereka dan informasi yang digunakan,</a:t>
            </a:r>
            <a:endParaRPr lang="en-US" sz="2000" dirty="0">
              <a:solidFill>
                <a:schemeClr val="tx1"/>
              </a:solidFill>
              <a:latin typeface="Comic Sans MS" pitchFamily="66" charset="0"/>
            </a:endParaRPr>
          </a:p>
          <a:p>
            <a:pPr algn="just">
              <a:lnSpc>
                <a:spcPct val="150000"/>
              </a:lnSpc>
              <a:buFont typeface="Wingdings" pitchFamily="2" charset="2"/>
              <a:buChar char="ü"/>
            </a:pPr>
            <a:r>
              <a:rPr lang="en-US" sz="2000" dirty="0">
                <a:solidFill>
                  <a:schemeClr val="tx1"/>
                </a:solidFill>
                <a:latin typeface="Comic Sans MS" pitchFamily="66" charset="0"/>
              </a:rPr>
              <a:t>M</a:t>
            </a:r>
            <a:r>
              <a:rPr lang="id-ID" sz="2000" dirty="0">
                <a:solidFill>
                  <a:schemeClr val="tx1"/>
                </a:solidFill>
                <a:latin typeface="Comic Sans MS" pitchFamily="66" charset="0"/>
              </a:rPr>
              <a:t>engapa objek tertentu dibuat atau diubah.</a:t>
            </a:r>
            <a:endParaRPr lang="en-US" sz="2000" dirty="0">
              <a:solidFill>
                <a:schemeClr val="tx1"/>
              </a:solidFill>
              <a:latin typeface="Comic Sans MS" pitchFamily="66"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l="20842" t="20474" r="44625" b="55388"/>
          <a:stretch/>
        </p:blipFill>
        <p:spPr bwMode="auto">
          <a:xfrm>
            <a:off x="2514600" y="609600"/>
            <a:ext cx="4191000" cy="2362200"/>
          </a:xfrm>
          <a:prstGeom prst="rect">
            <a:avLst/>
          </a:prstGeom>
          <a:noFill/>
          <a:ln>
            <a:noFill/>
          </a:ln>
          <a:effectLst/>
          <a:extLst/>
        </p:spPr>
      </p:pic>
    </p:spTree>
    <p:extLst>
      <p:ext uri="{BB962C8B-B14F-4D97-AF65-F5344CB8AC3E}">
        <p14:creationId xmlns:p14="http://schemas.microsoft.com/office/powerpoint/2010/main" val="3382159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marL="45720"/>
            <a:r>
              <a:rPr lang="id-ID" sz="3200" dirty="0">
                <a:effectLst/>
              </a:rPr>
              <a:t>Tipe </a:t>
            </a:r>
            <a:r>
              <a:rPr lang="en-US" sz="3200" i="1" dirty="0">
                <a:effectLst/>
              </a:rPr>
              <a:t>Interdependency</a:t>
            </a:r>
            <a:endParaRPr lang="en-US" sz="3600" dirty="0">
              <a:solidFill>
                <a:srgbClr val="FF0000"/>
              </a:solidFill>
            </a:endParaRPr>
          </a:p>
        </p:txBody>
      </p:sp>
      <p:sp>
        <p:nvSpPr>
          <p:cNvPr id="5" name="Content Placeholder 3"/>
          <p:cNvSpPr>
            <a:spLocks noGrp="1"/>
          </p:cNvSpPr>
          <p:nvPr>
            <p:ph sz="quarter" idx="4294967295"/>
          </p:nvPr>
        </p:nvSpPr>
        <p:spPr>
          <a:xfrm>
            <a:off x="76200" y="4495800"/>
            <a:ext cx="8847083" cy="1981200"/>
          </a:xfrm>
          <a:prstGeom prst="rect">
            <a:avLst/>
          </a:prstGeom>
        </p:spPr>
        <p:txBody>
          <a:bodyPr>
            <a:noAutofit/>
          </a:bodyPr>
          <a:lstStyle/>
          <a:p>
            <a:pPr marL="45720" indent="0" algn="just">
              <a:lnSpc>
                <a:spcPct val="150000"/>
              </a:lnSpc>
              <a:buNone/>
            </a:pPr>
            <a:r>
              <a:rPr lang="en-US" sz="2000" dirty="0">
                <a:solidFill>
                  <a:schemeClr val="tx1"/>
                </a:solidFill>
                <a:latin typeface="Comic Sans MS" pitchFamily="66" charset="0"/>
              </a:rPr>
              <a:t>Types of interdependency:</a:t>
            </a:r>
          </a:p>
          <a:p>
            <a:pPr marL="388620" indent="-342900" algn="just">
              <a:lnSpc>
                <a:spcPct val="150000"/>
              </a:lnSpc>
              <a:buFont typeface="+mj-lt"/>
              <a:buAutoNum type="arabicPeriod"/>
            </a:pPr>
            <a:r>
              <a:rPr lang="en-US" sz="2000" dirty="0">
                <a:solidFill>
                  <a:schemeClr val="tx1"/>
                </a:solidFill>
                <a:latin typeface="Comic Sans MS" pitchFamily="66" charset="0"/>
              </a:rPr>
              <a:t>Structural Interdependencies</a:t>
            </a:r>
          </a:p>
          <a:p>
            <a:pPr marL="388620" indent="-342900" algn="just">
              <a:lnSpc>
                <a:spcPct val="150000"/>
              </a:lnSpc>
              <a:buFont typeface="+mj-lt"/>
              <a:buAutoNum type="arabicPeriod"/>
            </a:pPr>
            <a:r>
              <a:rPr lang="en-US" sz="2000" dirty="0">
                <a:solidFill>
                  <a:schemeClr val="tx1"/>
                </a:solidFill>
                <a:latin typeface="Comic Sans MS" pitchFamily="66" charset="0"/>
              </a:rPr>
              <a:t>Constrain Interdependencies</a:t>
            </a:r>
          </a:p>
          <a:p>
            <a:pPr marL="388620" indent="-342900" algn="just">
              <a:lnSpc>
                <a:spcPct val="150000"/>
              </a:lnSpc>
              <a:buFont typeface="+mj-lt"/>
              <a:buAutoNum type="arabicPeriod"/>
            </a:pPr>
            <a:r>
              <a:rPr lang="en-US" sz="2000" dirty="0">
                <a:solidFill>
                  <a:schemeClr val="tx1"/>
                </a:solidFill>
                <a:latin typeface="Comic Sans MS" pitchFamily="66" charset="0"/>
              </a:rPr>
              <a:t>Cost/ Value Interdependencies</a:t>
            </a:r>
          </a:p>
        </p:txBody>
      </p:sp>
      <p:pic>
        <p:nvPicPr>
          <p:cNvPr id="6" name="Picture 5"/>
          <p:cNvPicPr/>
          <p:nvPr/>
        </p:nvPicPr>
        <p:blipFill rotWithShape="1">
          <a:blip r:embed="rId2"/>
          <a:srcRect l="29651" t="46770" r="26453" b="21687"/>
          <a:stretch/>
        </p:blipFill>
        <p:spPr bwMode="auto">
          <a:xfrm>
            <a:off x="914400" y="914400"/>
            <a:ext cx="7086600" cy="3581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37898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marL="45720"/>
            <a:r>
              <a:rPr lang="id-ID" sz="3200" dirty="0">
                <a:effectLst/>
              </a:rPr>
              <a:t>Tipe </a:t>
            </a:r>
            <a:r>
              <a:rPr lang="en-US" sz="3200" i="1" dirty="0">
                <a:effectLst/>
              </a:rPr>
              <a:t>Interdependency</a:t>
            </a:r>
            <a:endParaRPr lang="en-US" sz="3600" dirty="0">
              <a:solidFill>
                <a:srgbClr val="FF0000"/>
              </a:solidFill>
            </a:endParaRPr>
          </a:p>
        </p:txBody>
      </p:sp>
      <p:sp>
        <p:nvSpPr>
          <p:cNvPr id="5" name="Content Placeholder 3"/>
          <p:cNvSpPr>
            <a:spLocks noGrp="1"/>
          </p:cNvSpPr>
          <p:nvPr>
            <p:ph sz="quarter" idx="4294967295"/>
          </p:nvPr>
        </p:nvSpPr>
        <p:spPr>
          <a:xfrm>
            <a:off x="21021" y="1066800"/>
            <a:ext cx="8847083" cy="1981200"/>
          </a:xfrm>
          <a:prstGeom prst="rect">
            <a:avLst/>
          </a:prstGeom>
        </p:spPr>
        <p:txBody>
          <a:bodyPr>
            <a:noAutofit/>
          </a:bodyPr>
          <a:lstStyle/>
          <a:p>
            <a:pPr marL="388620" algn="just">
              <a:lnSpc>
                <a:spcPct val="150000"/>
              </a:lnSpc>
              <a:buFont typeface="+mj-lt"/>
              <a:buAutoNum type="arabicPeriod"/>
            </a:pPr>
            <a:r>
              <a:rPr lang="en-US" dirty="0">
                <a:solidFill>
                  <a:srgbClr val="0070C0"/>
                </a:solidFill>
                <a:latin typeface="Comic Sans MS" pitchFamily="66" charset="0"/>
              </a:rPr>
              <a:t>Structural Interdependencies</a:t>
            </a:r>
          </a:p>
          <a:p>
            <a:pPr marL="388620" algn="just">
              <a:lnSpc>
                <a:spcPct val="150000"/>
              </a:lnSpc>
              <a:buFont typeface="Wingdings" pitchFamily="2" charset="2"/>
              <a:buChar char="ü"/>
            </a:pPr>
            <a:r>
              <a:rPr lang="id-ID" i="1" dirty="0">
                <a:solidFill>
                  <a:schemeClr val="tx1"/>
                </a:solidFill>
                <a:latin typeface="Comic Sans MS" pitchFamily="66" charset="0"/>
              </a:rPr>
              <a:t>Structural interdependencies </a:t>
            </a:r>
            <a:r>
              <a:rPr lang="id-ID" dirty="0">
                <a:solidFill>
                  <a:schemeClr val="tx1"/>
                </a:solidFill>
                <a:latin typeface="Comic Sans MS" pitchFamily="66" charset="0"/>
              </a:rPr>
              <a:t>berkaitan dengan fakta bahwa apabila diberikan satu set kebutuhan, maka </a:t>
            </a:r>
            <a:r>
              <a:rPr lang="id-ID" i="1" dirty="0">
                <a:solidFill>
                  <a:schemeClr val="tx1"/>
                </a:solidFill>
                <a:latin typeface="Comic Sans MS" pitchFamily="66" charset="0"/>
              </a:rPr>
              <a:t>structural interdependencies </a:t>
            </a:r>
            <a:r>
              <a:rPr lang="id-ID" dirty="0">
                <a:solidFill>
                  <a:schemeClr val="tx1"/>
                </a:solidFill>
                <a:latin typeface="Comic Sans MS" pitchFamily="66" charset="0"/>
              </a:rPr>
              <a:t> dapat diatur dalam struktur yang hirarkis dan juga bersifat lintas-struktur. </a:t>
            </a:r>
            <a:endParaRPr lang="en-US" dirty="0">
              <a:solidFill>
                <a:schemeClr val="tx1"/>
              </a:solidFill>
              <a:latin typeface="Comic Sans MS" pitchFamily="66" charset="0"/>
            </a:endParaRPr>
          </a:p>
          <a:p>
            <a:pPr marL="388620" algn="just">
              <a:lnSpc>
                <a:spcPct val="150000"/>
              </a:lnSpc>
              <a:buFont typeface="Wingdings" pitchFamily="2" charset="2"/>
              <a:buChar char="ü"/>
            </a:pPr>
            <a:r>
              <a:rPr lang="id-ID" dirty="0">
                <a:solidFill>
                  <a:schemeClr val="tx1"/>
                </a:solidFill>
                <a:latin typeface="Comic Sans MS" pitchFamily="66" charset="0"/>
              </a:rPr>
              <a:t>Kebutuhan bisnis tingkat tinggi secara bertahap didekomposisi menjadi kebutuhan perangkat lunak yang lebih rinci, membentuk sebuah hirarki. </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613942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marL="45720"/>
            <a:r>
              <a:rPr lang="id-ID" sz="3200" dirty="0">
                <a:effectLst/>
              </a:rPr>
              <a:t>Tipe </a:t>
            </a:r>
            <a:r>
              <a:rPr lang="en-US" sz="3200" i="1" dirty="0">
                <a:effectLst/>
              </a:rPr>
              <a:t>Interdependency</a:t>
            </a:r>
            <a:endParaRPr lang="en-US" sz="3600" dirty="0">
              <a:solidFill>
                <a:srgbClr val="FF0000"/>
              </a:solidFill>
            </a:endParaRPr>
          </a:p>
        </p:txBody>
      </p:sp>
      <p:sp>
        <p:nvSpPr>
          <p:cNvPr id="5" name="Content Placeholder 3"/>
          <p:cNvSpPr>
            <a:spLocks noGrp="1"/>
          </p:cNvSpPr>
          <p:nvPr>
            <p:ph sz="quarter" idx="4294967295"/>
          </p:nvPr>
        </p:nvSpPr>
        <p:spPr>
          <a:xfrm>
            <a:off x="21021" y="1066800"/>
            <a:ext cx="8847083" cy="1981200"/>
          </a:xfrm>
          <a:prstGeom prst="rect">
            <a:avLst/>
          </a:prstGeom>
        </p:spPr>
        <p:txBody>
          <a:bodyPr>
            <a:noAutofit/>
          </a:bodyPr>
          <a:lstStyle/>
          <a:p>
            <a:pPr marL="388620" algn="just">
              <a:lnSpc>
                <a:spcPct val="150000"/>
              </a:lnSpc>
              <a:buFont typeface="+mj-lt"/>
              <a:buAutoNum type="arabicPeriod"/>
            </a:pPr>
            <a:r>
              <a:rPr lang="en-US" dirty="0">
                <a:solidFill>
                  <a:srgbClr val="0070C0"/>
                </a:solidFill>
                <a:latin typeface="Comic Sans MS" pitchFamily="66" charset="0"/>
              </a:rPr>
              <a:t>Structural Interdependencies</a:t>
            </a:r>
          </a:p>
          <a:p>
            <a:pPr marL="45720" indent="0" algn="just">
              <a:lnSpc>
                <a:spcPct val="150000"/>
              </a:lnSpc>
              <a:buNone/>
            </a:pPr>
            <a:r>
              <a:rPr lang="id-ID" dirty="0">
                <a:solidFill>
                  <a:schemeClr val="tx1"/>
                </a:solidFill>
                <a:latin typeface="Comic Sans MS" pitchFamily="66" charset="0"/>
              </a:rPr>
              <a:t>Tipe </a:t>
            </a:r>
            <a:r>
              <a:rPr lang="id-ID" i="1" dirty="0">
                <a:solidFill>
                  <a:schemeClr val="tx1"/>
                </a:solidFill>
                <a:latin typeface="Comic Sans MS" pitchFamily="66" charset="0"/>
              </a:rPr>
              <a:t>structural interdependencies </a:t>
            </a:r>
            <a:r>
              <a:rPr lang="id-ID" dirty="0">
                <a:solidFill>
                  <a:schemeClr val="tx1"/>
                </a:solidFill>
                <a:latin typeface="Comic Sans MS" pitchFamily="66" charset="0"/>
              </a:rPr>
              <a:t>mempunyai beberapa kategori yaitu </a:t>
            </a:r>
            <a:r>
              <a:rPr lang="id-ID" b="1" dirty="0">
                <a:solidFill>
                  <a:schemeClr val="tx1"/>
                </a:solidFill>
                <a:latin typeface="Comic Sans MS" pitchFamily="66" charset="0"/>
              </a:rPr>
              <a:t>Refined_to, Changes_to, </a:t>
            </a:r>
            <a:r>
              <a:rPr lang="id-ID" dirty="0">
                <a:solidFill>
                  <a:schemeClr val="tx1"/>
                </a:solidFill>
                <a:latin typeface="Comic Sans MS" pitchFamily="66" charset="0"/>
              </a:rPr>
              <a:t>dan </a:t>
            </a:r>
            <a:r>
              <a:rPr lang="id-ID" b="1" dirty="0">
                <a:solidFill>
                  <a:schemeClr val="tx1"/>
                </a:solidFill>
                <a:latin typeface="Comic Sans MS" pitchFamily="66" charset="0"/>
              </a:rPr>
              <a:t>Similar_to</a:t>
            </a:r>
            <a:r>
              <a:rPr lang="id-ID" dirty="0">
                <a:solidFill>
                  <a:schemeClr val="tx1"/>
                </a:solidFill>
                <a:latin typeface="Comic Sans MS" pitchFamily="66" charset="0"/>
              </a:rPr>
              <a:t>.</a:t>
            </a:r>
            <a:endParaRPr lang="en-US" dirty="0">
              <a:solidFill>
                <a:schemeClr val="tx1"/>
              </a:solidFill>
              <a:latin typeface="Comic Sans MS" pitchFamily="66" charset="0"/>
            </a:endParaRPr>
          </a:p>
          <a:p>
            <a:pPr marL="45720" indent="0" algn="just">
              <a:lnSpc>
                <a:spcPct val="150000"/>
              </a:lnSpc>
              <a:buNone/>
            </a:pPr>
            <a:endParaRPr lang="en-US" dirty="0">
              <a:solidFill>
                <a:srgbClr val="0070C0"/>
              </a:solidFill>
              <a:latin typeface="Comic Sans MS" pitchFamily="66" charset="0"/>
            </a:endParaRPr>
          </a:p>
        </p:txBody>
      </p:sp>
    </p:spTree>
    <p:extLst>
      <p:ext uri="{BB962C8B-B14F-4D97-AF65-F5344CB8AC3E}">
        <p14:creationId xmlns:p14="http://schemas.microsoft.com/office/powerpoint/2010/main" val="17340599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marL="45720"/>
            <a:r>
              <a:rPr lang="id-ID" sz="3200" dirty="0">
                <a:effectLst/>
              </a:rPr>
              <a:t>Tipe </a:t>
            </a:r>
            <a:r>
              <a:rPr lang="en-US" sz="3200" i="1" dirty="0">
                <a:effectLst/>
              </a:rPr>
              <a:t>Interdependency</a:t>
            </a:r>
            <a:endParaRPr lang="en-US" sz="3600" dirty="0">
              <a:solidFill>
                <a:srgbClr val="FF0000"/>
              </a:solidFill>
            </a:endParaRPr>
          </a:p>
        </p:txBody>
      </p:sp>
      <p:sp>
        <p:nvSpPr>
          <p:cNvPr id="5" name="Content Placeholder 3"/>
          <p:cNvSpPr>
            <a:spLocks noGrp="1"/>
          </p:cNvSpPr>
          <p:nvPr>
            <p:ph sz="quarter" idx="4294967295"/>
          </p:nvPr>
        </p:nvSpPr>
        <p:spPr>
          <a:xfrm>
            <a:off x="21021" y="1066800"/>
            <a:ext cx="8847083" cy="1981200"/>
          </a:xfrm>
          <a:prstGeom prst="rect">
            <a:avLst/>
          </a:prstGeom>
        </p:spPr>
        <p:txBody>
          <a:bodyPr>
            <a:noAutofit/>
          </a:bodyPr>
          <a:lstStyle/>
          <a:p>
            <a:pPr marL="388620" algn="just">
              <a:lnSpc>
                <a:spcPct val="150000"/>
              </a:lnSpc>
              <a:buFont typeface="+mj-lt"/>
              <a:buAutoNum type="arabicPeriod"/>
            </a:pPr>
            <a:r>
              <a:rPr lang="en-US" dirty="0">
                <a:solidFill>
                  <a:srgbClr val="0070C0"/>
                </a:solidFill>
                <a:latin typeface="Comic Sans MS" pitchFamily="66" charset="0"/>
              </a:rPr>
              <a:t>Structural Interdependencies</a:t>
            </a:r>
          </a:p>
          <a:p>
            <a:pPr marL="45720" indent="0" algn="just">
              <a:lnSpc>
                <a:spcPct val="150000"/>
              </a:lnSpc>
              <a:buNone/>
            </a:pPr>
            <a:r>
              <a:rPr lang="id-ID" b="1" dirty="0">
                <a:solidFill>
                  <a:schemeClr val="tx1"/>
                </a:solidFill>
                <a:latin typeface="Comic Sans MS" pitchFamily="66" charset="0"/>
              </a:rPr>
              <a:t>Refined_to</a:t>
            </a:r>
            <a:endParaRPr lang="en-US" b="1" dirty="0">
              <a:solidFill>
                <a:schemeClr val="tx1"/>
              </a:solidFill>
              <a:latin typeface="Comic Sans MS" pitchFamily="66" charset="0"/>
            </a:endParaRPr>
          </a:p>
          <a:p>
            <a:pPr marL="388620" algn="just">
              <a:lnSpc>
                <a:spcPct val="150000"/>
              </a:lnSpc>
              <a:buFont typeface="Wingdings" pitchFamily="2" charset="2"/>
              <a:buChar char="ü"/>
            </a:pPr>
            <a:r>
              <a:rPr lang="id-ID" sz="2000" dirty="0">
                <a:solidFill>
                  <a:schemeClr val="tx1"/>
                </a:solidFill>
                <a:latin typeface="Comic Sans MS" pitchFamily="66" charset="0"/>
              </a:rPr>
              <a:t>Kebutuhan tingkat yang lebih tinggi dapat disempurnakan dengan sejumlah kebutuhan yang lebih spesifik. </a:t>
            </a:r>
            <a:endParaRPr lang="en-US" sz="2000" dirty="0">
              <a:solidFill>
                <a:schemeClr val="tx1"/>
              </a:solidFill>
              <a:latin typeface="Comic Sans MS" pitchFamily="66" charset="0"/>
            </a:endParaRPr>
          </a:p>
          <a:p>
            <a:pPr marL="388620" algn="just">
              <a:lnSpc>
                <a:spcPct val="150000"/>
              </a:lnSpc>
              <a:buFont typeface="Wingdings" pitchFamily="2" charset="2"/>
              <a:buChar char="ü"/>
            </a:pPr>
            <a:r>
              <a:rPr lang="id-ID" sz="2000" dirty="0">
                <a:solidFill>
                  <a:schemeClr val="tx1"/>
                </a:solidFill>
                <a:latin typeface="Comic Sans MS" pitchFamily="66" charset="0"/>
              </a:rPr>
              <a:t>Tipe dependensi </a:t>
            </a:r>
            <a:r>
              <a:rPr lang="id-ID" sz="2000" b="1" dirty="0">
                <a:solidFill>
                  <a:schemeClr val="tx1"/>
                </a:solidFill>
                <a:latin typeface="Comic Sans MS" pitchFamily="66" charset="0"/>
              </a:rPr>
              <a:t>Refined_to </a:t>
            </a:r>
            <a:r>
              <a:rPr lang="id-ID" sz="2000" dirty="0">
                <a:solidFill>
                  <a:schemeClr val="tx1"/>
                </a:solidFill>
                <a:latin typeface="Comic Sans MS" pitchFamily="66" charset="0"/>
              </a:rPr>
              <a:t>digunakan untuk menggambarkan struktur yang hirarkis, di mana kebutuhan yang lebih rinci terkait dengan sumber kebutuhan mereka. </a:t>
            </a:r>
            <a:endParaRPr lang="en-US" sz="2000" dirty="0">
              <a:solidFill>
                <a:schemeClr val="tx1"/>
              </a:solidFill>
              <a:latin typeface="Comic Sans MS" pitchFamily="66" charset="0"/>
            </a:endParaRPr>
          </a:p>
          <a:p>
            <a:pPr marL="388620" algn="just">
              <a:lnSpc>
                <a:spcPct val="150000"/>
              </a:lnSpc>
              <a:buFont typeface="Wingdings" pitchFamily="2" charset="2"/>
              <a:buChar char="ü"/>
            </a:pPr>
            <a:r>
              <a:rPr lang="id-ID" sz="2000" dirty="0">
                <a:solidFill>
                  <a:schemeClr val="tx1"/>
                </a:solidFill>
                <a:latin typeface="Comic Sans MS" pitchFamily="66" charset="0"/>
              </a:rPr>
              <a:t>Dalam hal ini, kebutuhan memberikan penjelasan lebih lanjut, lebih detail atau terdapat klarifikasi tentang sumber kebutuhan. Sumber kebutuhan dapat dilihat sebagai abstraksi kebutuhan rinci. </a:t>
            </a:r>
            <a:endParaRPr lang="en-US" sz="2000" dirty="0">
              <a:solidFill>
                <a:schemeClr val="tx1"/>
              </a:solidFill>
              <a:latin typeface="Comic Sans MS" pitchFamily="66" charset="0"/>
            </a:endParaRPr>
          </a:p>
          <a:p>
            <a:pPr marL="45720" indent="0" algn="just">
              <a:lnSpc>
                <a:spcPct val="150000"/>
              </a:lnSpc>
              <a:buNone/>
            </a:pPr>
            <a:endParaRPr lang="en-US" dirty="0">
              <a:solidFill>
                <a:srgbClr val="0070C0"/>
              </a:solidFill>
              <a:latin typeface="Comic Sans MS" pitchFamily="66" charset="0"/>
            </a:endParaRPr>
          </a:p>
        </p:txBody>
      </p:sp>
    </p:spTree>
    <p:extLst>
      <p:ext uri="{BB962C8B-B14F-4D97-AF65-F5344CB8AC3E}">
        <p14:creationId xmlns:p14="http://schemas.microsoft.com/office/powerpoint/2010/main" val="1190837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marL="45720"/>
            <a:r>
              <a:rPr lang="id-ID" sz="3200" dirty="0">
                <a:effectLst/>
              </a:rPr>
              <a:t>Tipe </a:t>
            </a:r>
            <a:r>
              <a:rPr lang="en-US" sz="3200" i="1" dirty="0">
                <a:effectLst/>
              </a:rPr>
              <a:t>Interdependency</a:t>
            </a:r>
            <a:endParaRPr lang="en-US" sz="3600" dirty="0">
              <a:solidFill>
                <a:srgbClr val="FF0000"/>
              </a:solidFill>
            </a:endParaRPr>
          </a:p>
        </p:txBody>
      </p:sp>
      <p:sp>
        <p:nvSpPr>
          <p:cNvPr id="5" name="Content Placeholder 3"/>
          <p:cNvSpPr>
            <a:spLocks noGrp="1"/>
          </p:cNvSpPr>
          <p:nvPr>
            <p:ph sz="quarter" idx="4294967295"/>
          </p:nvPr>
        </p:nvSpPr>
        <p:spPr>
          <a:xfrm>
            <a:off x="21021" y="1066800"/>
            <a:ext cx="8847083" cy="1981200"/>
          </a:xfrm>
          <a:prstGeom prst="rect">
            <a:avLst/>
          </a:prstGeom>
        </p:spPr>
        <p:txBody>
          <a:bodyPr>
            <a:noAutofit/>
          </a:bodyPr>
          <a:lstStyle/>
          <a:p>
            <a:pPr marL="388620" algn="just">
              <a:lnSpc>
                <a:spcPct val="150000"/>
              </a:lnSpc>
              <a:buFont typeface="+mj-lt"/>
              <a:buAutoNum type="arabicPeriod"/>
            </a:pPr>
            <a:r>
              <a:rPr lang="en-US" dirty="0">
                <a:solidFill>
                  <a:srgbClr val="0070C0"/>
                </a:solidFill>
                <a:latin typeface="Comic Sans MS" pitchFamily="66" charset="0"/>
              </a:rPr>
              <a:t>Structural Interdependencies</a:t>
            </a:r>
          </a:p>
          <a:p>
            <a:pPr marL="45720" indent="0" algn="just">
              <a:lnSpc>
                <a:spcPct val="150000"/>
              </a:lnSpc>
              <a:buNone/>
            </a:pPr>
            <a:r>
              <a:rPr lang="id-ID" b="1" dirty="0">
                <a:solidFill>
                  <a:schemeClr val="tx1"/>
                </a:solidFill>
                <a:latin typeface="Comic Sans MS" pitchFamily="66" charset="0"/>
              </a:rPr>
              <a:t>Refined_to</a:t>
            </a:r>
            <a:endParaRPr lang="en-US" b="1" dirty="0">
              <a:solidFill>
                <a:schemeClr val="tx1"/>
              </a:solidFill>
              <a:latin typeface="Comic Sans MS" pitchFamily="66" charset="0"/>
            </a:endParaRPr>
          </a:p>
          <a:p>
            <a:pPr marL="45720" indent="0" algn="just">
              <a:lnSpc>
                <a:spcPct val="150000"/>
              </a:lnSpc>
              <a:buNone/>
            </a:pPr>
            <a:r>
              <a:rPr lang="en-US" dirty="0" err="1">
                <a:solidFill>
                  <a:srgbClr val="0070C0"/>
                </a:solidFill>
                <a:latin typeface="Comic Sans MS" pitchFamily="66" charset="0"/>
              </a:rPr>
              <a:t>Contoh</a:t>
            </a:r>
            <a:r>
              <a:rPr lang="en-US" dirty="0">
                <a:solidFill>
                  <a:srgbClr val="0070C0"/>
                </a:solidFill>
                <a:latin typeface="Comic Sans MS" pitchFamily="66" charset="0"/>
              </a:rPr>
              <a:t>:</a:t>
            </a:r>
          </a:p>
          <a:p>
            <a:pPr marL="45720" indent="0" algn="just">
              <a:lnSpc>
                <a:spcPct val="150000"/>
              </a:lnSpc>
              <a:buNone/>
            </a:pPr>
            <a:r>
              <a:rPr lang="id-ID" sz="2000" dirty="0">
                <a:solidFill>
                  <a:schemeClr val="tx1"/>
                </a:solidFill>
                <a:latin typeface="Comic Sans MS" pitchFamily="66" charset="0"/>
              </a:rPr>
              <a:t>Terdapat sebuah kebutuhan yang menyatakan “Sistem harus mendukung tindaklanjut pesanan pelanggan setelah pesanan dikirim”. </a:t>
            </a:r>
            <a:endParaRPr lang="en-US" sz="2000" dirty="0">
              <a:solidFill>
                <a:schemeClr val="tx1"/>
              </a:solidFill>
              <a:latin typeface="Comic Sans MS" pitchFamily="66" charset="0"/>
            </a:endParaRPr>
          </a:p>
          <a:p>
            <a:pPr marL="45720" indent="0" algn="just">
              <a:lnSpc>
                <a:spcPct val="150000"/>
              </a:lnSpc>
              <a:buNone/>
            </a:pPr>
            <a:r>
              <a:rPr lang="id-ID" sz="2000" dirty="0">
                <a:solidFill>
                  <a:schemeClr val="tx1"/>
                </a:solidFill>
                <a:latin typeface="Comic Sans MS" pitchFamily="66" charset="0"/>
              </a:rPr>
              <a:t>Dapat disempurnakan dengan “</a:t>
            </a:r>
            <a:r>
              <a:rPr lang="en-US" sz="2000" dirty="0">
                <a:solidFill>
                  <a:schemeClr val="tx1"/>
                </a:solidFill>
                <a:latin typeface="Comic Sans MS" pitchFamily="66" charset="0"/>
              </a:rPr>
              <a:t>M</a:t>
            </a:r>
            <a:r>
              <a:rPr lang="id-ID" sz="2000" dirty="0">
                <a:solidFill>
                  <a:schemeClr val="tx1"/>
                </a:solidFill>
                <a:latin typeface="Comic Sans MS" pitchFamily="66" charset="0"/>
              </a:rPr>
              <a:t>embandingkan biaya produksi produk yang berhubungan dengan pesanan pelanggan dengan anggaran manufaktur untuk produk-produk tersebut, dan sistem harus memfasilitasi perubahan anggaran manufaktur saat tindaklanjut produk dalam pesanan pelanggan.</a:t>
            </a:r>
            <a:endParaRPr lang="en-US" sz="2000" dirty="0">
              <a:solidFill>
                <a:schemeClr val="tx1"/>
              </a:solidFill>
              <a:latin typeface="Comic Sans MS" pitchFamily="66" charset="0"/>
            </a:endParaRPr>
          </a:p>
          <a:p>
            <a:pPr marL="45720" indent="0" algn="just">
              <a:lnSpc>
                <a:spcPct val="150000"/>
              </a:lnSpc>
              <a:buNone/>
            </a:pPr>
            <a:endParaRPr lang="en-US" dirty="0">
              <a:solidFill>
                <a:srgbClr val="0070C0"/>
              </a:solidFill>
              <a:latin typeface="Comic Sans MS" pitchFamily="66" charset="0"/>
            </a:endParaRPr>
          </a:p>
          <a:p>
            <a:pPr marL="45720" indent="0" algn="just">
              <a:lnSpc>
                <a:spcPct val="150000"/>
              </a:lnSpc>
              <a:buNone/>
            </a:pPr>
            <a:endParaRPr lang="en-US" dirty="0">
              <a:solidFill>
                <a:srgbClr val="0070C0"/>
              </a:solidFill>
              <a:latin typeface="Comic Sans MS" pitchFamily="66" charset="0"/>
            </a:endParaRPr>
          </a:p>
        </p:txBody>
      </p:sp>
    </p:spTree>
    <p:extLst>
      <p:ext uri="{BB962C8B-B14F-4D97-AF65-F5344CB8AC3E}">
        <p14:creationId xmlns:p14="http://schemas.microsoft.com/office/powerpoint/2010/main" val="24305998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marL="45720"/>
            <a:r>
              <a:rPr lang="id-ID" sz="3200" dirty="0">
                <a:effectLst/>
              </a:rPr>
              <a:t>Tipe </a:t>
            </a:r>
            <a:r>
              <a:rPr lang="en-US" sz="3200" i="1" dirty="0">
                <a:effectLst/>
              </a:rPr>
              <a:t>Interdependency</a:t>
            </a:r>
            <a:endParaRPr lang="en-US" sz="3600" dirty="0">
              <a:solidFill>
                <a:srgbClr val="FF0000"/>
              </a:solidFill>
            </a:endParaRPr>
          </a:p>
        </p:txBody>
      </p:sp>
      <p:sp>
        <p:nvSpPr>
          <p:cNvPr id="5" name="Content Placeholder 3"/>
          <p:cNvSpPr>
            <a:spLocks noGrp="1"/>
          </p:cNvSpPr>
          <p:nvPr>
            <p:ph sz="quarter" idx="4294967295"/>
          </p:nvPr>
        </p:nvSpPr>
        <p:spPr>
          <a:xfrm>
            <a:off x="21021" y="762000"/>
            <a:ext cx="8847083" cy="1981200"/>
          </a:xfrm>
          <a:prstGeom prst="rect">
            <a:avLst/>
          </a:prstGeom>
        </p:spPr>
        <p:txBody>
          <a:bodyPr>
            <a:noAutofit/>
          </a:bodyPr>
          <a:lstStyle/>
          <a:p>
            <a:pPr marL="388620" algn="just">
              <a:lnSpc>
                <a:spcPct val="150000"/>
              </a:lnSpc>
              <a:buFont typeface="+mj-lt"/>
              <a:buAutoNum type="arabicPeriod"/>
            </a:pPr>
            <a:r>
              <a:rPr lang="en-US" dirty="0">
                <a:solidFill>
                  <a:srgbClr val="0070C0"/>
                </a:solidFill>
                <a:latin typeface="Comic Sans MS" pitchFamily="66" charset="0"/>
              </a:rPr>
              <a:t>Structural Interdependencies</a:t>
            </a:r>
          </a:p>
          <a:p>
            <a:pPr marL="0" lvl="0" indent="0" algn="just">
              <a:lnSpc>
                <a:spcPct val="150000"/>
              </a:lnSpc>
              <a:buNone/>
            </a:pPr>
            <a:r>
              <a:rPr lang="id-ID" b="1" i="1" dirty="0">
                <a:solidFill>
                  <a:schemeClr val="tx1"/>
                </a:solidFill>
                <a:latin typeface="Comic Sans MS" pitchFamily="66" charset="0"/>
              </a:rPr>
              <a:t>Changes_to</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Kebutuhan yang lama akan digantikan dengan kebutuhan yang baru apabila ada perubahan versi baru dari kebutuhan.</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Tipe dependensi ini digunakan untuk menggambarkan sejarah dari kebutuhan, misalnya bagaimana hal tersebut berkembang dari waktu ke waktu karena ini memungkinkan untuk menghubungkan berbagai versi menjadi satu kebutuhan. </a:t>
            </a:r>
            <a:endParaRPr lang="en-US" dirty="0">
              <a:solidFill>
                <a:srgbClr val="0070C0"/>
              </a:solidFill>
              <a:latin typeface="Comic Sans MS" pitchFamily="66" charset="0"/>
            </a:endParaRPr>
          </a:p>
          <a:p>
            <a:pPr marL="45720" indent="0" algn="just">
              <a:lnSpc>
                <a:spcPct val="150000"/>
              </a:lnSpc>
              <a:buNone/>
            </a:pPr>
            <a:endParaRPr lang="en-US" dirty="0">
              <a:solidFill>
                <a:srgbClr val="0070C0"/>
              </a:solidFill>
              <a:latin typeface="Comic Sans MS" pitchFamily="66" charset="0"/>
            </a:endParaRPr>
          </a:p>
        </p:txBody>
      </p:sp>
    </p:spTree>
    <p:extLst>
      <p:ext uri="{BB962C8B-B14F-4D97-AF65-F5344CB8AC3E}">
        <p14:creationId xmlns:p14="http://schemas.microsoft.com/office/powerpoint/2010/main" val="13908994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marL="45720"/>
            <a:r>
              <a:rPr lang="id-ID" sz="3200" dirty="0">
                <a:effectLst/>
              </a:rPr>
              <a:t>Tipe </a:t>
            </a:r>
            <a:r>
              <a:rPr lang="en-US" sz="3200" i="1" dirty="0">
                <a:effectLst/>
              </a:rPr>
              <a:t>Interdependency</a:t>
            </a:r>
            <a:endParaRPr lang="en-US" sz="3600" dirty="0">
              <a:solidFill>
                <a:srgbClr val="FF0000"/>
              </a:solidFill>
            </a:endParaRPr>
          </a:p>
        </p:txBody>
      </p:sp>
      <p:sp>
        <p:nvSpPr>
          <p:cNvPr id="5" name="Content Placeholder 3"/>
          <p:cNvSpPr>
            <a:spLocks noGrp="1"/>
          </p:cNvSpPr>
          <p:nvPr>
            <p:ph sz="quarter" idx="4294967295"/>
          </p:nvPr>
        </p:nvSpPr>
        <p:spPr>
          <a:xfrm>
            <a:off x="21021" y="1066800"/>
            <a:ext cx="8847083" cy="1981200"/>
          </a:xfrm>
          <a:prstGeom prst="rect">
            <a:avLst/>
          </a:prstGeom>
        </p:spPr>
        <p:txBody>
          <a:bodyPr>
            <a:noAutofit/>
          </a:bodyPr>
          <a:lstStyle/>
          <a:p>
            <a:pPr marL="388620" algn="just">
              <a:lnSpc>
                <a:spcPct val="150000"/>
              </a:lnSpc>
              <a:buFont typeface="+mj-lt"/>
              <a:buAutoNum type="arabicPeriod"/>
            </a:pPr>
            <a:r>
              <a:rPr lang="en-US" dirty="0">
                <a:solidFill>
                  <a:srgbClr val="0070C0"/>
                </a:solidFill>
                <a:latin typeface="Comic Sans MS" pitchFamily="66" charset="0"/>
              </a:rPr>
              <a:t>Structural Interdependencies</a:t>
            </a:r>
          </a:p>
          <a:p>
            <a:pPr marL="0" lvl="0" indent="0" algn="just">
              <a:lnSpc>
                <a:spcPct val="150000"/>
              </a:lnSpc>
              <a:buNone/>
            </a:pPr>
            <a:r>
              <a:rPr lang="id-ID" b="1" i="1" dirty="0">
                <a:solidFill>
                  <a:schemeClr val="tx1"/>
                </a:solidFill>
                <a:latin typeface="Comic Sans MS" pitchFamily="66" charset="0"/>
              </a:rPr>
              <a:t>Changes_to</a:t>
            </a:r>
            <a:endParaRPr lang="en-US" dirty="0">
              <a:solidFill>
                <a:schemeClr val="tx1"/>
              </a:solidFill>
              <a:latin typeface="Comic Sans MS" pitchFamily="66" charset="0"/>
            </a:endParaRPr>
          </a:p>
          <a:p>
            <a:pPr marL="0" indent="0" algn="just">
              <a:lnSpc>
                <a:spcPct val="150000"/>
              </a:lnSpc>
              <a:buNone/>
            </a:pPr>
            <a:r>
              <a:rPr lang="id-ID" i="1" dirty="0">
                <a:solidFill>
                  <a:srgbClr val="0070C0"/>
                </a:solidFill>
                <a:latin typeface="Comic Sans MS" pitchFamily="66" charset="0"/>
              </a:rPr>
              <a:t>Contoh</a:t>
            </a:r>
            <a:r>
              <a:rPr lang="id-ID" dirty="0">
                <a:solidFill>
                  <a:srgbClr val="0070C0"/>
                </a:solidFill>
                <a:latin typeface="Comic Sans MS" pitchFamily="66" charset="0"/>
              </a:rPr>
              <a:t>: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Terdapat kebutuhan “Itu harus mengambil waktu tidak lebih dari 10 detik untuk mencari informasi kontak” dapat diubah menjadi versi baru sebagai berikut “Itu harus mengambil tidak lebih dari 5 detik untuk mencari informasi kontak”.</a:t>
            </a:r>
            <a:endParaRPr lang="en-US" dirty="0">
              <a:solidFill>
                <a:schemeClr val="tx1"/>
              </a:solidFill>
              <a:latin typeface="Comic Sans MS" pitchFamily="66" charset="0"/>
            </a:endParaRPr>
          </a:p>
          <a:p>
            <a:pPr marL="45720" indent="0" algn="just">
              <a:lnSpc>
                <a:spcPct val="150000"/>
              </a:lnSpc>
              <a:buNone/>
            </a:pPr>
            <a:endParaRPr lang="en-US" dirty="0">
              <a:solidFill>
                <a:srgbClr val="0070C0"/>
              </a:solidFill>
              <a:latin typeface="Comic Sans MS" pitchFamily="66" charset="0"/>
            </a:endParaRPr>
          </a:p>
          <a:p>
            <a:pPr marL="45720" indent="0" algn="just">
              <a:lnSpc>
                <a:spcPct val="150000"/>
              </a:lnSpc>
              <a:buNone/>
            </a:pPr>
            <a:endParaRPr lang="en-US" dirty="0">
              <a:solidFill>
                <a:srgbClr val="0070C0"/>
              </a:solidFill>
              <a:latin typeface="Comic Sans MS" pitchFamily="66" charset="0"/>
            </a:endParaRPr>
          </a:p>
        </p:txBody>
      </p:sp>
    </p:spTree>
    <p:extLst>
      <p:ext uri="{BB962C8B-B14F-4D97-AF65-F5344CB8AC3E}">
        <p14:creationId xmlns:p14="http://schemas.microsoft.com/office/powerpoint/2010/main" val="2696255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marL="45720"/>
            <a:r>
              <a:rPr lang="id-ID" sz="3200" dirty="0">
                <a:effectLst/>
              </a:rPr>
              <a:t>Tipe </a:t>
            </a:r>
            <a:r>
              <a:rPr lang="en-US" sz="3200" i="1" dirty="0">
                <a:effectLst/>
              </a:rPr>
              <a:t>Interdependency</a:t>
            </a:r>
            <a:endParaRPr lang="en-US" sz="3600" dirty="0">
              <a:solidFill>
                <a:srgbClr val="FF0000"/>
              </a:solidFill>
            </a:endParaRPr>
          </a:p>
        </p:txBody>
      </p:sp>
      <p:sp>
        <p:nvSpPr>
          <p:cNvPr id="5" name="Content Placeholder 3"/>
          <p:cNvSpPr>
            <a:spLocks noGrp="1"/>
          </p:cNvSpPr>
          <p:nvPr>
            <p:ph sz="quarter" idx="4294967295"/>
          </p:nvPr>
        </p:nvSpPr>
        <p:spPr>
          <a:xfrm>
            <a:off x="21021" y="1066800"/>
            <a:ext cx="8847083" cy="5257800"/>
          </a:xfrm>
          <a:prstGeom prst="rect">
            <a:avLst/>
          </a:prstGeom>
        </p:spPr>
        <p:txBody>
          <a:bodyPr>
            <a:noAutofit/>
          </a:bodyPr>
          <a:lstStyle/>
          <a:p>
            <a:pPr marL="388620" algn="just">
              <a:lnSpc>
                <a:spcPct val="150000"/>
              </a:lnSpc>
              <a:buFont typeface="+mj-lt"/>
              <a:buAutoNum type="arabicPeriod"/>
            </a:pPr>
            <a:r>
              <a:rPr lang="en-US" dirty="0">
                <a:solidFill>
                  <a:schemeClr val="tx1"/>
                </a:solidFill>
                <a:latin typeface="Comic Sans MS" pitchFamily="66" charset="0"/>
              </a:rPr>
              <a:t>Structural Interdependencies</a:t>
            </a:r>
          </a:p>
          <a:p>
            <a:pPr marL="0" lvl="0" indent="0" algn="just">
              <a:lnSpc>
                <a:spcPct val="150000"/>
              </a:lnSpc>
              <a:buNone/>
            </a:pPr>
            <a:r>
              <a:rPr lang="id-ID" b="1" i="1" dirty="0">
                <a:solidFill>
                  <a:schemeClr val="tx1"/>
                </a:solidFill>
                <a:latin typeface="Comic Sans MS" pitchFamily="66" charset="0"/>
              </a:rPr>
              <a:t>Similar_to</a:t>
            </a:r>
            <a:r>
              <a:rPr lang="id-ID" i="1" dirty="0">
                <a:solidFill>
                  <a:schemeClr val="tx1"/>
                </a:solidFill>
                <a:latin typeface="Comic Sans MS" pitchFamily="66" charset="0"/>
              </a:rPr>
              <a:t> </a:t>
            </a:r>
            <a:endParaRPr lang="en-US" dirty="0">
              <a:solidFill>
                <a:schemeClr val="tx1"/>
              </a:solidFill>
              <a:latin typeface="Comic Sans MS" pitchFamily="66" charset="0"/>
            </a:endParaRPr>
          </a:p>
          <a:p>
            <a:pPr algn="just">
              <a:lnSpc>
                <a:spcPct val="150000"/>
              </a:lnSpc>
              <a:buFont typeface="Wingdings" pitchFamily="2" charset="2"/>
              <a:buChar char="ü"/>
            </a:pPr>
            <a:r>
              <a:rPr lang="id-ID" sz="2200" dirty="0">
                <a:solidFill>
                  <a:schemeClr val="tx1"/>
                </a:solidFill>
                <a:latin typeface="Comic Sans MS" pitchFamily="66" charset="0"/>
              </a:rPr>
              <a:t>Salah satu kebutuhan dinyatakan mirip atau tumpang tindih dengan satu atau lebih kebutuhan lainnya.</a:t>
            </a:r>
            <a:endParaRPr lang="en-US" sz="2200" dirty="0">
              <a:solidFill>
                <a:schemeClr val="tx1"/>
              </a:solidFill>
              <a:latin typeface="Comic Sans MS" pitchFamily="66" charset="0"/>
            </a:endParaRPr>
          </a:p>
          <a:p>
            <a:pPr algn="just">
              <a:lnSpc>
                <a:spcPct val="150000"/>
              </a:lnSpc>
              <a:buFont typeface="Wingdings" pitchFamily="2" charset="2"/>
              <a:buChar char="ü"/>
            </a:pPr>
            <a:r>
              <a:rPr lang="id-ID" sz="2200" dirty="0">
                <a:solidFill>
                  <a:schemeClr val="tx1"/>
                </a:solidFill>
                <a:latin typeface="Comic Sans MS" pitchFamily="66" charset="0"/>
              </a:rPr>
              <a:t>Tipe </a:t>
            </a:r>
            <a:r>
              <a:rPr lang="id-ID" sz="2200" i="1" dirty="0">
                <a:solidFill>
                  <a:schemeClr val="tx1"/>
                </a:solidFill>
                <a:latin typeface="Comic Sans MS" pitchFamily="66" charset="0"/>
              </a:rPr>
              <a:t>interdependency </a:t>
            </a:r>
            <a:r>
              <a:rPr lang="id-ID" sz="2200" dirty="0">
                <a:solidFill>
                  <a:schemeClr val="tx1"/>
                </a:solidFill>
                <a:latin typeface="Comic Sans MS" pitchFamily="66" charset="0"/>
              </a:rPr>
              <a:t>ini menggambarkan situasi dimana satu kebutuhan mirip atau tumpang tindih dengan kebutuhan lainnya dalam hal bagaimana dinyatakan atau dalam hal ide dasar yang sama tentang apa yang harus dilakukan oleh sistem. </a:t>
            </a:r>
            <a:endParaRPr lang="en-US" sz="2200" dirty="0">
              <a:solidFill>
                <a:schemeClr val="tx1"/>
              </a:solidFill>
              <a:latin typeface="Comic Sans MS" pitchFamily="66" charset="0"/>
            </a:endParaRPr>
          </a:p>
          <a:p>
            <a:pPr marL="45720" indent="0" algn="just">
              <a:lnSpc>
                <a:spcPct val="150000"/>
              </a:lnSpc>
              <a:buNone/>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656333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pPr marL="45720" indent="0" algn="ctr">
              <a:buNone/>
            </a:pPr>
            <a:r>
              <a:rPr lang="en-US" sz="2800" dirty="0" err="1"/>
              <a:t>Pendahuluan</a:t>
            </a:r>
            <a:r>
              <a:rPr lang="en-US" sz="2800" dirty="0"/>
              <a:t> Requirements Interdependencies</a:t>
            </a:r>
          </a:p>
        </p:txBody>
      </p:sp>
      <p:sp>
        <p:nvSpPr>
          <p:cNvPr id="4" name="Content Placeholder 3"/>
          <p:cNvSpPr>
            <a:spLocks noGrp="1"/>
          </p:cNvSpPr>
          <p:nvPr>
            <p:ph sz="quarter" idx="4294967295"/>
          </p:nvPr>
        </p:nvSpPr>
        <p:spPr>
          <a:xfrm>
            <a:off x="76200" y="1295400"/>
            <a:ext cx="9067800" cy="5334000"/>
          </a:xfrm>
          <a:prstGeom prst="rect">
            <a:avLst/>
          </a:prstGeom>
        </p:spPr>
        <p:txBody>
          <a:bodyPr>
            <a:noAutofit/>
          </a:bodyPr>
          <a:lstStyle/>
          <a:p>
            <a:pPr marL="388620" algn="just">
              <a:lnSpc>
                <a:spcPct val="150000"/>
              </a:lnSpc>
              <a:buFont typeface="Wingdings" pitchFamily="2" charset="2"/>
              <a:buChar char="Ø"/>
            </a:pPr>
            <a:r>
              <a:rPr lang="id-ID" dirty="0">
                <a:solidFill>
                  <a:schemeClr val="tx1"/>
                </a:solidFill>
                <a:latin typeface="Comic Sans MS" pitchFamily="66" charset="0"/>
              </a:rPr>
              <a:t>Proses </a:t>
            </a:r>
            <a:r>
              <a:rPr lang="id-ID" i="1" dirty="0">
                <a:solidFill>
                  <a:schemeClr val="tx1"/>
                </a:solidFill>
                <a:latin typeface="Comic Sans MS" pitchFamily="66" charset="0"/>
              </a:rPr>
              <a:t>Requirement Engineering </a:t>
            </a:r>
            <a:r>
              <a:rPr lang="id-ID" dirty="0">
                <a:solidFill>
                  <a:schemeClr val="tx1"/>
                </a:solidFill>
                <a:latin typeface="Comic Sans MS" pitchFamily="66" charset="0"/>
              </a:rPr>
              <a:t>memiliki banyak </a:t>
            </a:r>
            <a:r>
              <a:rPr lang="id-ID" i="1" dirty="0">
                <a:solidFill>
                  <a:schemeClr val="tx1"/>
                </a:solidFill>
                <a:latin typeface="Comic Sans MS" pitchFamily="66" charset="0"/>
              </a:rPr>
              <a:t>requirement </a:t>
            </a:r>
            <a:r>
              <a:rPr lang="id-ID" dirty="0">
                <a:solidFill>
                  <a:schemeClr val="tx1"/>
                </a:solidFill>
                <a:latin typeface="Comic Sans MS" pitchFamily="66" charset="0"/>
              </a:rPr>
              <a:t>atau kebutuhan yang diproses</a:t>
            </a:r>
            <a:endParaRPr lang="en-US" dirty="0">
              <a:solidFill>
                <a:schemeClr val="tx1"/>
              </a:solidFill>
              <a:latin typeface="Comic Sans MS" pitchFamily="66" charset="0"/>
            </a:endParaRPr>
          </a:p>
          <a:p>
            <a:pPr marL="388620" algn="just">
              <a:lnSpc>
                <a:spcPct val="150000"/>
              </a:lnSpc>
              <a:buFont typeface="Wingdings" pitchFamily="2" charset="2"/>
              <a:buChar char="Ø"/>
            </a:pPr>
            <a:r>
              <a:rPr lang="en-US" dirty="0">
                <a:solidFill>
                  <a:schemeClr val="tx1"/>
                </a:solidFill>
                <a:latin typeface="Comic Sans MS" pitchFamily="66" charset="0"/>
              </a:rPr>
              <a:t>A</a:t>
            </a:r>
            <a:r>
              <a:rPr lang="id-ID" dirty="0">
                <a:solidFill>
                  <a:schemeClr val="tx1"/>
                </a:solidFill>
                <a:latin typeface="Comic Sans MS" pitchFamily="66" charset="0"/>
              </a:rPr>
              <a:t>kan tetapi selama pengembangan, kebutuhan tersebut banyak yang saling terkait dan saling mempengaruhi satu sama lain. </a:t>
            </a:r>
            <a:endParaRPr lang="en-US" dirty="0">
              <a:solidFill>
                <a:schemeClr val="tx1"/>
              </a:solidFill>
              <a:latin typeface="Comic Sans MS" pitchFamily="66" charset="0"/>
            </a:endParaRPr>
          </a:p>
          <a:p>
            <a:pPr marL="388620" algn="just">
              <a:lnSpc>
                <a:spcPct val="150000"/>
              </a:lnSpc>
              <a:buFont typeface="Wingdings" pitchFamily="2" charset="2"/>
              <a:buChar char="Ø"/>
            </a:pPr>
            <a:r>
              <a:rPr lang="id-ID" dirty="0">
                <a:solidFill>
                  <a:schemeClr val="tx1"/>
                </a:solidFill>
                <a:latin typeface="Comic Sans MS" pitchFamily="66" charset="0"/>
              </a:rPr>
              <a:t>Berdasarkan survei yang dilakukan oleh  Carlshamre P, dkk tahun 2001 hanya seperlima kebutuhan dari tiap-tiap set kebutuhan yang benar-benar tunggal (tidak saling terkait satu sama lain). </a:t>
            </a:r>
            <a:endParaRPr lang="en-US" sz="2000" dirty="0">
              <a:solidFill>
                <a:schemeClr val="tx1"/>
              </a:solidFill>
              <a:latin typeface="Comic Sans MS" pitchFamily="66" charset="0"/>
            </a:endParaRPr>
          </a:p>
        </p:txBody>
      </p:sp>
    </p:spTree>
    <p:extLst>
      <p:ext uri="{BB962C8B-B14F-4D97-AF65-F5344CB8AC3E}">
        <p14:creationId xmlns:p14="http://schemas.microsoft.com/office/powerpoint/2010/main" val="3574111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marL="45720"/>
            <a:r>
              <a:rPr lang="id-ID" sz="3200" dirty="0">
                <a:effectLst/>
              </a:rPr>
              <a:t>Tipe </a:t>
            </a:r>
            <a:r>
              <a:rPr lang="en-US" sz="3200" i="1" dirty="0">
                <a:effectLst/>
              </a:rPr>
              <a:t>Interdependency</a:t>
            </a:r>
            <a:endParaRPr lang="en-US" sz="3600" dirty="0">
              <a:solidFill>
                <a:srgbClr val="FF0000"/>
              </a:solidFill>
            </a:endParaRPr>
          </a:p>
        </p:txBody>
      </p:sp>
      <p:sp>
        <p:nvSpPr>
          <p:cNvPr id="5" name="Content Placeholder 3"/>
          <p:cNvSpPr>
            <a:spLocks noGrp="1"/>
          </p:cNvSpPr>
          <p:nvPr>
            <p:ph sz="quarter" idx="4294967295"/>
          </p:nvPr>
        </p:nvSpPr>
        <p:spPr>
          <a:xfrm>
            <a:off x="21021" y="1066800"/>
            <a:ext cx="8847083" cy="5257800"/>
          </a:xfrm>
          <a:prstGeom prst="rect">
            <a:avLst/>
          </a:prstGeom>
        </p:spPr>
        <p:txBody>
          <a:bodyPr>
            <a:noAutofit/>
          </a:bodyPr>
          <a:lstStyle/>
          <a:p>
            <a:pPr marL="388620" algn="just">
              <a:lnSpc>
                <a:spcPct val="150000"/>
              </a:lnSpc>
              <a:buFont typeface="+mj-lt"/>
              <a:buAutoNum type="arabicPeriod"/>
            </a:pPr>
            <a:r>
              <a:rPr lang="en-US" dirty="0">
                <a:solidFill>
                  <a:schemeClr val="tx1"/>
                </a:solidFill>
                <a:latin typeface="Comic Sans MS" pitchFamily="66" charset="0"/>
              </a:rPr>
              <a:t>Structural Interdependencies</a:t>
            </a:r>
          </a:p>
          <a:p>
            <a:pPr marL="0" lvl="0" indent="0" algn="just">
              <a:lnSpc>
                <a:spcPct val="150000"/>
              </a:lnSpc>
              <a:buNone/>
            </a:pPr>
            <a:r>
              <a:rPr lang="id-ID" b="1" i="1" dirty="0">
                <a:solidFill>
                  <a:schemeClr val="tx1"/>
                </a:solidFill>
                <a:latin typeface="Comic Sans MS" pitchFamily="66" charset="0"/>
              </a:rPr>
              <a:t>Similar_to</a:t>
            </a:r>
            <a:r>
              <a:rPr lang="id-ID" i="1" dirty="0">
                <a:solidFill>
                  <a:schemeClr val="tx1"/>
                </a:solidFill>
                <a:latin typeface="Comic Sans MS" pitchFamily="66" charset="0"/>
              </a:rPr>
              <a:t> </a:t>
            </a:r>
            <a:endParaRPr lang="en-US" dirty="0">
              <a:solidFill>
                <a:schemeClr val="tx1"/>
              </a:solidFill>
              <a:latin typeface="Comic Sans MS" pitchFamily="66" charset="0"/>
            </a:endParaRPr>
          </a:p>
          <a:p>
            <a:pPr marL="0" indent="0" algn="just">
              <a:lnSpc>
                <a:spcPct val="150000"/>
              </a:lnSpc>
              <a:buNone/>
            </a:pPr>
            <a:r>
              <a:rPr lang="id-ID" i="1" dirty="0">
                <a:solidFill>
                  <a:srgbClr val="0070C0"/>
                </a:solidFill>
                <a:latin typeface="Comic Sans MS" pitchFamily="66" charset="0"/>
              </a:rPr>
              <a:t>Contoh</a:t>
            </a:r>
            <a:r>
              <a:rPr lang="id-ID" dirty="0">
                <a:solidFill>
                  <a:srgbClr val="0070C0"/>
                </a:solidFill>
                <a:latin typeface="Comic Sans MS" pitchFamily="66" charset="0"/>
              </a:rPr>
              <a:t>: </a:t>
            </a:r>
            <a:endParaRPr lang="en-US" dirty="0">
              <a:solidFill>
                <a:srgbClr val="0070C0"/>
              </a:solidFill>
              <a:latin typeface="Comic Sans MS" pitchFamily="66" charset="0"/>
            </a:endParaRPr>
          </a:p>
          <a:p>
            <a:pPr marL="0" indent="0" algn="just">
              <a:lnSpc>
                <a:spcPct val="150000"/>
              </a:lnSpc>
              <a:buNone/>
            </a:pPr>
            <a:r>
              <a:rPr lang="id-ID" dirty="0">
                <a:solidFill>
                  <a:schemeClr val="tx1"/>
                </a:solidFill>
                <a:latin typeface="Comic Sans MS" pitchFamily="66" charset="0"/>
              </a:rPr>
              <a:t>Terdapat kebutuhan</a:t>
            </a:r>
            <a:r>
              <a:rPr lang="en-US" dirty="0">
                <a:solidFill>
                  <a:schemeClr val="tx1"/>
                </a:solidFill>
                <a:latin typeface="Comic Sans MS" pitchFamily="66" charset="0"/>
              </a:rPr>
              <a:t>:</a:t>
            </a:r>
          </a:p>
          <a:p>
            <a:pPr marL="0" indent="0" algn="just">
              <a:lnSpc>
                <a:spcPct val="150000"/>
              </a:lnSpc>
              <a:buNone/>
            </a:pPr>
            <a:r>
              <a:rPr lang="id-ID" dirty="0">
                <a:solidFill>
                  <a:schemeClr val="tx1"/>
                </a:solidFill>
                <a:latin typeface="Comic Sans MS" pitchFamily="66" charset="0"/>
              </a:rPr>
              <a:t>“Sistem harus mendukung pengelolaan barang perpustakaan” </a:t>
            </a:r>
            <a:r>
              <a:rPr lang="id-ID" dirty="0">
                <a:solidFill>
                  <a:srgbClr val="0070C0"/>
                </a:solidFill>
                <a:latin typeface="Comic Sans MS" pitchFamily="66" charset="0"/>
              </a:rPr>
              <a:t>dan</a:t>
            </a:r>
            <a:r>
              <a:rPr lang="id-ID" dirty="0">
                <a:solidFill>
                  <a:schemeClr val="tx1"/>
                </a:solidFill>
                <a:latin typeface="Comic Sans MS" pitchFamily="66" charset="0"/>
              </a:rPr>
              <a:t> “Sistem harus menyediakan sarana untuk menangani buku dan jurnal dalam perpustakaan”.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Kedua kebutuhan tersebut </a:t>
            </a:r>
            <a:r>
              <a:rPr lang="id-ID" dirty="0">
                <a:solidFill>
                  <a:srgbClr val="0070C0"/>
                </a:solidFill>
                <a:latin typeface="Comic Sans MS" pitchFamily="66" charset="0"/>
              </a:rPr>
              <a:t>mirip</a:t>
            </a:r>
            <a:r>
              <a:rPr lang="id-ID" dirty="0">
                <a:solidFill>
                  <a:schemeClr val="tx1"/>
                </a:solidFill>
                <a:latin typeface="Comic Sans MS" pitchFamily="66" charset="0"/>
              </a:rPr>
              <a:t> karena buku dan jurnal dapat dianggap sebagai item perpustakaan.</a:t>
            </a:r>
            <a:endParaRPr lang="en-US" dirty="0">
              <a:solidFill>
                <a:schemeClr val="tx1"/>
              </a:solidFill>
              <a:latin typeface="Comic Sans MS" pitchFamily="66" charset="0"/>
            </a:endParaRPr>
          </a:p>
          <a:p>
            <a:pPr marL="0" lvl="0" indent="0" algn="just">
              <a:lnSpc>
                <a:spcPct val="150000"/>
              </a:lnSpc>
              <a:buNone/>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9720143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marL="45720"/>
            <a:r>
              <a:rPr lang="id-ID" sz="3200" dirty="0">
                <a:effectLst/>
              </a:rPr>
              <a:t>Tipe </a:t>
            </a:r>
            <a:r>
              <a:rPr lang="en-US" sz="3200" i="1" dirty="0">
                <a:effectLst/>
              </a:rPr>
              <a:t>Interdependency</a:t>
            </a:r>
            <a:endParaRPr lang="en-US" sz="3600" dirty="0">
              <a:solidFill>
                <a:srgbClr val="FF0000"/>
              </a:solidFill>
            </a:endParaRPr>
          </a:p>
        </p:txBody>
      </p:sp>
      <p:sp>
        <p:nvSpPr>
          <p:cNvPr id="5" name="Content Placeholder 3"/>
          <p:cNvSpPr>
            <a:spLocks noGrp="1"/>
          </p:cNvSpPr>
          <p:nvPr>
            <p:ph sz="quarter" idx="4294967295"/>
          </p:nvPr>
        </p:nvSpPr>
        <p:spPr>
          <a:xfrm>
            <a:off x="21021" y="1066800"/>
            <a:ext cx="8847083" cy="5257800"/>
          </a:xfrm>
          <a:prstGeom prst="rect">
            <a:avLst/>
          </a:prstGeom>
        </p:spPr>
        <p:txBody>
          <a:bodyPr>
            <a:noAutofit/>
          </a:bodyPr>
          <a:lstStyle/>
          <a:p>
            <a:pPr marL="45720" indent="0" algn="just">
              <a:lnSpc>
                <a:spcPct val="150000"/>
              </a:lnSpc>
              <a:buNone/>
            </a:pPr>
            <a:r>
              <a:rPr lang="en-US" dirty="0">
                <a:solidFill>
                  <a:schemeClr val="tx1"/>
                </a:solidFill>
                <a:latin typeface="Comic Sans MS" pitchFamily="66" charset="0"/>
              </a:rPr>
              <a:t>2. </a:t>
            </a:r>
            <a:r>
              <a:rPr lang="en-US" b="1" i="1" dirty="0">
                <a:solidFill>
                  <a:schemeClr val="tx1"/>
                </a:solidFill>
                <a:latin typeface="Comic Sans MS" pitchFamily="66" charset="0"/>
              </a:rPr>
              <a:t>Constraining Interdependencies</a:t>
            </a:r>
            <a:endParaRPr lang="en-US" b="1"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Saling ketergantungan yang lebih rinci dapat diidentifikasi untuk menggambarkan bagaimana kebutuhan dapat menghambat satu sama lain atau tergantung satu sama lain.</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Terdapat 2 kategori untuk tipe </a:t>
            </a:r>
            <a:r>
              <a:rPr lang="id-ID" i="1" dirty="0">
                <a:solidFill>
                  <a:schemeClr val="tx1"/>
                </a:solidFill>
                <a:latin typeface="Comic Sans MS" pitchFamily="66" charset="0"/>
              </a:rPr>
              <a:t>constraining interdependencies</a:t>
            </a:r>
            <a:r>
              <a:rPr lang="id-ID" dirty="0">
                <a:solidFill>
                  <a:schemeClr val="tx1"/>
                </a:solidFill>
                <a:latin typeface="Comic Sans MS" pitchFamily="66" charset="0"/>
              </a:rPr>
              <a:t> yaitu </a:t>
            </a:r>
            <a:r>
              <a:rPr lang="id-ID" b="1" dirty="0">
                <a:solidFill>
                  <a:schemeClr val="tx1"/>
                </a:solidFill>
                <a:latin typeface="Comic Sans MS" pitchFamily="66" charset="0"/>
              </a:rPr>
              <a:t>Requires </a:t>
            </a:r>
            <a:r>
              <a:rPr lang="id-ID" dirty="0">
                <a:solidFill>
                  <a:schemeClr val="tx1"/>
                </a:solidFill>
                <a:latin typeface="Comic Sans MS" pitchFamily="66" charset="0"/>
              </a:rPr>
              <a:t>dan </a:t>
            </a:r>
            <a:r>
              <a:rPr lang="id-ID" b="1" dirty="0">
                <a:solidFill>
                  <a:schemeClr val="tx1"/>
                </a:solidFill>
                <a:latin typeface="Comic Sans MS" pitchFamily="66" charset="0"/>
              </a:rPr>
              <a:t>Conflicts_with.</a:t>
            </a:r>
            <a:endParaRPr lang="en-US" dirty="0">
              <a:solidFill>
                <a:schemeClr val="tx1"/>
              </a:solidFill>
              <a:latin typeface="Comic Sans MS" pitchFamily="66" charset="0"/>
            </a:endParaRPr>
          </a:p>
          <a:p>
            <a:pPr marL="0" lvl="0" indent="0" algn="just">
              <a:lnSpc>
                <a:spcPct val="150000"/>
              </a:lnSpc>
              <a:buNone/>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42001320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marL="45720"/>
            <a:r>
              <a:rPr lang="id-ID" sz="3200" dirty="0">
                <a:effectLst/>
              </a:rPr>
              <a:t>Tipe </a:t>
            </a:r>
            <a:r>
              <a:rPr lang="en-US" sz="3200" i="1" dirty="0">
                <a:effectLst/>
              </a:rPr>
              <a:t>Interdependency</a:t>
            </a:r>
            <a:endParaRPr lang="en-US" sz="3600" dirty="0">
              <a:solidFill>
                <a:srgbClr val="FF0000"/>
              </a:solidFill>
            </a:endParaRPr>
          </a:p>
        </p:txBody>
      </p:sp>
      <p:sp>
        <p:nvSpPr>
          <p:cNvPr id="5" name="Content Placeholder 3"/>
          <p:cNvSpPr>
            <a:spLocks noGrp="1"/>
          </p:cNvSpPr>
          <p:nvPr>
            <p:ph sz="quarter" idx="4294967295"/>
          </p:nvPr>
        </p:nvSpPr>
        <p:spPr>
          <a:xfrm>
            <a:off x="21021" y="1066800"/>
            <a:ext cx="8847083" cy="5257800"/>
          </a:xfrm>
          <a:prstGeom prst="rect">
            <a:avLst/>
          </a:prstGeom>
        </p:spPr>
        <p:txBody>
          <a:bodyPr>
            <a:noAutofit/>
          </a:bodyPr>
          <a:lstStyle/>
          <a:p>
            <a:pPr marL="45720" indent="0" algn="just">
              <a:lnSpc>
                <a:spcPct val="150000"/>
              </a:lnSpc>
              <a:buNone/>
            </a:pPr>
            <a:r>
              <a:rPr lang="en-US" dirty="0">
                <a:solidFill>
                  <a:schemeClr val="tx1"/>
                </a:solidFill>
                <a:latin typeface="Comic Sans MS" pitchFamily="66" charset="0"/>
              </a:rPr>
              <a:t>2. </a:t>
            </a:r>
            <a:r>
              <a:rPr lang="en-US" b="1" i="1" dirty="0">
                <a:solidFill>
                  <a:schemeClr val="tx1"/>
                </a:solidFill>
                <a:latin typeface="Comic Sans MS" pitchFamily="66" charset="0"/>
              </a:rPr>
              <a:t>Constraining Interdependencies</a:t>
            </a:r>
            <a:endParaRPr lang="en-US" b="1" dirty="0">
              <a:solidFill>
                <a:schemeClr val="tx1"/>
              </a:solidFill>
              <a:latin typeface="Comic Sans MS" pitchFamily="66" charset="0"/>
            </a:endParaRPr>
          </a:p>
          <a:p>
            <a:pPr marL="0" lvl="0" indent="0" algn="just">
              <a:lnSpc>
                <a:spcPct val="150000"/>
              </a:lnSpc>
              <a:buNone/>
            </a:pPr>
            <a:r>
              <a:rPr lang="id-ID" b="1" i="1" dirty="0">
                <a:solidFill>
                  <a:schemeClr val="tx1"/>
                </a:solidFill>
                <a:latin typeface="Comic Sans MS" pitchFamily="66" charset="0"/>
              </a:rPr>
              <a:t>Requires</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Pemenuhan satu kebutuhan tergantung pada pemenuhan kebutuhan lain. Jenis dependensi ini digunakan untuk menggambarkan bahwa jika salah satu kebutuhan dimasukkan ke dalam sistem, memerlukan kebutuhan lain untuk dimasukkan juga. </a:t>
            </a:r>
            <a:endParaRPr lang="en-US" dirty="0">
              <a:solidFill>
                <a:schemeClr val="tx1"/>
              </a:solidFill>
              <a:latin typeface="Comic Sans MS" pitchFamily="66" charset="0"/>
            </a:endParaRPr>
          </a:p>
          <a:p>
            <a:pPr algn="just">
              <a:lnSpc>
                <a:spcPct val="150000"/>
              </a:lnSpc>
              <a:buFont typeface="Wingdings" pitchFamily="2" charset="2"/>
              <a:buChar char="ü"/>
            </a:pPr>
            <a:r>
              <a:rPr lang="id-ID" i="1" dirty="0">
                <a:solidFill>
                  <a:srgbClr val="0070C0"/>
                </a:solidFill>
                <a:latin typeface="Comic Sans MS" pitchFamily="66" charset="0"/>
              </a:rPr>
              <a:t>Contoh</a:t>
            </a:r>
            <a:r>
              <a:rPr lang="id-ID" dirty="0">
                <a:solidFill>
                  <a:srgbClr val="0070C0"/>
                </a:solidFill>
                <a:latin typeface="Comic Sans MS" pitchFamily="66" charset="0"/>
              </a:rPr>
              <a:t>: </a:t>
            </a:r>
            <a:r>
              <a:rPr lang="id-ID" dirty="0">
                <a:solidFill>
                  <a:schemeClr val="tx1"/>
                </a:solidFill>
                <a:latin typeface="Comic Sans MS" pitchFamily="66" charset="0"/>
              </a:rPr>
              <a:t>Jika sistem harus dapat memasukkan email dan WebAccess, harus ada koneksi jaringan (</a:t>
            </a:r>
            <a:r>
              <a:rPr lang="en-US" dirty="0">
                <a:solidFill>
                  <a:schemeClr val="tx1"/>
                </a:solidFill>
                <a:latin typeface="Comic Sans MS" pitchFamily="66" charset="0"/>
              </a:rPr>
              <a:t>yang </a:t>
            </a:r>
            <a:r>
              <a:rPr lang="id-ID" dirty="0">
                <a:solidFill>
                  <a:schemeClr val="tx1"/>
                </a:solidFill>
                <a:latin typeface="Comic Sans MS" pitchFamily="66" charset="0"/>
              </a:rPr>
              <a:t>diperlukan).</a:t>
            </a:r>
            <a:endParaRPr lang="en-US" dirty="0">
              <a:solidFill>
                <a:schemeClr val="tx1"/>
              </a:solidFill>
              <a:latin typeface="Comic Sans MS" pitchFamily="66" charset="0"/>
            </a:endParaRPr>
          </a:p>
          <a:p>
            <a:pPr marL="0" lvl="0" indent="0" algn="just">
              <a:lnSpc>
                <a:spcPct val="150000"/>
              </a:lnSpc>
              <a:buNone/>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2260586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marL="45720"/>
            <a:r>
              <a:rPr lang="id-ID" sz="3200" dirty="0">
                <a:effectLst/>
              </a:rPr>
              <a:t>Tipe </a:t>
            </a:r>
            <a:r>
              <a:rPr lang="en-US" sz="3200" i="1" dirty="0">
                <a:effectLst/>
              </a:rPr>
              <a:t>Interdependency</a:t>
            </a:r>
            <a:endParaRPr lang="en-US" sz="3600" dirty="0">
              <a:solidFill>
                <a:srgbClr val="FF0000"/>
              </a:solidFill>
            </a:endParaRPr>
          </a:p>
        </p:txBody>
      </p:sp>
      <p:sp>
        <p:nvSpPr>
          <p:cNvPr id="5" name="Content Placeholder 3"/>
          <p:cNvSpPr>
            <a:spLocks noGrp="1"/>
          </p:cNvSpPr>
          <p:nvPr>
            <p:ph sz="quarter" idx="4294967295"/>
          </p:nvPr>
        </p:nvSpPr>
        <p:spPr>
          <a:xfrm>
            <a:off x="21021" y="1066800"/>
            <a:ext cx="8847083" cy="5257800"/>
          </a:xfrm>
          <a:prstGeom prst="rect">
            <a:avLst/>
          </a:prstGeom>
        </p:spPr>
        <p:txBody>
          <a:bodyPr>
            <a:noAutofit/>
          </a:bodyPr>
          <a:lstStyle/>
          <a:p>
            <a:pPr marL="45720" indent="0" algn="just">
              <a:lnSpc>
                <a:spcPct val="150000"/>
              </a:lnSpc>
              <a:buNone/>
            </a:pPr>
            <a:r>
              <a:rPr lang="en-US" sz="2200" dirty="0">
                <a:solidFill>
                  <a:schemeClr val="tx1"/>
                </a:solidFill>
                <a:latin typeface="Comic Sans MS" pitchFamily="66" charset="0"/>
              </a:rPr>
              <a:t>2. </a:t>
            </a:r>
            <a:r>
              <a:rPr lang="en-US" sz="2200" b="1" i="1" dirty="0">
                <a:solidFill>
                  <a:schemeClr val="tx1"/>
                </a:solidFill>
                <a:latin typeface="Comic Sans MS" pitchFamily="66" charset="0"/>
              </a:rPr>
              <a:t>Constraining Interdependencies</a:t>
            </a:r>
            <a:endParaRPr lang="en-US" sz="2200" b="1" dirty="0">
              <a:solidFill>
                <a:schemeClr val="tx1"/>
              </a:solidFill>
              <a:latin typeface="Comic Sans MS" pitchFamily="66" charset="0"/>
            </a:endParaRPr>
          </a:p>
          <a:p>
            <a:pPr marL="0" lvl="0" indent="0" algn="just">
              <a:lnSpc>
                <a:spcPct val="150000"/>
              </a:lnSpc>
              <a:buNone/>
            </a:pPr>
            <a:r>
              <a:rPr lang="id-ID" sz="2200" b="1" i="1" dirty="0">
                <a:solidFill>
                  <a:schemeClr val="tx1"/>
                </a:solidFill>
                <a:latin typeface="Comic Sans MS" pitchFamily="66" charset="0"/>
              </a:rPr>
              <a:t>Conflicts_with</a:t>
            </a:r>
            <a:endParaRPr lang="en-US" sz="2200" dirty="0">
              <a:solidFill>
                <a:schemeClr val="tx1"/>
              </a:solidFill>
              <a:latin typeface="Comic Sans MS" pitchFamily="66" charset="0"/>
            </a:endParaRPr>
          </a:p>
          <a:p>
            <a:pPr algn="just">
              <a:lnSpc>
                <a:spcPct val="150000"/>
              </a:lnSpc>
              <a:buFont typeface="Wingdings" pitchFamily="2" charset="2"/>
              <a:buChar char="ü"/>
            </a:pPr>
            <a:r>
              <a:rPr lang="id-ID" sz="2200" dirty="0">
                <a:solidFill>
                  <a:schemeClr val="tx1"/>
                </a:solidFill>
                <a:latin typeface="Comic Sans MS" pitchFamily="66" charset="0"/>
              </a:rPr>
              <a:t>Sebuah kebutuhan bertentangan dengan kebutuhan lain jika tidak bisa melakukan fungsinya pada waktu yang sama atau jika salah satu meningkatkan/ mengurangi fungsi dari kebutuhan yang lain.</a:t>
            </a:r>
            <a:endParaRPr lang="en-US" sz="2200" dirty="0">
              <a:solidFill>
                <a:schemeClr val="tx1"/>
              </a:solidFill>
              <a:latin typeface="Comic Sans MS" pitchFamily="66" charset="0"/>
            </a:endParaRPr>
          </a:p>
          <a:p>
            <a:pPr algn="just">
              <a:lnSpc>
                <a:spcPct val="150000"/>
              </a:lnSpc>
              <a:buFont typeface="Wingdings" pitchFamily="2" charset="2"/>
              <a:buChar char="ü"/>
            </a:pPr>
            <a:r>
              <a:rPr lang="id-ID" sz="2200" dirty="0">
                <a:solidFill>
                  <a:schemeClr val="tx1"/>
                </a:solidFill>
                <a:latin typeface="Comic Sans MS" pitchFamily="66" charset="0"/>
              </a:rPr>
              <a:t>Jenis dependensi ini termasuk yang tidak mungkin apabila menerapkan kedua kebutuhan secara bersamaan, dan situasi di mana kebutuhan memiliki pengaruh negatif kepada kebutuhan lain dan resolusi kebutuhan harus dilakukan.</a:t>
            </a:r>
            <a:endParaRPr lang="en-US" sz="2200" dirty="0">
              <a:solidFill>
                <a:schemeClr val="tx1"/>
              </a:solidFill>
              <a:latin typeface="Comic Sans MS" pitchFamily="66" charset="0"/>
            </a:endParaRPr>
          </a:p>
          <a:p>
            <a:pPr marL="0" lvl="0" indent="0" algn="just">
              <a:lnSpc>
                <a:spcPct val="150000"/>
              </a:lnSpc>
              <a:buNone/>
            </a:pPr>
            <a:endParaRPr lang="en-US" sz="2200" dirty="0">
              <a:solidFill>
                <a:schemeClr val="tx1"/>
              </a:solidFill>
              <a:latin typeface="Comic Sans MS" pitchFamily="66" charset="0"/>
            </a:endParaRPr>
          </a:p>
        </p:txBody>
      </p:sp>
    </p:spTree>
    <p:extLst>
      <p:ext uri="{BB962C8B-B14F-4D97-AF65-F5344CB8AC3E}">
        <p14:creationId xmlns:p14="http://schemas.microsoft.com/office/powerpoint/2010/main" val="27654517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marL="45720"/>
            <a:r>
              <a:rPr lang="id-ID" sz="3200" dirty="0">
                <a:effectLst/>
              </a:rPr>
              <a:t>Tipe </a:t>
            </a:r>
            <a:r>
              <a:rPr lang="en-US" sz="3200" i="1" dirty="0">
                <a:effectLst/>
              </a:rPr>
              <a:t>Interdependency</a:t>
            </a:r>
            <a:endParaRPr lang="en-US" sz="3600" dirty="0">
              <a:solidFill>
                <a:srgbClr val="FF0000"/>
              </a:solidFill>
            </a:endParaRPr>
          </a:p>
        </p:txBody>
      </p:sp>
      <p:sp>
        <p:nvSpPr>
          <p:cNvPr id="5" name="Content Placeholder 3"/>
          <p:cNvSpPr>
            <a:spLocks noGrp="1"/>
          </p:cNvSpPr>
          <p:nvPr>
            <p:ph sz="quarter" idx="4294967295"/>
          </p:nvPr>
        </p:nvSpPr>
        <p:spPr>
          <a:xfrm>
            <a:off x="21021" y="1066800"/>
            <a:ext cx="8847083" cy="5257800"/>
          </a:xfrm>
          <a:prstGeom prst="rect">
            <a:avLst/>
          </a:prstGeom>
        </p:spPr>
        <p:txBody>
          <a:bodyPr>
            <a:noAutofit/>
          </a:bodyPr>
          <a:lstStyle/>
          <a:p>
            <a:pPr marL="45720" indent="0" algn="just">
              <a:lnSpc>
                <a:spcPct val="150000"/>
              </a:lnSpc>
              <a:buNone/>
            </a:pPr>
            <a:r>
              <a:rPr lang="en-US" dirty="0">
                <a:solidFill>
                  <a:schemeClr val="tx1"/>
                </a:solidFill>
                <a:latin typeface="Comic Sans MS" pitchFamily="66" charset="0"/>
              </a:rPr>
              <a:t>2. </a:t>
            </a:r>
            <a:r>
              <a:rPr lang="en-US" b="1" i="1" dirty="0">
                <a:solidFill>
                  <a:schemeClr val="tx1"/>
                </a:solidFill>
                <a:latin typeface="Comic Sans MS" pitchFamily="66" charset="0"/>
              </a:rPr>
              <a:t>Constraining Interdependencies</a:t>
            </a:r>
            <a:endParaRPr lang="en-US" b="1" dirty="0">
              <a:solidFill>
                <a:schemeClr val="tx1"/>
              </a:solidFill>
              <a:latin typeface="Comic Sans MS" pitchFamily="66" charset="0"/>
            </a:endParaRPr>
          </a:p>
          <a:p>
            <a:pPr marL="0" lvl="0" indent="0" algn="just">
              <a:lnSpc>
                <a:spcPct val="150000"/>
              </a:lnSpc>
              <a:buNone/>
            </a:pPr>
            <a:r>
              <a:rPr lang="id-ID" b="1" i="1" dirty="0">
                <a:solidFill>
                  <a:schemeClr val="tx1"/>
                </a:solidFill>
                <a:latin typeface="Comic Sans MS" pitchFamily="66" charset="0"/>
              </a:rPr>
              <a:t>Conflicts_with</a:t>
            </a:r>
            <a:endParaRPr lang="en-US" dirty="0">
              <a:solidFill>
                <a:schemeClr val="tx1"/>
              </a:solidFill>
              <a:latin typeface="Comic Sans MS" pitchFamily="66" charset="0"/>
            </a:endParaRPr>
          </a:p>
          <a:p>
            <a:pPr marL="0" indent="0" algn="just">
              <a:lnSpc>
                <a:spcPct val="150000"/>
              </a:lnSpc>
              <a:buNone/>
            </a:pPr>
            <a:r>
              <a:rPr lang="id-ID" i="1" dirty="0">
                <a:solidFill>
                  <a:srgbClr val="0070C0"/>
                </a:solidFill>
                <a:latin typeface="Comic Sans MS" pitchFamily="66" charset="0"/>
              </a:rPr>
              <a:t>Contoh</a:t>
            </a:r>
            <a:r>
              <a:rPr lang="id-ID" dirty="0">
                <a:solidFill>
                  <a:srgbClr val="0070C0"/>
                </a:solidFill>
                <a:latin typeface="Comic Sans MS" pitchFamily="66" charset="0"/>
              </a:rPr>
              <a:t>: </a:t>
            </a:r>
            <a:r>
              <a:rPr lang="id-ID" dirty="0">
                <a:solidFill>
                  <a:schemeClr val="tx1"/>
                </a:solidFill>
                <a:latin typeface="Comic Sans MS" pitchFamily="66" charset="0"/>
              </a:rPr>
              <a:t>Jika terdapat kebutuhan menyatakan bahwa</a:t>
            </a:r>
            <a:endParaRPr lang="en-US" dirty="0">
              <a:solidFill>
                <a:schemeClr val="tx1"/>
              </a:solidFill>
              <a:latin typeface="Comic Sans MS" pitchFamily="66" charset="0"/>
            </a:endParaRPr>
          </a:p>
          <a:p>
            <a:pPr algn="just">
              <a:lnSpc>
                <a:spcPct val="150000"/>
              </a:lnSpc>
              <a:buFont typeface="Wingdings" pitchFamily="2" charset="2"/>
              <a:buChar char="Ø"/>
            </a:pPr>
            <a:r>
              <a:rPr lang="id-ID" dirty="0">
                <a:solidFill>
                  <a:schemeClr val="tx1"/>
                </a:solidFill>
                <a:latin typeface="Comic Sans MS" pitchFamily="66" charset="0"/>
              </a:rPr>
              <a:t>”Semua personel harus dapat mencari informasi tentang produk dan pelanggan” dan state lain menyatakan</a:t>
            </a:r>
            <a:r>
              <a:rPr lang="en-US" dirty="0">
                <a:solidFill>
                  <a:schemeClr val="tx1"/>
                </a:solidFill>
                <a:latin typeface="Comic Sans MS" pitchFamily="66" charset="0"/>
              </a:rPr>
              <a:t> </a:t>
            </a:r>
          </a:p>
          <a:p>
            <a:pPr algn="just">
              <a:lnSpc>
                <a:spcPct val="150000"/>
              </a:lnSpc>
              <a:buFont typeface="Wingdings" pitchFamily="2" charset="2"/>
              <a:buChar char="Ø"/>
            </a:pPr>
            <a:r>
              <a:rPr lang="id-ID" dirty="0">
                <a:solidFill>
                  <a:schemeClr val="tx1"/>
                </a:solidFill>
                <a:latin typeface="Comic Sans MS" pitchFamily="66" charset="0"/>
              </a:rPr>
              <a:t>”Hanya personel dengan status keamanan yang diizinkan mencari informasi tersebut”,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kedua hal ini bertentangan satu sama lain dan tidak dapat digunakan secara bersamaan.</a:t>
            </a:r>
            <a:endParaRPr lang="en-US" dirty="0">
              <a:solidFill>
                <a:schemeClr val="tx1"/>
              </a:solidFill>
              <a:latin typeface="Comic Sans MS" pitchFamily="66" charset="0"/>
            </a:endParaRPr>
          </a:p>
          <a:p>
            <a:pPr marL="0" lvl="0" indent="0" algn="just">
              <a:lnSpc>
                <a:spcPct val="150000"/>
              </a:lnSpc>
              <a:buNone/>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5640732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marL="45720"/>
            <a:r>
              <a:rPr lang="id-ID" sz="3200" dirty="0">
                <a:effectLst/>
              </a:rPr>
              <a:t>Tipe </a:t>
            </a:r>
            <a:r>
              <a:rPr lang="en-US" sz="3200" i="1" dirty="0">
                <a:effectLst/>
              </a:rPr>
              <a:t>Interdependency</a:t>
            </a:r>
            <a:endParaRPr lang="en-US" sz="3600" dirty="0">
              <a:solidFill>
                <a:srgbClr val="FF0000"/>
              </a:solidFill>
            </a:endParaRPr>
          </a:p>
        </p:txBody>
      </p:sp>
      <p:sp>
        <p:nvSpPr>
          <p:cNvPr id="5" name="Content Placeholder 3"/>
          <p:cNvSpPr>
            <a:spLocks noGrp="1"/>
          </p:cNvSpPr>
          <p:nvPr>
            <p:ph sz="quarter" idx="4294967295"/>
          </p:nvPr>
        </p:nvSpPr>
        <p:spPr>
          <a:xfrm>
            <a:off x="21021" y="1066800"/>
            <a:ext cx="8847083" cy="5257800"/>
          </a:xfrm>
          <a:prstGeom prst="rect">
            <a:avLst/>
          </a:prstGeom>
        </p:spPr>
        <p:txBody>
          <a:bodyPr>
            <a:noAutofit/>
          </a:bodyPr>
          <a:lstStyle/>
          <a:p>
            <a:pPr marL="0" lvl="0" indent="0" algn="just">
              <a:lnSpc>
                <a:spcPct val="150000"/>
              </a:lnSpc>
              <a:buNone/>
            </a:pPr>
            <a:r>
              <a:rPr lang="en-US" dirty="0">
                <a:solidFill>
                  <a:schemeClr val="tx1"/>
                </a:solidFill>
                <a:latin typeface="Comic Sans MS" pitchFamily="66" charset="0"/>
              </a:rPr>
              <a:t>3. </a:t>
            </a:r>
            <a:r>
              <a:rPr lang="en-US" b="1" i="1" dirty="0">
                <a:solidFill>
                  <a:schemeClr val="tx1"/>
                </a:solidFill>
                <a:latin typeface="Comic Sans MS" pitchFamily="66" charset="0"/>
              </a:rPr>
              <a:t>Cost/ Value Interdependencies</a:t>
            </a:r>
            <a:endParaRPr lang="en-US" b="1" dirty="0">
              <a:solidFill>
                <a:schemeClr val="tx1"/>
              </a:solidFill>
              <a:latin typeface="Comic Sans MS" pitchFamily="66" charset="0"/>
            </a:endParaRPr>
          </a:p>
          <a:p>
            <a:pPr algn="just">
              <a:lnSpc>
                <a:spcPct val="150000"/>
              </a:lnSpc>
              <a:buFont typeface="Wingdings" pitchFamily="2" charset="2"/>
              <a:buChar char="ü"/>
            </a:pPr>
            <a:r>
              <a:rPr lang="id-ID" i="1" dirty="0">
                <a:solidFill>
                  <a:schemeClr val="tx1"/>
                </a:solidFill>
                <a:latin typeface="Comic Sans MS" pitchFamily="66" charset="0"/>
              </a:rPr>
              <a:t>Cost/ Value Interdependencies </a:t>
            </a:r>
            <a:r>
              <a:rPr lang="id-ID" dirty="0">
                <a:solidFill>
                  <a:schemeClr val="tx1"/>
                </a:solidFill>
                <a:latin typeface="Comic Sans MS" pitchFamily="66" charset="0"/>
              </a:rPr>
              <a:t>berkaitan dengan biaya yang terlibat dalam pelaksanaan kebutuhan dalam kaitannya dengan nilai pemenuhan kebutuhan yang akan dirasakan oleh pelanggan atau pengguna.</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Terdapat 2 kategori dari jenis </a:t>
            </a:r>
            <a:r>
              <a:rPr lang="id-ID" i="1" dirty="0">
                <a:solidFill>
                  <a:schemeClr val="tx1"/>
                </a:solidFill>
                <a:latin typeface="Comic Sans MS" pitchFamily="66" charset="0"/>
              </a:rPr>
              <a:t>interdependency </a:t>
            </a:r>
            <a:r>
              <a:rPr lang="id-ID" dirty="0">
                <a:solidFill>
                  <a:schemeClr val="tx1"/>
                </a:solidFill>
                <a:latin typeface="Comic Sans MS" pitchFamily="66" charset="0"/>
              </a:rPr>
              <a:t>ini yaitu </a:t>
            </a:r>
            <a:r>
              <a:rPr lang="id-ID" b="1" i="1" dirty="0">
                <a:solidFill>
                  <a:schemeClr val="tx1"/>
                </a:solidFill>
                <a:latin typeface="Comic Sans MS" pitchFamily="66" charset="0"/>
              </a:rPr>
              <a:t>Increases/ Decreases_cost_of </a:t>
            </a:r>
            <a:r>
              <a:rPr lang="id-ID" dirty="0">
                <a:solidFill>
                  <a:schemeClr val="tx1"/>
                </a:solidFill>
                <a:latin typeface="Comic Sans MS" pitchFamily="66" charset="0"/>
              </a:rPr>
              <a:t>dan </a:t>
            </a:r>
            <a:r>
              <a:rPr lang="id-ID" b="1" i="1" dirty="0">
                <a:solidFill>
                  <a:schemeClr val="tx1"/>
                </a:solidFill>
                <a:latin typeface="Comic Sans MS" pitchFamily="66" charset="0"/>
              </a:rPr>
              <a:t>Increases/ Decreases_value_of.</a:t>
            </a:r>
            <a:endParaRPr lang="en-US" dirty="0">
              <a:solidFill>
                <a:schemeClr val="tx1"/>
              </a:solidFill>
              <a:latin typeface="Comic Sans MS" pitchFamily="66" charset="0"/>
            </a:endParaRPr>
          </a:p>
          <a:p>
            <a:pPr marL="0" lvl="0" indent="0" algn="just">
              <a:lnSpc>
                <a:spcPct val="150000"/>
              </a:lnSpc>
              <a:buNone/>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0484726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marL="45720"/>
            <a:r>
              <a:rPr lang="id-ID" sz="3200" dirty="0">
                <a:effectLst/>
              </a:rPr>
              <a:t>Tipe </a:t>
            </a:r>
            <a:r>
              <a:rPr lang="en-US" sz="3200" i="1" dirty="0">
                <a:effectLst/>
              </a:rPr>
              <a:t>Interdependency</a:t>
            </a:r>
            <a:endParaRPr lang="en-US" sz="3600" dirty="0">
              <a:solidFill>
                <a:srgbClr val="FF0000"/>
              </a:solidFill>
            </a:endParaRPr>
          </a:p>
        </p:txBody>
      </p:sp>
      <p:sp>
        <p:nvSpPr>
          <p:cNvPr id="5" name="Content Placeholder 3"/>
          <p:cNvSpPr>
            <a:spLocks noGrp="1"/>
          </p:cNvSpPr>
          <p:nvPr>
            <p:ph sz="quarter" idx="4294967295"/>
          </p:nvPr>
        </p:nvSpPr>
        <p:spPr>
          <a:xfrm>
            <a:off x="21021" y="1066800"/>
            <a:ext cx="8847083" cy="5257800"/>
          </a:xfrm>
          <a:prstGeom prst="rect">
            <a:avLst/>
          </a:prstGeom>
        </p:spPr>
        <p:txBody>
          <a:bodyPr>
            <a:noAutofit/>
          </a:bodyPr>
          <a:lstStyle/>
          <a:p>
            <a:pPr marL="0" lvl="0" indent="0" algn="just">
              <a:lnSpc>
                <a:spcPct val="150000"/>
              </a:lnSpc>
              <a:buNone/>
            </a:pPr>
            <a:r>
              <a:rPr lang="en-US" dirty="0">
                <a:solidFill>
                  <a:schemeClr val="tx1"/>
                </a:solidFill>
                <a:latin typeface="Comic Sans MS" pitchFamily="66" charset="0"/>
              </a:rPr>
              <a:t>3. </a:t>
            </a:r>
            <a:r>
              <a:rPr lang="en-US" b="1" i="1" dirty="0">
                <a:solidFill>
                  <a:schemeClr val="tx1"/>
                </a:solidFill>
                <a:latin typeface="Comic Sans MS" pitchFamily="66" charset="0"/>
              </a:rPr>
              <a:t>Cost/ Value Interdependencies</a:t>
            </a:r>
            <a:endParaRPr lang="en-US" b="1" dirty="0">
              <a:solidFill>
                <a:schemeClr val="tx1"/>
              </a:solidFill>
              <a:latin typeface="Comic Sans MS" pitchFamily="66" charset="0"/>
            </a:endParaRPr>
          </a:p>
          <a:p>
            <a:pPr marL="0" lvl="0" indent="0" algn="just">
              <a:buNone/>
            </a:pPr>
            <a:r>
              <a:rPr lang="id-ID" b="1" i="1" dirty="0">
                <a:solidFill>
                  <a:schemeClr val="tx1"/>
                </a:solidFill>
                <a:latin typeface="Comic Sans MS" pitchFamily="66" charset="0"/>
              </a:rPr>
              <a:t>Increases/ Decreases_cost_of</a:t>
            </a:r>
            <a:endParaRPr lang="en-US" dirty="0">
              <a:solidFill>
                <a:schemeClr val="tx1"/>
              </a:solidFill>
              <a:latin typeface="Comic Sans MS" pitchFamily="66" charset="0"/>
            </a:endParaRPr>
          </a:p>
          <a:p>
            <a:pPr algn="just">
              <a:lnSpc>
                <a:spcPct val="150000"/>
              </a:lnSpc>
              <a:buFont typeface="Wingdings" pitchFamily="2" charset="2"/>
              <a:buChar char="ü"/>
            </a:pPr>
            <a:r>
              <a:rPr lang="id-ID" sz="2200" dirty="0">
                <a:solidFill>
                  <a:schemeClr val="tx1"/>
                </a:solidFill>
                <a:latin typeface="Comic Sans MS" pitchFamily="66" charset="0"/>
              </a:rPr>
              <a:t>Jika salah satu kebutuhan dipilih untuk proses implementasi, maka biaya implementasi kebutuhan yang lain bisa bertambah atau berkurang. Hal ini digunakan untuk menghubungkan kebutuhan yang mempengaruhi implementasi.</a:t>
            </a:r>
            <a:endParaRPr lang="en-US" sz="2200" dirty="0">
              <a:solidFill>
                <a:schemeClr val="tx1"/>
              </a:solidFill>
              <a:latin typeface="Comic Sans MS" pitchFamily="66" charset="0"/>
            </a:endParaRPr>
          </a:p>
          <a:p>
            <a:pPr algn="just">
              <a:lnSpc>
                <a:spcPct val="150000"/>
              </a:lnSpc>
              <a:buFont typeface="Wingdings" pitchFamily="2" charset="2"/>
              <a:buChar char="ü"/>
            </a:pPr>
            <a:r>
              <a:rPr lang="id-ID" sz="2200" i="1" dirty="0">
                <a:solidFill>
                  <a:srgbClr val="0070C0"/>
                </a:solidFill>
                <a:latin typeface="Comic Sans MS" pitchFamily="66" charset="0"/>
              </a:rPr>
              <a:t>Contoh</a:t>
            </a:r>
            <a:r>
              <a:rPr lang="id-ID" sz="2200" dirty="0">
                <a:solidFill>
                  <a:srgbClr val="0070C0"/>
                </a:solidFill>
                <a:latin typeface="Comic Sans MS" pitchFamily="66" charset="0"/>
              </a:rPr>
              <a:t>: </a:t>
            </a:r>
            <a:r>
              <a:rPr lang="id-ID" sz="2200" dirty="0">
                <a:solidFill>
                  <a:schemeClr val="tx1"/>
                </a:solidFill>
                <a:latin typeface="Comic Sans MS" pitchFamily="66" charset="0"/>
              </a:rPr>
              <a:t>Jika </a:t>
            </a:r>
            <a:r>
              <a:rPr lang="en-US" sz="2200" dirty="0" err="1">
                <a:solidFill>
                  <a:schemeClr val="tx1"/>
                </a:solidFill>
                <a:latin typeface="Comic Sans MS" pitchFamily="66" charset="0"/>
              </a:rPr>
              <a:t>kebutuhan</a:t>
            </a:r>
            <a:r>
              <a:rPr lang="id-ID" sz="2200" dirty="0">
                <a:solidFill>
                  <a:schemeClr val="tx1"/>
                </a:solidFill>
                <a:latin typeface="Comic Sans MS" pitchFamily="66" charset="0"/>
              </a:rPr>
              <a:t> menyatakan bahwa tidak ada waktu respon lebih dari </a:t>
            </a:r>
            <a:r>
              <a:rPr lang="en-US" sz="2200" dirty="0">
                <a:solidFill>
                  <a:schemeClr val="tx1"/>
                </a:solidFill>
                <a:latin typeface="Comic Sans MS" pitchFamily="66" charset="0"/>
              </a:rPr>
              <a:t>0.</a:t>
            </a:r>
            <a:r>
              <a:rPr lang="id-ID" sz="2200" dirty="0">
                <a:solidFill>
                  <a:schemeClr val="tx1"/>
                </a:solidFill>
                <a:latin typeface="Comic Sans MS" pitchFamily="66" charset="0"/>
              </a:rPr>
              <a:t>5 detik, kemungkinan besar akan meningkatkan biaya.</a:t>
            </a:r>
            <a:endParaRPr lang="en-US" sz="2200" dirty="0">
              <a:solidFill>
                <a:schemeClr val="tx1"/>
              </a:solidFill>
              <a:latin typeface="Comic Sans MS" pitchFamily="66" charset="0"/>
            </a:endParaRPr>
          </a:p>
          <a:p>
            <a:pPr marL="0" lvl="0" indent="0" algn="just">
              <a:lnSpc>
                <a:spcPct val="150000"/>
              </a:lnSpc>
              <a:buNone/>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351667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marL="45720"/>
            <a:r>
              <a:rPr lang="id-ID" sz="3200" dirty="0">
                <a:effectLst/>
              </a:rPr>
              <a:t>Tipe </a:t>
            </a:r>
            <a:r>
              <a:rPr lang="en-US" sz="3200" i="1" dirty="0">
                <a:effectLst/>
              </a:rPr>
              <a:t>Interdependency</a:t>
            </a:r>
            <a:endParaRPr lang="en-US" sz="3600" dirty="0">
              <a:solidFill>
                <a:srgbClr val="FF0000"/>
              </a:solidFill>
            </a:endParaRPr>
          </a:p>
        </p:txBody>
      </p:sp>
      <p:sp>
        <p:nvSpPr>
          <p:cNvPr id="5" name="Content Placeholder 3"/>
          <p:cNvSpPr>
            <a:spLocks noGrp="1"/>
          </p:cNvSpPr>
          <p:nvPr>
            <p:ph sz="quarter" idx="4294967295"/>
          </p:nvPr>
        </p:nvSpPr>
        <p:spPr>
          <a:xfrm>
            <a:off x="21021" y="838200"/>
            <a:ext cx="8847083" cy="5257800"/>
          </a:xfrm>
          <a:prstGeom prst="rect">
            <a:avLst/>
          </a:prstGeom>
        </p:spPr>
        <p:txBody>
          <a:bodyPr>
            <a:noAutofit/>
          </a:bodyPr>
          <a:lstStyle/>
          <a:p>
            <a:pPr marL="0" lvl="0" indent="0" algn="just">
              <a:lnSpc>
                <a:spcPct val="150000"/>
              </a:lnSpc>
              <a:buNone/>
            </a:pPr>
            <a:r>
              <a:rPr lang="en-US" dirty="0">
                <a:solidFill>
                  <a:schemeClr val="tx1"/>
                </a:solidFill>
                <a:latin typeface="Comic Sans MS" pitchFamily="66" charset="0"/>
              </a:rPr>
              <a:t>3. </a:t>
            </a:r>
            <a:r>
              <a:rPr lang="en-US" b="1" i="1" dirty="0">
                <a:solidFill>
                  <a:schemeClr val="tx1"/>
                </a:solidFill>
                <a:latin typeface="Comic Sans MS" pitchFamily="66" charset="0"/>
              </a:rPr>
              <a:t>Cost/ Value Interdependencies</a:t>
            </a:r>
            <a:endParaRPr lang="en-US" b="1" dirty="0">
              <a:solidFill>
                <a:schemeClr val="tx1"/>
              </a:solidFill>
              <a:latin typeface="Comic Sans MS" pitchFamily="66" charset="0"/>
            </a:endParaRPr>
          </a:p>
          <a:p>
            <a:pPr marL="0" lvl="0" indent="0" algn="just">
              <a:lnSpc>
                <a:spcPct val="150000"/>
              </a:lnSpc>
              <a:buNone/>
            </a:pPr>
            <a:r>
              <a:rPr lang="id-ID" b="1" i="1" dirty="0">
                <a:solidFill>
                  <a:schemeClr val="tx1"/>
                </a:solidFill>
                <a:latin typeface="Comic Sans MS" pitchFamily="66" charset="0"/>
              </a:rPr>
              <a:t>Increases/ Decreases_value_of</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Jika salah satu kebutuhan yang dipilih untuk implementasi, maka nilai kebutuhan untuk</a:t>
            </a:r>
            <a:r>
              <a:rPr lang="en-US" dirty="0">
                <a:solidFill>
                  <a:schemeClr val="tx1"/>
                </a:solidFill>
                <a:latin typeface="Comic Sans MS" pitchFamily="66" charset="0"/>
              </a:rPr>
              <a:t> </a:t>
            </a:r>
            <a:r>
              <a:rPr lang="id-ID" dirty="0">
                <a:solidFill>
                  <a:schemeClr val="tx1"/>
                </a:solidFill>
                <a:latin typeface="Comic Sans MS" pitchFamily="66" charset="0"/>
              </a:rPr>
              <a:t>pelanggan bisa bertambah atau berkurang. </a:t>
            </a:r>
            <a:endParaRPr lang="en-US" dirty="0">
              <a:solidFill>
                <a:schemeClr val="tx1"/>
              </a:solidFill>
              <a:latin typeface="Comic Sans MS" pitchFamily="66" charset="0"/>
            </a:endParaRPr>
          </a:p>
          <a:p>
            <a:pPr algn="just">
              <a:lnSpc>
                <a:spcPct val="150000"/>
              </a:lnSpc>
              <a:buFont typeface="Wingdings" pitchFamily="2" charset="2"/>
              <a:buChar char="ü"/>
            </a:pPr>
            <a:r>
              <a:rPr lang="id-ID" dirty="0">
                <a:solidFill>
                  <a:schemeClr val="tx1"/>
                </a:solidFill>
                <a:latin typeface="Comic Sans MS" pitchFamily="66" charset="0"/>
              </a:rPr>
              <a:t>Tipe ini berfokus pada hubungan pengaruh antara kebutuhan dan nilai yang dirasakan pelanggan. Beberapa kebutuhan mungkin memiliki pengaruh positif terhadap satu pelanggan, sementara bisa memiliki pengaruh negatif terhadap pelanggan lain.</a:t>
            </a:r>
            <a:endParaRPr lang="en-US" dirty="0">
              <a:solidFill>
                <a:schemeClr val="tx1"/>
              </a:solidFill>
              <a:latin typeface="Comic Sans MS" pitchFamily="66" charset="0"/>
            </a:endParaRPr>
          </a:p>
          <a:p>
            <a:pPr marL="0" lvl="0" indent="0" algn="just">
              <a:lnSpc>
                <a:spcPct val="150000"/>
              </a:lnSpc>
              <a:buNone/>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5322089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762000"/>
          </a:xfrm>
        </p:spPr>
        <p:txBody>
          <a:bodyPr/>
          <a:lstStyle/>
          <a:p>
            <a:pPr marL="45720"/>
            <a:r>
              <a:rPr lang="id-ID" sz="3200" dirty="0">
                <a:effectLst/>
              </a:rPr>
              <a:t>Tipe </a:t>
            </a:r>
            <a:r>
              <a:rPr lang="en-US" sz="3200" i="1" dirty="0">
                <a:effectLst/>
              </a:rPr>
              <a:t>Interdependency</a:t>
            </a:r>
            <a:endParaRPr lang="en-US" sz="3600" dirty="0">
              <a:solidFill>
                <a:srgbClr val="FF0000"/>
              </a:solidFill>
            </a:endParaRPr>
          </a:p>
        </p:txBody>
      </p:sp>
      <p:sp>
        <p:nvSpPr>
          <p:cNvPr id="5" name="Content Placeholder 3"/>
          <p:cNvSpPr>
            <a:spLocks noGrp="1"/>
          </p:cNvSpPr>
          <p:nvPr>
            <p:ph sz="quarter" idx="4294967295"/>
          </p:nvPr>
        </p:nvSpPr>
        <p:spPr>
          <a:xfrm>
            <a:off x="21021" y="1066800"/>
            <a:ext cx="8847083" cy="5257800"/>
          </a:xfrm>
          <a:prstGeom prst="rect">
            <a:avLst/>
          </a:prstGeom>
        </p:spPr>
        <p:txBody>
          <a:bodyPr>
            <a:noAutofit/>
          </a:bodyPr>
          <a:lstStyle/>
          <a:p>
            <a:pPr marL="0" lvl="0" indent="0" algn="just">
              <a:lnSpc>
                <a:spcPct val="150000"/>
              </a:lnSpc>
              <a:buNone/>
            </a:pPr>
            <a:r>
              <a:rPr lang="en-US" dirty="0">
                <a:solidFill>
                  <a:schemeClr val="tx1"/>
                </a:solidFill>
                <a:latin typeface="Comic Sans MS" pitchFamily="66" charset="0"/>
              </a:rPr>
              <a:t>3. </a:t>
            </a:r>
            <a:r>
              <a:rPr lang="en-US" b="1" i="1" dirty="0">
                <a:solidFill>
                  <a:schemeClr val="tx1"/>
                </a:solidFill>
                <a:latin typeface="Comic Sans MS" pitchFamily="66" charset="0"/>
              </a:rPr>
              <a:t>Cost/ Value Interdependencies</a:t>
            </a:r>
            <a:endParaRPr lang="en-US" b="1" dirty="0">
              <a:solidFill>
                <a:schemeClr val="tx1"/>
              </a:solidFill>
              <a:latin typeface="Comic Sans MS" pitchFamily="66" charset="0"/>
            </a:endParaRPr>
          </a:p>
          <a:p>
            <a:pPr marL="0" lvl="0" indent="0" algn="just">
              <a:lnSpc>
                <a:spcPct val="150000"/>
              </a:lnSpc>
              <a:buNone/>
            </a:pPr>
            <a:r>
              <a:rPr lang="id-ID" b="1" i="1" dirty="0">
                <a:solidFill>
                  <a:schemeClr val="tx1"/>
                </a:solidFill>
                <a:latin typeface="Comic Sans MS" pitchFamily="66" charset="0"/>
              </a:rPr>
              <a:t>Increases/ Decreases_value_of</a:t>
            </a:r>
            <a:endParaRPr lang="en-US" dirty="0">
              <a:solidFill>
                <a:schemeClr val="tx1"/>
              </a:solidFill>
              <a:latin typeface="Comic Sans MS" pitchFamily="66" charset="0"/>
            </a:endParaRPr>
          </a:p>
          <a:p>
            <a:pPr marL="0" indent="0" algn="just">
              <a:lnSpc>
                <a:spcPct val="150000"/>
              </a:lnSpc>
              <a:buNone/>
            </a:pPr>
            <a:r>
              <a:rPr lang="id-ID" i="1" dirty="0">
                <a:solidFill>
                  <a:srgbClr val="0070C0"/>
                </a:solidFill>
                <a:latin typeface="Comic Sans MS" pitchFamily="66" charset="0"/>
              </a:rPr>
              <a:t>Contoh</a:t>
            </a:r>
            <a:r>
              <a:rPr lang="id-ID" dirty="0">
                <a:solidFill>
                  <a:srgbClr val="0070C0"/>
                </a:solidFill>
                <a:latin typeface="Comic Sans MS" pitchFamily="66" charset="0"/>
              </a:rPr>
              <a:t>: </a:t>
            </a:r>
            <a:r>
              <a:rPr lang="id-ID" dirty="0">
                <a:solidFill>
                  <a:schemeClr val="tx1"/>
                </a:solidFill>
                <a:latin typeface="Comic Sans MS" pitchFamily="66" charset="0"/>
              </a:rPr>
              <a:t>Kepuasan pelanggan mungkin akan meningkat ketika kalender perencanaan di masukkan ke dalam ponsel, jika ada kemungkinan untuk menyingkronkan dengan kalender perencanaan yang ada di PC.</a:t>
            </a:r>
            <a:endParaRPr lang="en-US" dirty="0">
              <a:solidFill>
                <a:schemeClr val="tx1"/>
              </a:solidFill>
              <a:latin typeface="Comic Sans MS" pitchFamily="66" charset="0"/>
            </a:endParaRPr>
          </a:p>
          <a:p>
            <a:pPr marL="0" lvl="0" indent="0" algn="just">
              <a:lnSpc>
                <a:spcPct val="150000"/>
              </a:lnSpc>
              <a:buNone/>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2032574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ontent Placeholder 2"/>
          <p:cNvSpPr>
            <a:spLocks noGrp="1"/>
          </p:cNvSpPr>
          <p:nvPr>
            <p:ph sz="quarter" idx="4294967295"/>
          </p:nvPr>
        </p:nvSpPr>
        <p:spPr>
          <a:xfrm>
            <a:off x="2514600" y="3124200"/>
            <a:ext cx="4495800" cy="1066800"/>
          </a:xfrm>
          <a:prstGeom prst="rect">
            <a:avLst/>
          </a:prstGeom>
        </p:spPr>
        <p:txBody>
          <a:bodyPr>
            <a:normAutofit fontScale="85000" lnSpcReduction="10000"/>
          </a:bodyPr>
          <a:lstStyle/>
          <a:p>
            <a:pPr marL="0" indent="0">
              <a:buNone/>
              <a:defRPr/>
            </a:pPr>
            <a:r>
              <a:rPr lang="en-US" sz="5400" dirty="0">
                <a:solidFill>
                  <a:schemeClr val="tx1"/>
                </a:solidFill>
                <a:latin typeface="Times New Roman" pitchFamily="18" charset="0"/>
                <a:cs typeface="Times New Roman" pitchFamily="18" charset="0"/>
              </a:rPr>
              <a:t>TERIMA KASIH</a:t>
            </a:r>
            <a:endParaRPr lang="id-ID" sz="4000" dirty="0">
              <a:solidFill>
                <a:schemeClr val="tx1"/>
              </a:solidFill>
              <a:latin typeface="Times New Roman" pitchFamily="18" charset="0"/>
              <a:cs typeface="Times New Roman" pitchFamily="18" charset="0"/>
            </a:endParaRPr>
          </a:p>
          <a:p>
            <a:pPr>
              <a:defRPr/>
            </a:pPr>
            <a:endParaRPr lang="id-ID" sz="4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36016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pPr marL="45720" indent="0" algn="ctr">
              <a:buNone/>
            </a:pPr>
            <a:r>
              <a:rPr lang="en-US" sz="2800" dirty="0" err="1"/>
              <a:t>Definisi</a:t>
            </a:r>
            <a:r>
              <a:rPr lang="en-US" sz="2800" dirty="0"/>
              <a:t> Requirements Interdependencies</a:t>
            </a:r>
          </a:p>
        </p:txBody>
      </p:sp>
      <p:sp>
        <p:nvSpPr>
          <p:cNvPr id="4" name="Content Placeholder 3"/>
          <p:cNvSpPr>
            <a:spLocks noGrp="1"/>
          </p:cNvSpPr>
          <p:nvPr>
            <p:ph sz="quarter" idx="4294967295"/>
          </p:nvPr>
        </p:nvSpPr>
        <p:spPr>
          <a:xfrm>
            <a:off x="76200" y="1066800"/>
            <a:ext cx="9067800" cy="5334000"/>
          </a:xfrm>
          <a:prstGeom prst="rect">
            <a:avLst/>
          </a:prstGeom>
        </p:spPr>
        <p:txBody>
          <a:bodyPr>
            <a:noAutofit/>
          </a:bodyPr>
          <a:lstStyle/>
          <a:p>
            <a:pPr marL="0" indent="0" algn="just">
              <a:lnSpc>
                <a:spcPct val="150000"/>
              </a:lnSpc>
              <a:buNone/>
            </a:pPr>
            <a:r>
              <a:rPr lang="en-US" dirty="0" err="1">
                <a:solidFill>
                  <a:srgbClr val="0070C0"/>
                </a:solidFill>
                <a:latin typeface="Comic Sans MS" pitchFamily="66" charset="0"/>
              </a:rPr>
              <a:t>Mengelola</a:t>
            </a:r>
            <a:r>
              <a:rPr lang="en-US" dirty="0">
                <a:solidFill>
                  <a:srgbClr val="0070C0"/>
                </a:solidFill>
                <a:latin typeface="Comic Sans MS" pitchFamily="66" charset="0"/>
              </a:rPr>
              <a:t> R</a:t>
            </a:r>
            <a:r>
              <a:rPr lang="id-ID" i="1" dirty="0">
                <a:solidFill>
                  <a:srgbClr val="0070C0"/>
                </a:solidFill>
                <a:latin typeface="Comic Sans MS" pitchFamily="66" charset="0"/>
              </a:rPr>
              <a:t>equirements interdependencies </a:t>
            </a:r>
            <a:r>
              <a:rPr lang="id-ID" dirty="0">
                <a:solidFill>
                  <a:schemeClr val="tx1"/>
                </a:solidFill>
                <a:latin typeface="Comic Sans MS" pitchFamily="66" charset="0"/>
              </a:rPr>
              <a:t>adalah mengidentifikasi, menyimpan, dan memelihara informasi tentang bagaimana kebutuhan saling berhubungan dan mempengaruhi satu sama lain. </a:t>
            </a:r>
            <a:endParaRPr lang="en-US" dirty="0">
              <a:solidFill>
                <a:schemeClr val="tx1"/>
              </a:solidFill>
              <a:latin typeface="Comic Sans MS" pitchFamily="66" charset="0"/>
            </a:endParaRPr>
          </a:p>
          <a:p>
            <a:pPr marL="0" indent="0" algn="just">
              <a:lnSpc>
                <a:spcPct val="150000"/>
              </a:lnSpc>
              <a:buNone/>
            </a:pPr>
            <a:r>
              <a:rPr lang="id-ID" dirty="0">
                <a:solidFill>
                  <a:schemeClr val="tx1"/>
                </a:solidFill>
                <a:latin typeface="Comic Sans MS" pitchFamily="66" charset="0"/>
              </a:rPr>
              <a:t>Hal ini juga melibatkan bagaimana memutuskan </a:t>
            </a:r>
            <a:r>
              <a:rPr lang="id-ID" dirty="0">
                <a:solidFill>
                  <a:srgbClr val="00B0F0"/>
                </a:solidFill>
                <a:latin typeface="Comic Sans MS" pitchFamily="66" charset="0"/>
              </a:rPr>
              <a:t>keterkaitan informasi yang dibutuhkan </a:t>
            </a:r>
            <a:r>
              <a:rPr lang="id-ID" dirty="0">
                <a:solidFill>
                  <a:schemeClr val="tx1"/>
                </a:solidFill>
                <a:latin typeface="Comic Sans MS" pitchFamily="66" charset="0"/>
              </a:rPr>
              <a:t>dalam berbagai situasi selama pengembangan perangkat lunak dan bagaimana informasi tersebut harus disajikan.</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996765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143000"/>
            <a:ext cx="8686800" cy="685800"/>
          </a:xfrm>
        </p:spPr>
        <p:txBody>
          <a:bodyPr/>
          <a:lstStyle/>
          <a:p>
            <a:pPr marL="45720" indent="0" algn="ctr">
              <a:buNone/>
            </a:pPr>
            <a:r>
              <a:rPr lang="en-US" sz="3200" dirty="0"/>
              <a:t>Requirements Traceability</a:t>
            </a:r>
            <a:br>
              <a:rPr lang="en-US" sz="3200" dirty="0"/>
            </a:br>
            <a:endParaRPr lang="en-US" sz="3200" dirty="0">
              <a:solidFill>
                <a:srgbClr val="FF0000"/>
              </a:solidFill>
            </a:endParaRPr>
          </a:p>
        </p:txBody>
      </p:sp>
      <p:sp>
        <p:nvSpPr>
          <p:cNvPr id="4" name="Content Placeholder 3"/>
          <p:cNvSpPr>
            <a:spLocks noGrp="1"/>
          </p:cNvSpPr>
          <p:nvPr>
            <p:ph sz="quarter" idx="4294967295"/>
          </p:nvPr>
        </p:nvSpPr>
        <p:spPr>
          <a:xfrm>
            <a:off x="76200" y="1295400"/>
            <a:ext cx="9067800" cy="53340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A Basic for Understanding Requirements Interdependencies</a:t>
            </a:r>
          </a:p>
          <a:p>
            <a:pPr marL="45720" indent="0" algn="just">
              <a:lnSpc>
                <a:spcPct val="150000"/>
              </a:lnSpc>
              <a:buNone/>
            </a:pPr>
            <a:endParaRPr lang="en-US" sz="2400" dirty="0">
              <a:solidFill>
                <a:srgbClr val="0070C0"/>
              </a:solidFill>
              <a:latin typeface="Comic Sans MS" pitchFamily="66" charset="0"/>
            </a:endParaRPr>
          </a:p>
          <a:p>
            <a:pPr marL="45720" indent="0" algn="just">
              <a:lnSpc>
                <a:spcPct val="150000"/>
              </a:lnSpc>
              <a:buNone/>
            </a:pPr>
            <a:r>
              <a:rPr lang="id-ID" i="1" dirty="0">
                <a:solidFill>
                  <a:schemeClr val="tx1"/>
                </a:solidFill>
                <a:latin typeface="Comic Sans MS" pitchFamily="66" charset="0"/>
              </a:rPr>
              <a:t>Requirements tracebility </a:t>
            </a:r>
            <a:r>
              <a:rPr lang="id-ID" dirty="0">
                <a:solidFill>
                  <a:schemeClr val="tx1"/>
                </a:solidFill>
                <a:latin typeface="Comic Sans MS" pitchFamily="66" charset="0"/>
              </a:rPr>
              <a:t>atau rekam jejak kebutuhan harus kita pahami terlebih dahulu untuk memahami lebih jauh tentang </a:t>
            </a:r>
            <a:r>
              <a:rPr lang="id-ID" i="1" dirty="0">
                <a:solidFill>
                  <a:schemeClr val="tx1"/>
                </a:solidFill>
                <a:latin typeface="Comic Sans MS" pitchFamily="66" charset="0"/>
              </a:rPr>
              <a:t>requirements interdependencies</a:t>
            </a:r>
            <a:r>
              <a:rPr lang="id-ID" dirty="0">
                <a:solidFill>
                  <a:schemeClr val="tx1"/>
                </a:solidFill>
                <a:latin typeface="Comic Sans MS" pitchFamily="66" charset="0"/>
              </a:rPr>
              <a:t>.</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513208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pPr marL="45720" indent="0" algn="ctr">
              <a:buNone/>
            </a:pPr>
            <a:r>
              <a:rPr lang="en-US" sz="3200" dirty="0"/>
              <a:t>Requirements Traceability</a:t>
            </a:r>
            <a:endParaRPr lang="en-US" sz="3200" dirty="0">
              <a:solidFill>
                <a:srgbClr val="0070C0"/>
              </a:solidFill>
            </a:endParaRPr>
          </a:p>
        </p:txBody>
      </p:sp>
      <p:sp>
        <p:nvSpPr>
          <p:cNvPr id="4" name="Content Placeholder 3"/>
          <p:cNvSpPr>
            <a:spLocks noGrp="1"/>
          </p:cNvSpPr>
          <p:nvPr>
            <p:ph sz="quarter" idx="4294967295"/>
          </p:nvPr>
        </p:nvSpPr>
        <p:spPr>
          <a:xfrm>
            <a:off x="76200" y="990600"/>
            <a:ext cx="9067800" cy="5867400"/>
          </a:xfrm>
          <a:prstGeom prst="rect">
            <a:avLst/>
          </a:prstGeom>
        </p:spPr>
        <p:txBody>
          <a:bodyPr>
            <a:noAutofit/>
          </a:bodyPr>
          <a:lstStyle/>
          <a:p>
            <a:pPr marL="0" indent="0" algn="just">
              <a:lnSpc>
                <a:spcPct val="150000"/>
              </a:lnSpc>
              <a:buNone/>
            </a:pPr>
            <a:r>
              <a:rPr lang="id-ID" sz="2200" dirty="0">
                <a:solidFill>
                  <a:schemeClr val="tx1"/>
                </a:solidFill>
                <a:latin typeface="Comic Sans MS" pitchFamily="66" charset="0"/>
              </a:rPr>
              <a:t>Secara umum </a:t>
            </a:r>
            <a:r>
              <a:rPr lang="id-ID" sz="2200" i="1" dirty="0">
                <a:solidFill>
                  <a:schemeClr val="tx1"/>
                </a:solidFill>
                <a:latin typeface="Comic Sans MS" pitchFamily="66" charset="0"/>
              </a:rPr>
              <a:t>requirements traceability </a:t>
            </a:r>
            <a:r>
              <a:rPr lang="id-ID" sz="2200" dirty="0">
                <a:solidFill>
                  <a:schemeClr val="tx1"/>
                </a:solidFill>
                <a:latin typeface="Comic Sans MS" pitchFamily="66" charset="0"/>
              </a:rPr>
              <a:t>dapat dicapai dengan mengasosiasikan beberapa informasi yang terkait antara lain:</a:t>
            </a:r>
            <a:endParaRPr lang="en-US" sz="2200" dirty="0">
              <a:solidFill>
                <a:schemeClr val="tx1"/>
              </a:solidFill>
              <a:latin typeface="Comic Sans MS" pitchFamily="66" charset="0"/>
            </a:endParaRPr>
          </a:p>
          <a:p>
            <a:pPr lvl="0" algn="just">
              <a:lnSpc>
                <a:spcPct val="200000"/>
              </a:lnSpc>
              <a:buFont typeface="Wingdings" pitchFamily="2" charset="2"/>
              <a:buChar char="ü"/>
            </a:pPr>
            <a:r>
              <a:rPr lang="id-ID" sz="2000" dirty="0">
                <a:solidFill>
                  <a:schemeClr val="tx1"/>
                </a:solidFill>
                <a:latin typeface="Comic Sans MS" pitchFamily="66" charset="0"/>
              </a:rPr>
              <a:t>Kebutuhan dan komponen sistem yang terkait dapat berguna untuk kebutuhan tersebut.</a:t>
            </a:r>
            <a:endParaRPr lang="en-US" sz="2000" dirty="0">
              <a:solidFill>
                <a:schemeClr val="tx1"/>
              </a:solidFill>
              <a:latin typeface="Comic Sans MS" pitchFamily="66" charset="0"/>
            </a:endParaRPr>
          </a:p>
          <a:p>
            <a:pPr lvl="0" algn="just">
              <a:lnSpc>
                <a:spcPct val="200000"/>
              </a:lnSpc>
              <a:buFont typeface="Wingdings" pitchFamily="2" charset="2"/>
              <a:buChar char="ü"/>
            </a:pPr>
            <a:r>
              <a:rPr lang="id-ID" sz="2000" dirty="0">
                <a:solidFill>
                  <a:schemeClr val="tx1"/>
                </a:solidFill>
                <a:latin typeface="Comic Sans MS" pitchFamily="66" charset="0"/>
              </a:rPr>
              <a:t>Tujuan s</a:t>
            </a:r>
            <a:r>
              <a:rPr lang="en-US" sz="2000" dirty="0">
                <a:solidFill>
                  <a:schemeClr val="tx1"/>
                </a:solidFill>
                <a:latin typeface="Comic Sans MS" pitchFamily="66" charset="0"/>
              </a:rPr>
              <a:t>i</a:t>
            </a:r>
            <a:r>
              <a:rPr lang="id-ID" sz="2000" dirty="0">
                <a:solidFill>
                  <a:schemeClr val="tx1"/>
                </a:solidFill>
                <a:latin typeface="Comic Sans MS" pitchFamily="66" charset="0"/>
              </a:rPr>
              <a:t>stem dan kebutuhan yang berasal dari kebutuhan tersebut.</a:t>
            </a:r>
            <a:endParaRPr lang="en-US" sz="2000" dirty="0">
              <a:solidFill>
                <a:schemeClr val="tx1"/>
              </a:solidFill>
              <a:latin typeface="Comic Sans MS" pitchFamily="66" charset="0"/>
            </a:endParaRPr>
          </a:p>
          <a:p>
            <a:pPr lvl="0" algn="just">
              <a:lnSpc>
                <a:spcPct val="200000"/>
              </a:lnSpc>
              <a:buFont typeface="Wingdings" pitchFamily="2" charset="2"/>
              <a:buChar char="ü"/>
            </a:pPr>
            <a:r>
              <a:rPr lang="id-ID" sz="2000" dirty="0">
                <a:solidFill>
                  <a:schemeClr val="tx1"/>
                </a:solidFill>
                <a:latin typeface="Comic Sans MS" pitchFamily="66" charset="0"/>
              </a:rPr>
              <a:t>Perubahan proposal dan kebutuhan yang dapat mengubah s</a:t>
            </a:r>
            <a:r>
              <a:rPr lang="en-US" sz="2000" dirty="0">
                <a:solidFill>
                  <a:schemeClr val="tx1"/>
                </a:solidFill>
                <a:latin typeface="Comic Sans MS" pitchFamily="66" charset="0"/>
              </a:rPr>
              <a:t>i</a:t>
            </a:r>
            <a:r>
              <a:rPr lang="id-ID" sz="2000" dirty="0">
                <a:solidFill>
                  <a:schemeClr val="tx1"/>
                </a:solidFill>
                <a:latin typeface="Comic Sans MS" pitchFamily="66" charset="0"/>
              </a:rPr>
              <a:t>stem.</a:t>
            </a:r>
            <a:endParaRPr lang="en-US" sz="2000" dirty="0">
              <a:solidFill>
                <a:schemeClr val="tx1"/>
              </a:solidFill>
              <a:latin typeface="Comic Sans MS" pitchFamily="66" charset="0"/>
            </a:endParaRPr>
          </a:p>
        </p:txBody>
      </p:sp>
    </p:spTree>
    <p:extLst>
      <p:ext uri="{BB962C8B-B14F-4D97-AF65-F5344CB8AC3E}">
        <p14:creationId xmlns:p14="http://schemas.microsoft.com/office/powerpoint/2010/main" val="35083924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pPr lvl="0"/>
            <a:r>
              <a:rPr lang="id-ID" sz="3200" b="1" dirty="0">
                <a:effectLst/>
              </a:rPr>
              <a:t>Kenapa </a:t>
            </a:r>
            <a:r>
              <a:rPr lang="id-ID" sz="3200" b="1" i="1" dirty="0">
                <a:effectLst/>
              </a:rPr>
              <a:t>Requirements Tracebility</a:t>
            </a:r>
            <a:r>
              <a:rPr lang="id-ID" sz="3200" b="1" dirty="0">
                <a:effectLst/>
              </a:rPr>
              <a:t>?</a:t>
            </a:r>
            <a:endParaRPr lang="en-US" sz="3200" b="1" dirty="0">
              <a:effectLst/>
            </a:endParaRPr>
          </a:p>
        </p:txBody>
      </p:sp>
      <p:sp>
        <p:nvSpPr>
          <p:cNvPr id="4" name="Content Placeholder 3"/>
          <p:cNvSpPr>
            <a:spLocks noGrp="1"/>
          </p:cNvSpPr>
          <p:nvPr>
            <p:ph sz="quarter" idx="4294967295"/>
          </p:nvPr>
        </p:nvSpPr>
        <p:spPr>
          <a:xfrm>
            <a:off x="76200" y="1066800"/>
            <a:ext cx="9067800" cy="5334000"/>
          </a:xfrm>
          <a:prstGeom prst="rect">
            <a:avLst/>
          </a:prstGeom>
        </p:spPr>
        <p:txBody>
          <a:bodyPr>
            <a:noAutofit/>
          </a:bodyPr>
          <a:lstStyle/>
          <a:p>
            <a:pPr marL="388620" algn="just">
              <a:lnSpc>
                <a:spcPct val="150000"/>
              </a:lnSpc>
              <a:buFont typeface="Wingdings" pitchFamily="2" charset="2"/>
              <a:buChar char="ü"/>
            </a:pPr>
            <a:r>
              <a:rPr lang="id-ID" i="1" dirty="0">
                <a:solidFill>
                  <a:schemeClr val="tx1"/>
                </a:solidFill>
                <a:latin typeface="Comic Sans MS" pitchFamily="66" charset="0"/>
              </a:rPr>
              <a:t>Requirements traceability </a:t>
            </a:r>
            <a:r>
              <a:rPr lang="id-ID" dirty="0">
                <a:solidFill>
                  <a:schemeClr val="tx1"/>
                </a:solidFill>
                <a:latin typeface="Comic Sans MS" pitchFamily="66" charset="0"/>
              </a:rPr>
              <a:t>saat ini dianggap sebagai </a:t>
            </a:r>
            <a:r>
              <a:rPr lang="id-ID" dirty="0">
                <a:solidFill>
                  <a:srgbClr val="0070C0"/>
                </a:solidFill>
                <a:latin typeface="Comic Sans MS" pitchFamily="66" charset="0"/>
              </a:rPr>
              <a:t>dukungan yang penting untuk mengembangkan sebuah s</a:t>
            </a:r>
            <a:r>
              <a:rPr lang="en-US" dirty="0">
                <a:solidFill>
                  <a:srgbClr val="0070C0"/>
                </a:solidFill>
                <a:latin typeface="Comic Sans MS" pitchFamily="66" charset="0"/>
              </a:rPr>
              <a:t>i</a:t>
            </a:r>
            <a:r>
              <a:rPr lang="id-ID" dirty="0">
                <a:solidFill>
                  <a:srgbClr val="0070C0"/>
                </a:solidFill>
                <a:latin typeface="Comic Sans MS" pitchFamily="66" charset="0"/>
              </a:rPr>
              <a:t>stem </a:t>
            </a:r>
            <a:r>
              <a:rPr lang="id-ID" dirty="0">
                <a:solidFill>
                  <a:schemeClr val="tx1"/>
                </a:solidFill>
                <a:latin typeface="Comic Sans MS" pitchFamily="66" charset="0"/>
              </a:rPr>
              <a:t>perangkat lunak berkualitas tinggi. </a:t>
            </a:r>
            <a:endParaRPr lang="en-US" dirty="0">
              <a:solidFill>
                <a:schemeClr val="tx1"/>
              </a:solidFill>
              <a:latin typeface="Comic Sans MS" pitchFamily="66" charset="0"/>
            </a:endParaRPr>
          </a:p>
          <a:p>
            <a:pPr marL="388620" algn="just">
              <a:lnSpc>
                <a:spcPct val="150000"/>
              </a:lnSpc>
              <a:buFont typeface="Wingdings" pitchFamily="2" charset="2"/>
              <a:buChar char="ü"/>
            </a:pPr>
            <a:r>
              <a:rPr lang="id-ID" dirty="0">
                <a:solidFill>
                  <a:srgbClr val="0070C0"/>
                </a:solidFill>
                <a:latin typeface="Comic Sans MS" pitchFamily="66" charset="0"/>
              </a:rPr>
              <a:t>Untuk menghindari kesalahan, rekam jejak informasi diperlukan sebagai dasar bagi keputusan </a:t>
            </a:r>
            <a:r>
              <a:rPr lang="id-ID" dirty="0">
                <a:solidFill>
                  <a:schemeClr val="tx1"/>
                </a:solidFill>
                <a:latin typeface="Comic Sans MS" pitchFamily="66" charset="0"/>
              </a:rPr>
              <a:t>dan tugas-tugas di sebagian besar tahapan proses pengembangan perangkat lunak. </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307743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pPr lvl="0"/>
            <a:r>
              <a:rPr lang="id-ID" sz="3200" b="1" dirty="0">
                <a:effectLst/>
              </a:rPr>
              <a:t>Kenapa </a:t>
            </a:r>
            <a:r>
              <a:rPr lang="id-ID" sz="3200" b="1" i="1" dirty="0">
                <a:effectLst/>
              </a:rPr>
              <a:t>Requirements Tracebility</a:t>
            </a:r>
            <a:r>
              <a:rPr lang="id-ID" sz="3200" b="1" dirty="0">
                <a:effectLst/>
              </a:rPr>
              <a:t>?</a:t>
            </a:r>
            <a:endParaRPr lang="en-US" sz="3200" b="1" dirty="0">
              <a:effectLst/>
            </a:endParaRPr>
          </a:p>
        </p:txBody>
      </p:sp>
      <p:sp>
        <p:nvSpPr>
          <p:cNvPr id="4" name="Content Placeholder 3"/>
          <p:cNvSpPr>
            <a:spLocks noGrp="1"/>
          </p:cNvSpPr>
          <p:nvPr>
            <p:ph sz="quarter" idx="4294967295"/>
          </p:nvPr>
        </p:nvSpPr>
        <p:spPr>
          <a:xfrm>
            <a:off x="76200" y="1066800"/>
            <a:ext cx="9067800" cy="5334000"/>
          </a:xfrm>
          <a:prstGeom prst="rect">
            <a:avLst/>
          </a:prstGeom>
        </p:spPr>
        <p:txBody>
          <a:bodyPr>
            <a:noAutofit/>
          </a:bodyPr>
          <a:lstStyle/>
          <a:p>
            <a:pPr marL="388620" algn="just">
              <a:lnSpc>
                <a:spcPct val="150000"/>
              </a:lnSpc>
              <a:buFont typeface="Wingdings" pitchFamily="2" charset="2"/>
              <a:buChar char="ü"/>
            </a:pPr>
            <a:r>
              <a:rPr lang="id-ID" i="1" dirty="0">
                <a:solidFill>
                  <a:schemeClr val="tx1"/>
                </a:solidFill>
                <a:latin typeface="Comic Sans MS" pitchFamily="66" charset="0"/>
              </a:rPr>
              <a:t>Tracebility </a:t>
            </a:r>
            <a:r>
              <a:rPr lang="id-ID" dirty="0">
                <a:solidFill>
                  <a:schemeClr val="tx1"/>
                </a:solidFill>
                <a:latin typeface="Comic Sans MS" pitchFamily="66" charset="0"/>
              </a:rPr>
              <a:t>juga menyediakan kemungkinan untuk </a:t>
            </a:r>
            <a:r>
              <a:rPr lang="id-ID" dirty="0">
                <a:solidFill>
                  <a:srgbClr val="0070C0"/>
                </a:solidFill>
                <a:latin typeface="Comic Sans MS" pitchFamily="66" charset="0"/>
              </a:rPr>
              <a:t>memastikan semua kebutuhan yang dipenuhi oleh komponen s</a:t>
            </a:r>
            <a:r>
              <a:rPr lang="en-US" dirty="0">
                <a:solidFill>
                  <a:srgbClr val="0070C0"/>
                </a:solidFill>
                <a:latin typeface="Comic Sans MS" pitchFamily="66" charset="0"/>
              </a:rPr>
              <a:t>i</a:t>
            </a:r>
            <a:r>
              <a:rPr lang="id-ID" dirty="0">
                <a:solidFill>
                  <a:srgbClr val="0070C0"/>
                </a:solidFill>
                <a:latin typeface="Comic Sans MS" pitchFamily="66" charset="0"/>
              </a:rPr>
              <a:t>stem </a:t>
            </a:r>
            <a:r>
              <a:rPr lang="id-ID" dirty="0">
                <a:solidFill>
                  <a:schemeClr val="tx1"/>
                </a:solidFill>
                <a:latin typeface="Comic Sans MS" pitchFamily="66" charset="0"/>
              </a:rPr>
              <a:t>dan tidak ada fitur yang ditambahkan karena semua komponen atau fitur dalam s</a:t>
            </a:r>
            <a:r>
              <a:rPr lang="en-US" dirty="0">
                <a:solidFill>
                  <a:schemeClr val="tx1"/>
                </a:solidFill>
                <a:latin typeface="Comic Sans MS" pitchFamily="66" charset="0"/>
              </a:rPr>
              <a:t>i</a:t>
            </a:r>
            <a:r>
              <a:rPr lang="id-ID" dirty="0">
                <a:solidFill>
                  <a:schemeClr val="tx1"/>
                </a:solidFill>
                <a:latin typeface="Comic Sans MS" pitchFamily="66" charset="0"/>
              </a:rPr>
              <a:t>stem harus berhubungan dengan satu atau beberapa kebutuhan. </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4076980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pPr lvl="0"/>
            <a:r>
              <a:rPr lang="id-ID" sz="3200" b="1" dirty="0">
                <a:effectLst/>
              </a:rPr>
              <a:t>Kenapa </a:t>
            </a:r>
            <a:r>
              <a:rPr lang="id-ID" sz="3200" b="1" i="1" dirty="0">
                <a:effectLst/>
              </a:rPr>
              <a:t>Requirements Tracebility</a:t>
            </a:r>
            <a:r>
              <a:rPr lang="id-ID" sz="3200" b="1" dirty="0">
                <a:effectLst/>
              </a:rPr>
              <a:t>?</a:t>
            </a:r>
            <a:endParaRPr lang="en-US" sz="3200" b="1" dirty="0">
              <a:effectLst/>
            </a:endParaRPr>
          </a:p>
        </p:txBody>
      </p:sp>
      <p:sp>
        <p:nvSpPr>
          <p:cNvPr id="4" name="Content Placeholder 3"/>
          <p:cNvSpPr>
            <a:spLocks noGrp="1"/>
          </p:cNvSpPr>
          <p:nvPr>
            <p:ph sz="quarter" idx="4294967295"/>
          </p:nvPr>
        </p:nvSpPr>
        <p:spPr>
          <a:xfrm>
            <a:off x="76200" y="1066800"/>
            <a:ext cx="9067800" cy="5334000"/>
          </a:xfrm>
          <a:prstGeom prst="rect">
            <a:avLst/>
          </a:prstGeom>
        </p:spPr>
        <p:txBody>
          <a:bodyPr>
            <a:noAutofit/>
          </a:bodyPr>
          <a:lstStyle/>
          <a:p>
            <a:pPr marL="388620" algn="just">
              <a:lnSpc>
                <a:spcPct val="150000"/>
              </a:lnSpc>
              <a:buFont typeface="Wingdings" pitchFamily="2" charset="2"/>
              <a:buChar char="ü"/>
            </a:pPr>
            <a:r>
              <a:rPr lang="id-ID" dirty="0">
                <a:solidFill>
                  <a:srgbClr val="0070C0"/>
                </a:solidFill>
                <a:latin typeface="Comic Sans MS" pitchFamily="66" charset="0"/>
              </a:rPr>
              <a:t>Rekam jejak kebutuhan yang komprehensif mendukung untuk dihasilkannya kualitas produk yang lebih baik</a:t>
            </a:r>
            <a:r>
              <a:rPr lang="id-ID" dirty="0">
                <a:solidFill>
                  <a:schemeClr val="tx1"/>
                </a:solidFill>
                <a:latin typeface="Comic Sans MS" pitchFamily="66" charset="0"/>
              </a:rPr>
              <a:t>, meningkatkan baik pengembangan dan pemeliharaan perangkat lunak, dan berpotensi menurunkan biaya siklus hidup s</a:t>
            </a:r>
            <a:r>
              <a:rPr lang="en-US" dirty="0">
                <a:solidFill>
                  <a:schemeClr val="tx1"/>
                </a:solidFill>
                <a:latin typeface="Comic Sans MS" pitchFamily="66" charset="0"/>
              </a:rPr>
              <a:t>i</a:t>
            </a:r>
            <a:r>
              <a:rPr lang="id-ID" dirty="0">
                <a:solidFill>
                  <a:schemeClr val="tx1"/>
                </a:solidFill>
                <a:latin typeface="Comic Sans MS" pitchFamily="66" charset="0"/>
              </a:rPr>
              <a:t>stem.</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8922253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3981</TotalTime>
  <Words>1692</Words>
  <Application>Microsoft Office PowerPoint</Application>
  <PresentationFormat>On-screen Show (4:3)</PresentationFormat>
  <Paragraphs>172</Paragraphs>
  <Slides>39</Slides>
  <Notes>2</Notes>
  <HiddenSlides>1</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Executive</vt:lpstr>
      <vt:lpstr>Teknik Informatika S1</vt:lpstr>
      <vt:lpstr>Requirements Interdependencies</vt:lpstr>
      <vt:lpstr>Pendahuluan Requirements Interdependencies</vt:lpstr>
      <vt:lpstr>Definisi Requirements Interdependencies</vt:lpstr>
      <vt:lpstr>Requirements Traceability </vt:lpstr>
      <vt:lpstr>Requirements Traceability</vt:lpstr>
      <vt:lpstr>Kenapa Requirements Tracebility?</vt:lpstr>
      <vt:lpstr>Kenapa Requirements Tracebility?</vt:lpstr>
      <vt:lpstr>Kenapa Requirements Tracebility?</vt:lpstr>
      <vt:lpstr>Tipe-tipe Requirements Tracebility</vt:lpstr>
      <vt:lpstr>Tipe-tipe Requirements Tracebility</vt:lpstr>
      <vt:lpstr>Tipe-tipe Requirements Tracebility</vt:lpstr>
      <vt:lpstr>Tipe-tipe Requirements Tracebility</vt:lpstr>
      <vt:lpstr>Tipe-tipe Requirements Tracebility</vt:lpstr>
      <vt:lpstr>Tipe-tipe Requirements Tracebility</vt:lpstr>
      <vt:lpstr>Tipe-tipe Requirements Tracebility</vt:lpstr>
      <vt:lpstr>Meta-model requirements traceability </vt:lpstr>
      <vt:lpstr>Meta-model requirements traceability </vt:lpstr>
      <vt:lpstr>Meta-model requirements traceability </vt:lpstr>
      <vt:lpstr>Meta-model requirements traceability </vt:lpstr>
      <vt:lpstr>Meta-model requirements traceability </vt:lpstr>
      <vt:lpstr>Tipe Interdependency</vt:lpstr>
      <vt:lpstr>Tipe Interdependency</vt:lpstr>
      <vt:lpstr>Tipe Interdependency</vt:lpstr>
      <vt:lpstr>Tipe Interdependency</vt:lpstr>
      <vt:lpstr>Tipe Interdependency</vt:lpstr>
      <vt:lpstr>Tipe Interdependency</vt:lpstr>
      <vt:lpstr>Tipe Interdependency</vt:lpstr>
      <vt:lpstr>Tipe Interdependency</vt:lpstr>
      <vt:lpstr>Tipe Interdependency</vt:lpstr>
      <vt:lpstr>Tipe Interdependency</vt:lpstr>
      <vt:lpstr>Tipe Interdependency</vt:lpstr>
      <vt:lpstr>Tipe Interdependency</vt:lpstr>
      <vt:lpstr>Tipe Interdependency</vt:lpstr>
      <vt:lpstr>Tipe Interdependency</vt:lpstr>
      <vt:lpstr>Tipe Interdependency</vt:lpstr>
      <vt:lpstr>Tipe Interdependency</vt:lpstr>
      <vt:lpstr>Tipe Interdependency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Teknik Informatika S1</dc:title>
  <dc:creator>Egi</dc:creator>
  <cp:lastModifiedBy>teknik informatika 1</cp:lastModifiedBy>
  <cp:revision>305</cp:revision>
  <dcterms:created xsi:type="dcterms:W3CDTF">2014-02-27T04:21:26Z</dcterms:created>
  <dcterms:modified xsi:type="dcterms:W3CDTF">2021-02-28T09:38:38Z</dcterms:modified>
</cp:coreProperties>
</file>