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8"/>
  </p:notesMasterIdLst>
  <p:sldIdLst>
    <p:sldId id="257" r:id="rId2"/>
    <p:sldId id="258" r:id="rId3"/>
    <p:sldId id="267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309" r:id="rId22"/>
    <p:sldId id="295" r:id="rId23"/>
    <p:sldId id="297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10" r:id="rId34"/>
    <p:sldId id="299" r:id="rId35"/>
    <p:sldId id="278" r:id="rId36"/>
    <p:sldId id="2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8E49E-7B59-4135-B1B7-67B1C0E10D57}" type="doc">
      <dgm:prSet loTypeId="urn:microsoft.com/office/officeart/2005/8/layout/vList5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5ECC295E-E8AC-47DE-9B90-FB247E8F8DE3}">
      <dgm:prSet phldrT="[Text]" custT="1"/>
      <dgm:spPr>
        <a:xfrm>
          <a:off x="1951" y="2641"/>
          <a:ext cx="3488784" cy="1743521"/>
        </a:xfrm>
        <a:prstGeom prst="round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l"/>
          <a:r>
            <a:rPr lang="en-US" sz="3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1. </a:t>
          </a:r>
          <a:r>
            <a:rPr lang="en-US" sz="3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Pendekatan</a:t>
          </a:r>
          <a:endParaRPr lang="id-ID" sz="3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</dgm:pt>
    <dgm:pt modelId="{7D39AE1B-7198-476E-8DFF-692027EA62EA}" type="parTrans" cxnId="{B6385ECF-BDDD-46ED-877E-A75D79CF1975}">
      <dgm:prSet/>
      <dgm:spPr/>
      <dgm:t>
        <a:bodyPr/>
        <a:lstStyle/>
        <a:p>
          <a:endParaRPr lang="id-ID"/>
        </a:p>
      </dgm:t>
    </dgm:pt>
    <dgm:pt modelId="{45D6F542-C548-42C7-A39F-AAFB376E98E7}" type="sibTrans" cxnId="{B6385ECF-BDDD-46ED-877E-A75D79CF1975}">
      <dgm:prSet/>
      <dgm:spPr/>
      <dgm:t>
        <a:bodyPr/>
        <a:lstStyle/>
        <a:p>
          <a:endParaRPr lang="id-ID"/>
        </a:p>
      </dgm:t>
    </dgm:pt>
    <dgm:pt modelId="{2BEC8CB6-C323-4521-B128-7022EBA593B9}">
      <dgm:prSet phldrT="[Text]" custT="1"/>
      <dgm:spPr>
        <a:xfrm rot="5400000">
          <a:off x="5114158" y="-1446429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Pendekatan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Kualitatif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9551BA80-F781-4BF7-BF83-BCD600ACA2FC}" type="parTrans" cxnId="{AEB17A48-DE8E-4704-9700-B12E112B0736}">
      <dgm:prSet/>
      <dgm:spPr/>
      <dgm:t>
        <a:bodyPr/>
        <a:lstStyle/>
        <a:p>
          <a:endParaRPr lang="id-ID"/>
        </a:p>
      </dgm:t>
    </dgm:pt>
    <dgm:pt modelId="{787B9971-7F04-43C1-BAE0-69723CB8DEF6}" type="sibTrans" cxnId="{AEB17A48-DE8E-4704-9700-B12E112B0736}">
      <dgm:prSet/>
      <dgm:spPr/>
      <dgm:t>
        <a:bodyPr/>
        <a:lstStyle/>
        <a:p>
          <a:endParaRPr lang="id-ID"/>
        </a:p>
      </dgm:t>
    </dgm:pt>
    <dgm:pt modelId="{0B0EA8EE-AD33-4336-9F81-3EB2ED787608}">
      <dgm:prSet phldrT="[Text]" custT="1"/>
      <dgm:spPr>
        <a:xfrm rot="5400000">
          <a:off x="5114158" y="-1446429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Pendekatan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Kuantitatif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919F84D4-9501-4CC2-9A19-E9052CA5E137}" type="parTrans" cxnId="{0F345517-CC07-4124-8B88-7F67F29D79EE}">
      <dgm:prSet/>
      <dgm:spPr/>
      <dgm:t>
        <a:bodyPr/>
        <a:lstStyle/>
        <a:p>
          <a:endParaRPr lang="id-ID"/>
        </a:p>
      </dgm:t>
    </dgm:pt>
    <dgm:pt modelId="{E12174C7-8A62-4F0D-A22F-3EB33DB40004}" type="sibTrans" cxnId="{0F345517-CC07-4124-8B88-7F67F29D79EE}">
      <dgm:prSet/>
      <dgm:spPr/>
      <dgm:t>
        <a:bodyPr/>
        <a:lstStyle/>
        <a:p>
          <a:endParaRPr lang="id-ID"/>
        </a:p>
      </dgm:t>
    </dgm:pt>
    <dgm:pt modelId="{E5E3DF41-7219-4F7D-9A1D-EC9CF9561C20}">
      <dgm:prSet phldrT="[Text]" custT="1"/>
      <dgm:spPr>
        <a:xfrm>
          <a:off x="1951" y="1833339"/>
          <a:ext cx="3488784" cy="1743521"/>
        </a:xfrm>
        <a:prstGeom prst="roundRect">
          <a:avLst/>
        </a:prstGeom>
        <a:gradFill rotWithShape="0">
          <a:gsLst>
            <a:gs pos="0">
              <a:srgbClr val="FFC000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l"/>
          <a:r>
            <a:rPr lang="en-US" sz="3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2. </a:t>
          </a:r>
          <a:r>
            <a:rPr lang="en-US" sz="3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Metode</a:t>
          </a:r>
          <a:endParaRPr lang="id-ID" sz="3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</dgm:pt>
    <dgm:pt modelId="{585CDA99-C949-410A-A585-FC3419677A8F}" type="parTrans" cxnId="{4B931260-1C72-42C7-B71C-3B829B74F25D}">
      <dgm:prSet/>
      <dgm:spPr/>
      <dgm:t>
        <a:bodyPr/>
        <a:lstStyle/>
        <a:p>
          <a:endParaRPr lang="id-ID"/>
        </a:p>
      </dgm:t>
    </dgm:pt>
    <dgm:pt modelId="{905E8E88-FE9A-4021-9DEB-85C8119F1472}" type="sibTrans" cxnId="{4B931260-1C72-42C7-B71C-3B829B74F25D}">
      <dgm:prSet/>
      <dgm:spPr/>
      <dgm:t>
        <a:bodyPr/>
        <a:lstStyle/>
        <a:p>
          <a:endParaRPr lang="id-ID"/>
        </a:p>
      </dgm:t>
    </dgm:pt>
    <dgm:pt modelId="{21DFE631-D37B-4F94-B0B2-BC9AF62C1BA3}">
      <dgm:prSet phldrT="[Text]" custT="1"/>
      <dgm:spPr>
        <a:xfrm rot="5400000">
          <a:off x="5114158" y="384268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5756959"/>
            <a:satOff val="-30630"/>
            <a:lumOff val="-1745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5756959"/>
              <a:satOff val="-30630"/>
              <a:lumOff val="-1745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Penelitian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Tindakan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8C9745C-BD9C-4BF8-B269-A1973B37F72B}" type="parTrans" cxnId="{BE3E7AFC-18D8-47F8-94EB-E6889F2DCE47}">
      <dgm:prSet/>
      <dgm:spPr/>
      <dgm:t>
        <a:bodyPr/>
        <a:lstStyle/>
        <a:p>
          <a:endParaRPr lang="id-ID"/>
        </a:p>
      </dgm:t>
    </dgm:pt>
    <dgm:pt modelId="{1F0A5E3F-8974-4319-A284-A3E05174A447}" type="sibTrans" cxnId="{BE3E7AFC-18D8-47F8-94EB-E6889F2DCE47}">
      <dgm:prSet/>
      <dgm:spPr/>
      <dgm:t>
        <a:bodyPr/>
        <a:lstStyle/>
        <a:p>
          <a:endParaRPr lang="id-ID"/>
        </a:p>
      </dgm:t>
    </dgm:pt>
    <dgm:pt modelId="{2F9D9280-1EC9-4A61-8513-08E89784CA10}">
      <dgm:prSet phldrT="[Text]" custT="1"/>
      <dgm:spPr>
        <a:xfrm rot="5400000">
          <a:off x="5114158" y="384268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5756959"/>
            <a:satOff val="-30630"/>
            <a:lumOff val="-1745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5756959"/>
              <a:satOff val="-30630"/>
              <a:lumOff val="-1745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Eksperimen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88B95388-99ED-4CCD-A89F-3257F366FB0A}" type="parTrans" cxnId="{C51619E5-53A1-4A49-9E16-14A2AC75D6CF}">
      <dgm:prSet/>
      <dgm:spPr/>
      <dgm:t>
        <a:bodyPr/>
        <a:lstStyle/>
        <a:p>
          <a:endParaRPr lang="id-ID"/>
        </a:p>
      </dgm:t>
    </dgm:pt>
    <dgm:pt modelId="{D56C06A3-11F3-4F18-AC57-BC856422E587}" type="sibTrans" cxnId="{C51619E5-53A1-4A49-9E16-14A2AC75D6CF}">
      <dgm:prSet/>
      <dgm:spPr/>
      <dgm:t>
        <a:bodyPr/>
        <a:lstStyle/>
        <a:p>
          <a:endParaRPr lang="id-ID"/>
        </a:p>
      </dgm:t>
    </dgm:pt>
    <dgm:pt modelId="{0B082CC2-267A-4A77-8B5D-F84DDC278C10}">
      <dgm:prSet phldrT="[Text]" custT="1"/>
      <dgm:spPr>
        <a:xfrm>
          <a:off x="1951" y="3664036"/>
          <a:ext cx="3488784" cy="1743521"/>
        </a:xfrm>
        <a:prstGeom prst="roundRect">
          <a:avLst/>
        </a:prstGeom>
        <a:gradFill rotWithShape="0">
          <a:gsLst>
            <a:gs pos="0">
              <a:srgbClr val="FFC000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l"/>
          <a:r>
            <a:rPr lang="en-US" sz="3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3. </a:t>
          </a:r>
          <a:r>
            <a:rPr lang="en-US" sz="3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Jenis</a:t>
          </a:r>
          <a:r>
            <a:rPr lang="en-US" sz="3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Kontribusi</a:t>
          </a:r>
          <a:endParaRPr lang="id-ID" sz="3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</dgm:pt>
    <dgm:pt modelId="{B18C3E16-11EA-4D4F-A10A-DCE42942C1C5}" type="parTrans" cxnId="{B760C562-CD49-40D6-819D-F43C29467653}">
      <dgm:prSet/>
      <dgm:spPr/>
      <dgm:t>
        <a:bodyPr/>
        <a:lstStyle/>
        <a:p>
          <a:endParaRPr lang="id-ID"/>
        </a:p>
      </dgm:t>
    </dgm:pt>
    <dgm:pt modelId="{04389E2A-8281-477A-9110-91A08F686CBF}" type="sibTrans" cxnId="{B760C562-CD49-40D6-819D-F43C29467653}">
      <dgm:prSet/>
      <dgm:spPr/>
      <dgm:t>
        <a:bodyPr/>
        <a:lstStyle/>
        <a:p>
          <a:endParaRPr lang="id-ID"/>
        </a:p>
      </dgm:t>
    </dgm:pt>
    <dgm:pt modelId="{07C34112-31C1-4B1F-88DB-460EDE265862}">
      <dgm:prSet phldrT="[Text]" custT="1"/>
      <dgm:spPr>
        <a:xfrm rot="5400000">
          <a:off x="5114158" y="2214965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11513918"/>
            <a:satOff val="-61261"/>
            <a:lumOff val="-349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11513918"/>
              <a:satOff val="-61261"/>
              <a:lumOff val="-349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Dasar vs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Terapan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4DD7AA2-B06C-4A1C-B9DA-092757CC9577}" type="parTrans" cxnId="{3256E2B0-2139-45F4-9241-419903B5E83C}">
      <dgm:prSet/>
      <dgm:spPr/>
      <dgm:t>
        <a:bodyPr/>
        <a:lstStyle/>
        <a:p>
          <a:endParaRPr lang="id-ID"/>
        </a:p>
      </dgm:t>
    </dgm:pt>
    <dgm:pt modelId="{5EC25FBE-79D3-4167-B046-6EA62997187C}" type="sibTrans" cxnId="{3256E2B0-2139-45F4-9241-419903B5E83C}">
      <dgm:prSet/>
      <dgm:spPr/>
      <dgm:t>
        <a:bodyPr/>
        <a:lstStyle/>
        <a:p>
          <a:endParaRPr lang="id-ID"/>
        </a:p>
      </dgm:t>
    </dgm:pt>
    <dgm:pt modelId="{A99E6514-FDF0-4D41-B48C-21EF4234FF4D}">
      <dgm:prSet phldrT="[Text]" custT="1"/>
      <dgm:spPr>
        <a:xfrm rot="5400000">
          <a:off x="5114158" y="2214965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11513918"/>
            <a:satOff val="-61261"/>
            <a:lumOff val="-349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11513918"/>
              <a:satOff val="-61261"/>
              <a:lumOff val="-349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Eksplanatori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vs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Konfirmatori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B6CA0AD-9C9C-4B39-9E10-2BBF63336702}" type="parTrans" cxnId="{39820DEF-C36F-424C-8A4E-2EC706A321AA}">
      <dgm:prSet/>
      <dgm:spPr/>
      <dgm:t>
        <a:bodyPr/>
        <a:lstStyle/>
        <a:p>
          <a:endParaRPr lang="id-ID"/>
        </a:p>
      </dgm:t>
    </dgm:pt>
    <dgm:pt modelId="{EF5033D2-787D-4B4E-816D-96F86E29BBD2}" type="sibTrans" cxnId="{39820DEF-C36F-424C-8A4E-2EC706A321AA}">
      <dgm:prSet/>
      <dgm:spPr/>
      <dgm:t>
        <a:bodyPr/>
        <a:lstStyle/>
        <a:p>
          <a:endParaRPr lang="id-ID"/>
        </a:p>
      </dgm:t>
    </dgm:pt>
    <dgm:pt modelId="{5BE5CCC6-193D-4433-8D30-13166EA88EF5}">
      <dgm:prSet phldrT="[Text]" custT="1"/>
      <dgm:spPr>
        <a:xfrm rot="5400000">
          <a:off x="5114158" y="384268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5756959"/>
            <a:satOff val="-30630"/>
            <a:lumOff val="-1745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5756959"/>
              <a:satOff val="-30630"/>
              <a:lumOff val="-1745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Studi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Kasus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94660194-9C6A-4CE3-89A0-7E188D03A767}" type="parTrans" cxnId="{706173B7-7318-43FF-B8D2-CAF2B0EFAAB3}">
      <dgm:prSet/>
      <dgm:spPr/>
      <dgm:t>
        <a:bodyPr/>
        <a:lstStyle/>
        <a:p>
          <a:endParaRPr lang="id-ID"/>
        </a:p>
      </dgm:t>
    </dgm:pt>
    <dgm:pt modelId="{627097A1-7BD8-48D4-8374-9A5A91DB4B8F}" type="sibTrans" cxnId="{706173B7-7318-43FF-B8D2-CAF2B0EFAAB3}">
      <dgm:prSet/>
      <dgm:spPr/>
      <dgm:t>
        <a:bodyPr/>
        <a:lstStyle/>
        <a:p>
          <a:endParaRPr lang="id-ID"/>
        </a:p>
      </dgm:t>
    </dgm:pt>
    <dgm:pt modelId="{B8B09E60-6EB8-4998-A770-B8886A44410E}">
      <dgm:prSet phldrT="[Text]" custT="1"/>
      <dgm:spPr>
        <a:xfrm rot="5400000">
          <a:off x="5114158" y="384268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5756959"/>
            <a:satOff val="-30630"/>
            <a:lumOff val="-1745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5756959"/>
              <a:satOff val="-30630"/>
              <a:lumOff val="-1745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Survei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FC039A4-449C-4173-9DD5-DE1CC2AB7403}" type="parTrans" cxnId="{E3A30A3E-0F93-4705-85E4-DAAFC95F25A3}">
      <dgm:prSet/>
      <dgm:spPr/>
      <dgm:t>
        <a:bodyPr/>
        <a:lstStyle/>
        <a:p>
          <a:endParaRPr lang="id-ID"/>
        </a:p>
      </dgm:t>
    </dgm:pt>
    <dgm:pt modelId="{C538D55C-E298-4734-A022-4323E49F7E4D}" type="sibTrans" cxnId="{E3A30A3E-0F93-4705-85E4-DAAFC95F25A3}">
      <dgm:prSet/>
      <dgm:spPr/>
      <dgm:t>
        <a:bodyPr/>
        <a:lstStyle/>
        <a:p>
          <a:endParaRPr lang="id-ID"/>
        </a:p>
      </dgm:t>
    </dgm:pt>
    <dgm:pt modelId="{F7EE8138-3EBA-4375-A4CC-01DC1A04CD67}">
      <dgm:prSet phldrT="[Text]" custT="1"/>
      <dgm:spPr>
        <a:xfrm rot="5400000">
          <a:off x="5114158" y="2214965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11513918"/>
            <a:satOff val="-61261"/>
            <a:lumOff val="-349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11513918"/>
              <a:satOff val="-61261"/>
              <a:lumOff val="-349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Deskripsi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vs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Eksperimen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vs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Korelasi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9296E02-B567-47BF-8397-0950691A5462}" type="parTrans" cxnId="{95C0019C-6494-4A34-B2AE-EEADB13FB567}">
      <dgm:prSet/>
      <dgm:spPr/>
      <dgm:t>
        <a:bodyPr/>
        <a:lstStyle/>
        <a:p>
          <a:endParaRPr lang="id-ID"/>
        </a:p>
      </dgm:t>
    </dgm:pt>
    <dgm:pt modelId="{4B62B5CC-1CCD-44E4-B4AE-58C58D97039D}" type="sibTrans" cxnId="{95C0019C-6494-4A34-B2AE-EEADB13FB567}">
      <dgm:prSet/>
      <dgm:spPr/>
      <dgm:t>
        <a:bodyPr/>
        <a:lstStyle/>
        <a:p>
          <a:endParaRPr lang="id-ID"/>
        </a:p>
      </dgm:t>
    </dgm:pt>
    <dgm:pt modelId="{45209221-1637-4A15-B362-AF440C792DB1}" type="pres">
      <dgm:prSet presAssocID="{F2B8E49E-7B59-4135-B1B7-67B1C0E10D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F67151-B0AE-46D5-B29C-6848C5CBD4BC}" type="pres">
      <dgm:prSet presAssocID="{5ECC295E-E8AC-47DE-9B90-FB247E8F8DE3}" presName="linNode" presStyleCnt="0"/>
      <dgm:spPr/>
    </dgm:pt>
    <dgm:pt modelId="{5E49F44F-D431-4413-B802-5DA6296CDF90}" type="pres">
      <dgm:prSet presAssocID="{5ECC295E-E8AC-47DE-9B90-FB247E8F8DE3}" presName="parentText" presStyleLbl="node1" presStyleIdx="0" presStyleCnt="3" custScaleX="1336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B3D83-C673-4229-85C4-E310B5CAF413}" type="pres">
      <dgm:prSet presAssocID="{5ECC295E-E8AC-47DE-9B90-FB247E8F8DE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5D465-8E65-4133-A8C4-587AEDA321E6}" type="pres">
      <dgm:prSet presAssocID="{45D6F542-C548-42C7-A39F-AAFB376E98E7}" presName="sp" presStyleCnt="0"/>
      <dgm:spPr/>
    </dgm:pt>
    <dgm:pt modelId="{99D4AFD0-C874-43AC-9452-F5D828C058B7}" type="pres">
      <dgm:prSet presAssocID="{E5E3DF41-7219-4F7D-9A1D-EC9CF9561C20}" presName="linNode" presStyleCnt="0"/>
      <dgm:spPr/>
    </dgm:pt>
    <dgm:pt modelId="{0C1A36C7-18CD-4068-AECC-819AD3766174}" type="pres">
      <dgm:prSet presAssocID="{E5E3DF41-7219-4F7D-9A1D-EC9CF9561C20}" presName="parentText" presStyleLbl="node1" presStyleIdx="1" presStyleCnt="3" custScaleX="1336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7D2B2-E708-47B1-8531-AD0AD0A89CC7}" type="pres">
      <dgm:prSet presAssocID="{E5E3DF41-7219-4F7D-9A1D-EC9CF9561C2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EFFAD-4FAB-4051-A441-59A6CFB49F65}" type="pres">
      <dgm:prSet presAssocID="{905E8E88-FE9A-4021-9DEB-85C8119F1472}" presName="sp" presStyleCnt="0"/>
      <dgm:spPr/>
    </dgm:pt>
    <dgm:pt modelId="{0E7B846C-ECDE-4FEA-A446-45C517A7BE2D}" type="pres">
      <dgm:prSet presAssocID="{0B082CC2-267A-4A77-8B5D-F84DDC278C10}" presName="linNode" presStyleCnt="0"/>
      <dgm:spPr/>
    </dgm:pt>
    <dgm:pt modelId="{4E5076B7-5A71-493C-9A01-881FFA5FE711}" type="pres">
      <dgm:prSet presAssocID="{0B082CC2-267A-4A77-8B5D-F84DDC278C10}" presName="parentText" presStyleLbl="node1" presStyleIdx="2" presStyleCnt="3" custScaleX="13362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C00B2-7EC7-4D14-960A-905B09CC3E98}" type="pres">
      <dgm:prSet presAssocID="{0B082CC2-267A-4A77-8B5D-F84DDC278C1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60C562-CD49-40D6-819D-F43C29467653}" srcId="{F2B8E49E-7B59-4135-B1B7-67B1C0E10D57}" destId="{0B082CC2-267A-4A77-8B5D-F84DDC278C10}" srcOrd="2" destOrd="0" parTransId="{B18C3E16-11EA-4D4F-A10A-DCE42942C1C5}" sibTransId="{04389E2A-8281-477A-9110-91A08F686CBF}"/>
    <dgm:cxn modelId="{FA1CA74B-B3F2-4ACB-A11A-6BED3858D3FC}" type="presOf" srcId="{5ECC295E-E8AC-47DE-9B90-FB247E8F8DE3}" destId="{5E49F44F-D431-4413-B802-5DA6296CDF90}" srcOrd="0" destOrd="0" presId="urn:microsoft.com/office/officeart/2005/8/layout/vList5"/>
    <dgm:cxn modelId="{AEB17A48-DE8E-4704-9700-B12E112B0736}" srcId="{5ECC295E-E8AC-47DE-9B90-FB247E8F8DE3}" destId="{2BEC8CB6-C323-4521-B128-7022EBA593B9}" srcOrd="0" destOrd="0" parTransId="{9551BA80-F781-4BF7-BF83-BCD600ACA2FC}" sibTransId="{787B9971-7F04-43C1-BAE0-69723CB8DEF6}"/>
    <dgm:cxn modelId="{706173B7-7318-43FF-B8D2-CAF2B0EFAAB3}" srcId="{E5E3DF41-7219-4F7D-9A1D-EC9CF9561C20}" destId="{5BE5CCC6-193D-4433-8D30-13166EA88EF5}" srcOrd="2" destOrd="0" parTransId="{94660194-9C6A-4CE3-89A0-7E188D03A767}" sibTransId="{627097A1-7BD8-48D4-8374-9A5A91DB4B8F}"/>
    <dgm:cxn modelId="{4B931260-1C72-42C7-B71C-3B829B74F25D}" srcId="{F2B8E49E-7B59-4135-B1B7-67B1C0E10D57}" destId="{E5E3DF41-7219-4F7D-9A1D-EC9CF9561C20}" srcOrd="1" destOrd="0" parTransId="{585CDA99-C949-410A-A585-FC3419677A8F}" sibTransId="{905E8E88-FE9A-4021-9DEB-85C8119F1472}"/>
    <dgm:cxn modelId="{3F4A6AD5-77CC-4EF3-8B5B-2603578CA3FC}" type="presOf" srcId="{0B082CC2-267A-4A77-8B5D-F84DDC278C10}" destId="{4E5076B7-5A71-493C-9A01-881FFA5FE711}" srcOrd="0" destOrd="0" presId="urn:microsoft.com/office/officeart/2005/8/layout/vList5"/>
    <dgm:cxn modelId="{90DDADEC-700A-4976-BEB5-521C5DF5F9F4}" type="presOf" srcId="{0B0EA8EE-AD33-4336-9F81-3EB2ED787608}" destId="{B97B3D83-C673-4229-85C4-E310B5CAF413}" srcOrd="0" destOrd="1" presId="urn:microsoft.com/office/officeart/2005/8/layout/vList5"/>
    <dgm:cxn modelId="{DA494D9C-E021-41CC-9D4C-2BB09E7AF595}" type="presOf" srcId="{A99E6514-FDF0-4D41-B48C-21EF4234FF4D}" destId="{85EC00B2-7EC7-4D14-960A-905B09CC3E98}" srcOrd="0" destOrd="1" presId="urn:microsoft.com/office/officeart/2005/8/layout/vList5"/>
    <dgm:cxn modelId="{3256E2B0-2139-45F4-9241-419903B5E83C}" srcId="{0B082CC2-267A-4A77-8B5D-F84DDC278C10}" destId="{07C34112-31C1-4B1F-88DB-460EDE265862}" srcOrd="0" destOrd="0" parTransId="{B4DD7AA2-B06C-4A1C-B9DA-092757CC9577}" sibTransId="{5EC25FBE-79D3-4167-B046-6EA62997187C}"/>
    <dgm:cxn modelId="{6A14E5FA-F134-43FE-AF5A-E7E819AE07C9}" type="presOf" srcId="{F2B8E49E-7B59-4135-B1B7-67B1C0E10D57}" destId="{45209221-1637-4A15-B362-AF440C792DB1}" srcOrd="0" destOrd="0" presId="urn:microsoft.com/office/officeart/2005/8/layout/vList5"/>
    <dgm:cxn modelId="{A3C25F2E-DD31-433A-9E5E-EC506D0BEC78}" type="presOf" srcId="{B8B09E60-6EB8-4998-A770-B8886A44410E}" destId="{57C7D2B2-E708-47B1-8531-AD0AD0A89CC7}" srcOrd="0" destOrd="3" presId="urn:microsoft.com/office/officeart/2005/8/layout/vList5"/>
    <dgm:cxn modelId="{39820DEF-C36F-424C-8A4E-2EC706A321AA}" srcId="{0B082CC2-267A-4A77-8B5D-F84DDC278C10}" destId="{A99E6514-FDF0-4D41-B48C-21EF4234FF4D}" srcOrd="1" destOrd="0" parTransId="{2B6CA0AD-9C9C-4B39-9E10-2BBF63336702}" sibTransId="{EF5033D2-787D-4B4E-816D-96F86E29BBD2}"/>
    <dgm:cxn modelId="{223933FB-4F1C-4491-8EE4-3E20F6BDCB04}" type="presOf" srcId="{F7EE8138-3EBA-4375-A4CC-01DC1A04CD67}" destId="{85EC00B2-7EC7-4D14-960A-905B09CC3E98}" srcOrd="0" destOrd="2" presId="urn:microsoft.com/office/officeart/2005/8/layout/vList5"/>
    <dgm:cxn modelId="{C50BAC2F-B8D5-4A6E-9485-34AF47FA4FC0}" type="presOf" srcId="{E5E3DF41-7219-4F7D-9A1D-EC9CF9561C20}" destId="{0C1A36C7-18CD-4068-AECC-819AD3766174}" srcOrd="0" destOrd="0" presId="urn:microsoft.com/office/officeart/2005/8/layout/vList5"/>
    <dgm:cxn modelId="{C51619E5-53A1-4A49-9E16-14A2AC75D6CF}" srcId="{E5E3DF41-7219-4F7D-9A1D-EC9CF9561C20}" destId="{2F9D9280-1EC9-4A61-8513-08E89784CA10}" srcOrd="1" destOrd="0" parTransId="{88B95388-99ED-4CCD-A89F-3257F366FB0A}" sibTransId="{D56C06A3-11F3-4F18-AC57-BC856422E587}"/>
    <dgm:cxn modelId="{BE3E7AFC-18D8-47F8-94EB-E6889F2DCE47}" srcId="{E5E3DF41-7219-4F7D-9A1D-EC9CF9561C20}" destId="{21DFE631-D37B-4F94-B0B2-BC9AF62C1BA3}" srcOrd="0" destOrd="0" parTransId="{48C9745C-BD9C-4BF8-B269-A1973B37F72B}" sibTransId="{1F0A5E3F-8974-4319-A284-A3E05174A447}"/>
    <dgm:cxn modelId="{0F345517-CC07-4124-8B88-7F67F29D79EE}" srcId="{5ECC295E-E8AC-47DE-9B90-FB247E8F8DE3}" destId="{0B0EA8EE-AD33-4336-9F81-3EB2ED787608}" srcOrd="1" destOrd="0" parTransId="{919F84D4-9501-4CC2-9A19-E9052CA5E137}" sibTransId="{E12174C7-8A62-4F0D-A22F-3EB33DB40004}"/>
    <dgm:cxn modelId="{95C0019C-6494-4A34-B2AE-EEADB13FB567}" srcId="{0B082CC2-267A-4A77-8B5D-F84DDC278C10}" destId="{F7EE8138-3EBA-4375-A4CC-01DC1A04CD67}" srcOrd="2" destOrd="0" parTransId="{F9296E02-B567-47BF-8397-0950691A5462}" sibTransId="{4B62B5CC-1CCD-44E4-B4AE-58C58D97039D}"/>
    <dgm:cxn modelId="{F4E99592-CAB9-4F3E-94B3-69BC174D6497}" type="presOf" srcId="{2BEC8CB6-C323-4521-B128-7022EBA593B9}" destId="{B97B3D83-C673-4229-85C4-E310B5CAF413}" srcOrd="0" destOrd="0" presId="urn:microsoft.com/office/officeart/2005/8/layout/vList5"/>
    <dgm:cxn modelId="{B6385ECF-BDDD-46ED-877E-A75D79CF1975}" srcId="{F2B8E49E-7B59-4135-B1B7-67B1C0E10D57}" destId="{5ECC295E-E8AC-47DE-9B90-FB247E8F8DE3}" srcOrd="0" destOrd="0" parTransId="{7D39AE1B-7198-476E-8DFF-692027EA62EA}" sibTransId="{45D6F542-C548-42C7-A39F-AAFB376E98E7}"/>
    <dgm:cxn modelId="{D2542625-85FE-4B06-944D-46DC8F04A24B}" type="presOf" srcId="{21DFE631-D37B-4F94-B0B2-BC9AF62C1BA3}" destId="{57C7D2B2-E708-47B1-8531-AD0AD0A89CC7}" srcOrd="0" destOrd="0" presId="urn:microsoft.com/office/officeart/2005/8/layout/vList5"/>
    <dgm:cxn modelId="{7E5C8ADF-098A-41B9-8A95-CD7278218B30}" type="presOf" srcId="{2F9D9280-1EC9-4A61-8513-08E89784CA10}" destId="{57C7D2B2-E708-47B1-8531-AD0AD0A89CC7}" srcOrd="0" destOrd="1" presId="urn:microsoft.com/office/officeart/2005/8/layout/vList5"/>
    <dgm:cxn modelId="{08550D59-3F49-4C4F-AA10-DE244104D2A9}" type="presOf" srcId="{07C34112-31C1-4B1F-88DB-460EDE265862}" destId="{85EC00B2-7EC7-4D14-960A-905B09CC3E98}" srcOrd="0" destOrd="0" presId="urn:microsoft.com/office/officeart/2005/8/layout/vList5"/>
    <dgm:cxn modelId="{2B97D54B-D066-4D25-B0CB-6A4ED9C0F800}" type="presOf" srcId="{5BE5CCC6-193D-4433-8D30-13166EA88EF5}" destId="{57C7D2B2-E708-47B1-8531-AD0AD0A89CC7}" srcOrd="0" destOrd="2" presId="urn:microsoft.com/office/officeart/2005/8/layout/vList5"/>
    <dgm:cxn modelId="{E3A30A3E-0F93-4705-85E4-DAAFC95F25A3}" srcId="{E5E3DF41-7219-4F7D-9A1D-EC9CF9561C20}" destId="{B8B09E60-6EB8-4998-A770-B8886A44410E}" srcOrd="3" destOrd="0" parTransId="{4FC039A4-449C-4173-9DD5-DE1CC2AB7403}" sibTransId="{C538D55C-E298-4734-A022-4323E49F7E4D}"/>
    <dgm:cxn modelId="{8B0C6457-140D-49DB-8C6D-191BE0063F02}" type="presParOf" srcId="{45209221-1637-4A15-B362-AF440C792DB1}" destId="{AAF67151-B0AE-46D5-B29C-6848C5CBD4BC}" srcOrd="0" destOrd="0" presId="urn:microsoft.com/office/officeart/2005/8/layout/vList5"/>
    <dgm:cxn modelId="{B57308B9-8291-4F85-B19E-8042028C8093}" type="presParOf" srcId="{AAF67151-B0AE-46D5-B29C-6848C5CBD4BC}" destId="{5E49F44F-D431-4413-B802-5DA6296CDF90}" srcOrd="0" destOrd="0" presId="urn:microsoft.com/office/officeart/2005/8/layout/vList5"/>
    <dgm:cxn modelId="{5BB4171C-631D-44AD-B8CB-8EBBBE09041D}" type="presParOf" srcId="{AAF67151-B0AE-46D5-B29C-6848C5CBD4BC}" destId="{B97B3D83-C673-4229-85C4-E310B5CAF413}" srcOrd="1" destOrd="0" presId="urn:microsoft.com/office/officeart/2005/8/layout/vList5"/>
    <dgm:cxn modelId="{18096C88-18F4-4021-B06A-2BAFEC824741}" type="presParOf" srcId="{45209221-1637-4A15-B362-AF440C792DB1}" destId="{4C45D465-8E65-4133-A8C4-587AEDA321E6}" srcOrd="1" destOrd="0" presId="urn:microsoft.com/office/officeart/2005/8/layout/vList5"/>
    <dgm:cxn modelId="{DEABC028-0D0E-4495-B308-C8D014217411}" type="presParOf" srcId="{45209221-1637-4A15-B362-AF440C792DB1}" destId="{99D4AFD0-C874-43AC-9452-F5D828C058B7}" srcOrd="2" destOrd="0" presId="urn:microsoft.com/office/officeart/2005/8/layout/vList5"/>
    <dgm:cxn modelId="{389CB499-E897-49FF-9F9E-702D22281016}" type="presParOf" srcId="{99D4AFD0-C874-43AC-9452-F5D828C058B7}" destId="{0C1A36C7-18CD-4068-AECC-819AD3766174}" srcOrd="0" destOrd="0" presId="urn:microsoft.com/office/officeart/2005/8/layout/vList5"/>
    <dgm:cxn modelId="{8055C5D9-1DA7-42C4-8099-C9A7C6BFA79F}" type="presParOf" srcId="{99D4AFD0-C874-43AC-9452-F5D828C058B7}" destId="{57C7D2B2-E708-47B1-8531-AD0AD0A89CC7}" srcOrd="1" destOrd="0" presId="urn:microsoft.com/office/officeart/2005/8/layout/vList5"/>
    <dgm:cxn modelId="{2F60EB83-5ACE-44E2-B48E-0DD4B1074E13}" type="presParOf" srcId="{45209221-1637-4A15-B362-AF440C792DB1}" destId="{CF4EFFAD-4FAB-4051-A441-59A6CFB49F65}" srcOrd="3" destOrd="0" presId="urn:microsoft.com/office/officeart/2005/8/layout/vList5"/>
    <dgm:cxn modelId="{56EB73F6-C511-4133-BB42-D4139A463ADE}" type="presParOf" srcId="{45209221-1637-4A15-B362-AF440C792DB1}" destId="{0E7B846C-ECDE-4FEA-A446-45C517A7BE2D}" srcOrd="4" destOrd="0" presId="urn:microsoft.com/office/officeart/2005/8/layout/vList5"/>
    <dgm:cxn modelId="{2910862D-417C-4543-A009-120AD4624DB5}" type="presParOf" srcId="{0E7B846C-ECDE-4FEA-A446-45C517A7BE2D}" destId="{4E5076B7-5A71-493C-9A01-881FFA5FE711}" srcOrd="0" destOrd="0" presId="urn:microsoft.com/office/officeart/2005/8/layout/vList5"/>
    <dgm:cxn modelId="{4EF7BD68-A0D8-4946-8441-BF4C6246D52F}" type="presParOf" srcId="{0E7B846C-ECDE-4FEA-A446-45C517A7BE2D}" destId="{85EC00B2-7EC7-4D14-960A-905B09CC3E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08/03/2021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7970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207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545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8688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9759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>
                <a:solidFill>
                  <a:prstClr val="black"/>
                </a:solidFill>
              </a:rPr>
              <a:pPr/>
              <a:t>21</a:t>
            </a:fld>
            <a:endParaRPr lang="en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0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13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32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301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5781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25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06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434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596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5041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1337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0296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558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1581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>
                <a:solidFill>
                  <a:prstClr val="black"/>
                </a:solidFill>
              </a:rPr>
              <a:pPr/>
              <a:t>34</a:t>
            </a:fld>
            <a:endParaRPr lang="en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8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090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879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46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397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31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1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221B0-A3AB-4C74-8324-47966F7928F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11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0255" y="2258787"/>
            <a:ext cx="7649571" cy="201986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PENGANTAR </a:t>
            </a:r>
            <a:b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METODOLOGI PENELITIAN</a:t>
            </a:r>
            <a:endParaRPr lang="en-ID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xmlns="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9081" y="1370509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2. </a:t>
            </a:r>
            <a:r>
              <a:rPr lang="en-US" sz="4000" dirty="0" err="1" smtClean="0"/>
              <a:t>Klasifikasi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359540"/>
              </p:ext>
            </p:extLst>
          </p:nvPr>
        </p:nvGraphicFramePr>
        <p:xfrm>
          <a:off x="4380790" y="1294355"/>
          <a:ext cx="7356285" cy="4860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5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70400" y="1349057"/>
            <a:ext cx="28824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Pendekatan</a:t>
            </a:r>
            <a:endParaRPr lang="en-ID" sz="40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410" y="1204109"/>
            <a:ext cx="7730853" cy="512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9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70400" y="1349057"/>
            <a:ext cx="28824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Metode</a:t>
            </a:r>
            <a:endParaRPr lang="en-ID" sz="40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72352" y="1295400"/>
            <a:ext cx="8058150" cy="556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Tindakan</a:t>
            </a:r>
            <a:endParaRPr kumimoji="0" lang="id-ID" sz="2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Studi berupa monitoring dan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pencatatan penerapan sesuatu oleh peneliti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secara hati-hati, yang tujuannya untuk memecahkan masalah dan mengubah situasi </a:t>
            </a:r>
            <a:r>
              <a:rPr kumimoji="0" lang="en-US" sz="19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(Herbert, 1990)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Eksperimen</a:t>
            </a:r>
            <a:endParaRPr kumimoji="0" lang="id-ID" sz="2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Investigasi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hubungan sebab akibat dengan menggunakan ujicoba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yang dikontrol oleh peneliti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Melibatkan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pengembangan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evaluasi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Studi Kasus</a:t>
            </a:r>
            <a:endParaRPr kumimoji="0" lang="id-ID" sz="2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Eksplorasi satu situasi secara mendalam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 hati hati</a:t>
            </a:r>
            <a:b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9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(Cornford and Smithson, 2006)</a:t>
            </a:r>
            <a:endParaRPr kumimoji="0" lang="en-US" sz="2200" b="0" i="1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Survei</a:t>
            </a:r>
            <a:endParaRPr kumimoji="0" lang="id-ID" sz="2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Pengumpulan data dari populasi yang bisa diukur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dengan cara yang ekonomis </a:t>
            </a:r>
            <a:r>
              <a:rPr kumimoji="0" lang="en-US" sz="19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(Saunders et al., 2007)</a:t>
            </a:r>
            <a:endParaRPr kumimoji="0" lang="id-ID" sz="1900" b="0" i="1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Melibatkan penggunaan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kuesioner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 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interview</a:t>
            </a:r>
          </a:p>
          <a:p>
            <a:pPr marL="863600" marR="0" lvl="1" indent="-514350" algn="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(Dawson, 2009)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70400" y="1349057"/>
            <a:ext cx="28824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Jenis</a:t>
            </a:r>
            <a:r>
              <a:rPr lang="en-US" sz="4000" dirty="0" smtClean="0"/>
              <a:t> </a:t>
            </a:r>
            <a:r>
              <a:rPr lang="en-US" sz="4000" dirty="0" err="1" smtClean="0"/>
              <a:t>Kontribusi</a:t>
            </a:r>
            <a:endParaRPr lang="en-ID" sz="4000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l="14417" t="64616" r="54910" b="9411"/>
          <a:stretch>
            <a:fillRect/>
          </a:stretch>
        </p:blipFill>
        <p:spPr bwMode="auto">
          <a:xfrm>
            <a:off x="4049965" y="1226042"/>
            <a:ext cx="7513744" cy="461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-20952" y="1479692"/>
            <a:ext cx="37968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3. Gaya </a:t>
            </a:r>
            <a:r>
              <a:rPr lang="en-US" sz="4000" dirty="0" err="1" smtClean="0"/>
              <a:t>Penelitian</a:t>
            </a:r>
            <a:r>
              <a:rPr lang="en-US" sz="4000" dirty="0" smtClean="0"/>
              <a:t> </a:t>
            </a:r>
            <a:r>
              <a:rPr lang="en-US" sz="4000" dirty="0" err="1" smtClean="0"/>
              <a:t>Bidang</a:t>
            </a:r>
            <a:r>
              <a:rPr lang="en-US" sz="4000" dirty="0" smtClean="0"/>
              <a:t> Computing</a:t>
            </a:r>
            <a:endParaRPr lang="en-ID" sz="40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708054" y="1166766"/>
            <a:ext cx="8330721" cy="5295449"/>
            <a:chOff x="131424" y="1255835"/>
            <a:chExt cx="9153576" cy="5894448"/>
          </a:xfrm>
        </p:grpSpPr>
        <p:sp>
          <p:nvSpPr>
            <p:cNvPr id="10" name="Oval 9"/>
            <p:cNvSpPr/>
            <p:nvPr/>
          </p:nvSpPr>
          <p:spPr bwMode="auto">
            <a:xfrm>
              <a:off x="131424" y="1293945"/>
              <a:ext cx="3200400" cy="3095625"/>
            </a:xfrm>
            <a:prstGeom prst="ellipse">
              <a:avLst/>
            </a:prstGeom>
            <a:solidFill>
              <a:srgbClr val="CCFF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  <a:t>Computer</a:t>
              </a:r>
              <a:b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</a:br>
              <a: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  <a:t>Engineering (CE)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  <a:t>pengembangan </a:t>
              </a:r>
              <a:r>
                <a:rPr kumimoji="1" lang="id-ID" dirty="0">
                  <a:solidFill>
                    <a:srgbClr val="0070C0"/>
                  </a:solidFill>
                  <a:ea typeface="ＭＳ Ｐゴシック" pitchFamily="50" charset="-128"/>
                </a:rPr>
                <a:t>sistem</a:t>
              </a:r>
              <a:br>
                <a:rPr kumimoji="1" lang="id-ID" dirty="0">
                  <a:solidFill>
                    <a:srgbClr val="0070C0"/>
                  </a:solidFill>
                  <a:ea typeface="ＭＳ Ｐゴシック" pitchFamily="50" charset="-128"/>
                </a:rPr>
              </a:br>
              <a:r>
                <a:rPr kumimoji="1" lang="id-ID" dirty="0">
                  <a:solidFill>
                    <a:srgbClr val="0070C0"/>
                  </a:solidFill>
                  <a:ea typeface="ＭＳ Ｐゴシック" pitchFamily="50" charset="-128"/>
                </a:rPr>
                <a:t>terintegrasi</a:t>
              </a:r>
              <a:br>
                <a:rPr kumimoji="1" lang="id-ID" dirty="0">
                  <a:solidFill>
                    <a:srgbClr val="0070C0"/>
                  </a:solidFill>
                  <a:ea typeface="ＭＳ Ｐゴシック" pitchFamily="50" charset="-128"/>
                </a:rPr>
              </a:br>
              <a: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  <a:t>(software dan hardware)</a:t>
              </a:r>
              <a:endParaRPr kumimoji="1" lang="en-US" dirty="0">
                <a:solidFill>
                  <a:prstClr val="black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dirty="0">
                <a:solidFill>
                  <a:prstClr val="black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dirty="0">
                  <a:solidFill>
                    <a:srgbClr val="FF0000"/>
                  </a:solidFill>
                  <a:ea typeface="ＭＳ Ｐゴシック" pitchFamily="50" charset="-128"/>
                </a:rPr>
                <a:t>Computer Engineer</a:t>
              </a:r>
              <a:endParaRPr kumimoji="1" lang="id-ID" dirty="0">
                <a:solidFill>
                  <a:srgbClr val="FF0000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id-ID" dirty="0">
                <a:solidFill>
                  <a:prstClr val="black"/>
                </a:solidFill>
                <a:ea typeface="ＭＳ Ｐゴシック" pitchFamily="50" charset="-128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124200" y="1293945"/>
              <a:ext cx="3242607" cy="3206618"/>
            </a:xfrm>
            <a:prstGeom prst="ellipse">
              <a:avLst/>
            </a:prstGeom>
            <a:solidFill>
              <a:srgbClr val="DDDDDD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  <a:t>Information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  <a:t>System (IS)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  <a:t> </a:t>
              </a:r>
              <a:r>
                <a:rPr kumimoji="1" lang="sv-SE" dirty="0">
                  <a:solidFill>
                    <a:srgbClr val="0070C0"/>
                  </a:solidFill>
                  <a:ea typeface="ＭＳ Ｐゴシック" pitchFamily="50" charset="-128"/>
                </a:rPr>
                <a:t>analisa kebutuhan dan</a:t>
              </a:r>
              <a:r>
                <a:rPr kumimoji="1" lang="id-ID" dirty="0">
                  <a:solidFill>
                    <a:srgbClr val="0070C0"/>
                  </a:solidFill>
                  <a:ea typeface="ＭＳ Ｐゴシック" pitchFamily="50" charset="-128"/>
                </a:rPr>
                <a:t/>
              </a:r>
              <a:br>
                <a:rPr kumimoji="1" lang="id-ID" dirty="0">
                  <a:solidFill>
                    <a:srgbClr val="0070C0"/>
                  </a:solidFill>
                  <a:ea typeface="ＭＳ Ｐゴシック" pitchFamily="50" charset="-128"/>
                </a:rPr>
              </a:br>
              <a:r>
                <a:rPr kumimoji="1" lang="sv-SE" dirty="0">
                  <a:solidFill>
                    <a:srgbClr val="0070C0"/>
                  </a:solidFill>
                  <a:ea typeface="ＭＳ Ｐゴシック" pitchFamily="50" charset="-128"/>
                </a:rPr>
                <a:t>proses bisnis</a:t>
              </a:r>
              <a: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  <a:t/>
              </a:r>
              <a:b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</a:br>
              <a: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  <a:t>serta d</a:t>
              </a:r>
              <a:r>
                <a:rPr kumimoji="1" lang="sv-SE" dirty="0">
                  <a:solidFill>
                    <a:prstClr val="black"/>
                  </a:solidFill>
                  <a:ea typeface="ＭＳ Ｐゴシック" pitchFamily="50" charset="-128"/>
                </a:rPr>
                <a:t>esain sistem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sv-SE" dirty="0">
                <a:solidFill>
                  <a:prstClr val="black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sv-SE" dirty="0">
                  <a:solidFill>
                    <a:srgbClr val="FF0000"/>
                  </a:solidFill>
                  <a:ea typeface="ＭＳ Ｐゴシック" pitchFamily="50" charset="-128"/>
                </a:rPr>
                <a:t>System Analyst</a:t>
              </a:r>
              <a:endParaRPr kumimoji="1" lang="id-ID" dirty="0">
                <a:solidFill>
                  <a:srgbClr val="FF0000"/>
                </a:solidFill>
                <a:ea typeface="ＭＳ Ｐゴシック" pitchFamily="50" charset="-128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093378" y="3688043"/>
              <a:ext cx="3331455" cy="3302729"/>
            </a:xfrm>
            <a:prstGeom prst="ellipse">
              <a:avLst/>
            </a:prstGeom>
            <a:solidFill>
              <a:srgbClr val="99CC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  <a:t>Information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  <a:t>Technology (IT)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  <a:t> pengembangan dan </a:t>
              </a:r>
              <a:endParaRPr kumimoji="1" lang="en-US" dirty="0" smtClean="0">
                <a:solidFill>
                  <a:prstClr val="black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dirty="0" smtClean="0">
                  <a:solidFill>
                    <a:prstClr val="black"/>
                  </a:solidFill>
                  <a:ea typeface="ＭＳ Ｐゴシック" pitchFamily="50" charset="-128"/>
                </a:rPr>
                <a:t>pengelolaan </a:t>
              </a:r>
              <a:r>
                <a:rPr kumimoji="1" lang="id-ID" dirty="0" smtClean="0">
                  <a:solidFill>
                    <a:srgbClr val="0070C0"/>
                  </a:solidFill>
                  <a:ea typeface="ＭＳ Ｐゴシック" pitchFamily="50" charset="-128"/>
                </a:rPr>
                <a:t>infrastruktur</a:t>
              </a:r>
              <a:r>
                <a:rPr kumimoji="1" lang="id-ID" dirty="0" smtClean="0">
                  <a:solidFill>
                    <a:prstClr val="black"/>
                  </a:solidFill>
                  <a:ea typeface="ＭＳ Ｐゴシック" pitchFamily="50" charset="-128"/>
                </a:rPr>
                <a:t> </a:t>
              </a:r>
              <a: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  <a:t>IT</a:t>
              </a:r>
              <a:endParaRPr kumimoji="1" lang="en-US" dirty="0">
                <a:solidFill>
                  <a:prstClr val="black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dirty="0">
                <a:solidFill>
                  <a:prstClr val="black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dirty="0">
                  <a:solidFill>
                    <a:srgbClr val="FF0000"/>
                  </a:solidFill>
                  <a:ea typeface="ＭＳ Ｐゴシック" pitchFamily="50" charset="-128"/>
                </a:rPr>
                <a:t>Network Engineer</a:t>
              </a:r>
              <a:endParaRPr kumimoji="1" lang="id-ID" dirty="0">
                <a:solidFill>
                  <a:srgbClr val="FF0000"/>
                </a:solidFill>
                <a:ea typeface="ＭＳ Ｐゴシック" pitchFamily="50" charset="-128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089330" y="1255835"/>
              <a:ext cx="3195670" cy="3171843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b="1">
                  <a:solidFill>
                    <a:srgbClr val="C00000"/>
                  </a:solidFill>
                  <a:ea typeface="ＭＳ Ｐゴシック" pitchFamily="50" charset="-128"/>
                </a:rPr>
                <a:t>Computer</a:t>
              </a:r>
              <a:br>
                <a:rPr kumimoji="1" lang="id-ID" b="1">
                  <a:solidFill>
                    <a:srgbClr val="C00000"/>
                  </a:solidFill>
                  <a:ea typeface="ＭＳ Ｐゴシック" pitchFamily="50" charset="-128"/>
                </a:rPr>
              </a:br>
              <a:r>
                <a:rPr kumimoji="1" lang="id-ID" b="1">
                  <a:solidFill>
                    <a:srgbClr val="C00000"/>
                  </a:solidFill>
                  <a:ea typeface="ＭＳ Ｐゴシック" pitchFamily="50" charset="-128"/>
                </a:rPr>
                <a:t>Science (CS)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>
                  <a:solidFill>
                    <a:prstClr val="black"/>
                  </a:solidFill>
                  <a:ea typeface="ＭＳ Ｐゴシック" pitchFamily="50" charset="-128"/>
                </a:rPr>
                <a:t> </a:t>
              </a:r>
              <a:r>
                <a:rPr kumimoji="1" lang="id-ID">
                  <a:solidFill>
                    <a:srgbClr val="0070C0"/>
                  </a:solidFill>
                  <a:ea typeface="ＭＳ Ｐゴシック" pitchFamily="50" charset="-128"/>
                </a:rPr>
                <a:t>konsep computing </a:t>
              </a:r>
              <a:r>
                <a:rPr kumimoji="1" lang="id-ID">
                  <a:solidFill>
                    <a:prstClr val="black"/>
                  </a:solidFill>
                  <a:ea typeface="ＭＳ Ｐゴシック" pitchFamily="50" charset="-128"/>
                </a:rPr>
                <a:t>dan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>
                  <a:solidFill>
                    <a:prstClr val="black"/>
                  </a:solidFill>
                  <a:ea typeface="ＭＳ Ｐゴシック" pitchFamily="50" charset="-128"/>
                </a:rPr>
                <a:t>pengembangan </a:t>
              </a:r>
              <a:r>
                <a:rPr kumimoji="1" lang="id-ID">
                  <a:solidFill>
                    <a:srgbClr val="0070C0"/>
                  </a:solidFill>
                  <a:ea typeface="ＭＳ Ｐゴシック" pitchFamily="50" charset="-128"/>
                </a:rPr>
                <a:t>software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>
                <a:solidFill>
                  <a:prstClr val="black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>
                  <a:solidFill>
                    <a:srgbClr val="FF0000"/>
                  </a:solidFill>
                  <a:ea typeface="ＭＳ Ｐゴシック" pitchFamily="50" charset="-128"/>
                </a:rPr>
                <a:t>Computer Scientist</a:t>
              </a:r>
              <a:endParaRPr kumimoji="1" lang="id-ID">
                <a:solidFill>
                  <a:srgbClr val="FF0000"/>
                </a:solidFill>
                <a:ea typeface="ＭＳ Ｐゴシック" pitchFamily="50" charset="-128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466350" y="3968907"/>
              <a:ext cx="3274718" cy="3181376"/>
            </a:xfrm>
            <a:prstGeom prst="ellipse">
              <a:avLst/>
            </a:prstGeom>
            <a:solidFill>
              <a:srgbClr val="FFCC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  <a:t>Software</a:t>
              </a:r>
              <a:b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</a:br>
              <a:r>
                <a:rPr kumimoji="1" lang="id-ID" b="1" dirty="0">
                  <a:solidFill>
                    <a:srgbClr val="C00000"/>
                  </a:solidFill>
                  <a:ea typeface="ＭＳ Ｐゴシック" pitchFamily="50" charset="-128"/>
                </a:rPr>
                <a:t>Engineering (SE)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dirty="0">
                  <a:solidFill>
                    <a:srgbClr val="0070C0"/>
                  </a:solidFill>
                  <a:ea typeface="ＭＳ Ｐゴシック" pitchFamily="50" charset="-128"/>
                </a:rPr>
                <a:t> pengembangan software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  <a:t>dan pengelolaan tahapan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dirty="0">
                  <a:solidFill>
                    <a:prstClr val="black"/>
                  </a:solidFill>
                  <a:ea typeface="ＭＳ Ｐゴシック" pitchFamily="50" charset="-128"/>
                </a:rPr>
                <a:t>SDLC</a:t>
              </a:r>
              <a:endParaRPr kumimoji="1" lang="en-US" dirty="0">
                <a:solidFill>
                  <a:prstClr val="black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dirty="0">
                <a:solidFill>
                  <a:prstClr val="black"/>
                </a:solidFill>
                <a:ea typeface="ＭＳ Ｐゴシック" pitchFamily="50" charset="-128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dirty="0">
                  <a:solidFill>
                    <a:srgbClr val="FF0000"/>
                  </a:solidFill>
                  <a:ea typeface="ＭＳ Ｐゴシック" pitchFamily="50" charset="-128"/>
                </a:rPr>
                <a:t>Software Engineer</a:t>
              </a:r>
              <a:r>
                <a:rPr kumimoji="1" lang="id-ID" dirty="0">
                  <a:solidFill>
                    <a:srgbClr val="FF0000"/>
                  </a:solidFill>
                  <a:ea typeface="ＭＳ Ｐゴシック" pitchFamily="50" charset="-128"/>
                </a:rPr>
                <a:t/>
              </a:r>
              <a:br>
                <a:rPr kumimoji="1" lang="id-ID" dirty="0">
                  <a:solidFill>
                    <a:srgbClr val="FF0000"/>
                  </a:solidFill>
                  <a:ea typeface="ＭＳ Ｐゴシック" pitchFamily="50" charset="-128"/>
                </a:rPr>
              </a:br>
              <a:endParaRPr kumimoji="1" lang="id-ID" dirty="0">
                <a:solidFill>
                  <a:srgbClr val="FF0000"/>
                </a:solidFill>
                <a:ea typeface="ＭＳ Ｐゴシック" pitchFamily="50" charset="-128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-20952" y="1479692"/>
            <a:ext cx="37968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Penelitian</a:t>
            </a:r>
            <a:r>
              <a:rPr lang="en-US" sz="4000" dirty="0" smtClean="0"/>
              <a:t> </a:t>
            </a:r>
            <a:r>
              <a:rPr lang="en-US" sz="4000" dirty="0" err="1" smtClean="0"/>
              <a:t>Bidang</a:t>
            </a:r>
            <a:r>
              <a:rPr lang="en-US" sz="4000" dirty="0" smtClean="0"/>
              <a:t> IS</a:t>
            </a:r>
            <a:endParaRPr lang="en-ID" sz="4000" i="1" dirty="0"/>
          </a:p>
        </p:txBody>
      </p:sp>
      <p:pic>
        <p:nvPicPr>
          <p:cNvPr id="15" name="Picture 14" descr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" t="1254" r="522" b="931"/>
          <a:stretch/>
        </p:blipFill>
        <p:spPr bwMode="auto">
          <a:xfrm>
            <a:off x="4217158" y="1037683"/>
            <a:ext cx="7438030" cy="552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-20952" y="1479692"/>
            <a:ext cx="37968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Penelitian</a:t>
            </a:r>
            <a:r>
              <a:rPr lang="en-US" sz="4000" dirty="0" smtClean="0"/>
              <a:t> </a:t>
            </a:r>
            <a:r>
              <a:rPr lang="en-US" sz="4000" dirty="0" err="1" smtClean="0"/>
              <a:t>Bidang</a:t>
            </a:r>
            <a:r>
              <a:rPr lang="en-US" sz="4000" dirty="0" smtClean="0"/>
              <a:t> IS</a:t>
            </a:r>
            <a:endParaRPr lang="en-ID" sz="4000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1262" y="1087187"/>
            <a:ext cx="7364105" cy="562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-20952" y="1479692"/>
            <a:ext cx="37968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Penelitian</a:t>
            </a:r>
            <a:r>
              <a:rPr lang="en-US" sz="4000" dirty="0" smtClean="0"/>
              <a:t> </a:t>
            </a:r>
            <a:r>
              <a:rPr lang="en-US" sz="4000" dirty="0" err="1" smtClean="0"/>
              <a:t>Bidang</a:t>
            </a:r>
            <a:r>
              <a:rPr lang="en-US" sz="4000" dirty="0" smtClean="0"/>
              <a:t> IS</a:t>
            </a:r>
            <a:endParaRPr lang="en-ID" sz="40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650776" y="1006348"/>
            <a:ext cx="8541224" cy="5145403"/>
            <a:chOff x="152400" y="990600"/>
            <a:chExt cx="8915400" cy="5634495"/>
          </a:xfrm>
        </p:grpSpPr>
        <p:sp>
          <p:nvSpPr>
            <p:cNvPr id="10" name="Oval 9"/>
            <p:cNvSpPr/>
            <p:nvPr/>
          </p:nvSpPr>
          <p:spPr bwMode="auto">
            <a:xfrm>
              <a:off x="304800" y="990600"/>
              <a:ext cx="4119586" cy="403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3600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50" charset="-128"/>
                  <a:cs typeface="Calibri" pitchFamily="34" charset="0"/>
                </a:rPr>
                <a:t>Information</a:t>
              </a:r>
              <a:endParaRPr kumimoji="1" lang="id-ID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50" charset="-128"/>
                <a:cs typeface="Calibri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50" charset="-128"/>
                  <a:cs typeface="Calibri" pitchFamily="34" charset="0"/>
                </a:rPr>
                <a:t>Systems (IS):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3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50" charset="-128"/>
                  <a:cs typeface="Calibri" pitchFamily="34" charset="0"/>
                </a:rPr>
                <a:t>IS, IT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855029" y="990600"/>
              <a:ext cx="4038600" cy="403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3600" b="1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50" charset="-128"/>
                  <a:cs typeface="Calibri" pitchFamily="34" charset="0"/>
                </a:rPr>
                <a:t>Computer</a:t>
              </a:r>
              <a:r>
                <a:rPr kumimoji="1" lang="id-ID" sz="3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50" charset="-128"/>
                  <a:cs typeface="Calibri" pitchFamily="34" charset="0"/>
                </a:rPr>
                <a:t/>
              </a:r>
              <a:br>
                <a:rPr kumimoji="1" lang="id-ID" sz="3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50" charset="-128"/>
                  <a:cs typeface="Calibri" pitchFamily="34" charset="0"/>
                </a:rPr>
              </a:br>
              <a:r>
                <a:rPr kumimoji="1" lang="id-ID" sz="3600" b="1" dirty="0" err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50" charset="-128"/>
                  <a:cs typeface="Calibri" pitchFamily="34" charset="0"/>
                </a:rPr>
                <a:t>Science</a:t>
              </a:r>
              <a:r>
                <a:rPr kumimoji="1" lang="id-ID" sz="3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50" charset="-128"/>
                  <a:cs typeface="Calibri" pitchFamily="34" charset="0"/>
                </a:rPr>
                <a:t> (CS):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id-ID" sz="36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ＭＳ Ｐゴシック" pitchFamily="50" charset="-128"/>
                  <a:cs typeface="Calibri" pitchFamily="34" charset="0"/>
                </a:rPr>
                <a:t>CS, CE, SE</a:t>
              </a:r>
              <a:endParaRPr kumimoji="1" lang="id-ID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50" charset="-128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301656"/>
              <a:ext cx="4419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ID" sz="1600" dirty="0">
                  <a:solidFill>
                    <a:prstClr val="black"/>
                  </a:solidFill>
                  <a:ea typeface="ＭＳ Ｐゴシック" pitchFamily="50" charset="-128"/>
                </a:rPr>
                <a:t>Information systems specialists focus on </a:t>
              </a:r>
              <a:r>
                <a:rPr kumimoji="1" lang="en-ID" sz="1600" dirty="0">
                  <a:solidFill>
                    <a:srgbClr val="C00000"/>
                  </a:solidFill>
                  <a:ea typeface="ＭＳ Ｐゴシック" pitchFamily="50" charset="-128"/>
                </a:rPr>
                <a:t>integrating information technology solutions and business processes </a:t>
              </a:r>
              <a:r>
                <a:rPr kumimoji="1" lang="en-ID" sz="1600" dirty="0">
                  <a:solidFill>
                    <a:prstClr val="black"/>
                  </a:solidFill>
                  <a:ea typeface="ＭＳ Ｐゴシック" pitchFamily="50" charset="-128"/>
                </a:rPr>
                <a:t>to meet the information needs of businesses and other enterprises</a:t>
              </a:r>
              <a:r>
                <a:rPr kumimoji="1" lang="id-ID" sz="1600" dirty="0">
                  <a:solidFill>
                    <a:prstClr val="black"/>
                  </a:solidFill>
                  <a:ea typeface="ＭＳ Ｐゴシック" pitchFamily="50" charset="-128"/>
                </a:rPr>
                <a:t/>
              </a:r>
              <a:br>
                <a:rPr kumimoji="1" lang="id-ID" sz="1600" dirty="0">
                  <a:solidFill>
                    <a:prstClr val="black"/>
                  </a:solidFill>
                  <a:ea typeface="ＭＳ Ｐゴシック" pitchFamily="50" charset="-128"/>
                </a:rPr>
              </a:br>
              <a:r>
                <a:rPr kumimoji="1" lang="id-ID" sz="1600" i="1" dirty="0">
                  <a:solidFill>
                    <a:prstClr val="black"/>
                  </a:solidFill>
                  <a:ea typeface="ＭＳ Ｐゴシック" pitchFamily="50" charset="-128"/>
                </a:rPr>
                <a:t>(ACM CC 2005)</a:t>
              </a:r>
              <a:endParaRPr kumimoji="1" lang="en-US" sz="1600" i="1" dirty="0">
                <a:solidFill>
                  <a:prstClr val="black"/>
                </a:solidFill>
                <a:ea typeface="ＭＳ Ｐゴシック" pitchFamily="50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5301656"/>
              <a:ext cx="44958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ID" sz="1600" dirty="0">
                  <a:solidFill>
                    <a:prstClr val="black"/>
                  </a:solidFill>
                  <a:ea typeface="ＭＳ Ｐゴシック" pitchFamily="50" charset="-128"/>
                </a:rPr>
                <a:t>Computer science spans a wide range, from its </a:t>
              </a:r>
              <a:r>
                <a:rPr kumimoji="1" lang="en-ID" sz="1600" dirty="0">
                  <a:solidFill>
                    <a:srgbClr val="C00000"/>
                  </a:solidFill>
                  <a:ea typeface="ＭＳ Ｐゴシック" pitchFamily="50" charset="-128"/>
                </a:rPr>
                <a:t>theoretical and algorithmic foundations </a:t>
              </a:r>
              <a:r>
                <a:rPr kumimoji="1" lang="en-ID" sz="1600" dirty="0">
                  <a:solidFill>
                    <a:prstClr val="black"/>
                  </a:solidFill>
                  <a:ea typeface="ＭＳ Ｐゴシック" pitchFamily="50" charset="-128"/>
                </a:rPr>
                <a:t>to cutting-edge</a:t>
              </a:r>
              <a:r>
                <a:rPr kumimoji="1" lang="id-ID" sz="1600" dirty="0">
                  <a:solidFill>
                    <a:prstClr val="black"/>
                  </a:solidFill>
                  <a:ea typeface="ＭＳ Ｐゴシック" pitchFamily="50" charset="-128"/>
                </a:rPr>
                <a:t> </a:t>
              </a:r>
              <a:r>
                <a:rPr kumimoji="1" lang="en-ID" sz="1600" dirty="0">
                  <a:solidFill>
                    <a:prstClr val="black"/>
                  </a:solidFill>
                  <a:ea typeface="ＭＳ Ｐゴシック" pitchFamily="50" charset="-128"/>
                </a:rPr>
                <a:t>developments in robotics, computer vision, intelligent systems, bioinformatics, and other exciting areas</a:t>
              </a:r>
              <a:r>
                <a:rPr kumimoji="1" lang="id-ID" sz="1600" dirty="0">
                  <a:solidFill>
                    <a:prstClr val="black"/>
                  </a:solidFill>
                  <a:ea typeface="ＭＳ Ｐゴシック" pitchFamily="50" charset="-128"/>
                </a:rPr>
                <a:t> </a:t>
              </a:r>
              <a:r>
                <a:rPr kumimoji="1" lang="id-ID" sz="1600" i="1" dirty="0">
                  <a:solidFill>
                    <a:prstClr val="black"/>
                  </a:solidFill>
                  <a:ea typeface="ＭＳ Ｐゴシック" pitchFamily="50" charset="-128"/>
                </a:rPr>
                <a:t>(ACM CC 2005)</a:t>
              </a:r>
              <a:endParaRPr kumimoji="1" lang="en-US" sz="1600" i="1" dirty="0">
                <a:solidFill>
                  <a:prstClr val="black"/>
                </a:solidFill>
                <a:ea typeface="ＭＳ Ｐゴシック" pitchFamily="50" charset="-128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043432" y="1525695"/>
            <a:ext cx="238215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IS Scope</a:t>
            </a:r>
            <a:endParaRPr lang="en-ID" sz="4000" i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62400" y="1122551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 Systems as a field of academic study encompasses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concepts, principles, and processes for two broad areas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activity within organizations: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Acquisition, deployment, management, and strategy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information technology resources and services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information systems function; IS strategy, management, and acquisition; IT infrastructure; enterprise architecture; data and information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Packaged system acquisition or system development, operation, and evolution of infrastructure and systems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use in organizational processes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p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roject management, system acquisition, system development, system operation, and system maintenance)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65902" y="1516771"/>
            <a:ext cx="37968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IS Profession</a:t>
            </a:r>
            <a:endParaRPr lang="en-ID" sz="4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57600" y="1295400"/>
            <a:ext cx="8534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specialists focus 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integrating information technology solutions and business processes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meet the information needs of businesses and other enterprises, enabling them to achieve their objectives in an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effective, efficient way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specialists concerned with the information that computer systems can provide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aid an enterprise in defining and achieving its goals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the processes that an enterprise can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 or improve using information technology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must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both technical and organizational factors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they must be able to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 an organization determine how information and technology-enabled business processes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provide a competitive advantage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(Computing Curricula 2005: The Overview Report, ACM and IEEE CS, 2006)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9" y="2651006"/>
            <a:ext cx="2371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xmlns="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209072" y="944297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Kemampuan</a:t>
            </a:r>
            <a:r>
              <a:rPr lang="en-ID" sz="3200" baseline="1207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Akhir yang </a:t>
            </a:r>
            <a:r>
              <a:rPr lang="en-ID" sz="3200" baseline="1207" dirty="0" err="1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Diharapkan</a:t>
            </a:r>
            <a:endParaRPr lang="en-ID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xmlns="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196156" y="1817885"/>
            <a:ext cx="7429228" cy="3327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r>
              <a:rPr lang="en-ID" sz="1600" spc="-17" dirty="0" err="1" smtClean="0">
                <a:cs typeface="Times New Roman"/>
              </a:rPr>
              <a:t>Mahasiswa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memiliki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kemampuan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menjelaskan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tentang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pengetahuan</a:t>
            </a:r>
            <a:r>
              <a:rPr lang="en-ID" sz="1600" spc="-17" dirty="0" smtClean="0">
                <a:cs typeface="Times New Roman"/>
              </a:rPr>
              <a:t>, </a:t>
            </a:r>
            <a:r>
              <a:rPr lang="en-ID" sz="1600" spc="-17" dirty="0" err="1" smtClean="0">
                <a:cs typeface="Times New Roman"/>
              </a:rPr>
              <a:t>ilmu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filsafat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serta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etika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dalam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penelitian</a:t>
            </a:r>
            <a:r>
              <a:rPr lang="en-ID" sz="1600" spc="-17" dirty="0" smtClean="0">
                <a:cs typeface="Times New Roman"/>
              </a:rPr>
              <a:t>.</a:t>
            </a: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r>
              <a:rPr lang="en-ID" sz="1600" spc="-17" dirty="0" err="1" smtClean="0">
                <a:cs typeface="Times New Roman"/>
              </a:rPr>
              <a:t>Mahasiswa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memiliki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kemampuan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menemukan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permasalahan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menyusun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hipotesis</a:t>
            </a:r>
            <a:r>
              <a:rPr lang="en-ID" sz="1600" spc="-17" dirty="0" smtClean="0">
                <a:cs typeface="Times New Roman"/>
              </a:rPr>
              <a:t>.</a:t>
            </a: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r>
              <a:rPr lang="en-ID" sz="1600" spc="-17" dirty="0" err="1" smtClean="0">
                <a:cs typeface="Times New Roman"/>
              </a:rPr>
              <a:t>Mahasiswa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memiliki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kemampuan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menjelaskan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berbagai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metode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penelitian</a:t>
            </a:r>
            <a:r>
              <a:rPr lang="en-ID" sz="1600" spc="-17" dirty="0" smtClean="0">
                <a:cs typeface="Times New Roman"/>
              </a:rPr>
              <a:t>.</a:t>
            </a: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r>
              <a:rPr lang="en-ID" sz="1600" spc="-17" dirty="0" err="1" smtClean="0">
                <a:cs typeface="Times New Roman"/>
              </a:rPr>
              <a:t>Mahasiswa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memiliki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kemampuan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merancang</a:t>
            </a:r>
            <a:r>
              <a:rPr lang="en-ID" sz="1600" spc="-17" dirty="0" smtClean="0">
                <a:cs typeface="Times New Roman"/>
              </a:rPr>
              <a:t> sample </a:t>
            </a:r>
            <a:r>
              <a:rPr lang="en-ID" sz="1600" spc="-17" dirty="0" err="1" smtClean="0">
                <a:cs typeface="Times New Roman"/>
              </a:rPr>
              <a:t>dan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ekperimen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penelitian</a:t>
            </a:r>
            <a:r>
              <a:rPr lang="en-ID" sz="1600" spc="-17" dirty="0" smtClean="0">
                <a:cs typeface="Times New Roman"/>
              </a:rPr>
              <a:t>.</a:t>
            </a: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memiliki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kemampuan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menjelaskan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validitas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reliabilitas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dari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penelitian</a:t>
            </a:r>
            <a:r>
              <a:rPr lang="en-ID" sz="1600" spc="-17" dirty="0" smtClean="0">
                <a:cs typeface="Times New Roman"/>
              </a:rPr>
              <a:t>.</a:t>
            </a: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memiliki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kemampuan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mengembangkan</a:t>
            </a:r>
            <a:r>
              <a:rPr lang="en-ID" sz="1600" spc="-17" dirty="0" smtClean="0">
                <a:cs typeface="Times New Roman"/>
              </a:rPr>
              <a:t> instrument </a:t>
            </a:r>
            <a:r>
              <a:rPr lang="en-ID" sz="1600" spc="-17" dirty="0" err="1" smtClean="0">
                <a:cs typeface="Times New Roman"/>
              </a:rPr>
              <a:t>pengumpul</a:t>
            </a:r>
            <a:r>
              <a:rPr lang="en-ID" sz="1600" spc="-17" dirty="0" smtClean="0">
                <a:cs typeface="Times New Roman"/>
              </a:rPr>
              <a:t> data </a:t>
            </a:r>
            <a:r>
              <a:rPr lang="en-ID" sz="1600" spc="-17" dirty="0" err="1" smtClean="0">
                <a:cs typeface="Times New Roman"/>
              </a:rPr>
              <a:t>penelitian</a:t>
            </a:r>
            <a:r>
              <a:rPr lang="en-ID" sz="1600" spc="-17" dirty="0" smtClean="0">
                <a:cs typeface="Times New Roman"/>
              </a:rPr>
              <a:t>.</a:t>
            </a: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memiliki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kemampuan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mengolah</a:t>
            </a:r>
            <a:r>
              <a:rPr lang="en-ID" sz="1600" spc="-17" dirty="0" smtClean="0">
                <a:cs typeface="Times New Roman"/>
              </a:rPr>
              <a:t> data yang </a:t>
            </a:r>
            <a:r>
              <a:rPr lang="en-ID" sz="1600" spc="-17" dirty="0" err="1" smtClean="0">
                <a:cs typeface="Times New Roman"/>
              </a:rPr>
              <a:t>diperoleh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dalam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penelitian</a:t>
            </a:r>
            <a:endParaRPr lang="en-ID" sz="1600" spc="-17" dirty="0" smtClean="0">
              <a:cs typeface="Times New Roman"/>
            </a:endParaRP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>
                <a:cs typeface="Times New Roman"/>
              </a:rPr>
              <a:t>memiliki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kemampuan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merancang</a:t>
            </a:r>
            <a:r>
              <a:rPr lang="en-ID" sz="1600" spc="-17" dirty="0" smtClean="0">
                <a:cs typeface="Times New Roman"/>
              </a:rPr>
              <a:t>, </a:t>
            </a:r>
            <a:r>
              <a:rPr lang="en-ID" sz="1600" spc="-17" dirty="0" err="1" smtClean="0">
                <a:cs typeface="Times New Roman"/>
              </a:rPr>
              <a:t>dan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menyusun</a:t>
            </a:r>
            <a:r>
              <a:rPr lang="en-ID" sz="1600" spc="-17" dirty="0" smtClean="0">
                <a:cs typeface="Times New Roman"/>
              </a:rPr>
              <a:t>  </a:t>
            </a:r>
            <a:r>
              <a:rPr lang="en-ID" sz="1600" spc="-17" dirty="0" err="1" smtClean="0">
                <a:cs typeface="Times New Roman"/>
              </a:rPr>
              <a:t>dan</a:t>
            </a:r>
            <a:r>
              <a:rPr lang="en-ID" sz="1600" spc="-17" dirty="0" smtClean="0">
                <a:cs typeface="Times New Roman"/>
              </a:rPr>
              <a:t> </a:t>
            </a:r>
            <a:r>
              <a:rPr lang="en-ID" sz="1600" spc="-17" dirty="0" err="1" smtClean="0">
                <a:cs typeface="Times New Roman"/>
              </a:rPr>
              <a:t>mempresentasikan</a:t>
            </a:r>
            <a:r>
              <a:rPr lang="en-ID" sz="1600" spc="-17" dirty="0" smtClean="0">
                <a:cs typeface="Times New Roman"/>
              </a:rPr>
              <a:t> proposal </a:t>
            </a:r>
            <a:r>
              <a:rPr lang="en-ID" sz="1600" spc="-17" dirty="0" err="1" smtClean="0">
                <a:cs typeface="Times New Roman"/>
              </a:rPr>
              <a:t>penelitian</a:t>
            </a:r>
            <a:r>
              <a:rPr lang="en-ID" sz="1600" spc="-17" dirty="0" smtClean="0">
                <a:cs typeface="Times New Roman"/>
              </a:rPr>
              <a:t> .</a:t>
            </a: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endParaRPr lang="en-ID" sz="1400" spc="-17" dirty="0" smtClean="0">
              <a:cs typeface="Times New Roman"/>
            </a:endParaRPr>
          </a:p>
          <a:p>
            <a:pPr marL="342900" indent="-342900">
              <a:lnSpc>
                <a:spcPts val="1660"/>
              </a:lnSpc>
              <a:spcBef>
                <a:spcPts val="83"/>
              </a:spcBef>
              <a:buAutoNum type="arabicPeriod"/>
            </a:pPr>
            <a:endParaRPr lang="en-ID" sz="1400" spc="-17" dirty="0">
              <a:cs typeface="Times New Roman"/>
            </a:endParaRPr>
          </a:p>
          <a:p>
            <a:endParaRPr lang="en-ID" sz="14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xmlns="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xmlns="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190" y="2267589"/>
            <a:ext cx="3048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-20952" y="1479692"/>
            <a:ext cx="37968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4. </a:t>
            </a:r>
            <a:r>
              <a:rPr lang="en-US" sz="4000" dirty="0" err="1" smtClean="0"/>
              <a:t>Orisinalitas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Kontribusi</a:t>
            </a:r>
            <a:endParaRPr lang="en-ID" sz="40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775932" y="2304197"/>
            <a:ext cx="8229600" cy="327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Research is a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considered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activity, which aims to make an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contribution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knowledge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(Dawson, 2009)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0" y="2517776"/>
            <a:ext cx="3324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Metodologi</a:t>
            </a: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 </a:t>
            </a: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Penelitian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92849" y="1425101"/>
            <a:ext cx="288698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prstClr val="black"/>
                </a:solidFill>
              </a:rPr>
              <a:t>Orisinalitas</a:t>
            </a:r>
            <a:endParaRPr lang="en-ID" sz="4000" i="1" dirty="0">
              <a:solidFill>
                <a:prstClr val="black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90465" y="1153519"/>
            <a:ext cx="8172450" cy="550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ysClr val="windowText" lastClr="000000"/>
                </a:solidFill>
              </a:rPr>
              <a:t>Orisinalitas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pada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id-ID" dirty="0" smtClean="0">
                <a:solidFill>
                  <a:srgbClr val="C00000"/>
                </a:solidFill>
              </a:rPr>
              <a:t>Metode</a:t>
            </a:r>
            <a:r>
              <a:rPr lang="en-US" dirty="0" smtClean="0">
                <a:solidFill>
                  <a:sysClr val="windowText" lastClr="000000"/>
                </a:solidFill>
              </a:rPr>
              <a:t>:</a:t>
            </a:r>
          </a:p>
          <a:p>
            <a:pPr marL="863600" lvl="1" indent="-514350"/>
            <a:r>
              <a:rPr lang="id-ID" dirty="0" smtClean="0">
                <a:solidFill>
                  <a:sysClr val="windowText" lastClr="000000"/>
                </a:solidFill>
              </a:rPr>
              <a:t>Memecahkan masalah </a:t>
            </a:r>
            <a:r>
              <a:rPr lang="en-US" dirty="0" smtClean="0">
                <a:solidFill>
                  <a:sysClr val="windowText" lastClr="000000"/>
                </a:solidFill>
              </a:rPr>
              <a:t>yang </a:t>
            </a:r>
            <a:r>
              <a:rPr lang="en-US" dirty="0" smtClean="0">
                <a:solidFill>
                  <a:srgbClr val="0070C0"/>
                </a:solidFill>
              </a:rPr>
              <a:t>orang lain </a:t>
            </a:r>
            <a:r>
              <a:rPr lang="en-US" dirty="0" err="1" smtClean="0">
                <a:solidFill>
                  <a:srgbClr val="0070C0"/>
                </a:solidFill>
              </a:rPr>
              <a:t>sudah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pernah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mengerjakan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sebelumnya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tapi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dengan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metode</a:t>
            </a:r>
            <a:r>
              <a:rPr lang="en-US" dirty="0" smtClean="0">
                <a:solidFill>
                  <a:srgbClr val="0070C0"/>
                </a:solidFill>
              </a:rPr>
              <a:t> yang </a:t>
            </a:r>
            <a:r>
              <a:rPr lang="en-US" dirty="0" err="1" smtClean="0">
                <a:solidFill>
                  <a:srgbClr val="0070C0"/>
                </a:solidFill>
              </a:rPr>
              <a:t>berbeda</a:t>
            </a:r>
            <a:endParaRPr lang="id-ID" dirty="0" smtClean="0">
              <a:solidFill>
                <a:sysClr val="windowText" lastClr="000000"/>
              </a:solidFill>
            </a:endParaRPr>
          </a:p>
          <a:p>
            <a:pPr marL="863600" lvl="1" indent="-514350"/>
            <a:r>
              <a:rPr lang="id-ID" dirty="0" smtClean="0">
                <a:solidFill>
                  <a:sysClr val="windowText" lastClr="000000"/>
                </a:solidFill>
              </a:rPr>
              <a:t>Model penelitian yang </a:t>
            </a:r>
            <a:r>
              <a:rPr lang="id-ID" dirty="0" smtClean="0">
                <a:solidFill>
                  <a:srgbClr val="0070C0"/>
                </a:solidFill>
              </a:rPr>
              <a:t>kontribusi ada pada method improvement</a:t>
            </a:r>
            <a:endParaRPr lang="en-US" dirty="0" smtClean="0">
              <a:solidFill>
                <a:srgbClr val="0070C0"/>
              </a:solidFill>
            </a:endParaRPr>
          </a:p>
          <a:p>
            <a:pPr marL="863600" lvl="1" indent="-514350"/>
            <a:endParaRPr lang="id-ID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ysClr val="windowText" lastClr="000000"/>
                </a:solidFill>
              </a:rPr>
              <a:t>Orisinalitas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pada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id-ID" dirty="0" smtClean="0">
                <a:solidFill>
                  <a:srgbClr val="C00000"/>
                </a:solidFill>
              </a:rPr>
              <a:t>Masalah</a:t>
            </a:r>
            <a:r>
              <a:rPr lang="en-US" dirty="0" smtClean="0">
                <a:solidFill>
                  <a:sysClr val="windowText" lastClr="000000"/>
                </a:solidFill>
              </a:rPr>
              <a:t>:</a:t>
            </a:r>
          </a:p>
          <a:p>
            <a:pPr marL="863600" lvl="1" indent="-514350"/>
            <a:r>
              <a:rPr lang="id-ID" dirty="0" smtClean="0">
                <a:solidFill>
                  <a:sysClr val="windowText" lastClr="000000"/>
                </a:solidFill>
              </a:rPr>
              <a:t>M</a:t>
            </a:r>
            <a:r>
              <a:rPr lang="en-US" dirty="0" smtClean="0">
                <a:solidFill>
                  <a:sysClr val="windowText" lastClr="000000"/>
                </a:solidFill>
              </a:rPr>
              <a:t>e</a:t>
            </a:r>
            <a:r>
              <a:rPr lang="id-ID" dirty="0" smtClean="0">
                <a:solidFill>
                  <a:sysClr val="windowText" lastClr="000000"/>
                </a:solidFill>
              </a:rPr>
              <a:t>mecahkan suatu masalah </a:t>
            </a:r>
            <a:r>
              <a:rPr lang="en-US" dirty="0" smtClean="0">
                <a:solidFill>
                  <a:sysClr val="windowText" lastClr="000000"/>
                </a:solidFill>
              </a:rPr>
              <a:t>yang </a:t>
            </a:r>
            <a:r>
              <a:rPr lang="en-US" dirty="0" smtClean="0">
                <a:solidFill>
                  <a:srgbClr val="0070C0"/>
                </a:solidFill>
              </a:rPr>
              <a:t>orang lain </a:t>
            </a:r>
            <a:r>
              <a:rPr lang="id-ID" dirty="0" smtClean="0">
                <a:solidFill>
                  <a:srgbClr val="0070C0"/>
                </a:solidFill>
              </a:rPr>
              <a:t>belum </a:t>
            </a:r>
            <a:r>
              <a:rPr lang="en-US" dirty="0" err="1" smtClean="0">
                <a:solidFill>
                  <a:srgbClr val="0070C0"/>
                </a:solidFill>
              </a:rPr>
              <a:t>pernah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mengerjakan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</a:rPr>
              <a:t>sebelumnya</a:t>
            </a:r>
            <a:endParaRPr lang="id-ID" dirty="0" smtClean="0">
              <a:solidFill>
                <a:sysClr val="windowText" lastClr="000000"/>
              </a:solidFill>
            </a:endParaRPr>
          </a:p>
          <a:p>
            <a:pPr marL="863600" lvl="1" indent="-514350"/>
            <a:r>
              <a:rPr lang="id-ID" dirty="0" smtClean="0">
                <a:solidFill>
                  <a:sysClr val="windowText" lastClr="000000"/>
                </a:solidFill>
              </a:rPr>
              <a:t>Model penelitian yang </a:t>
            </a:r>
            <a:r>
              <a:rPr lang="id-ID" dirty="0" smtClean="0">
                <a:solidFill>
                  <a:srgbClr val="0070C0"/>
                </a:solidFill>
              </a:rPr>
              <a:t>kontribusi ada pada penemuan masalah baru </a:t>
            </a:r>
            <a:r>
              <a:rPr lang="id-ID" dirty="0" smtClean="0">
                <a:solidFill>
                  <a:sysClr val="windowText" lastClr="000000"/>
                </a:solidFill>
              </a:rPr>
              <a:t>sebagai obyek penerapan metode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 algn="r">
              <a:buFont typeface="Arial" panose="020B0604020202020204" pitchFamily="34" charset="0"/>
              <a:buNone/>
            </a:pPr>
            <a:endParaRPr lang="en-US" sz="800" i="1" dirty="0" smtClean="0">
              <a:solidFill>
                <a:sysClr val="windowText" lastClr="000000"/>
              </a:solidFill>
            </a:endParaRPr>
          </a:p>
          <a:p>
            <a:pPr marL="514350" indent="-514350" algn="r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ysClr val="windowText" lastClr="000000"/>
                </a:solidFill>
              </a:rPr>
              <a:t>(Dawson, 2009)</a:t>
            </a:r>
            <a:endParaRPr lang="id-ID" sz="2400" i="1" dirty="0" smtClean="0">
              <a:solidFill>
                <a:sysClr val="windowText" lastClr="000000"/>
              </a:solidFill>
            </a:endParaRPr>
          </a:p>
          <a:p>
            <a:pPr marL="514350" indent="-514350" algn="r">
              <a:buFont typeface="Arial" panose="020B0604020202020204" pitchFamily="34" charset="0"/>
              <a:buNone/>
            </a:pPr>
            <a:endParaRPr lang="en-US" sz="3200" i="1" dirty="0">
              <a:solidFill>
                <a:sysClr val="windowText" lastClr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0" y="2517776"/>
            <a:ext cx="3324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-20952" y="1479692"/>
            <a:ext cx="3796884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Kontribusi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Orisinalitas</a:t>
            </a:r>
            <a:endParaRPr lang="en-ID" sz="4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20637" y="1479692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Kegiatan penyelidikan dan investigasi terhadap suatu </a:t>
            </a: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</a:t>
            </a: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yang dilakukan secara </a:t>
            </a: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berulang-ulang dan sistematis</a:t>
            </a: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dengan tujuan untuk </a:t>
            </a: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menemukan atau merevisi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teori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fakta, dan aplikasi 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(Berndtsson et al., 2008)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0" y="2517776"/>
            <a:ext cx="3324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92849" y="1670761"/>
            <a:ext cx="288698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Kontribusi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Metode</a:t>
            </a:r>
            <a:endParaRPr lang="en-ID" sz="4000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90465" y="1252182"/>
            <a:ext cx="78867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Judul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Penerapan Metode XYZ untuk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Pemecahan Masalah Konvergensi Prematur pada Algoritma Genetika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untuk Penentuan Desain Bendungan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Kontribusi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Menerapkan Metode XYZ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yang sebelumnya tidak pernah digunakan orang untuk memecahkan masalah konvergensi premature pada Algoritma Genetika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06" y="3009095"/>
            <a:ext cx="3324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92849" y="1425101"/>
            <a:ext cx="3010160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Kontribusi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Masalah</a:t>
            </a:r>
            <a:endParaRPr lang="en-ID" sz="4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76977" y="1524451"/>
            <a:ext cx="78867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Judul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Penerapan Algoritma Genetika untuk Penentuan Desain Bendungan dengan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Enam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Kontribusi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Penentuan Desain Bendungan dengan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Enam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kebanyakan peneliti menggunakan dua parameter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4" y="2777084"/>
            <a:ext cx="3324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55874" y="1834534"/>
            <a:ext cx="302380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Kontribusi</a:t>
            </a:r>
            <a:r>
              <a:rPr lang="en-US" sz="4000" dirty="0" smtClean="0"/>
              <a:t>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Masalah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Metode</a:t>
            </a:r>
            <a:endParaRPr lang="en-ID" sz="40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76977" y="1295400"/>
            <a:ext cx="78867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Judul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Penerapan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XYZ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Pemecahan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Konvergensi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Prematur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Genetika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Penentuan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Desain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Bendungan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Kontribusi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Penerapan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XYZ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memecahkan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konvergensi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premature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genetika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Penentuan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Desain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Bendungan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dengan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Empat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7" y="3432177"/>
            <a:ext cx="3324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55874" y="1834534"/>
            <a:ext cx="302380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Penelitian</a:t>
            </a:r>
            <a:r>
              <a:rPr lang="en-US" sz="4000" dirty="0" smtClean="0"/>
              <a:t> </a:t>
            </a:r>
            <a:r>
              <a:rPr lang="en-US" sz="4000" dirty="0" err="1" smtClean="0"/>
              <a:t>tanpa</a:t>
            </a:r>
            <a:r>
              <a:rPr lang="en-US" sz="4000" dirty="0" smtClean="0"/>
              <a:t>  </a:t>
            </a:r>
            <a:r>
              <a:rPr lang="en-US" sz="4000" dirty="0" err="1" smtClean="0"/>
              <a:t>Kontribusi</a:t>
            </a:r>
            <a:endParaRPr lang="en-ID" sz="4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49772" y="1338036"/>
            <a:ext cx="7886700" cy="47954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Penerapan Algoritma Genetika untuk Penentuan Desain Bendungan </a:t>
            </a:r>
            <a:r>
              <a:rPr kumimoji="0" lang="en-US" sz="35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 </a:t>
            </a:r>
            <a:r>
              <a:rPr kumimoji="0" lang="id-ID" sz="35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Bendungan Jatiluhur</a:t>
            </a:r>
            <a:endParaRPr kumimoji="0" lang="en-US" sz="3500" b="0" i="0" u="none" strike="noStrike" kern="120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5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Penerapan Algoritma Genetika untuk Penentuan Desain Bendungan </a:t>
            </a:r>
            <a:r>
              <a:rPr kumimoji="0" lang="en-US" sz="35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 </a:t>
            </a:r>
            <a:r>
              <a:rPr kumimoji="0" lang="id-ID" sz="35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Bendungan Gajah Mungkur</a:t>
            </a:r>
            <a:endParaRPr kumimoji="0" lang="en-US" sz="3500" b="0" i="0" u="none" strike="noStrike" kern="1200" cap="none" spc="0" normalizeH="0" baseline="0" noProof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5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Penerapan Algoritma Genetika untuk Penentuan Desain Bendungan </a:t>
            </a:r>
            <a:r>
              <a:rPr kumimoji="0" lang="en-US" sz="35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 </a:t>
            </a:r>
            <a:r>
              <a:rPr kumimoji="0" lang="id-ID" sz="35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Bendungan Karang Kates</a:t>
            </a:r>
            <a:endParaRPr kumimoji="0" lang="en-US" sz="3500" b="0" i="0" u="none" strike="noStrike" kern="120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banyak peneliti di Indonesia yang terjebak dengan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tanpa kontribusi </a:t>
            </a: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 hanya mengganti obyek tempat, akhirnya kesulitan ketika harus publikasi ke journal internasional terindeks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7" y="3131926"/>
            <a:ext cx="3324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55874" y="1834534"/>
            <a:ext cx="302380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Kontribusi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5222" t="16911" r="15081" b="13445"/>
          <a:stretch/>
        </p:blipFill>
        <p:spPr bwMode="auto">
          <a:xfrm>
            <a:off x="3841845" y="1028362"/>
            <a:ext cx="802183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84" y="2777084"/>
            <a:ext cx="3324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55874" y="1834534"/>
            <a:ext cx="302380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Kontribusi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948749" y="1241947"/>
            <a:ext cx="8093123" cy="5115322"/>
            <a:chOff x="0" y="793531"/>
            <a:chExt cx="9144000" cy="6096000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5222" t="14583" r="15081" b="10417"/>
            <a:stretch>
              <a:fillRect/>
            </a:stretch>
          </p:blipFill>
          <p:spPr bwMode="auto">
            <a:xfrm>
              <a:off x="0" y="793531"/>
              <a:ext cx="9144000" cy="60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20"/>
            <p:cNvSpPr/>
            <p:nvPr/>
          </p:nvSpPr>
          <p:spPr bwMode="auto">
            <a:xfrm>
              <a:off x="4267200" y="6019800"/>
              <a:ext cx="2209800" cy="533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50" charset="-128"/>
                </a:rPr>
                <a:t>Metode</a:t>
              </a:r>
              <a:r>
                <a:rPr kumimoji="1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50" charset="-128"/>
                </a:rPr>
                <a:t> Tsukamoto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 bwMode="auto">
            <a:xfrm rot="10800000">
              <a:off x="3810000" y="6019800"/>
              <a:ext cx="457200" cy="266700"/>
            </a:xfrm>
            <a:prstGeom prst="straightConnector1">
              <a:avLst/>
            </a:prstGeom>
            <a:solidFill>
              <a:srgbClr val="5B9BD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5410200" y="1143000"/>
              <a:ext cx="2133600" cy="6096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50" charset="-128"/>
                </a:rPr>
                <a:t>Metode</a:t>
              </a:r>
              <a:r>
                <a:rPr kumimoji="1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50" charset="-128"/>
                </a:rPr>
                <a:t> </a:t>
              </a:r>
              <a:r>
                <a:rPr kumimoji="1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50" charset="-128"/>
                </a:rPr>
                <a:t>Sugeno</a:t>
              </a:r>
              <a:endPara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itchFamily="50" charset="-128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rot="10800000" flipV="1">
              <a:off x="6096000" y="1676400"/>
              <a:ext cx="228600" cy="304800"/>
            </a:xfrm>
            <a:prstGeom prst="straightConnector1">
              <a:avLst/>
            </a:prstGeom>
            <a:solidFill>
              <a:srgbClr val="5B9BD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Straight Arrow Connector 24"/>
            <p:cNvCxnSpPr>
              <a:stCxn id="26" idx="1"/>
            </p:cNvCxnSpPr>
            <p:nvPr/>
          </p:nvCxnSpPr>
          <p:spPr bwMode="auto">
            <a:xfrm flipH="1">
              <a:off x="6629401" y="3230257"/>
              <a:ext cx="304799" cy="429972"/>
            </a:xfrm>
            <a:prstGeom prst="straightConnector1">
              <a:avLst/>
            </a:prstGeom>
            <a:solidFill>
              <a:srgbClr val="5B9BD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6934200" y="2517228"/>
              <a:ext cx="2096720" cy="1426057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  <a:t>Metode</a:t>
              </a:r>
              <a:r>
                <a:rPr kumimoji="1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  <a:t/>
              </a:r>
              <a:br>
                <a:rPr kumimoji="1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</a:br>
              <a:r>
                <a:rPr kumimoji="1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  <a:t>Mamdani </a:t>
              </a:r>
              <a:r>
                <a:rPr kumimoji="1" lang="id-ID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  <a:t>yg</a:t>
              </a:r>
              <a:r>
                <a:rPr kumimoji="1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  <a:t/>
              </a:r>
              <a:br>
                <a:rPr kumimoji="1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</a:br>
              <a:r>
                <a:rPr kumimoji="1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  <a:t>Direvisi</a:t>
              </a:r>
              <a:r>
                <a:rPr kumimoji="1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  <a:t> dg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  <a:t>Algoritma</a:t>
              </a:r>
              <a:r>
                <a:rPr kumimoji="1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ＭＳ Ｐゴシック" pitchFamily="50" charset="-128"/>
                </a:rPr>
                <a:t> XYZ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705600" y="4572000"/>
              <a:ext cx="1447800" cy="5334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50" charset="-128"/>
                </a:rPr>
                <a:t>Metode</a:t>
              </a:r>
              <a:r>
                <a:rPr kumimoji="1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50" charset="-128"/>
                </a:rPr>
                <a:t/>
              </a:r>
              <a:br>
                <a:rPr kumimoji="1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50" charset="-128"/>
                </a:rPr>
              </a:br>
              <a:r>
                <a:rPr kumimoji="1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50" charset="-128"/>
                </a:rPr>
                <a:t>Mamdani</a:t>
              </a: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 bwMode="auto">
            <a:xfrm rot="10800000">
              <a:off x="5791200" y="4343400"/>
              <a:ext cx="914400" cy="495300"/>
            </a:xfrm>
            <a:prstGeom prst="straightConnector1">
              <a:avLst/>
            </a:prstGeom>
            <a:solidFill>
              <a:srgbClr val="5B9BD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84" y="2777084"/>
            <a:ext cx="3324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55874" y="1834534"/>
            <a:ext cx="302380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Komparasi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08439"/>
              </p:ext>
            </p:extLst>
          </p:nvPr>
        </p:nvGraphicFramePr>
        <p:xfrm>
          <a:off x="3781283" y="1752646"/>
          <a:ext cx="8310635" cy="3888428"/>
        </p:xfrm>
        <a:graphic>
          <a:graphicData uri="http://schemas.openxmlformats.org/drawingml/2006/table">
            <a:tbl>
              <a:tblPr firstRow="1" firstCol="1" bandRow="1"/>
              <a:tblGrid>
                <a:gridCol w="1038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13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13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698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391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31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Aspek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Tugas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Akhir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(D3/D4)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Skripsi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id-ID" sz="1600" dirty="0">
                          <a:effectLst/>
                        </a:rPr>
                        <a:t>D4/</a:t>
                      </a:r>
                      <a:r>
                        <a:rPr lang="en-US" sz="1600" dirty="0">
                          <a:effectLst/>
                        </a:rPr>
                        <a:t>S1)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Tesis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(S2)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Disertasi</a:t>
                      </a:r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(S3)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>
                          <a:effectLst/>
                        </a:rPr>
                        <a:t>Level Kontribusi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Penguasaan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Kemampuan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Teknis</a:t>
                      </a:r>
                      <a:endParaRPr lang="id-ID" sz="16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Pengujian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Teori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Pengembangan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Teori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Penemuan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Teori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Baru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99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Bentuk</a:t>
                      </a:r>
                      <a:r>
                        <a:rPr lang="en-US" sz="1600" dirty="0">
                          <a:effectLst/>
                        </a:rPr>
                        <a:t> Kontribusi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Implementasi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pengembangan</a:t>
                      </a:r>
                      <a:endParaRPr lang="id-ID" sz="16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Implementasi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pengembangan</a:t>
                      </a:r>
                      <a:endParaRPr lang="id-ID" sz="16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effectLst/>
                        </a:rPr>
                        <a:t>Perbaikan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Secara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Inkremental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Terus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Menerus</a:t>
                      </a:r>
                      <a:endParaRPr lang="id-ID" sz="16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effectLst/>
                        </a:rPr>
                        <a:t>Substansial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dan</a:t>
                      </a:r>
                      <a:r>
                        <a:rPr lang="en-US" sz="1600" dirty="0">
                          <a:effectLst/>
                        </a:rPr>
                        <a:t> Invention</a:t>
                      </a:r>
                      <a:endParaRPr lang="id-ID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2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218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>
                          <a:effectLst/>
                        </a:rPr>
                        <a:t>Target Publikasi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id-ID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>
                          <a:effectLst/>
                        </a:rPr>
                        <a:t>Domestic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Conference</a:t>
                      </a:r>
                      <a:endParaRPr lang="id-ID" sz="16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>
                          <a:effectLst/>
                        </a:rPr>
                        <a:t>International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Conference</a:t>
                      </a:r>
                      <a:endParaRPr lang="id-ID" sz="16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l">
                        <a:spcBef>
                          <a:spcPts val="0"/>
                        </a:spcBef>
                        <a:spcAft>
                          <a:spcPts val="1100"/>
                        </a:spcAft>
                      </a:pPr>
                      <a:r>
                        <a:rPr lang="en-US" sz="1600" dirty="0">
                          <a:effectLst/>
                        </a:rPr>
                        <a:t>International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Journal</a:t>
                      </a:r>
                      <a:endParaRPr lang="id-ID" sz="16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tint val="4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3101523"/>
            <a:ext cx="2875981" cy="22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3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05300" y="979370"/>
            <a:ext cx="7886700" cy="2095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Pengantar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Penelitian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443412" y="3101859"/>
            <a:ext cx="6474797" cy="1500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1.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Definisi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Penelitian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2.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Klasifikasi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Penelitian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 smtClean="0">
                <a:solidFill>
                  <a:sysClr val="windowText" lastClr="000000"/>
                </a:solidFill>
                <a:latin typeface="Calibri" panose="020F0502020204030204"/>
              </a:rPr>
              <a:t>3.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Gaya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Penelitian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Bidang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Computing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4.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Orisinalitas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Kontribusi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5" y="1691185"/>
            <a:ext cx="3024116" cy="30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55874" y="1834534"/>
            <a:ext cx="302380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Komparasi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1562" y="1487744"/>
            <a:ext cx="821055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D3/D4: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Pengembangan Sistem Informasi Rumah Sakit untuk Rumah Sakit “Suka Sembuh”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Karakter: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menguasai skill teknis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 Cerdas Berbasis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Prediksi Harga Saham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Karakter: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menguji teori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ada software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S2/S3: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Penerapan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Genetika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Pemilihan Arsitektur Jaringan Secara Otomatis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pada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Prediksi Harga Saham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Karakter: mengembangkan teori 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perbaikan metode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ada kontribusi ke teori/metode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3101523"/>
            <a:ext cx="2875981" cy="22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55874" y="1834534"/>
            <a:ext cx="302380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Komparasi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1562" y="1487744"/>
            <a:ext cx="821055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D3/D4: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Pengembangan Sistem Informasi Rumah Sakit untuk Rumah Sakit “Suka Sembuh”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Karakter: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menguasai skill teknis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 Cerdas Berbasis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Prediksi Harga Saham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Karakter: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menguji teori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ada software 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S2/S3: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Penerapan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Genetika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Pemilihan Arsitektur Jaringan Secara Otomatis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pada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 Network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Prediksi Harga Saham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Karakter: mengembangkan teori (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perbaikan metode</a:t>
            </a: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ada kontribusi ke teori/metode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" y="3101523"/>
            <a:ext cx="2875981" cy="22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472108" y="1670946"/>
            <a:ext cx="302380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Penelitian</a:t>
            </a:r>
            <a:r>
              <a:rPr lang="en-US" sz="4000" dirty="0" smtClean="0"/>
              <a:t> yang </a:t>
            </a:r>
            <a:r>
              <a:rPr lang="en-US" sz="4000" dirty="0" err="1" smtClean="0"/>
              <a:t>memiliki</a:t>
            </a:r>
            <a:r>
              <a:rPr lang="en-US" sz="4000" dirty="0" smtClean="0"/>
              <a:t> </a:t>
            </a:r>
            <a:r>
              <a:rPr lang="en-US" sz="4000" dirty="0" err="1" smtClean="0"/>
              <a:t>Kontribusi</a:t>
            </a:r>
            <a:endParaRPr lang="en-ID" sz="40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3729327" y="1411596"/>
            <a:ext cx="8134350" cy="5262160"/>
            <a:chOff x="3729327" y="1411596"/>
            <a:chExt cx="8134350" cy="5262160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3729327" y="1568356"/>
              <a:ext cx="7524750" cy="5105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Penerapan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algoritma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genetika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untuk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penjadwalan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mata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kuliah</a:t>
              </a: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685800" marR="0" lvl="1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Penerapan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algoritma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genetika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berbasis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guided local search strategies</a:t>
              </a:r>
              <a:r>
                <a:rPr kumimoji="0" lang="en-US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untuk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penjadwalan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mata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kuliah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/>
              </a:r>
              <a:b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(Yang, 2011)</a:t>
              </a:r>
            </a:p>
            <a:p>
              <a:pPr marL="685800" marR="0" lvl="1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Penerapan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algoritma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C4.5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untuk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penentuan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kelulusan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mahasiswa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tepat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waktu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Studi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Kasus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STMIK XYZ</a:t>
              </a:r>
            </a:p>
            <a:p>
              <a:pPr marL="685800" marR="0" lvl="1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Penerapan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algoritma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C4.5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dengan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penghitungan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entropi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berbasis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metode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ABC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untuk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penentuan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kelulusan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mahasiswa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tepat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waktu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Hanya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penelitian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dengan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kontribusi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pengetahuan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yang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bisa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menembus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jurnal-jurnal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internasional</a:t>
              </a:r>
              <a:r>
                <a:rPr kumimoji="0" lang="en-US" sz="2600" b="0" i="1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terindeks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1063" y="1411596"/>
              <a:ext cx="566425" cy="5664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724" y="3473356"/>
              <a:ext cx="635953" cy="63595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14" y="2164080"/>
              <a:ext cx="662747" cy="54423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6005" y="4535528"/>
              <a:ext cx="649556" cy="53340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129" y="3101523"/>
            <a:ext cx="2875981" cy="22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7672" y="1047278"/>
            <a:ext cx="11386005" cy="5646949"/>
            <a:chOff x="0" y="1143001"/>
            <a:chExt cx="8905507" cy="5719322"/>
          </a:xfrm>
        </p:grpSpPr>
        <p:graphicFrame>
          <p:nvGraphicFramePr>
            <p:cNvPr id="15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56546561"/>
                </p:ext>
              </p:extLst>
            </p:nvPr>
          </p:nvGraphicFramePr>
          <p:xfrm>
            <a:off x="0" y="1143001"/>
            <a:ext cx="8294110" cy="5719322"/>
          </p:xfrm>
          <a:graphic>
            <a:graphicData uri="http://schemas.openxmlformats.org/drawingml/2006/table">
              <a:tbl>
                <a:tblPr firstRow="1" firstCol="1" bandRow="1"/>
                <a:tblGrid>
                  <a:gridCol w="583724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10020588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</a:tblGrid>
                <a:tr h="421134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</a:rPr>
                          <a:t>No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381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 err="1">
                            <a:effectLst/>
                            <a:latin typeface="+mn-lt"/>
                          </a:rPr>
                          <a:t>Judul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381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594359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  <a:ea typeface="+mn-ea"/>
                            <a:cs typeface="+mn-cs"/>
                          </a:rPr>
                          <a:t>1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381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</a:rPr>
                          <a:t>Penerapan Neural Network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untuk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Prediksi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Harga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Saham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pada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Perusahaan ABC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381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>
                          <a:tint val="40000"/>
                        </a:sys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6898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  <a:ea typeface="+mn-ea"/>
                            <a:cs typeface="+mn-cs"/>
                          </a:rPr>
                          <a:t>2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 err="1">
                            <a:effectLst/>
                            <a:latin typeface="+mn-lt"/>
                          </a:rPr>
                          <a:t>Pemilihan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Arsitektur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Jaringan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pada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Neural Network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Secara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Otomatis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dengan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Menggunakan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Algoritma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Semut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>
                          <a:tint val="20000"/>
                        </a:sys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6898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  <a:ea typeface="+mn-ea"/>
                            <a:cs typeface="+mn-cs"/>
                          </a:rPr>
                          <a:t>3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 err="1">
                            <a:effectLst/>
                            <a:latin typeface="+mn-lt"/>
                          </a:rPr>
                          <a:t>Modifikasi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Penghitungan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Gain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dan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Entropi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untuk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Peningkatan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Akurasi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pada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Algoritma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C4.5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>
                          <a:tint val="40000"/>
                        </a:sys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  <a:tr h="6898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</a:rPr>
                          <a:t>Penerapan Framework TOGAF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untuk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Pengembangan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Enterprise Architecture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pada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Organisasi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ABC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>
                          <a:tint val="20000"/>
                        </a:sys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4"/>
                    </a:ext>
                  </a:extLst>
                </a:tr>
                <a:tr h="6898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</a:rPr>
                          <a:t>Penerapan Framework TOGAF yang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Dimodifikasi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untuk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Pengembangan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Enterprise Architecture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pada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Perusahaan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Skala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Kecil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dan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Menengah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>
                          <a:tint val="40000"/>
                        </a:sys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5"/>
                    </a:ext>
                  </a:extLst>
                </a:tr>
                <a:tr h="49220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  <a:ea typeface="+mn-ea"/>
                            <a:cs typeface="+mn-cs"/>
                          </a:rPr>
                          <a:t>6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</a:rPr>
                          <a:t>Penerapan COBIT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untuk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Tata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Kelola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Organisasi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ABC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>
                          <a:tint val="20000"/>
                        </a:sys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6"/>
                    </a:ext>
                  </a:extLst>
                </a:tr>
                <a:tr h="6898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 err="1">
                            <a:effectLst/>
                            <a:latin typeface="+mn-lt"/>
                          </a:rPr>
                          <a:t>Integrasi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COBIT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dan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TOGAF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untuk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Tata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Kelola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Organisasi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ABC yang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Lebih</a:t>
                        </a:r>
                        <a:r>
                          <a:rPr lang="en-US" sz="1800" dirty="0">
                            <a:effectLst/>
                            <a:latin typeface="+mn-lt"/>
                          </a:rPr>
                          <a:t> </a:t>
                        </a:r>
                        <a:r>
                          <a:rPr lang="en-US" sz="1800" dirty="0" err="1">
                            <a:effectLst/>
                            <a:latin typeface="+mn-lt"/>
                          </a:rPr>
                          <a:t>Komprehensif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>
                          <a:tint val="40000"/>
                        </a:sys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7"/>
                    </a:ext>
                  </a:extLst>
                </a:tr>
                <a:tr h="6898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algn="just">
                          <a:spcBef>
                            <a:spcPts val="0"/>
                          </a:spcBef>
                          <a:spcAft>
                            <a:spcPts val="1100"/>
                          </a:spcAft>
                        </a:pPr>
                        <a:r>
                          <a:rPr lang="id-ID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Penerapan algoritma genetika untuk penjadwalan mata kuliah</a:t>
                        </a:r>
                        <a:r>
                          <a: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:</a:t>
                        </a:r>
                        <a:r>
                          <a:rPr lang="en-US" sz="1800" baseline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sz="1800" baseline="0" dirty="0" err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Studi</a:t>
                        </a:r>
                        <a:r>
                          <a:rPr lang="en-US" sz="1800" baseline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en-US" sz="1800" baseline="0" dirty="0" err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Kasus</a:t>
                        </a:r>
                        <a:r>
                          <a:rPr lang="en-US" sz="1800" baseline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STMIK ABC</a:t>
                        </a:r>
                        <a:endParaRPr lang="id-ID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 anchor="ctr">
                      <a:lnL w="12700" cmpd="sng">
                        <a:solidFill>
                          <a:sysClr val="window" lastClr="FFFFFF"/>
                        </a:solidFill>
                      </a:lnL>
                      <a:lnR w="12700" cmpd="sng">
                        <a:solidFill>
                          <a:sysClr val="window" lastClr="FFFFFF"/>
                        </a:solidFill>
                      </a:lnR>
                      <a:lnT w="12700" cmpd="sng">
                        <a:solidFill>
                          <a:sysClr val="window" lastClr="FFFFFF"/>
                        </a:solidFill>
                      </a:lnT>
                      <a:lnB w="12700" cmpd="sng">
                        <a:solidFill>
                          <a:sysClr val="window" lastClr="FFFFFF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ysClr val="windowText" lastClr="000000">
                          <a:tint val="20000"/>
                        </a:sys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xmlns="" val="10008"/>
                    </a:ext>
                  </a:extLst>
                </a:tr>
              </a:tbl>
            </a:graphicData>
          </a:graphic>
        </p:graphicFrame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9612" y="1665817"/>
              <a:ext cx="381000" cy="381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2286000"/>
              <a:ext cx="504941" cy="41464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2990123"/>
              <a:ext cx="453657" cy="37253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541" y="3649133"/>
              <a:ext cx="381000" cy="381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212" y="4364567"/>
              <a:ext cx="453657" cy="37253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541" y="5029200"/>
              <a:ext cx="381000" cy="381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850" y="5558368"/>
              <a:ext cx="453657" cy="37253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850" y="6146801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3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Metodologi</a:t>
            </a:r>
            <a:r>
              <a:rPr lang="en-US" sz="1200" b="1" dirty="0" smtClean="0">
                <a:solidFill>
                  <a:srgbClr val="5B9BD5">
                    <a:lumMod val="75000"/>
                  </a:srgbClr>
                </a:solidFill>
              </a:rPr>
              <a:t> </a:t>
            </a:r>
            <a:r>
              <a:rPr lang="en-US" sz="1200" b="1" dirty="0" err="1" smtClean="0">
                <a:solidFill>
                  <a:srgbClr val="5B9BD5">
                    <a:lumMod val="75000"/>
                  </a:srgbClr>
                </a:solidFill>
              </a:rPr>
              <a:t>Penelitian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>
                <a:solidFill>
                  <a:prstClr val="black"/>
                </a:solidFill>
              </a:rPr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rgbClr val="5B9BD5">
                    <a:lumMod val="75000"/>
                  </a:srgbClr>
                </a:solidFill>
              </a:rPr>
              <a:t>SISTEM INFORMASI</a:t>
            </a:r>
            <a:endParaRPr lang="en-ID" sz="105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592849" y="1425101"/>
            <a:ext cx="288698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prstClr val="black"/>
                </a:solidFill>
              </a:rPr>
              <a:t>Kesimpulan</a:t>
            </a:r>
            <a:endParaRPr lang="en-ID" sz="4000" i="1" dirty="0">
              <a:solidFill>
                <a:prstClr val="black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93348" y="1232695"/>
            <a:ext cx="8486775" cy="4795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yang dilakukan secara logis,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sistematis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terencana, dan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hasil penelitian divalidasi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serta terukur 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(Supino &amp; Borer, 2012)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yang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empiris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dilatarbelakangi oleh situasi yang riil, dengan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yang valid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 kongkrit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(Kothari, 2004)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yang memiliki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kebaruan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d-ID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novelty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yang bisa diwujudkan dalam berbagai bentuk 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(Lichtfouse, 2013)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yang menghasilkan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kontribusi ke pengetahuan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yang memiliki orisinalitas yang tinggi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(Sahu, 2013)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yang menghasilkan kontribusi ke pengetahuan yang karakternya bisa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digeneralisasi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 obyek yang lain 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(Dawson, 2009) (Supino &amp; Borer, 2012)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yang bisa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direplikasi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oleh peneliti lain </a:t>
            </a:r>
            <a:r>
              <a:rPr kumimoji="0" lang="id-ID" sz="18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(Kothari, 2004) (Runeson et al., 2012)</a:t>
            </a:r>
            <a:endParaRPr kumimoji="0" lang="id-ID" sz="22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yang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mendapatkan sitasi (citation) yang tinggi </a:t>
            </a: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dari peneliti lain setelah dipublikasi dalam bentuk paper di jurnal ilmiah</a:t>
            </a:r>
            <a:endParaRPr kumimoji="0" lang="id-ID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0" y="2827147"/>
            <a:ext cx="3048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67E1E322-BEE8-4FB0-B787-B5738A5B1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27" y="3814618"/>
            <a:ext cx="3228975" cy="4951756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617" y="882034"/>
            <a:ext cx="7103369" cy="5865168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3499" y="1430835"/>
            <a:ext cx="3051103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prstClr val="black"/>
                </a:solidFill>
              </a:rPr>
              <a:t>Course Outline</a:t>
            </a:r>
            <a:endParaRPr lang="en-ID" sz="4000" i="1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0" y="2827147"/>
            <a:ext cx="3048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1. </a:t>
            </a:r>
            <a:r>
              <a:rPr lang="en-US" sz="4000" dirty="0" err="1" smtClean="0"/>
              <a:t>Definisi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Penelitian</a:t>
            </a:r>
            <a:endParaRPr lang="en-ID" sz="4000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64674" y="1110018"/>
            <a:ext cx="8001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Berangkat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adanya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mungkin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sudah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diketahui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pemecahannya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belum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diketahui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pemecahan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lebih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baik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(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Inggris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recherche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Prancis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kembali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search 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3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mencari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process of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exploring the unknown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studying and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</a:t>
            </a: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things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new knowledge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about things that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one has understood before</a:t>
            </a: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id-ID" sz="31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31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Berndtsson</a:t>
            </a:r>
            <a:r>
              <a:rPr kumimoji="0" lang="id-ID" sz="31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al., 2008)</a:t>
            </a:r>
            <a:endParaRPr kumimoji="0" lang="en-US" sz="31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9" y="2688632"/>
            <a:ext cx="3024116" cy="30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2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Definisi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Penelitian</a:t>
            </a:r>
            <a:endParaRPr lang="en-ID" sz="4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95181" y="1112291"/>
            <a:ext cx="7981950" cy="510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is a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considered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activity, which aims to make an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contribution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knowledge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(Dawson, 2009)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Contribution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Kontribusi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Orisinil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Knowlegde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Pengetahuan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9" y="2688632"/>
            <a:ext cx="3024116" cy="30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Bentuk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Kontribusi</a:t>
            </a:r>
            <a:endParaRPr lang="en-ID" sz="40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76977" y="1343214"/>
            <a:ext cx="78867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Kegiatan penyelidikan dan investigasi terhadap suatu 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yang dilakukan secara 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berulang-ulang dan sistematis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dengan tujuan untuk 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menemukan atau merevisi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teori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d-ID" sz="32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fakta, dan aplikasi </a:t>
            </a:r>
            <a:r>
              <a:rPr kumimoji="0" lang="id-ID" sz="2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(Berndtsson et al., 2008)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9" y="2688632"/>
            <a:ext cx="3024116" cy="30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1439" y="1343214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Bentuk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Kontribusi</a:t>
            </a:r>
            <a:endParaRPr lang="en-ID" sz="4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76977" y="1524451"/>
            <a:ext cx="7886700" cy="533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dilakukan karena ada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masalah penelitian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dimana masalah penelitian sendiri muncul karena ada latar belakang masalah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dilakukan secara terencana,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sistematis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berulang-ulang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terukur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 harus memiliki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orisinalitas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originality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dan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kebaruan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id-ID" sz="28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novelty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 serta menghasilkan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kontribusi yang orisinil pada pengetahuan </a:t>
            </a:r>
            <a:r>
              <a:rPr kumimoji="0" lang="id-ID" sz="2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dalam bentuk menemukan dan merevisi fakta, teori dan aplikasi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9" y="2688632"/>
            <a:ext cx="3024116" cy="30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9081" y="1370509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Pemahaman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34127" y="1788994"/>
            <a:ext cx="782955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Membangun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bukanlah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tujuan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utama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testbed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mengukur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hasil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Kontribusi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masyarakat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secara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langsung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bisa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diukur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karena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dimasukkan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tujuan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tapi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manfaat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39" y="2688632"/>
            <a:ext cx="3024116" cy="30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xmlns="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xmlns="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79081" y="1370509"/>
            <a:ext cx="3442041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 smtClean="0"/>
              <a:t>Etika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ID" sz="4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86250" y="1370509"/>
            <a:ext cx="8286750" cy="525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itu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boleh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salah</a:t>
            </a:r>
            <a:endParaRPr kumimoji="0" lang="id-ID" sz="3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salah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hipotesis</a:t>
            </a: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salah analisis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pengujian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hipotesis</a:t>
            </a: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peneliti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tidak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boleh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bohong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atau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menipu</a:t>
            </a:r>
            <a:endParaRPr kumimoji="0" lang="id-ID" sz="3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mempermainkan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manipulasi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hasil pengolahan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statistik</a:t>
            </a:r>
            <a:endParaRPr kumimoji="0" lang="id-ID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39" y="2688632"/>
            <a:ext cx="3024116" cy="30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1778</Words>
  <Application>Microsoft Office PowerPoint</Application>
  <PresentationFormat>Widescreen</PresentationFormat>
  <Paragraphs>431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MS PGothic</vt:lpstr>
      <vt:lpstr>Arial</vt:lpstr>
      <vt:lpstr>Arial Black</vt:lpstr>
      <vt:lpstr>Calibri</vt:lpstr>
      <vt:lpstr>Calibri Light</vt:lpstr>
      <vt:lpstr>Signika</vt:lpstr>
      <vt:lpstr>Times New Roman</vt:lpstr>
      <vt:lpstr>Wingdings</vt:lpstr>
      <vt:lpstr>1_Custom Design</vt:lpstr>
      <vt:lpstr>PENGANTAR  METODOLOGI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DELL</cp:lastModifiedBy>
  <cp:revision>92</cp:revision>
  <dcterms:created xsi:type="dcterms:W3CDTF">2020-07-23T01:18:59Z</dcterms:created>
  <dcterms:modified xsi:type="dcterms:W3CDTF">2021-03-08T14:42:34Z</dcterms:modified>
</cp:coreProperties>
</file>