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1"/>
  </p:sldMasterIdLst>
  <p:notesMasterIdLst>
    <p:notesMasterId r:id="rId25"/>
  </p:notesMasterIdLst>
  <p:sldIdLst>
    <p:sldId id="257" r:id="rId2"/>
    <p:sldId id="258" r:id="rId3"/>
    <p:sldId id="267" r:id="rId4"/>
    <p:sldId id="277" r:id="rId5"/>
    <p:sldId id="279" r:id="rId6"/>
    <p:sldId id="312" r:id="rId7"/>
    <p:sldId id="311" r:id="rId8"/>
    <p:sldId id="313" r:id="rId9"/>
    <p:sldId id="315" r:id="rId10"/>
    <p:sldId id="314" r:id="rId11"/>
    <p:sldId id="316" r:id="rId12"/>
    <p:sldId id="317" r:id="rId13"/>
    <p:sldId id="280" r:id="rId14"/>
    <p:sldId id="319" r:id="rId15"/>
    <p:sldId id="320" r:id="rId16"/>
    <p:sldId id="321" r:id="rId17"/>
    <p:sldId id="322" r:id="rId18"/>
    <p:sldId id="325" r:id="rId19"/>
    <p:sldId id="324" r:id="rId20"/>
    <p:sldId id="326" r:id="rId21"/>
    <p:sldId id="323" r:id="rId22"/>
    <p:sldId id="32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7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2558395"/>
            <a:ext cx="6063686" cy="2019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PERUMUSAN MASALAH DAN HEPOTESIS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Problem Statement</a:t>
            </a:r>
            <a:endParaRPr lang="en-ID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3968113" y="4167535"/>
            <a:ext cx="7994040" cy="22615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55600" marR="434340" algn="just">
              <a:lnSpc>
                <a:spcPct val="101000"/>
              </a:lnSpc>
              <a:spcAft>
                <a:spcPts val="0"/>
              </a:spcAft>
            </a:pP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Penggunaan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teknologi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selamanya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meningkatkan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kinerja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. Salah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aspek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perlu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diperhatikan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TI.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mengukur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kinerja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TI,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diantaranya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penggunaan.</a:t>
            </a:r>
            <a:r>
              <a:rPr lang="en-US" sz="1400" i="1" dirty="0" err="1">
                <a:ea typeface="Times New Roman" panose="02020603050405020304" pitchFamily="18" charset="0"/>
                <a:cs typeface="Arial" panose="020B0604020202020204" pitchFamily="34" charset="0"/>
              </a:rPr>
              <a:t>Balance</a:t>
            </a:r>
            <a:r>
              <a:rPr lang="en-US" sz="1400" i="1" dirty="0">
                <a:ea typeface="Times New Roman" panose="02020603050405020304" pitchFamily="18" charset="0"/>
                <a:cs typeface="Arial" panose="020B0604020202020204" pitchFamily="34" charset="0"/>
              </a:rPr>
              <a:t> Scorecard, COBIT,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IT-IL.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Teknik-teknik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dipakai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menganalisa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leselarasan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strategi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bisnis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mengukur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kinerja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analisa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pengukuran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fungsi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teknologi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enabler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diwujudkan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seluruh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komponen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memberikan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penjelasan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menganalisa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mengukur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TI-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nya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a typeface="Times New Roman" panose="02020603050405020304" pitchFamily="18" charset="0"/>
                <a:cs typeface="Arial" panose="020B0604020202020204" pitchFamily="34" charset="0"/>
              </a:rPr>
              <a:t>balance scorecard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pendekatan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a typeface="Times New Roman" panose="02020603050405020304" pitchFamily="18" charset="0"/>
                <a:cs typeface="Arial" panose="020B0604020202020204" pitchFamily="34" charset="0"/>
              </a:rPr>
              <a:t>best practice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66597"/>
              </p:ext>
            </p:extLst>
          </p:nvPr>
        </p:nvGraphicFramePr>
        <p:xfrm>
          <a:off x="3968113" y="3392360"/>
          <a:ext cx="7994040" cy="582549"/>
        </p:xfrm>
        <a:graphic>
          <a:graphicData uri="http://schemas.openxmlformats.org/drawingml/2006/table">
            <a:tbl>
              <a:tblPr/>
              <a:tblGrid>
                <a:gridCol w="7994040"/>
              </a:tblGrid>
              <a:tr h="266700">
                <a:tc>
                  <a:txBody>
                    <a:bodyPr/>
                    <a:lstStyle/>
                    <a:p>
                      <a:pPr algn="l">
                        <a:lnSpc>
                          <a:spcPct val="91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Contoh</a:t>
                      </a: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1: </a:t>
                      </a:r>
                    </a:p>
                    <a:p>
                      <a:pPr algn="l">
                        <a:lnSpc>
                          <a:spcPct val="91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Abstrak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judul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Cobit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IT-IL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sebagai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Alat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Analisa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Cobit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 BSC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sebagai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Alat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Ukur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Kinerja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TIPperusahaan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2007.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69637" y="1262968"/>
            <a:ext cx="7994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perlu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penentuan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identifikasi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jelas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Identifikasi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bertujuan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mentransformasikan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topik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agar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dikelola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ea typeface="Times New Roman" panose="02020603050405020304" pitchFamily="18" charset="0"/>
                <a:cs typeface="Arial" panose="020B0604020202020204" pitchFamily="34" charset="0"/>
              </a:rPr>
              <a:t>manageable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869637" y="2807584"/>
            <a:ext cx="698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problem statement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  <a:cs typeface="Arial" panose="020B0604020202020204" pitchFamily="34" charset="0"/>
              </a:rPr>
              <a:t>bidang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 TI 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Problem Statement</a:t>
            </a:r>
            <a:endParaRPr lang="en-ID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3722003" y="1865247"/>
            <a:ext cx="8469997" cy="2302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2002" y="985987"/>
            <a:ext cx="79682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spcAft>
                <a:spcPts val="0"/>
              </a:spcAft>
            </a:pPr>
            <a:r>
              <a:rPr lang="en-US" sz="1400" dirty="0" err="1"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1400" dirty="0"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endParaRPr lang="en-US" sz="1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>
              <a:spcAft>
                <a:spcPts val="0"/>
              </a:spcAft>
            </a:pPr>
            <a:r>
              <a:rPr lang="en-US" sz="1400" b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Penetapan</a:t>
            </a:r>
            <a:r>
              <a:rPr lang="en-US" sz="14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Problem Statement </a:t>
            </a:r>
            <a:r>
              <a:rPr lang="en-US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judul</a:t>
            </a:r>
            <a:r>
              <a:rPr lang="en-US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“</a:t>
            </a:r>
            <a:r>
              <a:rPr lang="en-US" sz="1400" b="1" i="1" dirty="0" err="1"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US" sz="1400" b="1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ea typeface="Times New Roman" panose="02020603050405020304" pitchFamily="18" charset="0"/>
                <a:cs typeface="Arial" panose="020B0604020202020204" pitchFamily="34" charset="0"/>
              </a:rPr>
              <a:t>Transformasi</a:t>
            </a:r>
            <a:r>
              <a:rPr lang="en-US" sz="1400" b="1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i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Masyarakat</a:t>
            </a:r>
            <a:r>
              <a:rPr lang="en-US" sz="1400" b="1" i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i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lang="en-US" sz="1400" b="1" i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di Indonesia </a:t>
            </a:r>
            <a:r>
              <a:rPr lang="en-US" sz="1400" b="1" i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sz="1400" b="1" i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Target World Summit on The Information Society (WSIS) </a:t>
            </a:r>
            <a:r>
              <a:rPr lang="en-US" sz="1400" b="1" i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sz="1400" b="1" i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2015</a:t>
            </a:r>
            <a:r>
              <a:rPr lang="en-US" sz="14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400" b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14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sz="14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 2007.</a:t>
            </a: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Problem Statement</a:t>
            </a:r>
            <a:endParaRPr lang="en-ID" sz="4000" i="1" dirty="0"/>
          </a:p>
        </p:txBody>
      </p:sp>
      <p:sp>
        <p:nvSpPr>
          <p:cNvPr id="11" name="Rectangle 10"/>
          <p:cNvSpPr/>
          <p:nvPr/>
        </p:nvSpPr>
        <p:spPr>
          <a:xfrm>
            <a:off x="4018671" y="1519313"/>
            <a:ext cx="784500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dikaji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sebaiknya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diuraikan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mulai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umum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hingga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akhirnya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terbentuk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khusus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spesifik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pencarian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topik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perlu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pemahaman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objek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fenomena-fenomena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teori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eksperimen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0788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2. </a:t>
            </a:r>
            <a:r>
              <a:rPr lang="en-US" sz="4000" dirty="0" err="1" smtClean="0"/>
              <a:t>Menyusun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99928" y="991521"/>
            <a:ext cx="8013818" cy="542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4224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konkrit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perumusan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ujung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buktikan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42240" algn="just">
              <a:lnSpc>
                <a:spcPct val="150000"/>
              </a:lnSpc>
              <a:spcAft>
                <a:spcPts val="0"/>
              </a:spcAft>
            </a:pPr>
            <a:endParaRPr lang="en-US" sz="1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42240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diarahkan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membenarkan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menolak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42240" algn="just">
              <a:lnSpc>
                <a:spcPct val="150000"/>
              </a:lnSpc>
              <a:spcAft>
                <a:spcPts val="0"/>
              </a:spcAft>
            </a:pPr>
            <a:endParaRPr lang="en-US" sz="1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42240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umumnya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dirumuskan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pernyataan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menguraikan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hubungan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sebab-akibat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bebas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" y="2418994"/>
            <a:ext cx="2971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6335" y="1343214"/>
            <a:ext cx="8037342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40000"/>
              </a:lnSpc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jawaban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sementara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sedang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kebenarannya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empiris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0000"/>
              </a:lnSpc>
              <a:spcAft>
                <a:spcPts val="0"/>
              </a:spcAft>
            </a:pPr>
            <a:endParaRPr lang="en-US" sz="1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0000"/>
              </a:lnSpc>
              <a:spcAft>
                <a:spcPts val="0"/>
              </a:spcAf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dikatakan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jawaban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baru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didasarkan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teori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relevan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didasarkan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fakta-fakta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empiris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diperoleh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pengumpulan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data.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0788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Menyusun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6335" y="869168"/>
            <a:ext cx="8037342" cy="505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44000"/>
              </a:lnSpc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dirumuskan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biasanya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diambil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kumpulan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teori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topik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penelitian-penelitian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terdahulu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4000"/>
              </a:lnSpc>
              <a:spcAft>
                <a:spcPts val="0"/>
              </a:spcAft>
            </a:pPr>
            <a:endParaRPr lang="en-US" sz="1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4000"/>
              </a:lnSpc>
              <a:spcAft>
                <a:spcPts val="0"/>
              </a:spcAf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berupa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hipotetical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statement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IT Investment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kinerja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4000"/>
              </a:lnSpc>
              <a:spcAft>
                <a:spcPts val="0"/>
              </a:spcAft>
            </a:pPr>
            <a:endParaRPr lang="en-US" sz="1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44000"/>
              </a:lnSpc>
              <a:spcAft>
                <a:spcPts val="0"/>
              </a:spcAf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Selain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juga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statistikal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hipotesis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(H</a:t>
            </a:r>
            <a:r>
              <a:rPr lang="en-US" sz="3200" baseline="-25000" dirty="0"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): rata-rata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pengunjung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sesudahnya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rata-rata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jumlah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sesudahnya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0788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Menyusun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8166" y="1192725"/>
            <a:ext cx="803734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Manfaat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yaitu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mejelaskan</a:t>
            </a:r>
            <a:r>
              <a:rPr lang="en-US" sz="24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permasalahan</a:t>
            </a:r>
            <a:r>
              <a:rPr lang="en-US" sz="2400" dirty="0"/>
              <a:t> yang </a:t>
            </a:r>
            <a:r>
              <a:rPr lang="en-US" sz="2400" dirty="0" err="1"/>
              <a:t>diangkat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mejelaskan</a:t>
            </a:r>
            <a:r>
              <a:rPr lang="en-US" sz="24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variabel-variabel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 smtClean="0"/>
              <a:t>kebenarannya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metode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analisa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rgbClr val="FF000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pedoman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kesimpulan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0788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Manfaat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8166" y="1192725"/>
            <a:ext cx="80373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Hipotesa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Hipotesa</a:t>
            </a:r>
            <a:r>
              <a:rPr lang="en-US" sz="2400" dirty="0" smtClean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yang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bentuk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kalimat</a:t>
            </a:r>
            <a:r>
              <a:rPr lang="en-US" sz="2400" dirty="0"/>
              <a:t>,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dirty="0" err="1" smtClean="0">
                <a:solidFill>
                  <a:srgbClr val="FF0000"/>
                </a:solidFill>
              </a:rPr>
              <a:t>ipotesa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operasional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yang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 (H</a:t>
            </a:r>
            <a:r>
              <a:rPr lang="en-US" sz="2400" baseline="-25000" dirty="0"/>
              <a:t>0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1 (H</a:t>
            </a:r>
            <a:r>
              <a:rPr lang="en-US" sz="2400" baseline="-25000" dirty="0"/>
              <a:t>1</a:t>
            </a:r>
            <a:r>
              <a:rPr lang="en-US" sz="2400" dirty="0"/>
              <a:t>),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</a:rPr>
              <a:t>Hipotesa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statistik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yang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angka-angka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ukur</a:t>
            </a:r>
            <a:r>
              <a:rPr lang="en-US" sz="2400" dirty="0"/>
              <a:t>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3. </a:t>
            </a:r>
            <a:r>
              <a:rPr lang="en-US" sz="4000" dirty="0" err="1" smtClean="0"/>
              <a:t>Menguji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menganalisis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Menguji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04" y="1347212"/>
            <a:ext cx="8067178" cy="3792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8166" y="880812"/>
            <a:ext cx="8037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dirumuskan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kebenarannya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membuktikan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apakah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H</a:t>
            </a:r>
            <a:r>
              <a:rPr lang="en-US" sz="2400" baseline="-25000" dirty="0"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H</a:t>
            </a:r>
            <a:r>
              <a:rPr lang="en-US" sz="2400" baseline="-25000" dirty="0"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diterima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 smtClean="0"/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Menguji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47" y="2247578"/>
            <a:ext cx="7676761" cy="4411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245361" y="1610941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</a:t>
            </a:r>
            <a:r>
              <a:rPr lang="en-ID" sz="3200" baseline="1207" dirty="0" smtClean="0">
                <a:cs typeface="Times New Roman"/>
              </a:rPr>
              <a:t>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39135" y="2392631"/>
            <a:ext cx="4997892" cy="701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400" spc="-17" dirty="0" err="1" smtClean="0">
                <a:cs typeface="Times New Roman"/>
              </a:rPr>
              <a:t>Mahasiswa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memiliki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kemampuan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menemukan</a:t>
            </a:r>
            <a:r>
              <a:rPr lang="en-ID" sz="1400" spc="-17" dirty="0" smtClean="0">
                <a:cs typeface="Times New Roman"/>
              </a:rPr>
              <a:t>  </a:t>
            </a:r>
            <a:r>
              <a:rPr lang="en-ID" sz="1400" spc="-17" dirty="0" err="1" smtClean="0">
                <a:cs typeface="Times New Roman"/>
              </a:rPr>
              <a:t>permasalahan</a:t>
            </a:r>
            <a:r>
              <a:rPr lang="en-ID" sz="1400" spc="-17" dirty="0" smtClean="0">
                <a:cs typeface="Times New Roman"/>
              </a:rPr>
              <a:t>, </a:t>
            </a:r>
            <a:r>
              <a:rPr lang="en-ID" sz="1400" spc="-17" dirty="0" err="1" smtClean="0">
                <a:cs typeface="Times New Roman"/>
              </a:rPr>
              <a:t>menyusun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dan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menganalisi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hipotesis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penelitian</a:t>
            </a:r>
            <a:r>
              <a:rPr lang="en-ID" sz="1400" spc="-17" dirty="0" smtClean="0">
                <a:cs typeface="Times New Roman"/>
              </a:rPr>
              <a:t>.</a:t>
            </a:r>
          </a:p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endParaRPr lang="en-ID" sz="1400" spc="-17" dirty="0">
              <a:cs typeface="Times New Roman"/>
            </a:endParaRPr>
          </a:p>
          <a:p>
            <a:endParaRPr lang="en-ID" sz="14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3500" y="357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Alur</a:t>
            </a:r>
            <a:r>
              <a:rPr lang="en-US" sz="4000" dirty="0" smtClean="0"/>
              <a:t> </a:t>
            </a:r>
            <a:r>
              <a:rPr lang="en-US" sz="4000" dirty="0" err="1" smtClean="0"/>
              <a:t>Menguji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t="13532" r="27442" b="12438"/>
          <a:stretch/>
        </p:blipFill>
        <p:spPr>
          <a:xfrm>
            <a:off x="5622878" y="928048"/>
            <a:ext cx="3330053" cy="5076967"/>
          </a:xfrm>
          <a:prstGeom prst="rect">
            <a:avLst/>
          </a:prstGeom>
        </p:spPr>
      </p:pic>
      <p:sp>
        <p:nvSpPr>
          <p:cNvPr id="31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8871043" y="1454670"/>
            <a:ext cx="886291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00000"/>
                </a:solidFill>
              </a:rPr>
              <a:t>DATA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32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260375" y="2384993"/>
            <a:ext cx="138979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HIPOTESIS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8873252" y="3287603"/>
            <a:ext cx="167646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PENGUJIAN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85657" y="4203604"/>
            <a:ext cx="167646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KEPUTUSAN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8859604" y="5079336"/>
            <a:ext cx="1928039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KESIMPULAN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Menganalisis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00" y="1343214"/>
            <a:ext cx="6912236" cy="4484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3476727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Menganalisis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Hipotesis</a:t>
            </a:r>
            <a:endParaRPr 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" y="2590062"/>
            <a:ext cx="3378023" cy="2009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61" y="1255647"/>
            <a:ext cx="7561216" cy="46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05300" y="979370"/>
            <a:ext cx="7886700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Tahapan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Awal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Penelitian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04848" y="2904489"/>
            <a:ext cx="6803978" cy="258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Identifikasi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Menyusun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Hipotesis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Pengujian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Hipotesis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dan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Analisis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" y="1917938"/>
            <a:ext cx="3527497" cy="27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1" y="1807447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Tahapan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Umum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vs Thesis</a:t>
            </a:r>
            <a:endParaRPr lang="en-ID" sz="4000" i="1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415"/>
              </p:ext>
            </p:extLst>
          </p:nvPr>
        </p:nvGraphicFramePr>
        <p:xfrm>
          <a:off x="4160520" y="1055077"/>
          <a:ext cx="7829550" cy="5638800"/>
        </p:xfrm>
        <a:graphic>
          <a:graphicData uri="http://schemas.openxmlformats.org/drawingml/2006/table">
            <a:tbl>
              <a:tblPr firstRow="1" bandRow="1"/>
              <a:tblGrid>
                <a:gridCol w="358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9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kern="1200" baseline="0" dirty="0">
                          <a:effectLst/>
                        </a:rPr>
                        <a:t>Tahapan </a:t>
                      </a:r>
                      <a:r>
                        <a:rPr lang="en-US" sz="2400" kern="1200" baseline="0" dirty="0" err="1">
                          <a:effectLst/>
                        </a:rPr>
                        <a:t>Penelitian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kern="1200" baseline="0" dirty="0" err="1">
                          <a:effectLst/>
                        </a:rPr>
                        <a:t>Susunan</a:t>
                      </a:r>
                      <a:r>
                        <a:rPr lang="en-US" sz="2400" kern="1200" baseline="0" dirty="0">
                          <a:effectLst/>
                        </a:rPr>
                        <a:t> T</a:t>
                      </a:r>
                      <a:r>
                        <a:rPr lang="id-ID" sz="2400" kern="1200" baseline="0" dirty="0">
                          <a:effectLst/>
                        </a:rPr>
                        <a:t>esis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92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effectLst/>
                        </a:rPr>
                        <a:t>1. </a:t>
                      </a:r>
                      <a:r>
                        <a:rPr lang="en-US" sz="2400" kern="1200" baseline="0" dirty="0" err="1">
                          <a:effectLst/>
                        </a:rPr>
                        <a:t>Identifikasi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rgbClr val="C00000"/>
                          </a:solidFill>
                          <a:effectLst/>
                        </a:rPr>
                        <a:t>Masalah</a:t>
                      </a:r>
                      <a:endParaRPr lang="en-US" sz="2400" b="1" kern="1200" baseline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200" kern="1200" baseline="0" dirty="0">
                          <a:effectLst/>
                        </a:rPr>
                        <a:t>1. </a:t>
                      </a:r>
                      <a:r>
                        <a:rPr lang="en-US" sz="2200" kern="1200" baseline="0" dirty="0" err="1">
                          <a:effectLst/>
                        </a:rPr>
                        <a:t>Pendahuluan</a:t>
                      </a:r>
                      <a:r>
                        <a:rPr lang="en-US" sz="2200" kern="1200" baseline="0" dirty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</a:t>
                      </a:r>
                      <a:r>
                        <a:rPr lang="id-ID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Latar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Belakang</a:t>
                      </a:r>
                      <a:endParaRPr lang="id-ID" sz="1800" kern="1200" baseline="0" dirty="0">
                        <a:effectLst/>
                      </a:endParaRP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- Rumusan </a:t>
                      </a:r>
                      <a:r>
                        <a:rPr lang="en-US" sz="1800" kern="1200" baseline="0" dirty="0" err="1">
                          <a:effectLst/>
                        </a:rPr>
                        <a:t>Masalah</a:t>
                      </a:r>
                      <a:endParaRPr lang="en-US" sz="1800" kern="1200" baseline="0" dirty="0">
                        <a:effectLst/>
                      </a:endParaRP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</a:t>
                      </a:r>
                      <a:r>
                        <a:rPr lang="id-ID" sz="1800" kern="1200" baseline="0" dirty="0">
                          <a:effectLst/>
                        </a:rPr>
                        <a:t> Tujuan Penelitian</a:t>
                      </a:r>
                      <a:endParaRPr lang="en-US" sz="1800" kern="1200" baseline="0" dirty="0">
                        <a:effectLst/>
                      </a:endParaRP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</a:t>
                      </a:r>
                      <a:r>
                        <a:rPr lang="id-ID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Manfaat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effectLst/>
                        </a:rPr>
                        <a:t>2. </a:t>
                      </a:r>
                      <a:r>
                        <a:rPr lang="en-US" sz="2400" kern="1200" baseline="0" dirty="0" err="1">
                          <a:effectLst/>
                        </a:rPr>
                        <a:t>Perumusan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200" kern="1200" baseline="0">
                          <a:effectLst/>
                        </a:rPr>
                        <a:t>2. </a:t>
                      </a:r>
                      <a:r>
                        <a:rPr lang="en-US" sz="2200" kern="1200" baseline="0" err="1">
                          <a:effectLst/>
                        </a:rPr>
                        <a:t>Landasan</a:t>
                      </a:r>
                      <a:r>
                        <a:rPr lang="en-US" sz="2200" kern="1200" baseline="0">
                          <a:effectLst/>
                        </a:rPr>
                        <a:t> </a:t>
                      </a:r>
                      <a:r>
                        <a:rPr lang="en-US" sz="2200" kern="1200" baseline="0" err="1">
                          <a:effectLst/>
                        </a:rPr>
                        <a:t>Teori</a:t>
                      </a:r>
                      <a:r>
                        <a:rPr lang="en-US" sz="2200" kern="1200" baseline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>
                          <a:effectLst/>
                        </a:rPr>
                        <a:t>    </a:t>
                      </a:r>
                      <a:r>
                        <a:rPr lang="en-US" sz="1800" kern="1200" baseline="0">
                          <a:effectLst/>
                        </a:rPr>
                        <a:t>- </a:t>
                      </a:r>
                      <a:r>
                        <a:rPr lang="en-US" sz="1800" kern="1200" baseline="0" err="1">
                          <a:effectLst/>
                        </a:rPr>
                        <a:t>Penelitian</a:t>
                      </a:r>
                      <a:r>
                        <a:rPr lang="en-US" sz="1800" kern="1200" baseline="0">
                          <a:effectLst/>
                        </a:rPr>
                        <a:t> yang </a:t>
                      </a:r>
                      <a:r>
                        <a:rPr lang="en-US" sz="1800" kern="1200" baseline="0" err="1">
                          <a:effectLst/>
                        </a:rPr>
                        <a:t>Berhubungan</a:t>
                      </a:r>
                      <a:endParaRPr lang="en-US" sz="1800" kern="1200" baseline="0">
                        <a:effectLst/>
                      </a:endParaRPr>
                    </a:p>
                    <a:p>
                      <a:r>
                        <a:rPr lang="en-US" sz="1800" kern="1200" baseline="0">
                          <a:effectLst/>
                        </a:rPr>
                        <a:t>    - </a:t>
                      </a:r>
                      <a:r>
                        <a:rPr lang="en-US" sz="1800" kern="1200" baseline="0" err="1">
                          <a:effectLst/>
                        </a:rPr>
                        <a:t>Landasan</a:t>
                      </a:r>
                      <a:r>
                        <a:rPr lang="en-US" sz="1800" kern="1200" baseline="0">
                          <a:effectLst/>
                        </a:rPr>
                        <a:t> </a:t>
                      </a:r>
                      <a:r>
                        <a:rPr lang="en-US" sz="1800" kern="1200" baseline="0" err="1">
                          <a:effectLst/>
                        </a:rPr>
                        <a:t>Teori</a:t>
                      </a:r>
                      <a:endParaRPr lang="en-US" sz="1800" kern="1200" baseline="0">
                        <a:effectLst/>
                      </a:endParaRPr>
                    </a:p>
                    <a:p>
                      <a:r>
                        <a:rPr lang="id-ID" sz="1800" kern="1200" baseline="0">
                          <a:effectLst/>
                        </a:rPr>
                        <a:t>    </a:t>
                      </a:r>
                      <a:r>
                        <a:rPr lang="en-US" sz="1800" kern="1200" baseline="0">
                          <a:effectLst/>
                        </a:rPr>
                        <a:t>- </a:t>
                      </a:r>
                      <a:r>
                        <a:rPr lang="en-US" sz="1800" kern="1200" baseline="0" err="1">
                          <a:effectLst/>
                        </a:rPr>
                        <a:t>Kerangka</a:t>
                      </a:r>
                      <a:r>
                        <a:rPr lang="en-US" sz="1800" kern="1200" baseline="0">
                          <a:effectLst/>
                        </a:rPr>
                        <a:t> </a:t>
                      </a:r>
                      <a:r>
                        <a:rPr lang="id-ID" sz="1800" kern="1200" baseline="0">
                          <a:effectLst/>
                        </a:rPr>
                        <a:t>Pemikiran</a:t>
                      </a:r>
                      <a:endParaRPr lang="id-ID" sz="1800" b="0" kern="1200" baseline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925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kern="1200" baseline="0" dirty="0">
                          <a:effectLst/>
                        </a:rPr>
                        <a:t>3. </a:t>
                      </a:r>
                      <a:r>
                        <a:rPr lang="en-US" sz="2400" b="1" kern="1200" baseline="0" dirty="0" err="1">
                          <a:solidFill>
                            <a:srgbClr val="C00000"/>
                          </a:solidFill>
                          <a:effectLst/>
                        </a:rPr>
                        <a:t>Pengujian</a:t>
                      </a:r>
                      <a:r>
                        <a:rPr lang="en-US" sz="2400" b="1" kern="1200" baseline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r>
                        <a:rPr lang="en-US" sz="2400" kern="1200" baseline="0" dirty="0" err="1">
                          <a:effectLst/>
                        </a:rPr>
                        <a:t>dan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kern="1200" baseline="0" dirty="0" err="1">
                          <a:effectLst/>
                        </a:rPr>
                        <a:t>Analisis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kern="1200" baseline="0" dirty="0" err="1">
                          <a:effectLst/>
                        </a:rPr>
                        <a:t>Hasil</a:t>
                      </a:r>
                      <a:endParaRPr lang="en-US" sz="2400" b="0" kern="1200" baseline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200" kern="1200" baseline="0" dirty="0">
                          <a:effectLst/>
                        </a:rPr>
                        <a:t>3. </a:t>
                      </a:r>
                      <a:r>
                        <a:rPr lang="en-US" sz="2200" kern="1200" baseline="0" dirty="0" err="1">
                          <a:effectLst/>
                        </a:rPr>
                        <a:t>Metodologi</a:t>
                      </a:r>
                      <a:r>
                        <a:rPr lang="en-US" sz="2200" kern="1200" baseline="0" dirty="0">
                          <a:effectLst/>
                        </a:rPr>
                        <a:t> </a:t>
                      </a:r>
                      <a:r>
                        <a:rPr lang="en-US" sz="2200" kern="1200" baseline="0" dirty="0" err="1">
                          <a:effectLst/>
                        </a:rPr>
                        <a:t>Penelitian</a:t>
                      </a:r>
                      <a:r>
                        <a:rPr lang="en-US" sz="2200" kern="1200" baseline="0" dirty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 </a:t>
                      </a:r>
                      <a:r>
                        <a:rPr lang="en-US" sz="1800" kern="1200" baseline="0" dirty="0" err="1">
                          <a:effectLst/>
                        </a:rPr>
                        <a:t>Metode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Penelitian</a:t>
                      </a:r>
                      <a:endParaRPr lang="en-US" sz="1800" kern="1200" baseline="0" dirty="0">
                        <a:effectLst/>
                      </a:endParaRP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 </a:t>
                      </a:r>
                      <a:r>
                        <a:rPr lang="en-US" sz="1800" kern="1200" baseline="0" dirty="0" err="1">
                          <a:effectLst/>
                        </a:rPr>
                        <a:t>Metode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Pengumpulan</a:t>
                      </a:r>
                      <a:r>
                        <a:rPr lang="en-US" sz="1800" kern="1200" baseline="0" dirty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 </a:t>
                      </a:r>
                      <a:r>
                        <a:rPr lang="en-US" sz="1800" kern="1200" baseline="0" dirty="0" err="1">
                          <a:effectLst/>
                        </a:rPr>
                        <a:t>Metode</a:t>
                      </a:r>
                      <a:r>
                        <a:rPr lang="id-ID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Analisis</a:t>
                      </a:r>
                      <a:r>
                        <a:rPr lang="en-US" sz="1800" kern="1200" baseline="0" dirty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>
                          <a:effectLst/>
                        </a:rPr>
                        <a:t>    </a:t>
                      </a:r>
                      <a:r>
                        <a:rPr lang="en-US" sz="1800" kern="1200" baseline="0" dirty="0">
                          <a:effectLst/>
                        </a:rPr>
                        <a:t>- </a:t>
                      </a:r>
                      <a:r>
                        <a:rPr lang="en-US" sz="1800" kern="1200" baseline="0" dirty="0" err="1">
                          <a:effectLst/>
                        </a:rPr>
                        <a:t>Metode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Pengukuran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baseline="0" dirty="0" err="1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791">
                <a:tc vMerge="1">
                  <a:txBody>
                    <a:bodyPr/>
                    <a:lstStyle/>
                    <a:p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200" kern="1200" baseline="0">
                          <a:effectLst/>
                        </a:rPr>
                        <a:t>4. </a:t>
                      </a:r>
                      <a:r>
                        <a:rPr lang="en-US" sz="2200" kern="1200" baseline="0" err="1">
                          <a:effectLst/>
                        </a:rPr>
                        <a:t>Analisis</a:t>
                      </a:r>
                      <a:r>
                        <a:rPr lang="en-US" sz="2200" kern="1200" baseline="0">
                          <a:effectLst/>
                        </a:rPr>
                        <a:t> </a:t>
                      </a:r>
                      <a:r>
                        <a:rPr lang="en-US" sz="2200" kern="1200" baseline="0" err="1">
                          <a:effectLst/>
                        </a:rPr>
                        <a:t>Hasil</a:t>
                      </a:r>
                      <a:r>
                        <a:rPr lang="en-US" sz="2200" kern="1200" baseline="0">
                          <a:effectLst/>
                        </a:rPr>
                        <a:t> </a:t>
                      </a:r>
                      <a:r>
                        <a:rPr lang="en-US" sz="2200" kern="1200" baseline="0" err="1">
                          <a:effectLst/>
                        </a:rPr>
                        <a:t>dan</a:t>
                      </a:r>
                      <a:r>
                        <a:rPr lang="en-US" sz="2200" kern="1200" baseline="0">
                          <a:effectLst/>
                        </a:rPr>
                        <a:t> </a:t>
                      </a:r>
                      <a:r>
                        <a:rPr lang="en-US" sz="2200" kern="1200" baseline="0" err="1">
                          <a:effectLst/>
                        </a:rPr>
                        <a:t>Pembahasan</a:t>
                      </a:r>
                      <a:endParaRPr lang="en-US" sz="22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1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effectLst/>
                        </a:rPr>
                        <a:t>4. </a:t>
                      </a:r>
                      <a:r>
                        <a:rPr lang="en-US" sz="2400" b="1" kern="1200" baseline="0" dirty="0" err="1">
                          <a:solidFill>
                            <a:srgbClr val="C00000"/>
                          </a:solidFill>
                          <a:effectLst/>
                        </a:rPr>
                        <a:t>Kesimpulan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200" kern="1200" baseline="0" dirty="0">
                          <a:effectLst/>
                        </a:rPr>
                        <a:t>5. </a:t>
                      </a:r>
                      <a:r>
                        <a:rPr lang="en-US" sz="2200" kern="1200" baseline="0" dirty="0" err="1">
                          <a:effectLst/>
                        </a:rPr>
                        <a:t>Kesimpulan</a:t>
                      </a:r>
                      <a:r>
                        <a:rPr lang="en-US" sz="2200" kern="1200" baseline="0" dirty="0">
                          <a:effectLst/>
                        </a:rPr>
                        <a:t> </a:t>
                      </a:r>
                      <a:r>
                        <a:rPr lang="en-US" sz="2200" kern="1200" baseline="0" dirty="0" err="1">
                          <a:effectLst/>
                        </a:rPr>
                        <a:t>dan</a:t>
                      </a:r>
                      <a:r>
                        <a:rPr lang="en-US" sz="2200" kern="1200" baseline="0" dirty="0">
                          <a:effectLst/>
                        </a:rPr>
                        <a:t> Saran</a:t>
                      </a:r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" y="3118941"/>
            <a:ext cx="3527497" cy="27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4410686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1. </a:t>
            </a:r>
            <a:r>
              <a:rPr lang="en-US" sz="4000" dirty="0" err="1" smtClean="0"/>
              <a:t>Identifikasi</a:t>
            </a:r>
            <a:endParaRPr lang="en-US" sz="4000" dirty="0" smtClean="0"/>
          </a:p>
          <a:p>
            <a:r>
              <a:rPr lang="en-US" sz="4000" dirty="0" err="1" smtClean="0"/>
              <a:t>Masalah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3858504" y="714375"/>
            <a:ext cx="7896665" cy="435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54000"/>
              </a:lnSpc>
              <a:spcAft>
                <a:spcPts val="0"/>
              </a:spcAft>
            </a:pP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3600" dirty="0" err="1">
                <a:solidFill>
                  <a:srgbClr val="FF0000"/>
                </a:solidFill>
              </a:rPr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dikaji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bersumber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:</a:t>
            </a:r>
          </a:p>
          <a:p>
            <a:pPr marL="520700" marR="180340" indent="-342900" algn="just">
              <a:lnSpc>
                <a:spcPct val="15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bacaan</a:t>
            </a:r>
            <a:r>
              <a:rPr lang="en-US" sz="2400" dirty="0" smtClean="0"/>
              <a:t>, </a:t>
            </a:r>
          </a:p>
          <a:p>
            <a:pPr marL="520700" marR="180340" indent="-342900" algn="just">
              <a:lnSpc>
                <a:spcPct val="15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pengamatan</a:t>
            </a:r>
            <a:r>
              <a:rPr lang="en-US" sz="2400" dirty="0" smtClean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dilapangan</a:t>
            </a:r>
            <a:r>
              <a:rPr lang="en-US" sz="2400" dirty="0"/>
              <a:t>, </a:t>
            </a:r>
            <a:endParaRPr lang="en-US" sz="2400" dirty="0" smtClean="0"/>
          </a:p>
          <a:p>
            <a:pPr marL="520700" marR="180340" indent="-342900" algn="just">
              <a:lnSpc>
                <a:spcPct val="15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, </a:t>
            </a:r>
            <a:endParaRPr lang="en-US" sz="2400" dirty="0" smtClean="0"/>
          </a:p>
          <a:p>
            <a:pPr marL="520700" marR="180340" indent="-342900" algn="just">
              <a:lnSpc>
                <a:spcPct val="15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/>
              <a:t>pertemuan-pertemuan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seminar,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lokakarya</a:t>
            </a:r>
            <a:r>
              <a:rPr lang="en-US" sz="2400" dirty="0" smtClean="0"/>
              <a:t>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8504" y="1085168"/>
            <a:ext cx="7896665" cy="5163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8034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6270" algn="l"/>
              </a:tabLs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Mempunyai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bersifat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asli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/original,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menyatakan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hubungan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bidang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kebenarannya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6270" algn="l"/>
              </a:tabLs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Fisible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dipecahkan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tersedianya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memecahkan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tersedianya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diselesaikan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wajar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>
              <a:lnSpc>
                <a:spcPct val="164000"/>
              </a:lnSpc>
              <a:spcAft>
                <a:spcPts val="0"/>
              </a:spcAft>
              <a:buFont typeface="+mj-lt"/>
              <a:buAutoNum type="arabicPeriod"/>
              <a:tabLst>
                <a:tab pos="636270" algn="l"/>
              </a:tabLs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kualifikasi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diangkat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menarik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minat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kualifikasi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067895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Identifikasi</a:t>
            </a:r>
            <a:endParaRPr lang="en-US" sz="4000" dirty="0" smtClean="0"/>
          </a:p>
          <a:p>
            <a:r>
              <a:rPr lang="en-US" sz="4000" dirty="0" err="1" smtClean="0"/>
              <a:t>Masalah</a:t>
            </a:r>
            <a:endParaRPr lang="en-ID" sz="4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Masalah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3858504" y="1164541"/>
            <a:ext cx="7896665" cy="446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>
              <a:lnSpc>
                <a:spcPct val="149000"/>
              </a:lnSpc>
              <a:spcAft>
                <a:spcPts val="0"/>
              </a:spcAft>
            </a:pP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 Ada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beberapa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merumuskan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  <a:spcAft>
                <a:spcPts val="0"/>
              </a:spcAft>
            </a:pP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Dirumuskan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pertanyaan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research question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)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berfokus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dependent variable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diteliti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5"/>
              </a:lnSpc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Rumusan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hendaknya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jelas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padat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690"/>
              </a:lnSpc>
              <a:spcAft>
                <a:spcPts val="0"/>
              </a:spcAft>
            </a:pP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Rumusan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berisi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implikasi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memecahkan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Rumusan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dasar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hipotesa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Masalah</a:t>
            </a:r>
            <a:endParaRPr lang="en-ID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48" y="1463041"/>
            <a:ext cx="8245304" cy="3359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0" y="3029846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2" y="1463041"/>
            <a:ext cx="3332093" cy="1113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Masalah</a:t>
            </a:r>
            <a:endParaRPr lang="en-ID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59" y="1477109"/>
            <a:ext cx="8262201" cy="3472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0" y="3213473"/>
            <a:ext cx="2512895" cy="25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Words>1017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Signika</vt:lpstr>
      <vt:lpstr>Times New Roman</vt:lpstr>
      <vt:lpstr>1_Custom Design</vt:lpstr>
      <vt:lpstr>PERUMUSAN MASALAH DAN HEPOTESIS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DELL</cp:lastModifiedBy>
  <cp:revision>109</cp:revision>
  <dcterms:created xsi:type="dcterms:W3CDTF">2020-07-23T01:18:59Z</dcterms:created>
  <dcterms:modified xsi:type="dcterms:W3CDTF">2021-03-08T13:28:07Z</dcterms:modified>
</cp:coreProperties>
</file>