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970D-2A56-4041-B53E-17212D74D07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E289DA82-7A75-4C80-A0EA-08BB674E6C9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65D7401-55A9-4809-9AF2-2FD13114857D}"/>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31974714-1D82-4D78-B079-8BE9D4CD3D3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B1C818-A63F-477B-9358-C1FD454A33A0}"/>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0802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CB48-F043-4E18-8F5C-5E4DD58972C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7453E0D-C5BD-4416-BC89-F49A086B2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78B85D0-5B67-4C2B-A481-7A525664B7A4}"/>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EC33904D-6E73-47A7-A3C8-B7679738B97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77A746A-F2FE-4916-8563-B976072E2371}"/>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1260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7898E-924F-4A7C-BEAF-6566C00F025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4C8F7D-DF75-4866-AA95-C0C109584EF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668B0D6-4A9A-4E0B-BAF3-A9FC44DB2CD5}"/>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6F4C8ADD-B10C-4E04-813D-A2CB4CFBAE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B128E74-F4CC-4092-B1B8-E620B589EEF6}"/>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3341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1CE1-425B-4766-BB1F-15899467292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EDDB6AB-AAB5-4340-B824-903FFF7504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65B0DF-BD2D-4793-A0E0-618E6DF3A5EA}"/>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440378D0-4C4A-45AA-928A-5EB236FC13D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4E46BD-1AC5-410D-979D-AA7A2E7A6053}"/>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83767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1428-FA54-40DD-9CBF-F4D30363607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E3D5BE3-325A-441B-8155-731E4797CDE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0C908-0EA3-4C7E-811E-491EA3790403}"/>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50ECE673-D24F-4DD5-A366-798BC60A7C9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1B1458-1B23-4278-A22C-3240010E455E}"/>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49048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3527-4F0E-4ABE-AE97-CF991B0D9B8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2A427A3-BCDC-4CEA-B2FF-E65A8C499C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9F77320-9F89-4AB7-AC56-F17795EE51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25C9855-F5AF-4172-A927-A0A8517E6934}"/>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6" name="Footer Placeholder 5">
            <a:extLst>
              <a:ext uri="{FF2B5EF4-FFF2-40B4-BE49-F238E27FC236}">
                <a16:creationId xmlns:a16="http://schemas.microsoft.com/office/drawing/2014/main" id="{F8E83D44-D883-4F68-A8BC-5D6ACCC2B3C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74B080D-BB7E-464C-A4D7-D1696C23CA3D}"/>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4836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66AB-7FE6-4662-993B-2F1635FEE5FF}"/>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1CD4C83-ED62-4BA3-B295-34D80C13A11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A95C7-E1E9-4FCE-AF84-2092B08BC87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5131EC6-4627-45CE-A87F-8E63440C65B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52837-B336-466A-B499-25297289FB8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3817D0D-A193-4B51-969E-C25D8BE69727}"/>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8" name="Footer Placeholder 7">
            <a:extLst>
              <a:ext uri="{FF2B5EF4-FFF2-40B4-BE49-F238E27FC236}">
                <a16:creationId xmlns:a16="http://schemas.microsoft.com/office/drawing/2014/main" id="{ED634217-0477-4AB3-B7C5-4F34865F59E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2F65D6A-E69F-4419-954D-7A623AECCA88}"/>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74532659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C922-DDEF-484E-9E6C-BB0FF5A76F6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B14C227-C3AF-47D6-82D8-971D69443E99}"/>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4" name="Footer Placeholder 3">
            <a:extLst>
              <a:ext uri="{FF2B5EF4-FFF2-40B4-BE49-F238E27FC236}">
                <a16:creationId xmlns:a16="http://schemas.microsoft.com/office/drawing/2014/main" id="{635AAE39-BB7A-4248-B0A2-E45528FE867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A92C6C-425D-46B5-8D6F-019E8F3177BD}"/>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48801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D1635-B5D7-43FC-9E9D-BCAD92512B02}"/>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3" name="Footer Placeholder 2">
            <a:extLst>
              <a:ext uri="{FF2B5EF4-FFF2-40B4-BE49-F238E27FC236}">
                <a16:creationId xmlns:a16="http://schemas.microsoft.com/office/drawing/2014/main" id="{B79B3B6D-556E-4BEE-A671-EDA4D620321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401F9B5F-06DF-45A5-B206-AD56954F01F1}"/>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76889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E985-D385-4FD2-9291-74BD3C69765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02102E6-5F20-4BB7-9A68-83987D5024E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4CB20BFE-8E15-4F62-822D-4D68ECB1162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0B3E9CC-40FC-4D34-965A-EF4A9FDA2917}"/>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6" name="Footer Placeholder 5">
            <a:extLst>
              <a:ext uri="{FF2B5EF4-FFF2-40B4-BE49-F238E27FC236}">
                <a16:creationId xmlns:a16="http://schemas.microsoft.com/office/drawing/2014/main" id="{D3DD3F36-1F8A-490C-9A68-070486085B9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663EE32-C9DA-4E52-8599-93A018DA4AA5}"/>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3296864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32E3-E6CF-4248-8BBA-74FFD171388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D8D46B2-2468-4C54-9C73-C81B20837B1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5EEB4926-D70F-4727-A764-FF38BA381B9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5C3109-7EA2-44BC-8A27-72006135C19E}"/>
              </a:ext>
            </a:extLst>
          </p:cNvPr>
          <p:cNvSpPr>
            <a:spLocks noGrp="1"/>
          </p:cNvSpPr>
          <p:nvPr>
            <p:ph type="dt" sz="half" idx="10"/>
          </p:nvPr>
        </p:nvSpPr>
        <p:spPr/>
        <p:txBody>
          <a:bodyPr/>
          <a:lstStyle/>
          <a:p>
            <a:fld id="{1D8BD707-D9CF-40AE-B4C6-C98DA3205C09}" type="datetimeFigureOut">
              <a:rPr lang="en-US" smtClean="0"/>
              <a:t>8/10/2020</a:t>
            </a:fld>
            <a:endParaRPr lang="en-US"/>
          </a:p>
        </p:txBody>
      </p:sp>
      <p:sp>
        <p:nvSpPr>
          <p:cNvPr id="6" name="Footer Placeholder 5">
            <a:extLst>
              <a:ext uri="{FF2B5EF4-FFF2-40B4-BE49-F238E27FC236}">
                <a16:creationId xmlns:a16="http://schemas.microsoft.com/office/drawing/2014/main" id="{43537E34-A4E6-4F77-BC6A-896EC11493B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D358B88-8F64-4BDF-8C08-722916F81D4D}"/>
              </a:ext>
            </a:extLst>
          </p:cNvPr>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63718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7F4F8-9404-4DC3-B4B4-A95A2FE9722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EF80854-BD60-4AF3-BB4D-B98A2DB10F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8C1D982-1BBD-446E-B77D-C455C030F61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8/10/2020</a:t>
            </a:fld>
            <a:endParaRPr lang="en-US"/>
          </a:p>
        </p:txBody>
      </p:sp>
      <p:sp>
        <p:nvSpPr>
          <p:cNvPr id="5" name="Footer Placeholder 4">
            <a:extLst>
              <a:ext uri="{FF2B5EF4-FFF2-40B4-BE49-F238E27FC236}">
                <a16:creationId xmlns:a16="http://schemas.microsoft.com/office/drawing/2014/main" id="{EA7D4B30-C98C-4A2A-B639-8C976CFFCE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393C34C-2493-44AD-9CEE-391A0D8B7C2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D" smtClean="0"/>
              <a:t>‹#›</a:t>
            </a:fld>
            <a:endParaRPr lang="en-ID"/>
          </a:p>
        </p:txBody>
      </p:sp>
    </p:spTree>
    <p:extLst>
      <p:ext uri="{BB962C8B-B14F-4D97-AF65-F5344CB8AC3E}">
        <p14:creationId xmlns:p14="http://schemas.microsoft.com/office/powerpoint/2010/main" val="28831136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7" name="Title 6">
            <a:extLst>
              <a:ext uri="{FF2B5EF4-FFF2-40B4-BE49-F238E27FC236}">
                <a16:creationId xmlns:a16="http://schemas.microsoft.com/office/drawing/2014/main" id="{509B1870-15C5-411A-ABC6-7B1965D83C87}"/>
              </a:ext>
            </a:extLst>
          </p:cNvPr>
          <p:cNvSpPr>
            <a:spLocks noGrp="1"/>
          </p:cNvSpPr>
          <p:nvPr>
            <p:ph type="title"/>
          </p:nvPr>
        </p:nvSpPr>
        <p:spPr>
          <a:xfrm>
            <a:off x="1371600" y="2895600"/>
            <a:ext cx="8153400" cy="984885"/>
          </a:xfrm>
        </p:spPr>
        <p:txBody>
          <a:bodyPr/>
          <a:lstStyle/>
          <a:p>
            <a:r>
              <a:rPr lang="en-GB" sz="3200" dirty="0"/>
              <a:t>PANCASILA SEBAGAI DASAR NEGARA</a:t>
            </a:r>
            <a:endParaRPr lang="en-ID"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8408" y="336295"/>
            <a:ext cx="564705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Makna – Makna yang </a:t>
            </a:r>
            <a:r>
              <a:rPr sz="2000" b="1" spc="-20" dirty="0">
                <a:latin typeface="Times New Roman"/>
                <a:cs typeface="Times New Roman"/>
              </a:rPr>
              <a:t>Terkandung </a:t>
            </a:r>
            <a:r>
              <a:rPr sz="2000" b="1" dirty="0">
                <a:latin typeface="Times New Roman"/>
                <a:cs typeface="Times New Roman"/>
              </a:rPr>
              <a:t>dalam</a:t>
            </a:r>
            <a:r>
              <a:rPr sz="2000" b="1" spc="-110" dirty="0">
                <a:latin typeface="Times New Roman"/>
                <a:cs typeface="Times New Roman"/>
              </a:rPr>
              <a:t> </a:t>
            </a:r>
            <a:r>
              <a:rPr sz="2000" b="1" dirty="0">
                <a:latin typeface="Times New Roman"/>
                <a:cs typeface="Times New Roman"/>
              </a:rPr>
              <a:t>Pancasila</a:t>
            </a:r>
            <a:endParaRPr sz="2000">
              <a:latin typeface="Times New Roman"/>
              <a:cs typeface="Times New Roman"/>
            </a:endParaRPr>
          </a:p>
        </p:txBody>
      </p:sp>
      <p:sp>
        <p:nvSpPr>
          <p:cNvPr id="12" name="object 12"/>
          <p:cNvSpPr txBox="1"/>
          <p:nvPr/>
        </p:nvSpPr>
        <p:spPr>
          <a:xfrm>
            <a:off x="555877" y="990600"/>
            <a:ext cx="8032115" cy="4775200"/>
          </a:xfrm>
          <a:prstGeom prst="rect">
            <a:avLst/>
          </a:prstGeom>
        </p:spPr>
        <p:txBody>
          <a:bodyPr vert="horz" wrap="square" lIns="0" tIns="70485" rIns="0" bIns="0" rtlCol="0">
            <a:spAutoFit/>
          </a:bodyPr>
          <a:lstStyle/>
          <a:p>
            <a:pPr marL="12700">
              <a:lnSpc>
                <a:spcPct val="100000"/>
              </a:lnSpc>
              <a:spcBef>
                <a:spcPts val="555"/>
              </a:spcBef>
              <a:tabLst>
                <a:tab pos="355600" algn="l"/>
              </a:tabLst>
            </a:pPr>
            <a:r>
              <a:rPr sz="1900" spc="-5" dirty="0">
                <a:latin typeface="Times New Roman"/>
                <a:cs typeface="Times New Roman"/>
              </a:rPr>
              <a:t>1.	( Ketuhanan </a:t>
            </a:r>
            <a:r>
              <a:rPr sz="1900" spc="-55" dirty="0">
                <a:latin typeface="Times New Roman"/>
                <a:cs typeface="Times New Roman"/>
              </a:rPr>
              <a:t>Yang </a:t>
            </a:r>
            <a:r>
              <a:rPr sz="1900" spc="-5" dirty="0">
                <a:latin typeface="Times New Roman"/>
                <a:cs typeface="Times New Roman"/>
              </a:rPr>
              <a:t>Maha Esa</a:t>
            </a:r>
            <a:r>
              <a:rPr sz="1900" dirty="0">
                <a:latin typeface="Times New Roman"/>
                <a:cs typeface="Times New Roman"/>
              </a:rPr>
              <a:t> </a:t>
            </a:r>
            <a:r>
              <a:rPr sz="1900" spc="-5" dirty="0">
                <a:latin typeface="Times New Roman"/>
                <a:cs typeface="Times New Roman"/>
              </a:rPr>
              <a:t>)</a:t>
            </a:r>
            <a:endParaRPr sz="1900" dirty="0">
              <a:latin typeface="Times New Roman"/>
              <a:cs typeface="Times New Roman"/>
            </a:endParaRPr>
          </a:p>
          <a:p>
            <a:pPr marL="355600" marR="5080" indent="570865">
              <a:lnSpc>
                <a:spcPct val="100000"/>
              </a:lnSpc>
              <a:spcBef>
                <a:spcPts val="455"/>
              </a:spcBef>
            </a:pPr>
            <a:r>
              <a:rPr sz="1900" spc="-5" dirty="0">
                <a:latin typeface="Times New Roman"/>
                <a:cs typeface="Times New Roman"/>
              </a:rPr>
              <a:t>Lambang sila </a:t>
            </a:r>
            <a:r>
              <a:rPr sz="1900" spc="-10" dirty="0">
                <a:latin typeface="Times New Roman"/>
                <a:cs typeface="Times New Roman"/>
              </a:rPr>
              <a:t>pertama </a:t>
            </a:r>
            <a:r>
              <a:rPr sz="1900" spc="-5" dirty="0">
                <a:latin typeface="Times New Roman"/>
                <a:cs typeface="Times New Roman"/>
              </a:rPr>
              <a:t>adalah bintang. Bintang </a:t>
            </a:r>
            <a:r>
              <a:rPr sz="1900" spc="-10" dirty="0">
                <a:latin typeface="Times New Roman"/>
                <a:cs typeface="Times New Roman"/>
              </a:rPr>
              <a:t>dimaksudkan </a:t>
            </a:r>
            <a:r>
              <a:rPr sz="1900" spc="-5" dirty="0">
                <a:latin typeface="Times New Roman"/>
                <a:cs typeface="Times New Roman"/>
              </a:rPr>
              <a:t>sebagai  sebuah cahaya, mengandung </a:t>
            </a:r>
            <a:r>
              <a:rPr sz="1900" spc="-10" dirty="0">
                <a:latin typeface="Times New Roman"/>
                <a:cs typeface="Times New Roman"/>
              </a:rPr>
              <a:t>makna </a:t>
            </a:r>
            <a:r>
              <a:rPr sz="1900" spc="-5" dirty="0">
                <a:latin typeface="Times New Roman"/>
                <a:cs typeface="Times New Roman"/>
              </a:rPr>
              <a:t>nur (Cahaya). Bintangnya </a:t>
            </a:r>
            <a:r>
              <a:rPr sz="1900" spc="-10" dirty="0">
                <a:latin typeface="Times New Roman"/>
                <a:cs typeface="Times New Roman"/>
              </a:rPr>
              <a:t>memiliki </a:t>
            </a:r>
            <a:r>
              <a:rPr sz="1900" spc="-5" dirty="0">
                <a:latin typeface="Times New Roman"/>
                <a:cs typeface="Times New Roman"/>
              </a:rPr>
              <a:t>5  sudut maksudnya untuk menerangi dasar Negara </a:t>
            </a:r>
            <a:r>
              <a:rPr sz="1900" dirty="0">
                <a:latin typeface="Times New Roman"/>
                <a:cs typeface="Times New Roman"/>
              </a:rPr>
              <a:t>yang </a:t>
            </a:r>
            <a:r>
              <a:rPr sz="1900" spc="-10" dirty="0">
                <a:latin typeface="Times New Roman"/>
                <a:cs typeface="Times New Roman"/>
              </a:rPr>
              <a:t>lima </a:t>
            </a:r>
            <a:r>
              <a:rPr sz="1900" spc="-5" dirty="0">
                <a:latin typeface="Times New Roman"/>
                <a:cs typeface="Times New Roman"/>
              </a:rPr>
              <a:t>dan </a:t>
            </a:r>
            <a:r>
              <a:rPr sz="1900" dirty="0">
                <a:latin typeface="Times New Roman"/>
                <a:cs typeface="Times New Roman"/>
              </a:rPr>
              <a:t>tujuan </a:t>
            </a:r>
            <a:r>
              <a:rPr sz="1900" spc="-5" dirty="0">
                <a:latin typeface="Times New Roman"/>
                <a:cs typeface="Times New Roman"/>
              </a:rPr>
              <a:t>Negara  yang </a:t>
            </a:r>
            <a:r>
              <a:rPr sz="1900" spc="-10" dirty="0">
                <a:latin typeface="Times New Roman"/>
                <a:cs typeface="Times New Roman"/>
              </a:rPr>
              <a:t>lima. </a:t>
            </a:r>
            <a:r>
              <a:rPr sz="1900" spc="-5" dirty="0">
                <a:latin typeface="Times New Roman"/>
                <a:cs typeface="Times New Roman"/>
              </a:rPr>
              <a:t>Sedangkan warna hitam </a:t>
            </a:r>
            <a:r>
              <a:rPr sz="1900" spc="-10" dirty="0">
                <a:latin typeface="Times New Roman"/>
                <a:cs typeface="Times New Roman"/>
              </a:rPr>
              <a:t>melambangkan </a:t>
            </a:r>
            <a:r>
              <a:rPr sz="1900" spc="-5" dirty="0">
                <a:latin typeface="Times New Roman"/>
                <a:cs typeface="Times New Roman"/>
              </a:rPr>
              <a:t>warna alam atau warna</a:t>
            </a:r>
            <a:r>
              <a:rPr sz="1900" spc="185" dirty="0">
                <a:latin typeface="Times New Roman"/>
                <a:cs typeface="Times New Roman"/>
              </a:rPr>
              <a:t> </a:t>
            </a:r>
            <a:r>
              <a:rPr sz="1900" spc="-5" dirty="0">
                <a:latin typeface="Times New Roman"/>
                <a:cs typeface="Times New Roman"/>
              </a:rPr>
              <a:t>asli.</a:t>
            </a:r>
            <a:endParaRPr sz="1900" dirty="0">
              <a:latin typeface="Times New Roman"/>
              <a:cs typeface="Times New Roman"/>
            </a:endParaRPr>
          </a:p>
          <a:p>
            <a:pPr marL="355600">
              <a:lnSpc>
                <a:spcPct val="100000"/>
              </a:lnSpc>
              <a:spcBef>
                <a:spcPts val="459"/>
              </a:spcBef>
            </a:pPr>
            <a:r>
              <a:rPr sz="1900" spc="-5" dirty="0">
                <a:latin typeface="Times New Roman"/>
                <a:cs typeface="Times New Roman"/>
              </a:rPr>
              <a:t>Makna sila ini adalah:</a:t>
            </a:r>
            <a:endParaRPr sz="1900" dirty="0">
              <a:latin typeface="Times New Roman"/>
              <a:cs typeface="Times New Roman"/>
            </a:endParaRPr>
          </a:p>
          <a:p>
            <a:pPr marL="469900" marR="278130" indent="-457834">
              <a:lnSpc>
                <a:spcPct val="100000"/>
              </a:lnSpc>
              <a:spcBef>
                <a:spcPts val="455"/>
              </a:spcBef>
              <a:buAutoNum type="alphaLcParenR"/>
              <a:tabLst>
                <a:tab pos="469900" algn="l"/>
                <a:tab pos="470534" algn="l"/>
              </a:tabLst>
            </a:pPr>
            <a:r>
              <a:rPr sz="1900" spc="-5" dirty="0">
                <a:latin typeface="Times New Roman"/>
                <a:cs typeface="Times New Roman"/>
              </a:rPr>
              <a:t>Percaya dan taqwa kepada </a:t>
            </a:r>
            <a:r>
              <a:rPr sz="1900" spc="-20" dirty="0">
                <a:latin typeface="Times New Roman"/>
                <a:cs typeface="Times New Roman"/>
              </a:rPr>
              <a:t>Tuhan </a:t>
            </a:r>
            <a:r>
              <a:rPr sz="1900" spc="-50" dirty="0">
                <a:latin typeface="Times New Roman"/>
                <a:cs typeface="Times New Roman"/>
              </a:rPr>
              <a:t>Yang </a:t>
            </a:r>
            <a:r>
              <a:rPr sz="1900" spc="-5" dirty="0">
                <a:latin typeface="Times New Roman"/>
                <a:cs typeface="Times New Roman"/>
              </a:rPr>
              <a:t>Maha Esa </a:t>
            </a:r>
            <a:r>
              <a:rPr sz="1900" spc="-10" dirty="0">
                <a:latin typeface="Times New Roman"/>
                <a:cs typeface="Times New Roman"/>
              </a:rPr>
              <a:t>sesuai </a:t>
            </a:r>
            <a:r>
              <a:rPr sz="1900" spc="-5" dirty="0">
                <a:latin typeface="Times New Roman"/>
                <a:cs typeface="Times New Roman"/>
              </a:rPr>
              <a:t>dengan </a:t>
            </a:r>
            <a:r>
              <a:rPr sz="1900" spc="-10" dirty="0">
                <a:latin typeface="Times New Roman"/>
                <a:cs typeface="Times New Roman"/>
              </a:rPr>
              <a:t>agama </a:t>
            </a:r>
            <a:r>
              <a:rPr sz="1900" spc="-5" dirty="0">
                <a:latin typeface="Times New Roman"/>
                <a:cs typeface="Times New Roman"/>
              </a:rPr>
              <a:t>dan  kepercayaannya </a:t>
            </a:r>
            <a:r>
              <a:rPr sz="1900" spc="-10" dirty="0">
                <a:latin typeface="Times New Roman"/>
                <a:cs typeface="Times New Roman"/>
              </a:rPr>
              <a:t>masing-masing </a:t>
            </a:r>
            <a:r>
              <a:rPr sz="1900" spc="-5" dirty="0">
                <a:latin typeface="Times New Roman"/>
                <a:cs typeface="Times New Roman"/>
              </a:rPr>
              <a:t>menurut dasar kemanusiaan </a:t>
            </a:r>
            <a:r>
              <a:rPr sz="1900" dirty="0">
                <a:latin typeface="Times New Roman"/>
                <a:cs typeface="Times New Roman"/>
              </a:rPr>
              <a:t>yang </a:t>
            </a:r>
            <a:r>
              <a:rPr sz="1900" spc="-5" dirty="0">
                <a:latin typeface="Times New Roman"/>
                <a:cs typeface="Times New Roman"/>
              </a:rPr>
              <a:t>adil dan  beradab.</a:t>
            </a:r>
            <a:endParaRPr sz="1900" dirty="0">
              <a:latin typeface="Times New Roman"/>
              <a:cs typeface="Times New Roman"/>
            </a:endParaRPr>
          </a:p>
          <a:p>
            <a:pPr marL="469900" marR="654685" indent="-457834">
              <a:lnSpc>
                <a:spcPct val="100000"/>
              </a:lnSpc>
              <a:spcBef>
                <a:spcPts val="459"/>
              </a:spcBef>
              <a:buAutoNum type="alphaLcParenR"/>
              <a:tabLst>
                <a:tab pos="469900" algn="l"/>
                <a:tab pos="470534" algn="l"/>
              </a:tabLst>
            </a:pPr>
            <a:r>
              <a:rPr sz="1900" spc="-10" dirty="0">
                <a:latin typeface="Times New Roman"/>
                <a:cs typeface="Times New Roman"/>
              </a:rPr>
              <a:t>Hormat </a:t>
            </a:r>
            <a:r>
              <a:rPr sz="1900" spc="-5" dirty="0">
                <a:latin typeface="Times New Roman"/>
                <a:cs typeface="Times New Roman"/>
              </a:rPr>
              <a:t>dan </a:t>
            </a:r>
            <a:r>
              <a:rPr sz="1900" spc="-10" dirty="0">
                <a:latin typeface="Times New Roman"/>
                <a:cs typeface="Times New Roman"/>
              </a:rPr>
              <a:t>menghormati </a:t>
            </a:r>
            <a:r>
              <a:rPr sz="1900" spc="-5" dirty="0">
                <a:latin typeface="Times New Roman"/>
                <a:cs typeface="Times New Roman"/>
              </a:rPr>
              <a:t>serta bekerjasama antara pemeluk </a:t>
            </a:r>
            <a:r>
              <a:rPr sz="1900" spc="-10" dirty="0">
                <a:latin typeface="Times New Roman"/>
                <a:cs typeface="Times New Roman"/>
              </a:rPr>
              <a:t>agama </a:t>
            </a:r>
            <a:r>
              <a:rPr sz="1900" spc="-5" dirty="0">
                <a:latin typeface="Times New Roman"/>
                <a:cs typeface="Times New Roman"/>
              </a:rPr>
              <a:t>dan  penganut-penganut kepercayaan </a:t>
            </a:r>
            <a:r>
              <a:rPr sz="1900" dirty="0">
                <a:latin typeface="Times New Roman"/>
                <a:cs typeface="Times New Roman"/>
              </a:rPr>
              <a:t>yang </a:t>
            </a:r>
            <a:r>
              <a:rPr sz="1900" spc="-5" dirty="0">
                <a:latin typeface="Times New Roman"/>
                <a:cs typeface="Times New Roman"/>
              </a:rPr>
              <a:t>berbeda-beda sehingga terbina  kerukunan</a:t>
            </a:r>
            <a:r>
              <a:rPr sz="1900" dirty="0">
                <a:latin typeface="Times New Roman"/>
                <a:cs typeface="Times New Roman"/>
              </a:rPr>
              <a:t> </a:t>
            </a:r>
            <a:r>
              <a:rPr sz="1900" spc="-5" dirty="0">
                <a:latin typeface="Times New Roman"/>
                <a:cs typeface="Times New Roman"/>
              </a:rPr>
              <a:t>hidup.</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5" dirty="0">
                <a:latin typeface="Times New Roman"/>
                <a:cs typeface="Times New Roman"/>
              </a:rPr>
              <a:t>Saling </a:t>
            </a:r>
            <a:r>
              <a:rPr sz="1900" spc="-10" dirty="0">
                <a:latin typeface="Times New Roman"/>
                <a:cs typeface="Times New Roman"/>
              </a:rPr>
              <a:t>menghormati </a:t>
            </a:r>
            <a:r>
              <a:rPr sz="1900" spc="-5" dirty="0">
                <a:latin typeface="Times New Roman"/>
                <a:cs typeface="Times New Roman"/>
              </a:rPr>
              <a:t>kebebasan menjalankan ibadah sesuai dengan </a:t>
            </a:r>
            <a:r>
              <a:rPr sz="1900" spc="-10" dirty="0">
                <a:latin typeface="Times New Roman"/>
                <a:cs typeface="Times New Roman"/>
              </a:rPr>
              <a:t>agama</a:t>
            </a:r>
            <a:r>
              <a:rPr sz="1900" spc="135" dirty="0">
                <a:latin typeface="Times New Roman"/>
                <a:cs typeface="Times New Roman"/>
              </a:rPr>
              <a:t> </a:t>
            </a:r>
            <a:r>
              <a:rPr sz="1900" spc="-5" dirty="0">
                <a:latin typeface="Times New Roman"/>
                <a:cs typeface="Times New Roman"/>
              </a:rPr>
              <a:t>dan</a:t>
            </a:r>
            <a:endParaRPr sz="1900" dirty="0">
              <a:latin typeface="Times New Roman"/>
              <a:cs typeface="Times New Roman"/>
            </a:endParaRPr>
          </a:p>
          <a:p>
            <a:pPr marL="469900">
              <a:lnSpc>
                <a:spcPct val="100000"/>
              </a:lnSpc>
              <a:spcBef>
                <a:spcPts val="5"/>
              </a:spcBef>
            </a:pPr>
            <a:r>
              <a:rPr sz="1900" spc="-5" dirty="0">
                <a:latin typeface="Times New Roman"/>
                <a:cs typeface="Times New Roman"/>
              </a:rPr>
              <a:t>kepercayaan</a:t>
            </a:r>
            <a:r>
              <a:rPr sz="1900" spc="-25" dirty="0">
                <a:latin typeface="Times New Roman"/>
                <a:cs typeface="Times New Roman"/>
              </a:rPr>
              <a:t> </a:t>
            </a:r>
            <a:r>
              <a:rPr sz="1900" spc="-10" dirty="0">
                <a:latin typeface="Times New Roman"/>
                <a:cs typeface="Times New Roman"/>
              </a:rPr>
              <a:t>masing-masing.</a:t>
            </a:r>
            <a:endParaRPr sz="1900" dirty="0">
              <a:latin typeface="Times New Roman"/>
              <a:cs typeface="Times New Roman"/>
            </a:endParaRPr>
          </a:p>
          <a:p>
            <a:pPr marL="469900" indent="-457834">
              <a:lnSpc>
                <a:spcPct val="100000"/>
              </a:lnSpc>
              <a:spcBef>
                <a:spcPts val="455"/>
              </a:spcBef>
              <a:buAutoNum type="alphaLcParenR" startAt="4"/>
              <a:tabLst>
                <a:tab pos="469900" algn="l"/>
                <a:tab pos="470534" algn="l"/>
              </a:tabLst>
            </a:pPr>
            <a:r>
              <a:rPr sz="1900" spc="-20" dirty="0">
                <a:latin typeface="Times New Roman"/>
                <a:cs typeface="Times New Roman"/>
              </a:rPr>
              <a:t>Tidak </a:t>
            </a:r>
            <a:r>
              <a:rPr sz="1900" spc="-10" dirty="0">
                <a:latin typeface="Times New Roman"/>
                <a:cs typeface="Times New Roman"/>
              </a:rPr>
              <a:t>memaksakan </a:t>
            </a:r>
            <a:r>
              <a:rPr sz="1900" spc="-5" dirty="0">
                <a:latin typeface="Times New Roman"/>
                <a:cs typeface="Times New Roman"/>
              </a:rPr>
              <a:t>suatu </a:t>
            </a:r>
            <a:r>
              <a:rPr sz="1900" spc="-10" dirty="0">
                <a:latin typeface="Times New Roman"/>
                <a:cs typeface="Times New Roman"/>
              </a:rPr>
              <a:t>agama </a:t>
            </a:r>
            <a:r>
              <a:rPr sz="1900" spc="-5" dirty="0">
                <a:latin typeface="Times New Roman"/>
                <a:cs typeface="Times New Roman"/>
              </a:rPr>
              <a:t>atau kepercayaannya kepada orang</a:t>
            </a:r>
            <a:r>
              <a:rPr sz="1900" spc="120"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457200" y="457200"/>
            <a:ext cx="8043545" cy="5587365"/>
          </a:xfrm>
          <a:prstGeom prst="rect">
            <a:avLst/>
          </a:prstGeom>
        </p:spPr>
        <p:txBody>
          <a:bodyPr vert="horz" wrap="square" lIns="0" tIns="71120" rIns="0" bIns="0" rtlCol="0">
            <a:spAutoFit/>
          </a:bodyPr>
          <a:lstStyle/>
          <a:p>
            <a:pPr marL="12700">
              <a:lnSpc>
                <a:spcPct val="100000"/>
              </a:lnSpc>
              <a:spcBef>
                <a:spcPts val="560"/>
              </a:spcBef>
              <a:tabLst>
                <a:tab pos="374015" algn="l"/>
              </a:tabLst>
            </a:pPr>
            <a:r>
              <a:rPr sz="1900" spc="-5" dirty="0">
                <a:latin typeface="Times New Roman"/>
                <a:cs typeface="Times New Roman"/>
              </a:rPr>
              <a:t>2.	( </a:t>
            </a:r>
            <a:r>
              <a:rPr sz="1900" spc="-10" dirty="0">
                <a:latin typeface="Times New Roman"/>
                <a:cs typeface="Times New Roman"/>
              </a:rPr>
              <a:t>Kemanusiaan </a:t>
            </a:r>
            <a:r>
              <a:rPr sz="1900" dirty="0">
                <a:latin typeface="Times New Roman"/>
                <a:cs typeface="Times New Roman"/>
              </a:rPr>
              <a:t>yang </a:t>
            </a:r>
            <a:r>
              <a:rPr sz="1900" spc="-5" dirty="0">
                <a:latin typeface="Times New Roman"/>
                <a:cs typeface="Times New Roman"/>
              </a:rPr>
              <a:t>adil dan beradab</a:t>
            </a:r>
            <a:r>
              <a:rPr sz="1900" spc="20" dirty="0">
                <a:latin typeface="Times New Roman"/>
                <a:cs typeface="Times New Roman"/>
              </a:rPr>
              <a:t> </a:t>
            </a:r>
            <a:r>
              <a:rPr sz="1900" spc="-5" dirty="0">
                <a:latin typeface="Times New Roman"/>
                <a:cs typeface="Times New Roman"/>
              </a:rPr>
              <a:t>)</a:t>
            </a:r>
            <a:endParaRPr sz="1900" dirty="0">
              <a:latin typeface="Times New Roman"/>
              <a:cs typeface="Times New Roman"/>
            </a:endParaRPr>
          </a:p>
          <a:p>
            <a:pPr marL="355600" marR="5080" indent="570865">
              <a:lnSpc>
                <a:spcPct val="100000"/>
              </a:lnSpc>
              <a:spcBef>
                <a:spcPts val="459"/>
              </a:spcBef>
            </a:pPr>
            <a:r>
              <a:rPr sz="1900" spc="-5" dirty="0">
                <a:latin typeface="Times New Roman"/>
                <a:cs typeface="Times New Roman"/>
              </a:rPr>
              <a:t>Lambang sila kedua adalah rantai. Mata rantai </a:t>
            </a:r>
            <a:r>
              <a:rPr sz="1900" dirty="0">
                <a:latin typeface="Times New Roman"/>
                <a:cs typeface="Times New Roman"/>
              </a:rPr>
              <a:t>yang </a:t>
            </a:r>
            <a:r>
              <a:rPr sz="1900" spc="-5" dirty="0">
                <a:latin typeface="Times New Roman"/>
                <a:cs typeface="Times New Roman"/>
              </a:rPr>
              <a:t>berbentuk segi </a:t>
            </a:r>
            <a:r>
              <a:rPr sz="1900" spc="-10" dirty="0">
                <a:latin typeface="Times New Roman"/>
                <a:cs typeface="Times New Roman"/>
              </a:rPr>
              <a:t>empat  melambangkan </a:t>
            </a:r>
            <a:r>
              <a:rPr sz="1900" spc="-5" dirty="0">
                <a:latin typeface="Times New Roman"/>
                <a:cs typeface="Times New Roman"/>
              </a:rPr>
              <a:t>laki-laki sedangkan lingkaran adalah perembuat. Mata rantai  yang saling berkait pun </a:t>
            </a:r>
            <a:r>
              <a:rPr sz="1900" spc="-10" dirty="0">
                <a:latin typeface="Times New Roman"/>
                <a:cs typeface="Times New Roman"/>
              </a:rPr>
              <a:t>melambangkan </a:t>
            </a:r>
            <a:r>
              <a:rPr sz="1900" spc="-5" dirty="0">
                <a:latin typeface="Times New Roman"/>
                <a:cs typeface="Times New Roman"/>
              </a:rPr>
              <a:t>satu </a:t>
            </a:r>
            <a:r>
              <a:rPr sz="1900" spc="-15" dirty="0">
                <a:latin typeface="Times New Roman"/>
                <a:cs typeface="Times New Roman"/>
              </a:rPr>
              <a:t>sama </a:t>
            </a:r>
            <a:r>
              <a:rPr sz="1900" spc="-5" dirty="0">
                <a:latin typeface="Times New Roman"/>
                <a:cs typeface="Times New Roman"/>
              </a:rPr>
              <a:t>lain dan perlu bersatu  sehingga menjadi kuat seperti</a:t>
            </a:r>
            <a:r>
              <a:rPr sz="1900" spc="15" dirty="0">
                <a:latin typeface="Times New Roman"/>
                <a:cs typeface="Times New Roman"/>
              </a:rPr>
              <a:t> </a:t>
            </a:r>
            <a:r>
              <a:rPr sz="1900" spc="-5" dirty="0">
                <a:latin typeface="Times New Roman"/>
                <a:cs typeface="Times New Roman"/>
              </a:rPr>
              <a:t>rantai.</a:t>
            </a:r>
            <a:endParaRPr sz="1900" dirty="0">
              <a:latin typeface="Times New Roman"/>
              <a:cs typeface="Times New Roman"/>
            </a:endParaRPr>
          </a:p>
          <a:p>
            <a:pPr marL="355600">
              <a:lnSpc>
                <a:spcPct val="100000"/>
              </a:lnSpc>
              <a:spcBef>
                <a:spcPts val="455"/>
              </a:spcBef>
            </a:pPr>
            <a:r>
              <a:rPr sz="1900" spc="-5" dirty="0">
                <a:latin typeface="Times New Roman"/>
                <a:cs typeface="Times New Roman"/>
              </a:rPr>
              <a:t>Makna sila ini adalah:</a:t>
            </a:r>
            <a:endParaRPr sz="1900" dirty="0">
              <a:latin typeface="Times New Roman"/>
              <a:cs typeface="Times New Roman"/>
            </a:endParaRPr>
          </a:p>
          <a:p>
            <a:pPr marL="469900" marR="32384" indent="-457834">
              <a:lnSpc>
                <a:spcPct val="100000"/>
              </a:lnSpc>
              <a:spcBef>
                <a:spcPts val="459"/>
              </a:spcBef>
              <a:buAutoNum type="alphaLcParenR"/>
              <a:tabLst>
                <a:tab pos="469900" algn="l"/>
                <a:tab pos="470534" algn="l"/>
              </a:tabLst>
            </a:pPr>
            <a:r>
              <a:rPr sz="1900" spc="-5" dirty="0">
                <a:latin typeface="Times New Roman"/>
                <a:cs typeface="Times New Roman"/>
              </a:rPr>
              <a:t>Mengakui </a:t>
            </a:r>
            <a:r>
              <a:rPr sz="1900" spc="-10" dirty="0">
                <a:latin typeface="Times New Roman"/>
                <a:cs typeface="Times New Roman"/>
              </a:rPr>
              <a:t>persamaan </a:t>
            </a:r>
            <a:r>
              <a:rPr sz="1900" spc="-5" dirty="0">
                <a:latin typeface="Times New Roman"/>
                <a:cs typeface="Times New Roman"/>
              </a:rPr>
              <a:t>derajat, </a:t>
            </a:r>
            <a:r>
              <a:rPr sz="1900" spc="-10" dirty="0">
                <a:latin typeface="Times New Roman"/>
                <a:cs typeface="Times New Roman"/>
              </a:rPr>
              <a:t>persamaan </a:t>
            </a:r>
            <a:r>
              <a:rPr sz="1900" spc="-5" dirty="0">
                <a:latin typeface="Times New Roman"/>
                <a:cs typeface="Times New Roman"/>
              </a:rPr>
              <a:t>hak dan persamaan kewajiban antara  </a:t>
            </a:r>
            <a:r>
              <a:rPr sz="1900" spc="-10" dirty="0">
                <a:latin typeface="Times New Roman"/>
                <a:cs typeface="Times New Roman"/>
              </a:rPr>
              <a:t>sesama</a:t>
            </a:r>
            <a:r>
              <a:rPr sz="1900" spc="20" dirty="0">
                <a:latin typeface="Times New Roman"/>
                <a:cs typeface="Times New Roman"/>
              </a:rPr>
              <a:t> </a:t>
            </a:r>
            <a:r>
              <a:rPr sz="1900" spc="-10" dirty="0">
                <a:latin typeface="Times New Roman"/>
                <a:cs typeface="Times New Roman"/>
              </a:rPr>
              <a:t>manusia.</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5" dirty="0">
                <a:latin typeface="Times New Roman"/>
                <a:cs typeface="Times New Roman"/>
              </a:rPr>
              <a:t>Saling mencintai </a:t>
            </a:r>
            <a:r>
              <a:rPr sz="1900" spc="-10" dirty="0">
                <a:latin typeface="Times New Roman"/>
                <a:cs typeface="Times New Roman"/>
              </a:rPr>
              <a:t>sesama</a:t>
            </a:r>
            <a:r>
              <a:rPr sz="1900" spc="40" dirty="0">
                <a:latin typeface="Times New Roman"/>
                <a:cs typeface="Times New Roman"/>
              </a:rPr>
              <a:t> </a:t>
            </a:r>
            <a:r>
              <a:rPr sz="1900" spc="-10" dirty="0">
                <a:latin typeface="Times New Roman"/>
                <a:cs typeface="Times New Roman"/>
              </a:rPr>
              <a:t>manusia.</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10" dirty="0">
                <a:latin typeface="Times New Roman"/>
                <a:cs typeface="Times New Roman"/>
              </a:rPr>
              <a:t>Mengembangkan </a:t>
            </a:r>
            <a:r>
              <a:rPr sz="1900" spc="-5" dirty="0">
                <a:latin typeface="Times New Roman"/>
                <a:cs typeface="Times New Roman"/>
              </a:rPr>
              <a:t>sikap tenggang</a:t>
            </a:r>
            <a:r>
              <a:rPr sz="1900" spc="30" dirty="0">
                <a:latin typeface="Times New Roman"/>
                <a:cs typeface="Times New Roman"/>
              </a:rPr>
              <a:t> </a:t>
            </a:r>
            <a:r>
              <a:rPr sz="1900" spc="-5" dirty="0">
                <a:latin typeface="Times New Roman"/>
                <a:cs typeface="Times New Roman"/>
              </a:rPr>
              <a:t>rasa.</a:t>
            </a:r>
            <a:endParaRPr sz="1900" dirty="0">
              <a:latin typeface="Times New Roman"/>
              <a:cs typeface="Times New Roman"/>
            </a:endParaRPr>
          </a:p>
          <a:p>
            <a:pPr marL="469900" indent="-457834">
              <a:lnSpc>
                <a:spcPct val="100000"/>
              </a:lnSpc>
              <a:spcBef>
                <a:spcPts val="459"/>
              </a:spcBef>
              <a:buAutoNum type="alphaLcParenR"/>
              <a:tabLst>
                <a:tab pos="469900" algn="l"/>
                <a:tab pos="470534" algn="l"/>
              </a:tabLst>
            </a:pPr>
            <a:r>
              <a:rPr sz="1900" spc="-20" dirty="0">
                <a:latin typeface="Times New Roman"/>
                <a:cs typeface="Times New Roman"/>
              </a:rPr>
              <a:t>Tidak </a:t>
            </a:r>
            <a:r>
              <a:rPr sz="1900" spc="-10" dirty="0">
                <a:latin typeface="Times New Roman"/>
                <a:cs typeface="Times New Roman"/>
              </a:rPr>
              <a:t>semena-mena </a:t>
            </a:r>
            <a:r>
              <a:rPr sz="1900" spc="-5" dirty="0">
                <a:latin typeface="Times New Roman"/>
                <a:cs typeface="Times New Roman"/>
              </a:rPr>
              <a:t>terhadap orang</a:t>
            </a:r>
            <a:r>
              <a:rPr sz="1900" spc="70"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5" dirty="0">
                <a:latin typeface="Times New Roman"/>
                <a:cs typeface="Times New Roman"/>
              </a:rPr>
              <a:t>Menjunjung tinggi nilai</a:t>
            </a:r>
            <a:r>
              <a:rPr sz="1900" spc="-15" dirty="0">
                <a:latin typeface="Times New Roman"/>
                <a:cs typeface="Times New Roman"/>
              </a:rPr>
              <a:t> </a:t>
            </a:r>
            <a:r>
              <a:rPr sz="1900" spc="-5" dirty="0">
                <a:latin typeface="Times New Roman"/>
                <a:cs typeface="Times New Roman"/>
              </a:rPr>
              <a:t>kemanusiaan.</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10" dirty="0">
                <a:latin typeface="Times New Roman"/>
                <a:cs typeface="Times New Roman"/>
              </a:rPr>
              <a:t>Gemar </a:t>
            </a:r>
            <a:r>
              <a:rPr sz="1900" spc="-5" dirty="0">
                <a:latin typeface="Times New Roman"/>
                <a:cs typeface="Times New Roman"/>
              </a:rPr>
              <a:t>melakukan kegiatan</a:t>
            </a:r>
            <a:r>
              <a:rPr sz="1900" spc="45" dirty="0">
                <a:latin typeface="Times New Roman"/>
                <a:cs typeface="Times New Roman"/>
              </a:rPr>
              <a:t> </a:t>
            </a:r>
            <a:r>
              <a:rPr sz="1900" spc="-5" dirty="0">
                <a:latin typeface="Times New Roman"/>
                <a:cs typeface="Times New Roman"/>
              </a:rPr>
              <a:t>kemanusiaan.</a:t>
            </a:r>
            <a:endParaRPr sz="1900" dirty="0">
              <a:latin typeface="Times New Roman"/>
              <a:cs typeface="Times New Roman"/>
            </a:endParaRPr>
          </a:p>
          <a:p>
            <a:pPr marL="469900" indent="-457834">
              <a:lnSpc>
                <a:spcPct val="100000"/>
              </a:lnSpc>
              <a:spcBef>
                <a:spcPts val="455"/>
              </a:spcBef>
              <a:buAutoNum type="alphaLcParenR"/>
              <a:tabLst>
                <a:tab pos="469900" algn="l"/>
                <a:tab pos="470534" algn="l"/>
              </a:tabLst>
            </a:pPr>
            <a:r>
              <a:rPr sz="1900" spc="-5" dirty="0">
                <a:latin typeface="Times New Roman"/>
                <a:cs typeface="Times New Roman"/>
              </a:rPr>
              <a:t>Berani </a:t>
            </a:r>
            <a:r>
              <a:rPr sz="1900" spc="-10" dirty="0">
                <a:latin typeface="Times New Roman"/>
                <a:cs typeface="Times New Roman"/>
              </a:rPr>
              <a:t>membela </a:t>
            </a:r>
            <a:r>
              <a:rPr sz="1900" spc="-5" dirty="0">
                <a:latin typeface="Times New Roman"/>
                <a:cs typeface="Times New Roman"/>
              </a:rPr>
              <a:t>kebenaran dan</a:t>
            </a:r>
            <a:r>
              <a:rPr sz="1900" spc="20" dirty="0">
                <a:latin typeface="Times New Roman"/>
                <a:cs typeface="Times New Roman"/>
              </a:rPr>
              <a:t> </a:t>
            </a:r>
            <a:r>
              <a:rPr sz="1900" spc="-5" dirty="0">
                <a:latin typeface="Times New Roman"/>
                <a:cs typeface="Times New Roman"/>
              </a:rPr>
              <a:t>keadilan.</a:t>
            </a:r>
            <a:endParaRPr sz="1900" dirty="0">
              <a:latin typeface="Times New Roman"/>
              <a:cs typeface="Times New Roman"/>
            </a:endParaRPr>
          </a:p>
          <a:p>
            <a:pPr marL="469900" marR="517525" indent="-457834">
              <a:lnSpc>
                <a:spcPct val="100000"/>
              </a:lnSpc>
              <a:spcBef>
                <a:spcPts val="459"/>
              </a:spcBef>
              <a:buAutoNum type="alphaLcParenR"/>
              <a:tabLst>
                <a:tab pos="469900" algn="l"/>
                <a:tab pos="470534" algn="l"/>
              </a:tabLst>
            </a:pPr>
            <a:r>
              <a:rPr sz="1900" spc="-5" dirty="0">
                <a:latin typeface="Times New Roman"/>
                <a:cs typeface="Times New Roman"/>
              </a:rPr>
              <a:t>Bangsa Indonesia </a:t>
            </a:r>
            <a:r>
              <a:rPr sz="1900" spc="-10" dirty="0">
                <a:latin typeface="Times New Roman"/>
                <a:cs typeface="Times New Roman"/>
              </a:rPr>
              <a:t>merasa </a:t>
            </a:r>
            <a:r>
              <a:rPr sz="1900" spc="-5" dirty="0">
                <a:latin typeface="Times New Roman"/>
                <a:cs typeface="Times New Roman"/>
              </a:rPr>
              <a:t>dirinya sebagai bagian dari masyarakat Dunia  Internasional dan dengan itu harus </a:t>
            </a:r>
            <a:r>
              <a:rPr sz="1900" spc="-10" dirty="0">
                <a:latin typeface="Times New Roman"/>
                <a:cs typeface="Times New Roman"/>
              </a:rPr>
              <a:t>mengembangkan </a:t>
            </a:r>
            <a:r>
              <a:rPr sz="1900" spc="-5" dirty="0">
                <a:latin typeface="Times New Roman"/>
                <a:cs typeface="Times New Roman"/>
              </a:rPr>
              <a:t>sikap saling hormat-  </a:t>
            </a:r>
            <a:r>
              <a:rPr sz="1900" spc="-10" dirty="0">
                <a:latin typeface="Times New Roman"/>
                <a:cs typeface="Times New Roman"/>
              </a:rPr>
              <a:t>menghormati </a:t>
            </a:r>
            <a:r>
              <a:rPr sz="1900" spc="-5" dirty="0">
                <a:latin typeface="Times New Roman"/>
                <a:cs typeface="Times New Roman"/>
              </a:rPr>
              <a:t>dan bekerjasama dengan bangsa</a:t>
            </a:r>
            <a:r>
              <a:rPr sz="1900" spc="75"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p:txBody>
      </p:sp>
      <p:sp>
        <p:nvSpPr>
          <p:cNvPr id="12" name="object 12"/>
          <p:cNvSpPr/>
          <p:nvPr/>
        </p:nvSpPr>
        <p:spPr>
          <a:xfrm>
            <a:off x="7467600" y="3048000"/>
            <a:ext cx="1676400" cy="160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533400" y="381000"/>
            <a:ext cx="8004809" cy="5383530"/>
          </a:xfrm>
          <a:prstGeom prst="rect">
            <a:avLst/>
          </a:prstGeom>
        </p:spPr>
        <p:txBody>
          <a:bodyPr vert="horz" wrap="square" lIns="0" tIns="157480" rIns="0" bIns="0" rtlCol="0">
            <a:spAutoFit/>
          </a:bodyPr>
          <a:lstStyle/>
          <a:p>
            <a:pPr marL="12700">
              <a:lnSpc>
                <a:spcPct val="100000"/>
              </a:lnSpc>
              <a:spcBef>
                <a:spcPts val="1240"/>
              </a:spcBef>
              <a:tabLst>
                <a:tab pos="372745" algn="l"/>
              </a:tabLst>
            </a:pPr>
            <a:r>
              <a:rPr sz="1900" spc="-5" dirty="0">
                <a:latin typeface="Times New Roman"/>
                <a:cs typeface="Times New Roman"/>
              </a:rPr>
              <a:t>3.	( Persatuan Indonesia</a:t>
            </a:r>
            <a:r>
              <a:rPr sz="1900" spc="30" dirty="0">
                <a:latin typeface="Times New Roman"/>
                <a:cs typeface="Times New Roman"/>
              </a:rPr>
              <a:t> </a:t>
            </a:r>
            <a:r>
              <a:rPr sz="1900" spc="-5" dirty="0">
                <a:latin typeface="Times New Roman"/>
                <a:cs typeface="Times New Roman"/>
              </a:rPr>
              <a:t>)</a:t>
            </a:r>
            <a:endParaRPr sz="1900" dirty="0">
              <a:latin typeface="Times New Roman"/>
              <a:cs typeface="Times New Roman"/>
            </a:endParaRPr>
          </a:p>
          <a:p>
            <a:pPr marL="355600" marR="5080" indent="570865">
              <a:lnSpc>
                <a:spcPct val="130000"/>
              </a:lnSpc>
              <a:spcBef>
                <a:spcPts val="455"/>
              </a:spcBef>
            </a:pPr>
            <a:r>
              <a:rPr sz="1900" spc="-5" dirty="0">
                <a:latin typeface="Times New Roman"/>
                <a:cs typeface="Times New Roman"/>
              </a:rPr>
              <a:t>Lambang sila ketiga adalah pohon beringin. Pohon beringin merupakan  pohon yang besar di </a:t>
            </a:r>
            <a:r>
              <a:rPr sz="1900" spc="-10" dirty="0">
                <a:latin typeface="Times New Roman"/>
                <a:cs typeface="Times New Roman"/>
              </a:rPr>
              <a:t>mana </a:t>
            </a:r>
            <a:r>
              <a:rPr sz="1900" spc="-5" dirty="0">
                <a:latin typeface="Times New Roman"/>
                <a:cs typeface="Times New Roman"/>
              </a:rPr>
              <a:t>banyak orang bisa berteduh di bawah naungan  Negara Indonesia. Selain itu, pohon beringin </a:t>
            </a:r>
            <a:r>
              <a:rPr sz="1900" spc="-10" dirty="0">
                <a:latin typeface="Times New Roman"/>
                <a:cs typeface="Times New Roman"/>
              </a:rPr>
              <a:t>memiliki </a:t>
            </a:r>
            <a:r>
              <a:rPr sz="1900" spc="-5" dirty="0">
                <a:latin typeface="Times New Roman"/>
                <a:cs typeface="Times New Roman"/>
              </a:rPr>
              <a:t>sulur dan akar </a:t>
            </a:r>
            <a:r>
              <a:rPr sz="1900" dirty="0">
                <a:latin typeface="Times New Roman"/>
                <a:cs typeface="Times New Roman"/>
              </a:rPr>
              <a:t>yang  </a:t>
            </a:r>
            <a:r>
              <a:rPr sz="1900" spc="-5" dirty="0">
                <a:latin typeface="Times New Roman"/>
                <a:cs typeface="Times New Roman"/>
              </a:rPr>
              <a:t>menjalar ke </a:t>
            </a:r>
            <a:r>
              <a:rPr sz="1900" spc="-10" dirty="0">
                <a:latin typeface="Times New Roman"/>
                <a:cs typeface="Times New Roman"/>
              </a:rPr>
              <a:t>mana- mana namun </a:t>
            </a:r>
            <a:r>
              <a:rPr sz="1900" spc="-5" dirty="0">
                <a:latin typeface="Times New Roman"/>
                <a:cs typeface="Times New Roman"/>
              </a:rPr>
              <a:t>tetap berasal dari satu pohon yang </a:t>
            </a:r>
            <a:r>
              <a:rPr sz="1900" spc="-10" dirty="0">
                <a:latin typeface="Times New Roman"/>
                <a:cs typeface="Times New Roman"/>
              </a:rPr>
              <a:t>sama,  </a:t>
            </a:r>
            <a:r>
              <a:rPr sz="1900" spc="-5" dirty="0">
                <a:latin typeface="Times New Roman"/>
                <a:cs typeface="Times New Roman"/>
              </a:rPr>
              <a:t>seperti halnya keragaman suku bangsa yang menyatu dibawah </a:t>
            </a:r>
            <a:r>
              <a:rPr sz="1900" spc="-10" dirty="0">
                <a:latin typeface="Times New Roman"/>
                <a:cs typeface="Times New Roman"/>
              </a:rPr>
              <a:t>nama</a:t>
            </a:r>
            <a:r>
              <a:rPr sz="1900" spc="105" dirty="0">
                <a:latin typeface="Times New Roman"/>
                <a:cs typeface="Times New Roman"/>
              </a:rPr>
              <a:t> </a:t>
            </a:r>
            <a:r>
              <a:rPr sz="1900" spc="-5" dirty="0">
                <a:latin typeface="Times New Roman"/>
                <a:cs typeface="Times New Roman"/>
              </a:rPr>
              <a:t>Indonesia.</a:t>
            </a:r>
            <a:endParaRPr sz="1900" dirty="0">
              <a:latin typeface="Times New Roman"/>
              <a:cs typeface="Times New Roman"/>
            </a:endParaRPr>
          </a:p>
          <a:p>
            <a:pPr marL="355600">
              <a:lnSpc>
                <a:spcPct val="100000"/>
              </a:lnSpc>
              <a:spcBef>
                <a:spcPts val="1140"/>
              </a:spcBef>
            </a:pPr>
            <a:r>
              <a:rPr sz="1900" spc="-5" dirty="0">
                <a:latin typeface="Times New Roman"/>
                <a:cs typeface="Times New Roman"/>
              </a:rPr>
              <a:t>Makna sila ini adalah:</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Menjaga Persatuan dan Kesatuan Negara Kesatuan Republik</a:t>
            </a:r>
            <a:r>
              <a:rPr sz="1900" spc="15" dirty="0">
                <a:latin typeface="Times New Roman"/>
                <a:cs typeface="Times New Roman"/>
              </a:rPr>
              <a:t> </a:t>
            </a:r>
            <a:r>
              <a:rPr sz="1900" spc="-5" dirty="0">
                <a:latin typeface="Times New Roman"/>
                <a:cs typeface="Times New Roman"/>
              </a:rPr>
              <a:t>Indonesia.</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Rela berkorban </a:t>
            </a:r>
            <a:r>
              <a:rPr sz="1900" spc="-10" dirty="0">
                <a:latin typeface="Times New Roman"/>
                <a:cs typeface="Times New Roman"/>
              </a:rPr>
              <a:t>demi </a:t>
            </a:r>
            <a:r>
              <a:rPr sz="1900" spc="-5" dirty="0">
                <a:latin typeface="Times New Roman"/>
                <a:cs typeface="Times New Roman"/>
              </a:rPr>
              <a:t>bangsa dan</a:t>
            </a:r>
            <a:r>
              <a:rPr sz="1900" spc="35" dirty="0">
                <a:latin typeface="Times New Roman"/>
                <a:cs typeface="Times New Roman"/>
              </a:rPr>
              <a:t> </a:t>
            </a:r>
            <a:r>
              <a:rPr sz="1900" spc="-5" dirty="0">
                <a:latin typeface="Times New Roman"/>
                <a:cs typeface="Times New Roman"/>
              </a:rPr>
              <a:t>negara.</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Cinta akan </a:t>
            </a:r>
            <a:r>
              <a:rPr sz="1900" spc="-30" dirty="0">
                <a:latin typeface="Times New Roman"/>
                <a:cs typeface="Times New Roman"/>
              </a:rPr>
              <a:t>Tanah</a:t>
            </a:r>
            <a:r>
              <a:rPr sz="1900" spc="-165" dirty="0">
                <a:latin typeface="Times New Roman"/>
                <a:cs typeface="Times New Roman"/>
              </a:rPr>
              <a:t> </a:t>
            </a:r>
            <a:r>
              <a:rPr sz="1900" spc="-30" dirty="0">
                <a:latin typeface="Times New Roman"/>
                <a:cs typeface="Times New Roman"/>
              </a:rPr>
              <a:t>Air.</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Berbangga sebagai bagian dari</a:t>
            </a:r>
            <a:r>
              <a:rPr sz="1900" spc="-10" dirty="0">
                <a:latin typeface="Times New Roman"/>
                <a:cs typeface="Times New Roman"/>
              </a:rPr>
              <a:t> </a:t>
            </a:r>
            <a:r>
              <a:rPr sz="1900" spc="-5" dirty="0">
                <a:latin typeface="Times New Roman"/>
                <a:cs typeface="Times New Roman"/>
              </a:rPr>
              <a:t>Indonesia.</a:t>
            </a:r>
            <a:endParaRPr sz="1900" dirty="0">
              <a:latin typeface="Times New Roman"/>
              <a:cs typeface="Times New Roman"/>
            </a:endParaRPr>
          </a:p>
          <a:p>
            <a:pPr marL="469900" marR="835660" indent="-457834">
              <a:lnSpc>
                <a:spcPct val="130000"/>
              </a:lnSpc>
              <a:spcBef>
                <a:spcPts val="459"/>
              </a:spcBef>
              <a:buAutoNum type="alphaLcParenR"/>
              <a:tabLst>
                <a:tab pos="469900" algn="l"/>
                <a:tab pos="470534" algn="l"/>
              </a:tabLst>
            </a:pPr>
            <a:r>
              <a:rPr sz="1900" spc="-10" dirty="0">
                <a:latin typeface="Times New Roman"/>
                <a:cs typeface="Times New Roman"/>
              </a:rPr>
              <a:t>Memajukan pergaulan demi </a:t>
            </a:r>
            <a:r>
              <a:rPr sz="1900" spc="-5" dirty="0">
                <a:latin typeface="Times New Roman"/>
                <a:cs typeface="Times New Roman"/>
              </a:rPr>
              <a:t>persatuan dan kesatuan bangsa yang </a:t>
            </a:r>
            <a:r>
              <a:rPr sz="1900" spc="-15" dirty="0">
                <a:latin typeface="Times New Roman"/>
                <a:cs typeface="Times New Roman"/>
              </a:rPr>
              <a:t>ber-  </a:t>
            </a:r>
            <a:r>
              <a:rPr sz="1900" spc="-5" dirty="0">
                <a:latin typeface="Times New Roman"/>
                <a:cs typeface="Times New Roman"/>
              </a:rPr>
              <a:t>Bhinneka </a:t>
            </a:r>
            <a:r>
              <a:rPr sz="1900" spc="-15" dirty="0">
                <a:latin typeface="Times New Roman"/>
                <a:cs typeface="Times New Roman"/>
              </a:rPr>
              <a:t>Tunggal</a:t>
            </a:r>
            <a:r>
              <a:rPr sz="1900" spc="-35" dirty="0">
                <a:latin typeface="Times New Roman"/>
                <a:cs typeface="Times New Roman"/>
              </a:rPr>
              <a:t> </a:t>
            </a:r>
            <a:r>
              <a:rPr sz="1900" spc="-5" dirty="0">
                <a:latin typeface="Times New Roman"/>
                <a:cs typeface="Times New Roman"/>
              </a:rPr>
              <a:t>Ika.</a:t>
            </a:r>
            <a:endParaRPr sz="1900" dirty="0">
              <a:latin typeface="Times New Roman"/>
              <a:cs typeface="Times New Roman"/>
            </a:endParaRPr>
          </a:p>
        </p:txBody>
      </p:sp>
      <p:sp>
        <p:nvSpPr>
          <p:cNvPr id="8" name="object 8"/>
          <p:cNvSpPr/>
          <p:nvPr/>
        </p:nvSpPr>
        <p:spPr>
          <a:xfrm>
            <a:off x="3276600" y="5486400"/>
            <a:ext cx="1905000" cy="11490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2057400" y="533400"/>
            <a:ext cx="6395085" cy="5055870"/>
          </a:xfrm>
          <a:prstGeom prst="rect">
            <a:avLst/>
          </a:prstGeom>
        </p:spPr>
        <p:txBody>
          <a:bodyPr vert="horz" wrap="square" lIns="0" tIns="12065" rIns="0" bIns="0" rtlCol="0">
            <a:spAutoFit/>
          </a:bodyPr>
          <a:lstStyle/>
          <a:p>
            <a:pPr marL="12700">
              <a:lnSpc>
                <a:spcPct val="100000"/>
              </a:lnSpc>
              <a:spcBef>
                <a:spcPts val="95"/>
              </a:spcBef>
              <a:tabLst>
                <a:tab pos="374015" algn="l"/>
              </a:tabLst>
            </a:pPr>
            <a:r>
              <a:rPr sz="1900" spc="-5" dirty="0">
                <a:latin typeface="Times New Roman"/>
                <a:cs typeface="Times New Roman"/>
              </a:rPr>
              <a:t>4.	( Kerakyatan </a:t>
            </a:r>
            <a:r>
              <a:rPr sz="1900" dirty="0">
                <a:latin typeface="Times New Roman"/>
                <a:cs typeface="Times New Roman"/>
              </a:rPr>
              <a:t>yang </a:t>
            </a:r>
            <a:r>
              <a:rPr sz="1900" spc="-5" dirty="0">
                <a:latin typeface="Times New Roman"/>
                <a:cs typeface="Times New Roman"/>
              </a:rPr>
              <a:t>dipimpin oleh hikmat kebijaksaaan</a:t>
            </a:r>
            <a:r>
              <a:rPr sz="1900" spc="10" dirty="0">
                <a:latin typeface="Times New Roman"/>
                <a:cs typeface="Times New Roman"/>
              </a:rPr>
              <a:t> </a:t>
            </a:r>
            <a:r>
              <a:rPr sz="1900" spc="-5" dirty="0">
                <a:latin typeface="Times New Roman"/>
                <a:cs typeface="Times New Roman"/>
              </a:rPr>
              <a:t>dalam</a:t>
            </a:r>
            <a:endParaRPr sz="1900" dirty="0">
              <a:latin typeface="Times New Roman"/>
              <a:cs typeface="Times New Roman"/>
            </a:endParaRPr>
          </a:p>
          <a:p>
            <a:pPr marL="355600">
              <a:lnSpc>
                <a:spcPct val="100000"/>
              </a:lnSpc>
              <a:spcBef>
                <a:spcPts val="5"/>
              </a:spcBef>
            </a:pPr>
            <a:r>
              <a:rPr sz="1900" spc="-5" dirty="0">
                <a:latin typeface="Times New Roman"/>
                <a:cs typeface="Times New Roman"/>
              </a:rPr>
              <a:t>permusyawaratan / perwakilan</a:t>
            </a:r>
            <a:r>
              <a:rPr sz="1900" spc="20" dirty="0">
                <a:latin typeface="Times New Roman"/>
                <a:cs typeface="Times New Roman"/>
              </a:rPr>
              <a:t> </a:t>
            </a:r>
            <a:r>
              <a:rPr sz="1900" spc="-5" dirty="0">
                <a:latin typeface="Times New Roman"/>
                <a:cs typeface="Times New Roman"/>
              </a:rPr>
              <a:t>)</a:t>
            </a:r>
            <a:endParaRPr sz="1900" dirty="0">
              <a:latin typeface="Times New Roman"/>
              <a:cs typeface="Times New Roman"/>
            </a:endParaRPr>
          </a:p>
          <a:p>
            <a:pPr marL="355600" marR="5080" indent="571500">
              <a:lnSpc>
                <a:spcPct val="130000"/>
              </a:lnSpc>
              <a:spcBef>
                <a:spcPts val="155"/>
              </a:spcBef>
            </a:pPr>
            <a:r>
              <a:rPr sz="1900" spc="-5" dirty="0">
                <a:latin typeface="Times New Roman"/>
                <a:cs typeface="Times New Roman"/>
              </a:rPr>
              <a:t>Lambang sila </a:t>
            </a:r>
            <a:r>
              <a:rPr sz="1900" spc="-10" dirty="0">
                <a:latin typeface="Times New Roman"/>
                <a:cs typeface="Times New Roman"/>
              </a:rPr>
              <a:t>keempat </a:t>
            </a:r>
            <a:r>
              <a:rPr sz="1900" spc="-5" dirty="0">
                <a:latin typeface="Times New Roman"/>
                <a:cs typeface="Times New Roman"/>
              </a:rPr>
              <a:t>adalah kepala banteng. Kepala  banteng merupakan hewan sosial </a:t>
            </a:r>
            <a:r>
              <a:rPr sz="1900" dirty="0">
                <a:latin typeface="Times New Roman"/>
                <a:cs typeface="Times New Roman"/>
              </a:rPr>
              <a:t>yang </a:t>
            </a:r>
            <a:r>
              <a:rPr sz="1900" spc="-5" dirty="0">
                <a:latin typeface="Times New Roman"/>
                <a:cs typeface="Times New Roman"/>
              </a:rPr>
              <a:t>suka berkumpul seperti  halnya musyawarah di </a:t>
            </a:r>
            <a:r>
              <a:rPr sz="1900" spc="-10" dirty="0">
                <a:latin typeface="Times New Roman"/>
                <a:cs typeface="Times New Roman"/>
              </a:rPr>
              <a:t>mana </a:t>
            </a:r>
            <a:r>
              <a:rPr sz="1900" spc="-5" dirty="0">
                <a:latin typeface="Times New Roman"/>
                <a:cs typeface="Times New Roman"/>
              </a:rPr>
              <a:t>orang-orang harus berkumpul  untuk </a:t>
            </a:r>
            <a:r>
              <a:rPr sz="1900" spc="-10" dirty="0">
                <a:latin typeface="Times New Roman"/>
                <a:cs typeface="Times New Roman"/>
              </a:rPr>
              <a:t>mendiskusikan</a:t>
            </a:r>
            <a:r>
              <a:rPr sz="1900" spc="45" dirty="0">
                <a:latin typeface="Times New Roman"/>
                <a:cs typeface="Times New Roman"/>
              </a:rPr>
              <a:t> </a:t>
            </a:r>
            <a:r>
              <a:rPr sz="1900" spc="-5" dirty="0">
                <a:latin typeface="Times New Roman"/>
                <a:cs typeface="Times New Roman"/>
              </a:rPr>
              <a:t>sesuatu.</a:t>
            </a:r>
            <a:endParaRPr sz="1900" dirty="0">
              <a:latin typeface="Times New Roman"/>
              <a:cs typeface="Times New Roman"/>
            </a:endParaRPr>
          </a:p>
          <a:p>
            <a:pPr marL="355600">
              <a:lnSpc>
                <a:spcPct val="100000"/>
              </a:lnSpc>
              <a:spcBef>
                <a:spcPts val="1140"/>
              </a:spcBef>
            </a:pPr>
            <a:r>
              <a:rPr sz="1900" spc="-5" dirty="0">
                <a:latin typeface="Times New Roman"/>
                <a:cs typeface="Times New Roman"/>
              </a:rPr>
              <a:t>Makna sila ini adalah:</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Mengutamakan kepentingan negara dan</a:t>
            </a:r>
            <a:r>
              <a:rPr sz="1900" spc="15" dirty="0">
                <a:latin typeface="Times New Roman"/>
                <a:cs typeface="Times New Roman"/>
              </a:rPr>
              <a:t> </a:t>
            </a:r>
            <a:r>
              <a:rPr sz="1900" spc="-5" dirty="0">
                <a:latin typeface="Times New Roman"/>
                <a:cs typeface="Times New Roman"/>
              </a:rPr>
              <a:t>masyarakat.</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20" dirty="0">
                <a:latin typeface="Times New Roman"/>
                <a:cs typeface="Times New Roman"/>
              </a:rPr>
              <a:t>Tidak </a:t>
            </a:r>
            <a:r>
              <a:rPr sz="1900" spc="-10" dirty="0">
                <a:latin typeface="Times New Roman"/>
                <a:cs typeface="Times New Roman"/>
              </a:rPr>
              <a:t>memaksakan </a:t>
            </a:r>
            <a:r>
              <a:rPr sz="1900" spc="-5" dirty="0">
                <a:latin typeface="Times New Roman"/>
                <a:cs typeface="Times New Roman"/>
              </a:rPr>
              <a:t>kehendak kepada orang</a:t>
            </a:r>
            <a:r>
              <a:rPr sz="1900" spc="80"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a:p>
            <a:pPr marL="469900" marR="479425" indent="-457834">
              <a:lnSpc>
                <a:spcPct val="130000"/>
              </a:lnSpc>
              <a:spcBef>
                <a:spcPts val="459"/>
              </a:spcBef>
              <a:buAutoNum type="alphaLcParenR"/>
              <a:tabLst>
                <a:tab pos="469900" algn="l"/>
                <a:tab pos="470534" algn="l"/>
              </a:tabLst>
            </a:pPr>
            <a:r>
              <a:rPr sz="1900" spc="-5" dirty="0">
                <a:latin typeface="Times New Roman"/>
                <a:cs typeface="Times New Roman"/>
              </a:rPr>
              <a:t>Mengutamakan budaya </a:t>
            </a:r>
            <a:r>
              <a:rPr sz="1900" spc="-10" dirty="0">
                <a:latin typeface="Times New Roman"/>
                <a:cs typeface="Times New Roman"/>
              </a:rPr>
              <a:t>rembug </a:t>
            </a:r>
            <a:r>
              <a:rPr sz="1900" spc="-5" dirty="0">
                <a:latin typeface="Times New Roman"/>
                <a:cs typeface="Times New Roman"/>
              </a:rPr>
              <a:t>atau musyawarah dalam  </a:t>
            </a:r>
            <a:r>
              <a:rPr sz="1900" spc="-10" dirty="0">
                <a:latin typeface="Times New Roman"/>
                <a:cs typeface="Times New Roman"/>
              </a:rPr>
              <a:t>mengambil </a:t>
            </a:r>
            <a:r>
              <a:rPr sz="1900" spc="-5" dirty="0">
                <a:latin typeface="Times New Roman"/>
                <a:cs typeface="Times New Roman"/>
              </a:rPr>
              <a:t>keputusan</a:t>
            </a:r>
            <a:r>
              <a:rPr sz="1900" spc="50" dirty="0">
                <a:latin typeface="Times New Roman"/>
                <a:cs typeface="Times New Roman"/>
              </a:rPr>
              <a:t> </a:t>
            </a:r>
            <a:r>
              <a:rPr sz="1900" spc="-10" dirty="0">
                <a:latin typeface="Times New Roman"/>
                <a:cs typeface="Times New Roman"/>
              </a:rPr>
              <a:t>bersama.</a:t>
            </a:r>
            <a:endParaRPr sz="1900" dirty="0">
              <a:latin typeface="Times New Roman"/>
              <a:cs typeface="Times New Roman"/>
            </a:endParaRPr>
          </a:p>
          <a:p>
            <a:pPr marL="469900" indent="-457834">
              <a:lnSpc>
                <a:spcPct val="100000"/>
              </a:lnSpc>
              <a:spcBef>
                <a:spcPts val="1140"/>
              </a:spcBef>
              <a:buAutoNum type="alphaLcParenR"/>
              <a:tabLst>
                <a:tab pos="469900" algn="l"/>
                <a:tab pos="470534" algn="l"/>
              </a:tabLst>
            </a:pPr>
            <a:r>
              <a:rPr sz="1900" spc="-5" dirty="0">
                <a:latin typeface="Times New Roman"/>
                <a:cs typeface="Times New Roman"/>
              </a:rPr>
              <a:t>Berrembug atau bermusyawarah </a:t>
            </a:r>
            <a:r>
              <a:rPr sz="1900" spc="-10" dirty="0">
                <a:latin typeface="Times New Roman"/>
                <a:cs typeface="Times New Roman"/>
              </a:rPr>
              <a:t>sampai mencapai</a:t>
            </a:r>
            <a:r>
              <a:rPr sz="1900" spc="80" dirty="0">
                <a:latin typeface="Times New Roman"/>
                <a:cs typeface="Times New Roman"/>
              </a:rPr>
              <a:t> </a:t>
            </a:r>
            <a:r>
              <a:rPr sz="1900" spc="-5" dirty="0">
                <a:latin typeface="Times New Roman"/>
                <a:cs typeface="Times New Roman"/>
              </a:rPr>
              <a:t>konsensus</a:t>
            </a:r>
            <a:endParaRPr sz="1900" dirty="0">
              <a:latin typeface="Times New Roman"/>
              <a:cs typeface="Times New Roman"/>
            </a:endParaRPr>
          </a:p>
          <a:p>
            <a:pPr marL="469900">
              <a:lnSpc>
                <a:spcPct val="100000"/>
              </a:lnSpc>
              <a:spcBef>
                <a:spcPts val="685"/>
              </a:spcBef>
            </a:pPr>
            <a:r>
              <a:rPr sz="1900" spc="-5" dirty="0">
                <a:latin typeface="Times New Roman"/>
                <a:cs typeface="Times New Roman"/>
              </a:rPr>
              <a:t>atau kata </a:t>
            </a:r>
            <a:r>
              <a:rPr sz="1900" spc="-10" dirty="0">
                <a:latin typeface="Times New Roman"/>
                <a:cs typeface="Times New Roman"/>
              </a:rPr>
              <a:t>mufakat </a:t>
            </a:r>
            <a:r>
              <a:rPr sz="1900" spc="-5" dirty="0">
                <a:latin typeface="Times New Roman"/>
                <a:cs typeface="Times New Roman"/>
              </a:rPr>
              <a:t>diliputi dengan </a:t>
            </a:r>
            <a:r>
              <a:rPr sz="1900" spc="-10" dirty="0">
                <a:latin typeface="Times New Roman"/>
                <a:cs typeface="Times New Roman"/>
              </a:rPr>
              <a:t>semangat</a:t>
            </a:r>
            <a:r>
              <a:rPr sz="1900" spc="65" dirty="0">
                <a:latin typeface="Times New Roman"/>
                <a:cs typeface="Times New Roman"/>
              </a:rPr>
              <a:t> </a:t>
            </a:r>
            <a:r>
              <a:rPr sz="1900" spc="-5" dirty="0">
                <a:latin typeface="Times New Roman"/>
                <a:cs typeface="Times New Roman"/>
              </a:rPr>
              <a:t>kekeluargaan.</a:t>
            </a:r>
            <a:endParaRPr sz="1900" dirty="0">
              <a:latin typeface="Times New Roman"/>
              <a:cs typeface="Times New Roman"/>
            </a:endParaRPr>
          </a:p>
        </p:txBody>
      </p:sp>
      <p:sp>
        <p:nvSpPr>
          <p:cNvPr id="17" name="object 17"/>
          <p:cNvSpPr/>
          <p:nvPr/>
        </p:nvSpPr>
        <p:spPr>
          <a:xfrm>
            <a:off x="152400" y="1524000"/>
            <a:ext cx="1447800" cy="213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838200" y="609600"/>
            <a:ext cx="7637145" cy="4630420"/>
          </a:xfrm>
          <a:prstGeom prst="rect">
            <a:avLst/>
          </a:prstGeom>
        </p:spPr>
        <p:txBody>
          <a:bodyPr vert="horz" wrap="square" lIns="0" tIns="157480" rIns="0" bIns="0" rtlCol="0">
            <a:spAutoFit/>
          </a:bodyPr>
          <a:lstStyle/>
          <a:p>
            <a:pPr marL="12700">
              <a:lnSpc>
                <a:spcPct val="100000"/>
              </a:lnSpc>
              <a:spcBef>
                <a:spcPts val="1240"/>
              </a:spcBef>
              <a:tabLst>
                <a:tab pos="372745" algn="l"/>
              </a:tabLst>
            </a:pPr>
            <a:r>
              <a:rPr sz="1900" spc="-5" dirty="0">
                <a:latin typeface="Times New Roman"/>
                <a:cs typeface="Times New Roman"/>
              </a:rPr>
              <a:t>5.	( Keadilan sosial bagi seluruh </a:t>
            </a:r>
            <a:r>
              <a:rPr sz="1900" dirty="0">
                <a:latin typeface="Times New Roman"/>
                <a:cs typeface="Times New Roman"/>
              </a:rPr>
              <a:t>rakyat </a:t>
            </a:r>
            <a:r>
              <a:rPr sz="1900" spc="-5" dirty="0">
                <a:latin typeface="Times New Roman"/>
                <a:cs typeface="Times New Roman"/>
              </a:rPr>
              <a:t>Indonesia</a:t>
            </a:r>
            <a:r>
              <a:rPr sz="1900" spc="15" dirty="0">
                <a:latin typeface="Times New Roman"/>
                <a:cs typeface="Times New Roman"/>
              </a:rPr>
              <a:t> </a:t>
            </a:r>
            <a:r>
              <a:rPr sz="1900" spc="-5" dirty="0">
                <a:latin typeface="Times New Roman"/>
                <a:cs typeface="Times New Roman"/>
              </a:rPr>
              <a:t>)</a:t>
            </a:r>
            <a:endParaRPr sz="1900" dirty="0">
              <a:latin typeface="Times New Roman"/>
              <a:cs typeface="Times New Roman"/>
            </a:endParaRPr>
          </a:p>
          <a:p>
            <a:pPr marL="354965" marR="479425" indent="571500">
              <a:lnSpc>
                <a:spcPct val="130000"/>
              </a:lnSpc>
              <a:spcBef>
                <a:spcPts val="455"/>
              </a:spcBef>
            </a:pPr>
            <a:r>
              <a:rPr sz="1900" spc="-5" dirty="0">
                <a:latin typeface="Times New Roman"/>
                <a:cs typeface="Times New Roman"/>
              </a:rPr>
              <a:t>Lambang sila </a:t>
            </a:r>
            <a:r>
              <a:rPr sz="1900" spc="-10" dirty="0">
                <a:latin typeface="Times New Roman"/>
                <a:cs typeface="Times New Roman"/>
              </a:rPr>
              <a:t>kelima </a:t>
            </a:r>
            <a:r>
              <a:rPr sz="1900" spc="-5" dirty="0">
                <a:latin typeface="Times New Roman"/>
                <a:cs typeface="Times New Roman"/>
              </a:rPr>
              <a:t>adalah padi dan kapas. Padi dan kapas  merupakan kebutuhan dasar setiap </a:t>
            </a:r>
            <a:r>
              <a:rPr sz="1900" spc="-10" dirty="0">
                <a:latin typeface="Times New Roman"/>
                <a:cs typeface="Times New Roman"/>
              </a:rPr>
              <a:t>manusia </a:t>
            </a:r>
            <a:r>
              <a:rPr sz="1900" dirty="0">
                <a:latin typeface="Times New Roman"/>
                <a:cs typeface="Times New Roman"/>
              </a:rPr>
              <a:t>yakni </a:t>
            </a:r>
            <a:r>
              <a:rPr sz="1900" spc="-5" dirty="0">
                <a:latin typeface="Times New Roman"/>
                <a:cs typeface="Times New Roman"/>
              </a:rPr>
              <a:t>pangan dan sandang  sebagai syarat </a:t>
            </a:r>
            <a:r>
              <a:rPr sz="1900" spc="-10" dirty="0">
                <a:latin typeface="Times New Roman"/>
                <a:cs typeface="Times New Roman"/>
              </a:rPr>
              <a:t>utama </a:t>
            </a:r>
            <a:r>
              <a:rPr sz="1900" spc="-5" dirty="0">
                <a:latin typeface="Times New Roman"/>
                <a:cs typeface="Times New Roman"/>
              </a:rPr>
              <a:t>untuk </a:t>
            </a:r>
            <a:r>
              <a:rPr sz="1900" spc="-10" dirty="0">
                <a:latin typeface="Times New Roman"/>
                <a:cs typeface="Times New Roman"/>
              </a:rPr>
              <a:t>mencapai kemakmuran </a:t>
            </a:r>
            <a:r>
              <a:rPr sz="1900" spc="-5" dirty="0">
                <a:latin typeface="Times New Roman"/>
                <a:cs typeface="Times New Roman"/>
              </a:rPr>
              <a:t>yang merupakan  tujuann </a:t>
            </a:r>
            <a:r>
              <a:rPr sz="1900" spc="-10" dirty="0">
                <a:latin typeface="Times New Roman"/>
                <a:cs typeface="Times New Roman"/>
              </a:rPr>
              <a:t>utama </a:t>
            </a:r>
            <a:r>
              <a:rPr sz="1900" spc="-5" dirty="0">
                <a:latin typeface="Times New Roman"/>
                <a:cs typeface="Times New Roman"/>
              </a:rPr>
              <a:t>bagi sila ke </a:t>
            </a:r>
            <a:r>
              <a:rPr sz="1900" spc="-10" dirty="0">
                <a:latin typeface="Times New Roman"/>
                <a:cs typeface="Times New Roman"/>
              </a:rPr>
              <a:t>lima</a:t>
            </a:r>
            <a:r>
              <a:rPr sz="1900" spc="30" dirty="0">
                <a:latin typeface="Times New Roman"/>
                <a:cs typeface="Times New Roman"/>
              </a:rPr>
              <a:t> </a:t>
            </a:r>
            <a:r>
              <a:rPr sz="1900" spc="-5" dirty="0">
                <a:latin typeface="Times New Roman"/>
                <a:cs typeface="Times New Roman"/>
              </a:rPr>
              <a:t>ini.</a:t>
            </a:r>
            <a:endParaRPr sz="1900" dirty="0">
              <a:latin typeface="Times New Roman"/>
              <a:cs typeface="Times New Roman"/>
            </a:endParaRPr>
          </a:p>
          <a:p>
            <a:pPr marL="354965">
              <a:lnSpc>
                <a:spcPct val="100000"/>
              </a:lnSpc>
              <a:spcBef>
                <a:spcPts val="1140"/>
              </a:spcBef>
            </a:pPr>
            <a:r>
              <a:rPr sz="1900" spc="-5" dirty="0">
                <a:latin typeface="Times New Roman"/>
                <a:cs typeface="Times New Roman"/>
              </a:rPr>
              <a:t>Makna sila ini</a:t>
            </a:r>
            <a:r>
              <a:rPr sz="1900" dirty="0">
                <a:latin typeface="Times New Roman"/>
                <a:cs typeface="Times New Roman"/>
              </a:rPr>
              <a:t> </a:t>
            </a:r>
            <a:r>
              <a:rPr sz="1900" spc="-5" dirty="0">
                <a:latin typeface="Times New Roman"/>
                <a:cs typeface="Times New Roman"/>
              </a:rPr>
              <a:t>adalah:</a:t>
            </a:r>
            <a:endParaRPr sz="1900" dirty="0">
              <a:latin typeface="Times New Roman"/>
              <a:cs typeface="Times New Roman"/>
            </a:endParaRPr>
          </a:p>
          <a:p>
            <a:pPr marL="469265" indent="-457200">
              <a:lnSpc>
                <a:spcPct val="100000"/>
              </a:lnSpc>
              <a:spcBef>
                <a:spcPts val="1140"/>
              </a:spcBef>
              <a:buAutoNum type="alphaLcParenR"/>
              <a:tabLst>
                <a:tab pos="469265" algn="l"/>
                <a:tab pos="469900" algn="l"/>
              </a:tabLst>
            </a:pPr>
            <a:r>
              <a:rPr sz="1900" spc="-5" dirty="0">
                <a:latin typeface="Times New Roman"/>
                <a:cs typeface="Times New Roman"/>
              </a:rPr>
              <a:t>Bersikap adil terhadap</a:t>
            </a:r>
            <a:r>
              <a:rPr sz="1900" spc="-15" dirty="0">
                <a:latin typeface="Times New Roman"/>
                <a:cs typeface="Times New Roman"/>
              </a:rPr>
              <a:t> </a:t>
            </a:r>
            <a:r>
              <a:rPr sz="1900" spc="-10" dirty="0">
                <a:latin typeface="Times New Roman"/>
                <a:cs typeface="Times New Roman"/>
              </a:rPr>
              <a:t>sesama.</a:t>
            </a:r>
            <a:endParaRPr sz="1900" dirty="0">
              <a:latin typeface="Times New Roman"/>
              <a:cs typeface="Times New Roman"/>
            </a:endParaRPr>
          </a:p>
          <a:p>
            <a:pPr marL="469265" indent="-457200">
              <a:lnSpc>
                <a:spcPct val="100000"/>
              </a:lnSpc>
              <a:spcBef>
                <a:spcPts val="1140"/>
              </a:spcBef>
              <a:buAutoNum type="alphaLcParenR"/>
              <a:tabLst>
                <a:tab pos="469265" algn="l"/>
                <a:tab pos="469900" algn="l"/>
              </a:tabLst>
            </a:pPr>
            <a:r>
              <a:rPr sz="1900" spc="-5" dirty="0">
                <a:latin typeface="Times New Roman"/>
                <a:cs typeface="Times New Roman"/>
              </a:rPr>
              <a:t>Menghormati hak-hak orang</a:t>
            </a:r>
            <a:r>
              <a:rPr sz="1900" spc="45"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a:p>
            <a:pPr marL="469265" indent="-457200">
              <a:lnSpc>
                <a:spcPct val="100000"/>
              </a:lnSpc>
              <a:spcBef>
                <a:spcPts val="1140"/>
              </a:spcBef>
              <a:buAutoNum type="alphaLcParenR"/>
              <a:tabLst>
                <a:tab pos="469265" algn="l"/>
                <a:tab pos="469900" algn="l"/>
              </a:tabLst>
            </a:pPr>
            <a:r>
              <a:rPr sz="1900" spc="-5" dirty="0">
                <a:latin typeface="Times New Roman"/>
                <a:cs typeface="Times New Roman"/>
              </a:rPr>
              <a:t>Menolong</a:t>
            </a:r>
            <a:r>
              <a:rPr sz="1900" spc="15" dirty="0">
                <a:latin typeface="Times New Roman"/>
                <a:cs typeface="Times New Roman"/>
              </a:rPr>
              <a:t> </a:t>
            </a:r>
            <a:r>
              <a:rPr sz="1900" spc="-10" dirty="0">
                <a:latin typeface="Times New Roman"/>
                <a:cs typeface="Times New Roman"/>
              </a:rPr>
              <a:t>sesama.</a:t>
            </a:r>
            <a:endParaRPr sz="1900" dirty="0">
              <a:latin typeface="Times New Roman"/>
              <a:cs typeface="Times New Roman"/>
            </a:endParaRPr>
          </a:p>
          <a:p>
            <a:pPr marL="469265" indent="-457200">
              <a:lnSpc>
                <a:spcPct val="100000"/>
              </a:lnSpc>
              <a:spcBef>
                <a:spcPts val="1140"/>
              </a:spcBef>
              <a:buAutoNum type="alphaLcParenR"/>
              <a:tabLst>
                <a:tab pos="469265" algn="l"/>
                <a:tab pos="469900" algn="l"/>
              </a:tabLst>
            </a:pPr>
            <a:r>
              <a:rPr sz="1900" spc="-10" dirty="0">
                <a:latin typeface="Times New Roman"/>
                <a:cs typeface="Times New Roman"/>
              </a:rPr>
              <a:t>Menghargai </a:t>
            </a:r>
            <a:r>
              <a:rPr sz="1900" spc="-5" dirty="0">
                <a:latin typeface="Times New Roman"/>
                <a:cs typeface="Times New Roman"/>
              </a:rPr>
              <a:t>orang</a:t>
            </a:r>
            <a:r>
              <a:rPr sz="1900" spc="5" dirty="0">
                <a:latin typeface="Times New Roman"/>
                <a:cs typeface="Times New Roman"/>
              </a:rPr>
              <a:t> </a:t>
            </a:r>
            <a:r>
              <a:rPr sz="1900" spc="-5" dirty="0">
                <a:latin typeface="Times New Roman"/>
                <a:cs typeface="Times New Roman"/>
              </a:rPr>
              <a:t>lain.</a:t>
            </a:r>
            <a:endParaRPr sz="1900" dirty="0">
              <a:latin typeface="Times New Roman"/>
              <a:cs typeface="Times New Roman"/>
            </a:endParaRPr>
          </a:p>
          <a:p>
            <a:pPr marL="469265" indent="-457200">
              <a:lnSpc>
                <a:spcPct val="100000"/>
              </a:lnSpc>
              <a:spcBef>
                <a:spcPts val="1145"/>
              </a:spcBef>
              <a:buAutoNum type="alphaLcParenR"/>
              <a:tabLst>
                <a:tab pos="469265" algn="l"/>
                <a:tab pos="469900" algn="l"/>
              </a:tabLst>
            </a:pPr>
            <a:r>
              <a:rPr sz="1900" spc="-5" dirty="0">
                <a:latin typeface="Times New Roman"/>
                <a:cs typeface="Times New Roman"/>
              </a:rPr>
              <a:t>Melakukan pekerjaan yang </a:t>
            </a:r>
            <a:r>
              <a:rPr sz="1900" spc="-10" dirty="0">
                <a:latin typeface="Times New Roman"/>
                <a:cs typeface="Times New Roman"/>
              </a:rPr>
              <a:t>berguna </a:t>
            </a:r>
            <a:r>
              <a:rPr sz="1900" spc="-5" dirty="0">
                <a:latin typeface="Times New Roman"/>
                <a:cs typeface="Times New Roman"/>
              </a:rPr>
              <a:t>bagi kepentingan </a:t>
            </a:r>
            <a:r>
              <a:rPr sz="1900" spc="-10" dirty="0">
                <a:latin typeface="Times New Roman"/>
                <a:cs typeface="Times New Roman"/>
              </a:rPr>
              <a:t>umum </a:t>
            </a:r>
            <a:r>
              <a:rPr sz="1900" spc="-5" dirty="0">
                <a:latin typeface="Times New Roman"/>
                <a:cs typeface="Times New Roman"/>
              </a:rPr>
              <a:t>dan</a:t>
            </a:r>
            <a:r>
              <a:rPr sz="1900" spc="114" dirty="0">
                <a:latin typeface="Times New Roman"/>
                <a:cs typeface="Times New Roman"/>
              </a:rPr>
              <a:t> </a:t>
            </a:r>
            <a:r>
              <a:rPr sz="1900" spc="-10" dirty="0">
                <a:latin typeface="Times New Roman"/>
                <a:cs typeface="Times New Roman"/>
              </a:rPr>
              <a:t>bersama.</a:t>
            </a:r>
            <a:endParaRPr sz="1900" dirty="0">
              <a:latin typeface="Times New Roman"/>
              <a:cs typeface="Times New Roman"/>
            </a:endParaRPr>
          </a:p>
        </p:txBody>
      </p:sp>
      <p:sp>
        <p:nvSpPr>
          <p:cNvPr id="12" name="object 12"/>
          <p:cNvSpPr/>
          <p:nvPr/>
        </p:nvSpPr>
        <p:spPr>
          <a:xfrm>
            <a:off x="5638800" y="2819400"/>
            <a:ext cx="1676400" cy="198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2105" y="374395"/>
            <a:ext cx="5937885" cy="330835"/>
          </a:xfrm>
          <a:prstGeom prst="rect">
            <a:avLst/>
          </a:prstGeom>
        </p:spPr>
        <p:txBody>
          <a:bodyPr vert="horz" wrap="square" lIns="0" tIns="13335" rIns="0" bIns="0" rtlCol="0">
            <a:spAutoFit/>
          </a:bodyPr>
          <a:lstStyle/>
          <a:p>
            <a:pPr marL="12700">
              <a:lnSpc>
                <a:spcPct val="100000"/>
              </a:lnSpc>
              <a:spcBef>
                <a:spcPts val="105"/>
              </a:spcBef>
            </a:pPr>
            <a:r>
              <a:rPr sz="2000" b="1" spc="-50" dirty="0">
                <a:latin typeface="Times New Roman"/>
                <a:cs typeface="Times New Roman"/>
              </a:rPr>
              <a:t>BATANG </a:t>
            </a:r>
            <a:r>
              <a:rPr sz="2000" b="1" dirty="0">
                <a:latin typeface="Times New Roman"/>
                <a:cs typeface="Times New Roman"/>
              </a:rPr>
              <a:t>TUBUH </a:t>
            </a:r>
            <a:r>
              <a:rPr sz="2000" b="1" spc="5" dirty="0">
                <a:latin typeface="Times New Roman"/>
                <a:cs typeface="Times New Roman"/>
              </a:rPr>
              <a:t>UNDANG-UNDANG </a:t>
            </a:r>
            <a:r>
              <a:rPr sz="2000" b="1" dirty="0">
                <a:latin typeface="Times New Roman"/>
                <a:cs typeface="Times New Roman"/>
              </a:rPr>
              <a:t>DASAR</a:t>
            </a:r>
            <a:r>
              <a:rPr sz="2000" b="1" spc="-85" dirty="0">
                <a:latin typeface="Times New Roman"/>
                <a:cs typeface="Times New Roman"/>
              </a:rPr>
              <a:t> </a:t>
            </a:r>
            <a:r>
              <a:rPr sz="2000" b="1" dirty="0">
                <a:latin typeface="Times New Roman"/>
                <a:cs typeface="Times New Roman"/>
              </a:rPr>
              <a:t>1945</a:t>
            </a:r>
            <a:endParaRPr sz="2000">
              <a:latin typeface="Times New Roman"/>
              <a:cs typeface="Times New Roman"/>
            </a:endParaRPr>
          </a:p>
        </p:txBody>
      </p:sp>
      <p:sp>
        <p:nvSpPr>
          <p:cNvPr id="4" name="object 4"/>
          <p:cNvSpPr txBox="1"/>
          <p:nvPr/>
        </p:nvSpPr>
        <p:spPr>
          <a:xfrm>
            <a:off x="535940" y="769975"/>
            <a:ext cx="7938134" cy="5529580"/>
          </a:xfrm>
          <a:prstGeom prst="rect">
            <a:avLst/>
          </a:prstGeom>
        </p:spPr>
        <p:txBody>
          <a:bodyPr vert="horz" wrap="square" lIns="0" tIns="134620" rIns="0" bIns="0" rtlCol="0">
            <a:spAutoFit/>
          </a:bodyPr>
          <a:lstStyle/>
          <a:p>
            <a:pPr marL="450215" indent="-438150">
              <a:lnSpc>
                <a:spcPct val="100000"/>
              </a:lnSpc>
              <a:spcBef>
                <a:spcPts val="1060"/>
              </a:spcBef>
              <a:buAutoNum type="alphaUcPeriod"/>
              <a:tabLst>
                <a:tab pos="450215" algn="l"/>
                <a:tab pos="450850" algn="l"/>
              </a:tabLst>
            </a:pPr>
            <a:r>
              <a:rPr sz="2000" b="1" dirty="0">
                <a:latin typeface="Times New Roman"/>
                <a:cs typeface="Times New Roman"/>
              </a:rPr>
              <a:t>Pengertian Batang </a:t>
            </a:r>
            <a:r>
              <a:rPr sz="2000" b="1" spc="-35" dirty="0">
                <a:latin typeface="Times New Roman"/>
                <a:cs typeface="Times New Roman"/>
              </a:rPr>
              <a:t>Tubuh </a:t>
            </a:r>
            <a:r>
              <a:rPr sz="2000" b="1" dirty="0">
                <a:latin typeface="Times New Roman"/>
                <a:cs typeface="Times New Roman"/>
              </a:rPr>
              <a:t>UUD</a:t>
            </a:r>
            <a:r>
              <a:rPr sz="2000" b="1" spc="-65" dirty="0">
                <a:latin typeface="Times New Roman"/>
                <a:cs typeface="Times New Roman"/>
              </a:rPr>
              <a:t> </a:t>
            </a:r>
            <a:r>
              <a:rPr sz="2000" b="1" dirty="0">
                <a:latin typeface="Times New Roman"/>
                <a:cs typeface="Times New Roman"/>
              </a:rPr>
              <a:t>1945</a:t>
            </a:r>
            <a:endParaRPr sz="2000" dirty="0">
              <a:latin typeface="Times New Roman"/>
              <a:cs typeface="Times New Roman"/>
            </a:endParaRPr>
          </a:p>
          <a:p>
            <a:pPr marL="355600" marR="101600" indent="570865">
              <a:lnSpc>
                <a:spcPct val="120100"/>
              </a:lnSpc>
              <a:spcBef>
                <a:spcPts val="475"/>
              </a:spcBef>
            </a:pPr>
            <a:r>
              <a:rPr sz="2000" dirty="0">
                <a:latin typeface="Times New Roman"/>
                <a:cs typeface="Times New Roman"/>
              </a:rPr>
              <a:t>Arti </a:t>
            </a:r>
            <a:r>
              <a:rPr sz="2000" spc="-5" dirty="0">
                <a:latin typeface="Times New Roman"/>
                <a:cs typeface="Times New Roman"/>
              </a:rPr>
              <a:t>Batang </a:t>
            </a:r>
            <a:r>
              <a:rPr sz="2000" spc="-15" dirty="0">
                <a:latin typeface="Times New Roman"/>
                <a:cs typeface="Times New Roman"/>
              </a:rPr>
              <a:t>Tubuh </a:t>
            </a:r>
            <a:r>
              <a:rPr sz="2000" dirty="0">
                <a:latin typeface="Times New Roman"/>
                <a:cs typeface="Times New Roman"/>
              </a:rPr>
              <a:t>UUD 1945 </a:t>
            </a:r>
            <a:r>
              <a:rPr sz="2000" spc="-5" dirty="0">
                <a:latin typeface="Times New Roman"/>
                <a:cs typeface="Times New Roman"/>
              </a:rPr>
              <a:t>ialah </a:t>
            </a:r>
            <a:r>
              <a:rPr sz="2000" dirty="0">
                <a:latin typeface="Times New Roman"/>
                <a:cs typeface="Times New Roman"/>
              </a:rPr>
              <a:t>peraturan Negara </a:t>
            </a:r>
            <a:r>
              <a:rPr sz="2000" spc="-5" dirty="0">
                <a:latin typeface="Times New Roman"/>
                <a:cs typeface="Times New Roman"/>
              </a:rPr>
              <a:t>yang </a:t>
            </a:r>
            <a:r>
              <a:rPr sz="2000" spc="-10" dirty="0">
                <a:latin typeface="Times New Roman"/>
                <a:cs typeface="Times New Roman"/>
              </a:rPr>
              <a:t>memuat  </a:t>
            </a:r>
            <a:r>
              <a:rPr sz="2000" dirty="0">
                <a:latin typeface="Times New Roman"/>
                <a:cs typeface="Times New Roman"/>
              </a:rPr>
              <a:t>ketentuan ketentuan pokok dan menjadi salah satu </a:t>
            </a:r>
            <a:r>
              <a:rPr sz="2000" spc="-5" dirty="0">
                <a:latin typeface="Times New Roman"/>
                <a:cs typeface="Times New Roman"/>
              </a:rPr>
              <a:t>sumber </a:t>
            </a:r>
            <a:r>
              <a:rPr sz="2000" dirty="0">
                <a:latin typeface="Times New Roman"/>
                <a:cs typeface="Times New Roman"/>
              </a:rPr>
              <a:t>daripada  perundang-undangan lainnya </a:t>
            </a:r>
            <a:r>
              <a:rPr sz="2000" spc="-5" dirty="0">
                <a:latin typeface="Times New Roman"/>
                <a:cs typeface="Times New Roman"/>
              </a:rPr>
              <a:t>yang kemudian </a:t>
            </a:r>
            <a:r>
              <a:rPr sz="2000" dirty="0">
                <a:latin typeface="Times New Roman"/>
                <a:cs typeface="Times New Roman"/>
              </a:rPr>
              <a:t>dikeluarkan oleh negara</a:t>
            </a:r>
            <a:r>
              <a:rPr sz="2000" spc="-140" dirty="0">
                <a:latin typeface="Times New Roman"/>
                <a:cs typeface="Times New Roman"/>
              </a:rPr>
              <a:t> </a:t>
            </a:r>
            <a:r>
              <a:rPr sz="2000" dirty="0">
                <a:latin typeface="Times New Roman"/>
                <a:cs typeface="Times New Roman"/>
              </a:rPr>
              <a:t>itu.</a:t>
            </a:r>
          </a:p>
          <a:p>
            <a:pPr marL="436245" indent="-424180">
              <a:lnSpc>
                <a:spcPct val="100000"/>
              </a:lnSpc>
              <a:spcBef>
                <a:spcPts val="730"/>
              </a:spcBef>
              <a:buAutoNum type="alphaUcPeriod" startAt="2"/>
              <a:tabLst>
                <a:tab pos="436245" algn="l"/>
                <a:tab pos="436880" algn="l"/>
              </a:tabLst>
            </a:pPr>
            <a:r>
              <a:rPr sz="2000" b="1" dirty="0">
                <a:latin typeface="Times New Roman"/>
                <a:cs typeface="Times New Roman"/>
              </a:rPr>
              <a:t>Isi Batang </a:t>
            </a:r>
            <a:r>
              <a:rPr sz="2000" b="1" spc="-35" dirty="0">
                <a:latin typeface="Times New Roman"/>
                <a:cs typeface="Times New Roman"/>
              </a:rPr>
              <a:t>Tubuh </a:t>
            </a:r>
            <a:r>
              <a:rPr sz="2000" b="1" dirty="0">
                <a:latin typeface="Times New Roman"/>
                <a:cs typeface="Times New Roman"/>
              </a:rPr>
              <a:t>UUD</a:t>
            </a:r>
            <a:r>
              <a:rPr sz="2000" b="1" spc="-45" dirty="0">
                <a:latin typeface="Times New Roman"/>
                <a:cs typeface="Times New Roman"/>
              </a:rPr>
              <a:t> </a:t>
            </a:r>
            <a:r>
              <a:rPr sz="2000" b="1" dirty="0">
                <a:latin typeface="Times New Roman"/>
                <a:cs typeface="Times New Roman"/>
              </a:rPr>
              <a:t>1945</a:t>
            </a:r>
            <a:endParaRPr sz="2000" dirty="0">
              <a:latin typeface="Times New Roman"/>
              <a:cs typeface="Times New Roman"/>
            </a:endParaRPr>
          </a:p>
          <a:p>
            <a:pPr marL="927100">
              <a:lnSpc>
                <a:spcPct val="100000"/>
              </a:lnSpc>
              <a:spcBef>
                <a:spcPts val="480"/>
              </a:spcBef>
            </a:pPr>
            <a:r>
              <a:rPr sz="2000" spc="-5" dirty="0">
                <a:latin typeface="Times New Roman"/>
                <a:cs typeface="Times New Roman"/>
              </a:rPr>
              <a:t>Batang </a:t>
            </a:r>
            <a:r>
              <a:rPr sz="2000" spc="-15" dirty="0">
                <a:latin typeface="Times New Roman"/>
                <a:cs typeface="Times New Roman"/>
              </a:rPr>
              <a:t>Tubuh </a:t>
            </a:r>
            <a:r>
              <a:rPr sz="2000" dirty="0">
                <a:latin typeface="Times New Roman"/>
                <a:cs typeface="Times New Roman"/>
              </a:rPr>
              <a:t>UUD 1945 terdiri</a:t>
            </a:r>
            <a:r>
              <a:rPr sz="2000" spc="-95" dirty="0">
                <a:latin typeface="Times New Roman"/>
                <a:cs typeface="Times New Roman"/>
              </a:rPr>
              <a:t> </a:t>
            </a:r>
            <a:r>
              <a:rPr sz="2000" dirty="0">
                <a:latin typeface="Times New Roman"/>
                <a:cs typeface="Times New Roman"/>
              </a:rPr>
              <a:t>dari:</a:t>
            </a:r>
          </a:p>
          <a:p>
            <a:pPr marL="1727200" lvl="1" indent="-457834">
              <a:lnSpc>
                <a:spcPct val="100000"/>
              </a:lnSpc>
              <a:spcBef>
                <a:spcPts val="645"/>
              </a:spcBef>
              <a:buAutoNum type="arabicParenR"/>
              <a:tabLst>
                <a:tab pos="1727200" algn="l"/>
                <a:tab pos="1727835" algn="l"/>
              </a:tabLst>
            </a:pPr>
            <a:r>
              <a:rPr sz="1800" spc="-5" dirty="0">
                <a:latin typeface="Times New Roman"/>
                <a:cs typeface="Times New Roman"/>
              </a:rPr>
              <a:t>16</a:t>
            </a:r>
            <a:r>
              <a:rPr sz="1800" spc="-10" dirty="0">
                <a:latin typeface="Times New Roman"/>
                <a:cs typeface="Times New Roman"/>
              </a:rPr>
              <a:t> </a:t>
            </a:r>
            <a:r>
              <a:rPr sz="1800" dirty="0">
                <a:latin typeface="Times New Roman"/>
                <a:cs typeface="Times New Roman"/>
              </a:rPr>
              <a:t>Bab</a:t>
            </a:r>
          </a:p>
          <a:p>
            <a:pPr marL="1727200" lvl="1" indent="-457834">
              <a:lnSpc>
                <a:spcPct val="100000"/>
              </a:lnSpc>
              <a:spcBef>
                <a:spcPts val="865"/>
              </a:spcBef>
              <a:buAutoNum type="arabicParenR"/>
              <a:tabLst>
                <a:tab pos="1727200" algn="l"/>
                <a:tab pos="1727835" algn="l"/>
              </a:tabLst>
            </a:pPr>
            <a:r>
              <a:rPr sz="1800" dirty="0">
                <a:latin typeface="Times New Roman"/>
                <a:cs typeface="Times New Roman"/>
              </a:rPr>
              <a:t>37 Pasal, terbagi 5 bagian antara</a:t>
            </a:r>
            <a:r>
              <a:rPr sz="1800" spc="-30" dirty="0">
                <a:latin typeface="Times New Roman"/>
                <a:cs typeface="Times New Roman"/>
              </a:rPr>
              <a:t> </a:t>
            </a:r>
            <a:r>
              <a:rPr sz="1800" dirty="0">
                <a:latin typeface="Times New Roman"/>
                <a:cs typeface="Times New Roman"/>
              </a:rPr>
              <a:t>lain:</a:t>
            </a:r>
          </a:p>
          <a:p>
            <a:pPr marL="1841500">
              <a:lnSpc>
                <a:spcPct val="100000"/>
              </a:lnSpc>
              <a:spcBef>
                <a:spcPts val="660"/>
              </a:spcBef>
            </a:pPr>
            <a:r>
              <a:rPr sz="1800" dirty="0">
                <a:latin typeface="Times New Roman"/>
                <a:cs typeface="Times New Roman"/>
              </a:rPr>
              <a:t>= Bentuk dan Kedaulatan Negara = pasal</a:t>
            </a:r>
            <a:r>
              <a:rPr sz="1800" spc="-50" dirty="0">
                <a:latin typeface="Times New Roman"/>
                <a:cs typeface="Times New Roman"/>
              </a:rPr>
              <a:t> </a:t>
            </a:r>
            <a:r>
              <a:rPr sz="1800" dirty="0">
                <a:latin typeface="Times New Roman"/>
                <a:cs typeface="Times New Roman"/>
              </a:rPr>
              <a:t>1</a:t>
            </a:r>
          </a:p>
          <a:p>
            <a:pPr marL="1841500">
              <a:lnSpc>
                <a:spcPct val="100000"/>
              </a:lnSpc>
              <a:spcBef>
                <a:spcPts val="434"/>
              </a:spcBef>
            </a:pPr>
            <a:r>
              <a:rPr sz="1800" dirty="0">
                <a:latin typeface="Times New Roman"/>
                <a:cs typeface="Times New Roman"/>
              </a:rPr>
              <a:t>= </a:t>
            </a:r>
            <a:r>
              <a:rPr sz="1800" spc="-5" dirty="0">
                <a:latin typeface="Times New Roman"/>
                <a:cs typeface="Times New Roman"/>
              </a:rPr>
              <a:t>Lembaga </a:t>
            </a:r>
            <a:r>
              <a:rPr sz="1800" spc="-15" dirty="0">
                <a:latin typeface="Times New Roman"/>
                <a:cs typeface="Times New Roman"/>
              </a:rPr>
              <a:t>Tertinggi </a:t>
            </a:r>
            <a:r>
              <a:rPr sz="1800" dirty="0">
                <a:latin typeface="Times New Roman"/>
                <a:cs typeface="Times New Roman"/>
              </a:rPr>
              <a:t>Negara = pasal 2,</a:t>
            </a:r>
            <a:r>
              <a:rPr sz="1800" spc="-45" dirty="0">
                <a:latin typeface="Times New Roman"/>
                <a:cs typeface="Times New Roman"/>
              </a:rPr>
              <a:t> </a:t>
            </a:r>
            <a:r>
              <a:rPr sz="1800" dirty="0">
                <a:latin typeface="Times New Roman"/>
                <a:cs typeface="Times New Roman"/>
              </a:rPr>
              <a:t>3</a:t>
            </a:r>
          </a:p>
          <a:p>
            <a:pPr marL="1841500">
              <a:lnSpc>
                <a:spcPct val="100000"/>
              </a:lnSpc>
              <a:spcBef>
                <a:spcPts val="430"/>
              </a:spcBef>
            </a:pPr>
            <a:r>
              <a:rPr sz="1800" dirty="0">
                <a:latin typeface="Times New Roman"/>
                <a:cs typeface="Times New Roman"/>
              </a:rPr>
              <a:t>= </a:t>
            </a:r>
            <a:r>
              <a:rPr sz="1800" spc="-5" dirty="0">
                <a:latin typeface="Times New Roman"/>
                <a:cs typeface="Times New Roman"/>
              </a:rPr>
              <a:t>Lembaga </a:t>
            </a:r>
            <a:r>
              <a:rPr sz="1800" spc="-10" dirty="0">
                <a:latin typeface="Times New Roman"/>
                <a:cs typeface="Times New Roman"/>
              </a:rPr>
              <a:t>Tinggi </a:t>
            </a:r>
            <a:r>
              <a:rPr sz="1800" dirty="0">
                <a:latin typeface="Times New Roman"/>
                <a:cs typeface="Times New Roman"/>
              </a:rPr>
              <a:t>Negara = pasal </a:t>
            </a:r>
            <a:r>
              <a:rPr sz="1800" spc="-5" dirty="0">
                <a:latin typeface="Times New Roman"/>
                <a:cs typeface="Times New Roman"/>
              </a:rPr>
              <a:t>4-15, 16, </a:t>
            </a:r>
            <a:r>
              <a:rPr sz="1800" dirty="0">
                <a:latin typeface="Times New Roman"/>
                <a:cs typeface="Times New Roman"/>
              </a:rPr>
              <a:t>18,</a:t>
            </a:r>
            <a:r>
              <a:rPr sz="1800" spc="-45" dirty="0">
                <a:latin typeface="Times New Roman"/>
                <a:cs typeface="Times New Roman"/>
              </a:rPr>
              <a:t> </a:t>
            </a:r>
            <a:r>
              <a:rPr sz="1800" spc="-5" dirty="0">
                <a:latin typeface="Times New Roman"/>
                <a:cs typeface="Times New Roman"/>
              </a:rPr>
              <a:t>19-22</a:t>
            </a:r>
            <a:endParaRPr sz="1800" dirty="0">
              <a:latin typeface="Times New Roman"/>
              <a:cs typeface="Times New Roman"/>
            </a:endParaRPr>
          </a:p>
          <a:p>
            <a:pPr marL="1841500">
              <a:lnSpc>
                <a:spcPct val="100000"/>
              </a:lnSpc>
              <a:spcBef>
                <a:spcPts val="434"/>
              </a:spcBef>
            </a:pPr>
            <a:r>
              <a:rPr sz="1800" dirty="0">
                <a:latin typeface="Times New Roman"/>
                <a:cs typeface="Times New Roman"/>
              </a:rPr>
              <a:t>= </a:t>
            </a:r>
            <a:r>
              <a:rPr sz="1800" spc="-10" dirty="0">
                <a:latin typeface="Times New Roman"/>
                <a:cs typeface="Times New Roman"/>
              </a:rPr>
              <a:t>Unsur-Unsur </a:t>
            </a:r>
            <a:r>
              <a:rPr sz="1800" dirty="0">
                <a:latin typeface="Times New Roman"/>
                <a:cs typeface="Times New Roman"/>
              </a:rPr>
              <a:t>Kesejahteraan Negara = pasal 23, 29,</a:t>
            </a:r>
            <a:r>
              <a:rPr sz="1800" spc="-25" dirty="0">
                <a:latin typeface="Times New Roman"/>
                <a:cs typeface="Times New Roman"/>
              </a:rPr>
              <a:t> </a:t>
            </a:r>
            <a:r>
              <a:rPr sz="1800" dirty="0">
                <a:latin typeface="Times New Roman"/>
                <a:cs typeface="Times New Roman"/>
              </a:rPr>
              <a:t>31-37</a:t>
            </a:r>
          </a:p>
          <a:p>
            <a:pPr marL="1841500">
              <a:lnSpc>
                <a:spcPct val="100000"/>
              </a:lnSpc>
              <a:spcBef>
                <a:spcPts val="434"/>
              </a:spcBef>
            </a:pPr>
            <a:r>
              <a:rPr sz="1800" dirty="0">
                <a:latin typeface="Times New Roman"/>
                <a:cs typeface="Times New Roman"/>
              </a:rPr>
              <a:t>= </a:t>
            </a:r>
            <a:r>
              <a:rPr sz="1800" spc="-10" dirty="0">
                <a:latin typeface="Times New Roman"/>
                <a:cs typeface="Times New Roman"/>
              </a:rPr>
              <a:t>Unsur-Unsur </a:t>
            </a:r>
            <a:r>
              <a:rPr sz="1800" dirty="0">
                <a:latin typeface="Times New Roman"/>
                <a:cs typeface="Times New Roman"/>
              </a:rPr>
              <a:t>Pemerintahan Negara = pasal 17, 24, 25, 26-28,</a:t>
            </a:r>
            <a:r>
              <a:rPr sz="1800" spc="-50" dirty="0">
                <a:latin typeface="Times New Roman"/>
                <a:cs typeface="Times New Roman"/>
              </a:rPr>
              <a:t> </a:t>
            </a:r>
            <a:r>
              <a:rPr sz="1800" dirty="0">
                <a:latin typeface="Times New Roman"/>
                <a:cs typeface="Times New Roman"/>
              </a:rPr>
              <a:t>30</a:t>
            </a:r>
          </a:p>
          <a:p>
            <a:pPr marL="1727200" lvl="1" indent="-457834">
              <a:lnSpc>
                <a:spcPct val="100000"/>
              </a:lnSpc>
              <a:spcBef>
                <a:spcPts val="635"/>
              </a:spcBef>
              <a:buAutoNum type="arabicParenR" startAt="3"/>
              <a:tabLst>
                <a:tab pos="1727200" algn="l"/>
                <a:tab pos="1727835" algn="l"/>
              </a:tabLst>
            </a:pPr>
            <a:r>
              <a:rPr sz="1800" dirty="0">
                <a:latin typeface="Times New Roman"/>
                <a:cs typeface="Times New Roman"/>
              </a:rPr>
              <a:t>4 pasal Aturan</a:t>
            </a:r>
            <a:r>
              <a:rPr sz="1800" spc="-210" dirty="0">
                <a:latin typeface="Times New Roman"/>
                <a:cs typeface="Times New Roman"/>
              </a:rPr>
              <a:t> </a:t>
            </a:r>
            <a:r>
              <a:rPr sz="1800" dirty="0">
                <a:latin typeface="Times New Roman"/>
                <a:cs typeface="Times New Roman"/>
              </a:rPr>
              <a:t>Peralihan</a:t>
            </a:r>
          </a:p>
          <a:p>
            <a:pPr marL="1727200" lvl="1" indent="-457834">
              <a:lnSpc>
                <a:spcPct val="100000"/>
              </a:lnSpc>
              <a:spcBef>
                <a:spcPts val="865"/>
              </a:spcBef>
              <a:buAutoNum type="arabicParenR" startAt="3"/>
              <a:tabLst>
                <a:tab pos="1727200" algn="l"/>
                <a:tab pos="1727835" algn="l"/>
              </a:tabLst>
            </a:pPr>
            <a:r>
              <a:rPr sz="1800" dirty="0">
                <a:latin typeface="Times New Roman"/>
                <a:cs typeface="Times New Roman"/>
              </a:rPr>
              <a:t>2 </a:t>
            </a:r>
            <a:r>
              <a:rPr sz="1800" spc="-40" dirty="0">
                <a:latin typeface="Times New Roman"/>
                <a:cs typeface="Times New Roman"/>
              </a:rPr>
              <a:t>Ayat </a:t>
            </a:r>
            <a:r>
              <a:rPr sz="1800" dirty="0">
                <a:latin typeface="Times New Roman"/>
                <a:cs typeface="Times New Roman"/>
              </a:rPr>
              <a:t>Aturan</a:t>
            </a:r>
            <a:r>
              <a:rPr sz="1800" spc="-300" dirty="0">
                <a:latin typeface="Times New Roman"/>
                <a:cs typeface="Times New Roman"/>
              </a:rPr>
              <a:t> </a:t>
            </a:r>
            <a:r>
              <a:rPr sz="1800" spc="-15" dirty="0">
                <a:latin typeface="Times New Roman"/>
                <a:cs typeface="Times New Roman"/>
              </a:rPr>
              <a:t>Tambahan</a:t>
            </a:r>
            <a:endParaRPr sz="1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59740" y="314965"/>
            <a:ext cx="7517130" cy="4291330"/>
          </a:xfrm>
          <a:prstGeom prst="rect">
            <a:avLst/>
          </a:prstGeom>
        </p:spPr>
        <p:txBody>
          <a:bodyPr vert="horz" wrap="square" lIns="0" tIns="102870" rIns="0" bIns="0" rtlCol="0">
            <a:spAutoFit/>
          </a:bodyPr>
          <a:lstStyle/>
          <a:p>
            <a:pPr marL="12700">
              <a:lnSpc>
                <a:spcPct val="100000"/>
              </a:lnSpc>
              <a:spcBef>
                <a:spcPts val="810"/>
              </a:spcBef>
              <a:tabLst>
                <a:tab pos="450215" algn="l"/>
              </a:tabLst>
            </a:pPr>
            <a:r>
              <a:rPr sz="2000" b="1" dirty="0">
                <a:latin typeface="Times New Roman"/>
                <a:cs typeface="Times New Roman"/>
              </a:rPr>
              <a:t>C.	Sifat Batang </a:t>
            </a:r>
            <a:r>
              <a:rPr sz="2000" b="1" spc="-35" dirty="0">
                <a:latin typeface="Times New Roman"/>
                <a:cs typeface="Times New Roman"/>
              </a:rPr>
              <a:t>Tubuh </a:t>
            </a:r>
            <a:r>
              <a:rPr sz="2000" b="1" dirty="0">
                <a:latin typeface="Times New Roman"/>
                <a:cs typeface="Times New Roman"/>
              </a:rPr>
              <a:t>UUD</a:t>
            </a:r>
            <a:r>
              <a:rPr sz="2000" b="1" spc="-75" dirty="0">
                <a:latin typeface="Times New Roman"/>
                <a:cs typeface="Times New Roman"/>
              </a:rPr>
              <a:t> </a:t>
            </a:r>
            <a:r>
              <a:rPr sz="2000" b="1" dirty="0">
                <a:latin typeface="Times New Roman"/>
                <a:cs typeface="Times New Roman"/>
              </a:rPr>
              <a:t>1945</a:t>
            </a:r>
            <a:endParaRPr sz="2000">
              <a:latin typeface="Times New Roman"/>
              <a:cs typeface="Times New Roman"/>
            </a:endParaRPr>
          </a:p>
          <a:p>
            <a:pPr marL="927100">
              <a:lnSpc>
                <a:spcPct val="100000"/>
              </a:lnSpc>
              <a:spcBef>
                <a:spcPts val="710"/>
              </a:spcBef>
            </a:pPr>
            <a:r>
              <a:rPr sz="2000" spc="-5" dirty="0">
                <a:latin typeface="Times New Roman"/>
                <a:cs typeface="Times New Roman"/>
              </a:rPr>
              <a:t>Batang </a:t>
            </a:r>
            <a:r>
              <a:rPr sz="2000" spc="-15" dirty="0">
                <a:latin typeface="Times New Roman"/>
                <a:cs typeface="Times New Roman"/>
              </a:rPr>
              <a:t>Tubuh </a:t>
            </a:r>
            <a:r>
              <a:rPr sz="2000" dirty="0">
                <a:latin typeface="Times New Roman"/>
                <a:cs typeface="Times New Roman"/>
              </a:rPr>
              <a:t>UUD 1945 </a:t>
            </a:r>
            <a:r>
              <a:rPr sz="2000" spc="-10" dirty="0">
                <a:latin typeface="Times New Roman"/>
                <a:cs typeface="Times New Roman"/>
              </a:rPr>
              <a:t>memiliki </a:t>
            </a:r>
            <a:r>
              <a:rPr sz="2000" dirty="0">
                <a:latin typeface="Times New Roman"/>
                <a:cs typeface="Times New Roman"/>
              </a:rPr>
              <a:t>3 </a:t>
            </a:r>
            <a:r>
              <a:rPr sz="2000" spc="-5" dirty="0">
                <a:latin typeface="Times New Roman"/>
                <a:cs typeface="Times New Roman"/>
              </a:rPr>
              <a:t>sifat utama,</a:t>
            </a:r>
            <a:r>
              <a:rPr sz="2000" spc="-60" dirty="0">
                <a:latin typeface="Times New Roman"/>
                <a:cs typeface="Times New Roman"/>
              </a:rPr>
              <a:t> </a:t>
            </a:r>
            <a:r>
              <a:rPr sz="2000" spc="-5" dirty="0">
                <a:latin typeface="Times New Roman"/>
                <a:cs typeface="Times New Roman"/>
              </a:rPr>
              <a:t>yaitu:</a:t>
            </a:r>
            <a:endParaRPr sz="2000">
              <a:latin typeface="Times New Roman"/>
              <a:cs typeface="Times New Roman"/>
            </a:endParaRPr>
          </a:p>
          <a:p>
            <a:pPr marL="355600" marR="389890" indent="-343535">
              <a:lnSpc>
                <a:spcPct val="120100"/>
              </a:lnSpc>
              <a:spcBef>
                <a:spcPts val="480"/>
              </a:spcBef>
              <a:buAutoNum type="arabicParenR"/>
              <a:tabLst>
                <a:tab pos="355600" algn="l"/>
                <a:tab pos="356235" algn="l"/>
              </a:tabLst>
            </a:pPr>
            <a:r>
              <a:rPr sz="2000" dirty="0">
                <a:latin typeface="Times New Roman"/>
                <a:cs typeface="Times New Roman"/>
              </a:rPr>
              <a:t>Fleksibel, </a:t>
            </a:r>
            <a:r>
              <a:rPr sz="2000" spc="-5" dirty="0">
                <a:latin typeface="Times New Roman"/>
                <a:cs typeface="Times New Roman"/>
              </a:rPr>
              <a:t>Elastis, </a:t>
            </a:r>
            <a:r>
              <a:rPr sz="2000" dirty="0">
                <a:latin typeface="Times New Roman"/>
                <a:cs typeface="Times New Roman"/>
              </a:rPr>
              <a:t>dan Soepel = artinya dapat </a:t>
            </a:r>
            <a:r>
              <a:rPr sz="2000" spc="-5" dirty="0">
                <a:latin typeface="Times New Roman"/>
                <a:cs typeface="Times New Roman"/>
              </a:rPr>
              <a:t>mengikuti  </a:t>
            </a:r>
            <a:r>
              <a:rPr sz="2000" dirty="0">
                <a:latin typeface="Times New Roman"/>
                <a:cs typeface="Times New Roman"/>
              </a:rPr>
              <a:t>perkembangan </a:t>
            </a:r>
            <a:r>
              <a:rPr sz="2000" spc="-5" dirty="0">
                <a:latin typeface="Times New Roman"/>
                <a:cs typeface="Times New Roman"/>
              </a:rPr>
              <a:t>zaman, </a:t>
            </a:r>
            <a:r>
              <a:rPr sz="2000" dirty="0">
                <a:latin typeface="Times New Roman"/>
                <a:cs typeface="Times New Roman"/>
              </a:rPr>
              <a:t>kapan saja dapat berlaku, sejak dulu</a:t>
            </a:r>
            <a:r>
              <a:rPr sz="2000" spc="-165" dirty="0">
                <a:latin typeface="Times New Roman"/>
                <a:cs typeface="Times New Roman"/>
              </a:rPr>
              <a:t> </a:t>
            </a:r>
            <a:r>
              <a:rPr sz="2000" dirty="0">
                <a:latin typeface="Times New Roman"/>
                <a:cs typeface="Times New Roman"/>
              </a:rPr>
              <a:t>hingga  sekarang dan </a:t>
            </a:r>
            <a:r>
              <a:rPr sz="2000" spc="-5" dirty="0">
                <a:latin typeface="Times New Roman"/>
                <a:cs typeface="Times New Roman"/>
              </a:rPr>
              <a:t>sampai</a:t>
            </a:r>
            <a:r>
              <a:rPr sz="2000" spc="-50" dirty="0">
                <a:latin typeface="Times New Roman"/>
                <a:cs typeface="Times New Roman"/>
              </a:rPr>
              <a:t> </a:t>
            </a:r>
            <a:r>
              <a:rPr sz="2000" dirty="0">
                <a:latin typeface="Times New Roman"/>
                <a:cs typeface="Times New Roman"/>
              </a:rPr>
              <a:t>kapanpun.</a:t>
            </a:r>
            <a:endParaRPr sz="2000">
              <a:latin typeface="Times New Roman"/>
              <a:cs typeface="Times New Roman"/>
            </a:endParaRPr>
          </a:p>
          <a:p>
            <a:pPr marL="355600" marR="5080" indent="-343535">
              <a:lnSpc>
                <a:spcPct val="120000"/>
              </a:lnSpc>
              <a:spcBef>
                <a:spcPts val="480"/>
              </a:spcBef>
              <a:buAutoNum type="arabicParenR"/>
              <a:tabLst>
                <a:tab pos="355600" algn="l"/>
                <a:tab pos="356235" algn="l"/>
              </a:tabLst>
            </a:pPr>
            <a:r>
              <a:rPr sz="2000" spc="-5" dirty="0">
                <a:latin typeface="Times New Roman"/>
                <a:cs typeface="Times New Roman"/>
              </a:rPr>
              <a:t>Rigid </a:t>
            </a:r>
            <a:r>
              <a:rPr sz="2000" dirty="0">
                <a:latin typeface="Times New Roman"/>
                <a:cs typeface="Times New Roman"/>
              </a:rPr>
              <a:t>(tidak kaku) = artinya isi </a:t>
            </a:r>
            <a:r>
              <a:rPr sz="2000" spc="-5" dirty="0">
                <a:latin typeface="Times New Roman"/>
                <a:cs typeface="Times New Roman"/>
              </a:rPr>
              <a:t>Batang </a:t>
            </a:r>
            <a:r>
              <a:rPr sz="2000" spc="-15" dirty="0">
                <a:latin typeface="Times New Roman"/>
                <a:cs typeface="Times New Roman"/>
              </a:rPr>
              <a:t>Tubuh </a:t>
            </a:r>
            <a:r>
              <a:rPr sz="2000" dirty="0">
                <a:latin typeface="Times New Roman"/>
                <a:cs typeface="Times New Roman"/>
              </a:rPr>
              <a:t>UUD 1945 dapat  </a:t>
            </a:r>
            <a:r>
              <a:rPr sz="2000" spc="-5" dirty="0">
                <a:latin typeface="Times New Roman"/>
                <a:cs typeface="Times New Roman"/>
              </a:rPr>
              <a:t>diselami setiap warga </a:t>
            </a:r>
            <a:r>
              <a:rPr sz="2000" dirty="0">
                <a:latin typeface="Times New Roman"/>
                <a:cs typeface="Times New Roman"/>
              </a:rPr>
              <a:t>negara Indonesia secara keseluruhan, siapa</a:t>
            </a:r>
            <a:r>
              <a:rPr sz="2000" spc="-80" dirty="0">
                <a:latin typeface="Times New Roman"/>
                <a:cs typeface="Times New Roman"/>
              </a:rPr>
              <a:t> </a:t>
            </a:r>
            <a:r>
              <a:rPr sz="2000" dirty="0">
                <a:latin typeface="Times New Roman"/>
                <a:cs typeface="Times New Roman"/>
              </a:rPr>
              <a:t>saja  menjadi </a:t>
            </a:r>
            <a:r>
              <a:rPr sz="2000" spc="5" dirty="0">
                <a:latin typeface="Times New Roman"/>
                <a:cs typeface="Times New Roman"/>
              </a:rPr>
              <a:t>WNI </a:t>
            </a:r>
            <a:r>
              <a:rPr sz="2000" spc="-10" dirty="0">
                <a:latin typeface="Times New Roman"/>
                <a:cs typeface="Times New Roman"/>
              </a:rPr>
              <a:t>mampu</a:t>
            </a:r>
            <a:r>
              <a:rPr sz="2000" spc="-85" dirty="0">
                <a:latin typeface="Times New Roman"/>
                <a:cs typeface="Times New Roman"/>
              </a:rPr>
              <a:t> </a:t>
            </a:r>
            <a:r>
              <a:rPr sz="2000" spc="-5" dirty="0">
                <a:latin typeface="Times New Roman"/>
                <a:cs typeface="Times New Roman"/>
              </a:rPr>
              <a:t>menyelaminya.</a:t>
            </a:r>
            <a:endParaRPr sz="2000">
              <a:latin typeface="Times New Roman"/>
              <a:cs typeface="Times New Roman"/>
            </a:endParaRPr>
          </a:p>
          <a:p>
            <a:pPr marL="355600" marR="168275" indent="-343535">
              <a:lnSpc>
                <a:spcPct val="120000"/>
              </a:lnSpc>
              <a:spcBef>
                <a:spcPts val="480"/>
              </a:spcBef>
              <a:buAutoNum type="arabicParenR"/>
              <a:tabLst>
                <a:tab pos="355600" algn="l"/>
                <a:tab pos="356235" algn="l"/>
              </a:tabLst>
            </a:pPr>
            <a:r>
              <a:rPr sz="2000" dirty="0">
                <a:latin typeface="Times New Roman"/>
                <a:cs typeface="Times New Roman"/>
              </a:rPr>
              <a:t>Luwes </a:t>
            </a:r>
            <a:r>
              <a:rPr sz="2000" spc="-5" dirty="0">
                <a:latin typeface="Times New Roman"/>
                <a:cs typeface="Times New Roman"/>
              </a:rPr>
              <a:t>(gemulai) </a:t>
            </a:r>
            <a:r>
              <a:rPr sz="2000" dirty="0">
                <a:latin typeface="Times New Roman"/>
                <a:cs typeface="Times New Roman"/>
              </a:rPr>
              <a:t>= maksudnya dapat dilaksanakan oleh </a:t>
            </a:r>
            <a:r>
              <a:rPr sz="2000" spc="-5" dirty="0">
                <a:latin typeface="Times New Roman"/>
                <a:cs typeface="Times New Roman"/>
              </a:rPr>
              <a:t>setiap</a:t>
            </a:r>
            <a:r>
              <a:rPr sz="2000" spc="-155" dirty="0">
                <a:latin typeface="Times New Roman"/>
                <a:cs typeface="Times New Roman"/>
              </a:rPr>
              <a:t> </a:t>
            </a:r>
            <a:r>
              <a:rPr sz="2000" spc="-5" dirty="0">
                <a:latin typeface="Times New Roman"/>
                <a:cs typeface="Times New Roman"/>
              </a:rPr>
              <a:t>warga  </a:t>
            </a:r>
            <a:r>
              <a:rPr sz="2000" dirty="0">
                <a:latin typeface="Times New Roman"/>
                <a:cs typeface="Times New Roman"/>
              </a:rPr>
              <a:t>negara Indonesia di </a:t>
            </a:r>
            <a:r>
              <a:rPr sz="2000" spc="-5" dirty="0">
                <a:latin typeface="Times New Roman"/>
                <a:cs typeface="Times New Roman"/>
              </a:rPr>
              <a:t>semua tempat, </a:t>
            </a:r>
            <a:r>
              <a:rPr sz="2000" dirty="0">
                <a:latin typeface="Times New Roman"/>
                <a:cs typeface="Times New Roman"/>
              </a:rPr>
              <a:t>disembarang ruang dan di </a:t>
            </a:r>
            <a:r>
              <a:rPr sz="2000" spc="-5" dirty="0">
                <a:latin typeface="Times New Roman"/>
                <a:cs typeface="Times New Roman"/>
              </a:rPr>
              <a:t>mana  </a:t>
            </a:r>
            <a:r>
              <a:rPr sz="2000" dirty="0">
                <a:latin typeface="Times New Roman"/>
                <a:cs typeface="Times New Roman"/>
              </a:rPr>
              <a:t>saja dapat</a:t>
            </a:r>
            <a:r>
              <a:rPr sz="2000" spc="-50" dirty="0">
                <a:latin typeface="Times New Roman"/>
                <a:cs typeface="Times New Roman"/>
              </a:rPr>
              <a:t> </a:t>
            </a:r>
            <a:r>
              <a:rPr sz="2000" dirty="0">
                <a:latin typeface="Times New Roman"/>
                <a:cs typeface="Times New Roman"/>
              </a:rPr>
              <a:t>dipraktekkan.</a:t>
            </a:r>
            <a:endParaRPr sz="2000">
              <a:latin typeface="Times New Roman"/>
              <a:cs typeface="Times New Roman"/>
            </a:endParaRPr>
          </a:p>
        </p:txBody>
      </p:sp>
      <p:sp>
        <p:nvSpPr>
          <p:cNvPr id="4" name="object 4"/>
          <p:cNvSpPr/>
          <p:nvPr/>
        </p:nvSpPr>
        <p:spPr>
          <a:xfrm>
            <a:off x="2743200" y="4952999"/>
            <a:ext cx="3383279" cy="1904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396951"/>
            <a:ext cx="8193405" cy="636270"/>
          </a:xfrm>
          <a:prstGeom prst="rect">
            <a:avLst/>
          </a:prstGeom>
        </p:spPr>
        <p:txBody>
          <a:bodyPr vert="horz" wrap="square" lIns="0" tIns="13335" rIns="0" bIns="0" rtlCol="0">
            <a:spAutoFit/>
          </a:bodyPr>
          <a:lstStyle/>
          <a:p>
            <a:pPr marL="12700">
              <a:lnSpc>
                <a:spcPct val="100000"/>
              </a:lnSpc>
              <a:spcBef>
                <a:spcPts val="105"/>
              </a:spcBef>
              <a:tabLst>
                <a:tab pos="393065" algn="l"/>
              </a:tabLst>
            </a:pPr>
            <a:r>
              <a:rPr sz="2000" b="1" dirty="0">
                <a:latin typeface="Times New Roman"/>
                <a:cs typeface="Times New Roman"/>
              </a:rPr>
              <a:t>4.	</a:t>
            </a:r>
            <a:r>
              <a:rPr sz="2000" b="1" spc="-15" dirty="0">
                <a:latin typeface="Times New Roman"/>
                <a:cs typeface="Times New Roman"/>
              </a:rPr>
              <a:t>IMPLEMENTASI PANCASILA </a:t>
            </a:r>
            <a:r>
              <a:rPr sz="2000" b="1" dirty="0">
                <a:latin typeface="Times New Roman"/>
                <a:cs typeface="Times New Roman"/>
              </a:rPr>
              <a:t>DALAM </a:t>
            </a:r>
            <a:r>
              <a:rPr sz="2000" b="1" spc="-35" dirty="0">
                <a:latin typeface="Times New Roman"/>
                <a:cs typeface="Times New Roman"/>
              </a:rPr>
              <a:t>PEMBUATAN</a:t>
            </a:r>
            <a:r>
              <a:rPr sz="2000" b="1" spc="-90" dirty="0">
                <a:latin typeface="Times New Roman"/>
                <a:cs typeface="Times New Roman"/>
              </a:rPr>
              <a:t> </a:t>
            </a:r>
            <a:r>
              <a:rPr sz="2000" b="1" dirty="0">
                <a:latin typeface="Times New Roman"/>
                <a:cs typeface="Times New Roman"/>
              </a:rPr>
              <a:t>KEBIJAKAN</a:t>
            </a:r>
            <a:endParaRPr sz="2000">
              <a:latin typeface="Times New Roman"/>
              <a:cs typeface="Times New Roman"/>
            </a:endParaRPr>
          </a:p>
          <a:p>
            <a:pPr marL="393700">
              <a:lnSpc>
                <a:spcPct val="100000"/>
              </a:lnSpc>
            </a:pPr>
            <a:r>
              <a:rPr sz="2000" b="1" dirty="0">
                <a:latin typeface="Times New Roman"/>
                <a:cs typeface="Times New Roman"/>
              </a:rPr>
              <a:t>NEGARA DI BERBAGAI</a:t>
            </a:r>
            <a:r>
              <a:rPr sz="2000" b="1" spc="-120" dirty="0">
                <a:latin typeface="Times New Roman"/>
                <a:cs typeface="Times New Roman"/>
              </a:rPr>
              <a:t> </a:t>
            </a:r>
            <a:r>
              <a:rPr sz="2000" b="1" dirty="0">
                <a:latin typeface="Times New Roman"/>
                <a:cs typeface="Times New Roman"/>
              </a:rPr>
              <a:t>BIDANG</a:t>
            </a:r>
            <a:endParaRPr sz="2000">
              <a:latin typeface="Times New Roman"/>
              <a:cs typeface="Times New Roman"/>
            </a:endParaRPr>
          </a:p>
        </p:txBody>
      </p:sp>
      <p:sp>
        <p:nvSpPr>
          <p:cNvPr id="4" name="object 4"/>
          <p:cNvSpPr txBox="1"/>
          <p:nvPr/>
        </p:nvSpPr>
        <p:spPr>
          <a:xfrm>
            <a:off x="535940" y="1053744"/>
            <a:ext cx="7908925" cy="4373245"/>
          </a:xfrm>
          <a:prstGeom prst="rect">
            <a:avLst/>
          </a:prstGeom>
        </p:spPr>
        <p:txBody>
          <a:bodyPr vert="horz" wrap="square" lIns="0" tIns="12700" rIns="0" bIns="0" rtlCol="0">
            <a:spAutoFit/>
          </a:bodyPr>
          <a:lstStyle/>
          <a:p>
            <a:pPr marL="355600" marR="5080" indent="570865">
              <a:lnSpc>
                <a:spcPct val="130000"/>
              </a:lnSpc>
              <a:spcBef>
                <a:spcPts val="100"/>
              </a:spcBef>
            </a:pPr>
            <a:r>
              <a:rPr sz="1900" spc="-5" dirty="0">
                <a:latin typeface="Times New Roman"/>
                <a:cs typeface="Times New Roman"/>
              </a:rPr>
              <a:t>Beberapa penerapan </a:t>
            </a:r>
            <a:r>
              <a:rPr sz="1900" spc="-10" dirty="0">
                <a:latin typeface="Times New Roman"/>
                <a:cs typeface="Times New Roman"/>
              </a:rPr>
              <a:t>Implementasi </a:t>
            </a:r>
            <a:r>
              <a:rPr sz="1900" spc="-5" dirty="0">
                <a:latin typeface="Times New Roman"/>
                <a:cs typeface="Times New Roman"/>
              </a:rPr>
              <a:t>Polstranas (Politik Strategi Nasional)  dalam berbagai bidang, berikut ini adalah</a:t>
            </a:r>
            <a:r>
              <a:rPr sz="1900" dirty="0">
                <a:latin typeface="Times New Roman"/>
                <a:cs typeface="Times New Roman"/>
              </a:rPr>
              <a:t> </a:t>
            </a:r>
            <a:r>
              <a:rPr sz="1900" spc="-5" dirty="0">
                <a:latin typeface="Times New Roman"/>
                <a:cs typeface="Times New Roman"/>
              </a:rPr>
              <a:t>contohnya.</a:t>
            </a:r>
            <a:endParaRPr sz="1900">
              <a:latin typeface="Times New Roman"/>
              <a:cs typeface="Times New Roman"/>
            </a:endParaRPr>
          </a:p>
          <a:p>
            <a:pPr marL="355600" indent="-343535">
              <a:lnSpc>
                <a:spcPct val="100000"/>
              </a:lnSpc>
              <a:spcBef>
                <a:spcPts val="1140"/>
              </a:spcBef>
              <a:buFont typeface="Wingdings"/>
              <a:buChar char=""/>
              <a:tabLst>
                <a:tab pos="355600" algn="l"/>
                <a:tab pos="356235" algn="l"/>
              </a:tabLst>
            </a:pPr>
            <a:r>
              <a:rPr sz="1900" spc="-5" dirty="0">
                <a:latin typeface="Times New Roman"/>
                <a:cs typeface="Times New Roman"/>
              </a:rPr>
              <a:t>Contoh </a:t>
            </a:r>
            <a:r>
              <a:rPr sz="1900" spc="-10" dirty="0">
                <a:latin typeface="Times New Roman"/>
                <a:cs typeface="Times New Roman"/>
              </a:rPr>
              <a:t>Implementasi</a:t>
            </a:r>
            <a:r>
              <a:rPr sz="1900" spc="45" dirty="0">
                <a:latin typeface="Times New Roman"/>
                <a:cs typeface="Times New Roman"/>
              </a:rPr>
              <a:t> </a:t>
            </a:r>
            <a:r>
              <a:rPr sz="1900" spc="-5" dirty="0">
                <a:latin typeface="Times New Roman"/>
                <a:cs typeface="Times New Roman"/>
              </a:rPr>
              <a:t>:</a:t>
            </a:r>
            <a:endParaRPr sz="1900">
              <a:latin typeface="Times New Roman"/>
              <a:cs typeface="Times New Roman"/>
            </a:endParaRPr>
          </a:p>
          <a:p>
            <a:pPr marL="870585" lvl="1" indent="-457834">
              <a:lnSpc>
                <a:spcPct val="100000"/>
              </a:lnSpc>
              <a:spcBef>
                <a:spcPts val="1110"/>
              </a:spcBef>
              <a:buAutoNum type="alphaUcPeriod"/>
              <a:tabLst>
                <a:tab pos="870585" algn="l"/>
                <a:tab pos="871219" algn="l"/>
              </a:tabLst>
            </a:pPr>
            <a:r>
              <a:rPr sz="1800" dirty="0">
                <a:latin typeface="Times New Roman"/>
                <a:cs typeface="Times New Roman"/>
              </a:rPr>
              <a:t>Bidang</a:t>
            </a:r>
            <a:r>
              <a:rPr sz="1800" spc="-10" dirty="0">
                <a:latin typeface="Times New Roman"/>
                <a:cs typeface="Times New Roman"/>
              </a:rPr>
              <a:t> </a:t>
            </a:r>
            <a:r>
              <a:rPr sz="1800" spc="-5" dirty="0">
                <a:latin typeface="Times New Roman"/>
                <a:cs typeface="Times New Roman"/>
              </a:rPr>
              <a:t>Hukum.</a:t>
            </a:r>
            <a:endParaRPr sz="1800">
              <a:latin typeface="Times New Roman"/>
              <a:cs typeface="Times New Roman"/>
            </a:endParaRPr>
          </a:p>
          <a:p>
            <a:pPr marL="870585" lvl="1" indent="-457834">
              <a:lnSpc>
                <a:spcPct val="100000"/>
              </a:lnSpc>
              <a:spcBef>
                <a:spcPts val="1080"/>
              </a:spcBef>
              <a:buAutoNum type="alphaUcPeriod"/>
              <a:tabLst>
                <a:tab pos="870585" algn="l"/>
                <a:tab pos="871219" algn="l"/>
              </a:tabLst>
            </a:pPr>
            <a:r>
              <a:rPr sz="1800" dirty="0">
                <a:latin typeface="Times New Roman"/>
                <a:cs typeface="Times New Roman"/>
              </a:rPr>
              <a:t>Bidang</a:t>
            </a:r>
            <a:r>
              <a:rPr sz="1800" spc="-10" dirty="0">
                <a:latin typeface="Times New Roman"/>
                <a:cs typeface="Times New Roman"/>
              </a:rPr>
              <a:t> </a:t>
            </a:r>
            <a:r>
              <a:rPr sz="1800" dirty="0">
                <a:latin typeface="Times New Roman"/>
                <a:cs typeface="Times New Roman"/>
              </a:rPr>
              <a:t>Ekonomi.</a:t>
            </a:r>
            <a:endParaRPr sz="1800">
              <a:latin typeface="Times New Roman"/>
              <a:cs typeface="Times New Roman"/>
            </a:endParaRPr>
          </a:p>
          <a:p>
            <a:pPr marL="870585" lvl="1" indent="-457834">
              <a:lnSpc>
                <a:spcPct val="100000"/>
              </a:lnSpc>
              <a:spcBef>
                <a:spcPts val="1080"/>
              </a:spcBef>
              <a:buAutoNum type="alphaUcPeriod"/>
              <a:tabLst>
                <a:tab pos="870585" algn="l"/>
                <a:tab pos="871219" algn="l"/>
              </a:tabLst>
            </a:pPr>
            <a:r>
              <a:rPr sz="1800" dirty="0">
                <a:latin typeface="Times New Roman"/>
                <a:cs typeface="Times New Roman"/>
              </a:rPr>
              <a:t>Bidang Politik</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870585" lvl="1" indent="-457834">
              <a:lnSpc>
                <a:spcPct val="100000"/>
              </a:lnSpc>
              <a:spcBef>
                <a:spcPts val="1080"/>
              </a:spcBef>
              <a:buAutoNum type="alphaUcPeriod"/>
              <a:tabLst>
                <a:tab pos="870585" algn="l"/>
                <a:tab pos="871219" algn="l"/>
              </a:tabLst>
            </a:pPr>
            <a:r>
              <a:rPr sz="1800" dirty="0">
                <a:latin typeface="Times New Roman"/>
                <a:cs typeface="Times New Roman"/>
              </a:rPr>
              <a:t>Bidang Pertahanan dan</a:t>
            </a:r>
            <a:r>
              <a:rPr sz="1800" spc="-25" dirty="0">
                <a:latin typeface="Times New Roman"/>
                <a:cs typeface="Times New Roman"/>
              </a:rPr>
              <a:t> </a:t>
            </a:r>
            <a:r>
              <a:rPr sz="1800" spc="-5" dirty="0">
                <a:latin typeface="Times New Roman"/>
                <a:cs typeface="Times New Roman"/>
              </a:rPr>
              <a:t>Keamanan</a:t>
            </a:r>
            <a:endParaRPr sz="1800">
              <a:latin typeface="Times New Roman"/>
              <a:cs typeface="Times New Roman"/>
            </a:endParaRPr>
          </a:p>
          <a:p>
            <a:pPr marL="12700">
              <a:lnSpc>
                <a:spcPct val="100000"/>
              </a:lnSpc>
              <a:spcBef>
                <a:spcPts val="944"/>
              </a:spcBef>
            </a:pPr>
            <a:r>
              <a:rPr sz="1900" b="1" spc="-5" dirty="0">
                <a:latin typeface="Times New Roman"/>
                <a:cs typeface="Times New Roman"/>
              </a:rPr>
              <a:t>A. Implementasi politik dan strategi nasional di bidang</a:t>
            </a:r>
            <a:r>
              <a:rPr sz="1900" b="1" spc="65" dirty="0">
                <a:latin typeface="Times New Roman"/>
                <a:cs typeface="Times New Roman"/>
              </a:rPr>
              <a:t> </a:t>
            </a:r>
            <a:r>
              <a:rPr sz="1900" b="1" dirty="0">
                <a:latin typeface="Times New Roman"/>
                <a:cs typeface="Times New Roman"/>
              </a:rPr>
              <a:t>hukum:</a:t>
            </a:r>
            <a:endParaRPr sz="1900">
              <a:latin typeface="Times New Roman"/>
              <a:cs typeface="Times New Roman"/>
            </a:endParaRPr>
          </a:p>
          <a:p>
            <a:pPr marL="756285" marR="240665" indent="-287020">
              <a:lnSpc>
                <a:spcPct val="120100"/>
              </a:lnSpc>
              <a:spcBef>
                <a:spcPts val="455"/>
              </a:spcBef>
              <a:buFont typeface="Wingdings"/>
              <a:buChar char=""/>
              <a:tabLst>
                <a:tab pos="817244" algn="l"/>
                <a:tab pos="817880" algn="l"/>
              </a:tabLst>
            </a:pPr>
            <a:r>
              <a:rPr dirty="0"/>
              <a:t>	</a:t>
            </a:r>
            <a:r>
              <a:rPr sz="1900" spc="-5" dirty="0">
                <a:latin typeface="Times New Roman"/>
                <a:cs typeface="Times New Roman"/>
              </a:rPr>
              <a:t>Mengembangkan budaya hukum di </a:t>
            </a:r>
            <a:r>
              <a:rPr sz="1900" spc="-10" dirty="0">
                <a:latin typeface="Times New Roman"/>
                <a:cs typeface="Times New Roman"/>
              </a:rPr>
              <a:t>semua </a:t>
            </a:r>
            <a:r>
              <a:rPr sz="1900" spc="-5" dirty="0">
                <a:latin typeface="Times New Roman"/>
                <a:cs typeface="Times New Roman"/>
              </a:rPr>
              <a:t>lapisan masyarakat untuk  terciptanya kesadaran dan kepatuhan hukum dalam kerangka </a:t>
            </a:r>
            <a:r>
              <a:rPr sz="1900" spc="-10" dirty="0">
                <a:latin typeface="Times New Roman"/>
                <a:cs typeface="Times New Roman"/>
              </a:rPr>
              <a:t>supremasi  </a:t>
            </a:r>
            <a:r>
              <a:rPr sz="1900" spc="-5" dirty="0">
                <a:latin typeface="Times New Roman"/>
                <a:cs typeface="Times New Roman"/>
              </a:rPr>
              <a:t>hukum dan tegaknya negara</a:t>
            </a:r>
            <a:r>
              <a:rPr sz="1900" dirty="0">
                <a:latin typeface="Times New Roman"/>
                <a:cs typeface="Times New Roman"/>
              </a:rPr>
              <a:t> </a:t>
            </a:r>
            <a:r>
              <a:rPr sz="1900" spc="-10" dirty="0">
                <a:latin typeface="Times New Roman"/>
                <a:cs typeface="Times New Roman"/>
              </a:rPr>
              <a:t>hukum.</a:t>
            </a:r>
            <a:endParaRPr sz="1900">
              <a:latin typeface="Times New Roman"/>
              <a:cs typeface="Times New Roman"/>
            </a:endParaRPr>
          </a:p>
        </p:txBody>
      </p:sp>
      <p:sp>
        <p:nvSpPr>
          <p:cNvPr id="5" name="object 5"/>
          <p:cNvSpPr/>
          <p:nvPr/>
        </p:nvSpPr>
        <p:spPr>
          <a:xfrm>
            <a:off x="7010400" y="1981200"/>
            <a:ext cx="1905000" cy="1905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140" y="380187"/>
            <a:ext cx="6806565" cy="331470"/>
          </a:xfrm>
          <a:prstGeom prst="rect">
            <a:avLst/>
          </a:prstGeom>
        </p:spPr>
        <p:txBody>
          <a:bodyPr vert="horz" wrap="square" lIns="0" tIns="13335" rIns="0" bIns="0" rtlCol="0">
            <a:spAutoFit/>
          </a:bodyPr>
          <a:lstStyle/>
          <a:p>
            <a:pPr marL="12700">
              <a:lnSpc>
                <a:spcPct val="100000"/>
              </a:lnSpc>
              <a:spcBef>
                <a:spcPts val="105"/>
              </a:spcBef>
              <a:tabLst>
                <a:tab pos="474345" algn="l"/>
              </a:tabLst>
            </a:pPr>
            <a:r>
              <a:rPr sz="1900" b="1" spc="-10" dirty="0">
                <a:latin typeface="Times New Roman"/>
                <a:cs typeface="Times New Roman"/>
              </a:rPr>
              <a:t>B.	</a:t>
            </a:r>
            <a:r>
              <a:rPr sz="2000" b="1" dirty="0">
                <a:latin typeface="Times New Roman"/>
                <a:cs typeface="Times New Roman"/>
              </a:rPr>
              <a:t>Implementasi politik strategi nasional di bidang ekonomi</a:t>
            </a:r>
            <a:r>
              <a:rPr sz="2000" b="1" spc="-225" dirty="0">
                <a:latin typeface="Times New Roman"/>
                <a:cs typeface="Times New Roman"/>
              </a:rPr>
              <a:t> </a:t>
            </a:r>
            <a:r>
              <a:rPr sz="2000" b="1" dirty="0">
                <a:latin typeface="Times New Roman"/>
                <a:cs typeface="Times New Roman"/>
              </a:rPr>
              <a:t>:</a:t>
            </a:r>
            <a:endParaRPr sz="2000">
              <a:latin typeface="Times New Roman"/>
              <a:cs typeface="Times New Roman"/>
            </a:endParaRPr>
          </a:p>
        </p:txBody>
      </p:sp>
      <p:sp>
        <p:nvSpPr>
          <p:cNvPr id="4" name="object 4"/>
          <p:cNvSpPr txBox="1"/>
          <p:nvPr/>
        </p:nvSpPr>
        <p:spPr>
          <a:xfrm>
            <a:off x="670051" y="745896"/>
            <a:ext cx="7955915" cy="4856480"/>
          </a:xfrm>
          <a:prstGeom prst="rect">
            <a:avLst/>
          </a:prstGeom>
        </p:spPr>
        <p:txBody>
          <a:bodyPr vert="horz" wrap="square" lIns="0" tIns="12700" rIns="0" bIns="0" rtlCol="0">
            <a:spAutoFit/>
          </a:bodyPr>
          <a:lstStyle/>
          <a:p>
            <a:pPr marL="698500" marR="1809750" indent="-287020">
              <a:lnSpc>
                <a:spcPct val="130000"/>
              </a:lnSpc>
              <a:spcBef>
                <a:spcPts val="100"/>
              </a:spcBef>
              <a:buFont typeface="Wingdings"/>
              <a:buChar char=""/>
              <a:tabLst>
                <a:tab pos="698500" algn="l"/>
                <a:tab pos="699135" algn="l"/>
              </a:tabLst>
            </a:pPr>
            <a:r>
              <a:rPr sz="1900" spc="-5" dirty="0">
                <a:latin typeface="Times New Roman"/>
                <a:cs typeface="Times New Roman"/>
              </a:rPr>
              <a:t>Mengoptimalkan peranan pemerintah dalam mengoreksi  ketidaksempurnaan</a:t>
            </a:r>
            <a:r>
              <a:rPr sz="1900" spc="30" dirty="0">
                <a:latin typeface="Times New Roman"/>
                <a:cs typeface="Times New Roman"/>
              </a:rPr>
              <a:t> </a:t>
            </a:r>
            <a:r>
              <a:rPr sz="1900" spc="-25" dirty="0">
                <a:latin typeface="Times New Roman"/>
                <a:cs typeface="Times New Roman"/>
              </a:rPr>
              <a:t>pasar.</a:t>
            </a:r>
            <a:endParaRPr sz="1900">
              <a:latin typeface="Times New Roman"/>
              <a:cs typeface="Times New Roman"/>
            </a:endParaRPr>
          </a:p>
          <a:p>
            <a:pPr marL="698500" indent="-287020">
              <a:lnSpc>
                <a:spcPct val="100000"/>
              </a:lnSpc>
              <a:spcBef>
                <a:spcPts val="1140"/>
              </a:spcBef>
              <a:buFont typeface="Wingdings"/>
              <a:buChar char=""/>
              <a:tabLst>
                <a:tab pos="698500" algn="l"/>
                <a:tab pos="699135" algn="l"/>
              </a:tabLst>
            </a:pPr>
            <a:r>
              <a:rPr sz="1900" spc="-5" dirty="0">
                <a:latin typeface="Times New Roman"/>
                <a:cs typeface="Times New Roman"/>
              </a:rPr>
              <a:t>Mengupayakan kehidupan </a:t>
            </a:r>
            <a:r>
              <a:rPr sz="1900" dirty="0">
                <a:latin typeface="Times New Roman"/>
                <a:cs typeface="Times New Roman"/>
              </a:rPr>
              <a:t>yang layak </a:t>
            </a:r>
            <a:r>
              <a:rPr sz="1900" spc="-5" dirty="0">
                <a:latin typeface="Times New Roman"/>
                <a:cs typeface="Times New Roman"/>
              </a:rPr>
              <a:t>berdasarkan pada kemanusiaan</a:t>
            </a:r>
            <a:r>
              <a:rPr sz="1900" dirty="0">
                <a:latin typeface="Times New Roman"/>
                <a:cs typeface="Times New Roman"/>
              </a:rPr>
              <a:t> yang</a:t>
            </a:r>
            <a:endParaRPr sz="1900">
              <a:latin typeface="Times New Roman"/>
              <a:cs typeface="Times New Roman"/>
            </a:endParaRPr>
          </a:p>
          <a:p>
            <a:pPr marL="698500">
              <a:lnSpc>
                <a:spcPct val="100000"/>
              </a:lnSpc>
              <a:spcBef>
                <a:spcPts val="685"/>
              </a:spcBef>
            </a:pPr>
            <a:r>
              <a:rPr sz="1900" spc="-5" dirty="0">
                <a:latin typeface="Times New Roman"/>
                <a:cs typeface="Times New Roman"/>
              </a:rPr>
              <a:t>adil bagi</a:t>
            </a:r>
            <a:r>
              <a:rPr sz="1900" spc="-20" dirty="0">
                <a:latin typeface="Times New Roman"/>
                <a:cs typeface="Times New Roman"/>
              </a:rPr>
              <a:t> </a:t>
            </a:r>
            <a:r>
              <a:rPr sz="1900" spc="-5" dirty="0">
                <a:latin typeface="Times New Roman"/>
                <a:cs typeface="Times New Roman"/>
              </a:rPr>
              <a:t>masyarakat.</a:t>
            </a:r>
            <a:endParaRPr sz="1900">
              <a:latin typeface="Times New Roman"/>
              <a:cs typeface="Times New Roman"/>
            </a:endParaRPr>
          </a:p>
          <a:p>
            <a:pPr marL="698500" marR="107314" indent="-287020">
              <a:lnSpc>
                <a:spcPct val="130000"/>
              </a:lnSpc>
              <a:spcBef>
                <a:spcPts val="455"/>
              </a:spcBef>
              <a:buFont typeface="Wingdings"/>
              <a:buChar char=""/>
              <a:tabLst>
                <a:tab pos="698500" algn="l"/>
                <a:tab pos="699135" algn="l"/>
              </a:tabLst>
            </a:pPr>
            <a:r>
              <a:rPr sz="1900" spc="-5" dirty="0">
                <a:latin typeface="Times New Roman"/>
                <a:cs typeface="Times New Roman"/>
              </a:rPr>
              <a:t>Mengembangkan perekonomian yang berorientasi global </a:t>
            </a:r>
            <a:r>
              <a:rPr sz="1900" spc="-10" dirty="0">
                <a:latin typeface="Times New Roman"/>
                <a:cs typeface="Times New Roman"/>
              </a:rPr>
              <a:t>sesuai </a:t>
            </a:r>
            <a:r>
              <a:rPr sz="1900" spc="-5" dirty="0">
                <a:latin typeface="Times New Roman"/>
                <a:cs typeface="Times New Roman"/>
              </a:rPr>
              <a:t>kemajuan  teknologi dengan </a:t>
            </a:r>
            <a:r>
              <a:rPr sz="1900" spc="-10" dirty="0">
                <a:latin typeface="Times New Roman"/>
                <a:cs typeface="Times New Roman"/>
              </a:rPr>
              <a:t>membangun </a:t>
            </a:r>
            <a:r>
              <a:rPr sz="1900" spc="-5" dirty="0">
                <a:latin typeface="Times New Roman"/>
                <a:cs typeface="Times New Roman"/>
              </a:rPr>
              <a:t>keunggulan disetiap</a:t>
            </a:r>
            <a:r>
              <a:rPr sz="1900" spc="65" dirty="0">
                <a:latin typeface="Times New Roman"/>
                <a:cs typeface="Times New Roman"/>
              </a:rPr>
              <a:t> </a:t>
            </a:r>
            <a:r>
              <a:rPr sz="1900" spc="-5" dirty="0">
                <a:latin typeface="Times New Roman"/>
                <a:cs typeface="Times New Roman"/>
              </a:rPr>
              <a:t>daerah.</a:t>
            </a:r>
            <a:endParaRPr sz="1900">
              <a:latin typeface="Times New Roman"/>
              <a:cs typeface="Times New Roman"/>
            </a:endParaRPr>
          </a:p>
          <a:p>
            <a:pPr marL="469900" indent="-457834">
              <a:lnSpc>
                <a:spcPct val="100000"/>
              </a:lnSpc>
              <a:spcBef>
                <a:spcPts val="1185"/>
              </a:spcBef>
              <a:buAutoNum type="alphaUcPeriod" startAt="3"/>
              <a:tabLst>
                <a:tab pos="469900" algn="l"/>
                <a:tab pos="470534" algn="l"/>
              </a:tabLst>
            </a:pPr>
            <a:r>
              <a:rPr sz="2000" b="1" dirty="0">
                <a:latin typeface="Times New Roman"/>
                <a:cs typeface="Times New Roman"/>
              </a:rPr>
              <a:t>Implementasi politik strategi nasional di bidang</a:t>
            </a:r>
            <a:r>
              <a:rPr sz="2000" b="1" spc="-204" dirty="0">
                <a:latin typeface="Times New Roman"/>
                <a:cs typeface="Times New Roman"/>
              </a:rPr>
              <a:t> </a:t>
            </a:r>
            <a:r>
              <a:rPr sz="2000" b="1" dirty="0">
                <a:latin typeface="Times New Roman"/>
                <a:cs typeface="Times New Roman"/>
              </a:rPr>
              <a:t>politik</a:t>
            </a:r>
            <a:r>
              <a:rPr sz="2000" dirty="0">
                <a:latin typeface="Times New Roman"/>
                <a:cs typeface="Times New Roman"/>
              </a:rPr>
              <a:t>.</a:t>
            </a:r>
            <a:endParaRPr sz="2000">
              <a:latin typeface="Times New Roman"/>
              <a:cs typeface="Times New Roman"/>
            </a:endParaRPr>
          </a:p>
          <a:p>
            <a:pPr marL="869315" marR="141605" lvl="1" indent="-457200">
              <a:lnSpc>
                <a:spcPct val="130000"/>
              </a:lnSpc>
              <a:spcBef>
                <a:spcPts val="475"/>
              </a:spcBef>
              <a:buFont typeface="Wingdings"/>
              <a:buChar char=""/>
              <a:tabLst>
                <a:tab pos="930275" algn="l"/>
                <a:tab pos="930910" algn="l"/>
              </a:tabLst>
            </a:pPr>
            <a:r>
              <a:rPr dirty="0"/>
              <a:t>	</a:t>
            </a:r>
            <a:r>
              <a:rPr sz="1900" spc="-5" dirty="0">
                <a:latin typeface="Times New Roman"/>
                <a:cs typeface="Times New Roman"/>
              </a:rPr>
              <a:t>Memasyarakatan dan menerapkan prinsip </a:t>
            </a:r>
            <a:r>
              <a:rPr sz="1900" spc="-10" dirty="0">
                <a:latin typeface="Times New Roman"/>
                <a:cs typeface="Times New Roman"/>
              </a:rPr>
              <a:t>persamaan </a:t>
            </a:r>
            <a:r>
              <a:rPr sz="1900" spc="-5" dirty="0">
                <a:latin typeface="Times New Roman"/>
                <a:cs typeface="Times New Roman"/>
              </a:rPr>
              <a:t>dan anti  diskriminatif dalam kehidupan bermasyarakat,berbangsa dan</a:t>
            </a:r>
            <a:r>
              <a:rPr sz="1900" spc="110" dirty="0">
                <a:latin typeface="Times New Roman"/>
                <a:cs typeface="Times New Roman"/>
              </a:rPr>
              <a:t> </a:t>
            </a:r>
            <a:r>
              <a:rPr sz="1900" spc="-5" dirty="0">
                <a:latin typeface="Times New Roman"/>
                <a:cs typeface="Times New Roman"/>
              </a:rPr>
              <a:t>bernegara.</a:t>
            </a:r>
            <a:endParaRPr sz="1900">
              <a:latin typeface="Times New Roman"/>
              <a:cs typeface="Times New Roman"/>
            </a:endParaRPr>
          </a:p>
          <a:p>
            <a:pPr marL="869315" marR="323215" lvl="1" indent="-457200">
              <a:lnSpc>
                <a:spcPct val="130100"/>
              </a:lnSpc>
              <a:spcBef>
                <a:spcPts val="455"/>
              </a:spcBef>
              <a:buFont typeface="Wingdings"/>
              <a:buChar char=""/>
              <a:tabLst>
                <a:tab pos="869315" algn="l"/>
                <a:tab pos="869950" algn="l"/>
              </a:tabLst>
            </a:pPr>
            <a:r>
              <a:rPr sz="1900" spc="-10" dirty="0">
                <a:latin typeface="Times New Roman"/>
                <a:cs typeface="Times New Roman"/>
              </a:rPr>
              <a:t>Membangun </a:t>
            </a:r>
            <a:r>
              <a:rPr sz="1900" spc="-5" dirty="0">
                <a:latin typeface="Times New Roman"/>
                <a:cs typeface="Times New Roman"/>
              </a:rPr>
              <a:t>bangsa dan watak bangsa (nation and character building)  </a:t>
            </a:r>
            <a:r>
              <a:rPr sz="1900" spc="-10" dirty="0">
                <a:latin typeface="Times New Roman"/>
                <a:cs typeface="Times New Roman"/>
              </a:rPr>
              <a:t>menuju </a:t>
            </a:r>
            <a:r>
              <a:rPr sz="1900" spc="-5" dirty="0">
                <a:latin typeface="Times New Roman"/>
                <a:cs typeface="Times New Roman"/>
              </a:rPr>
              <a:t>bangsa dan masyarakat Indonesia </a:t>
            </a:r>
            <a:r>
              <a:rPr sz="1900" dirty="0">
                <a:latin typeface="Times New Roman"/>
                <a:cs typeface="Times New Roman"/>
              </a:rPr>
              <a:t>yang </a:t>
            </a:r>
            <a:r>
              <a:rPr sz="1900" spc="-10" dirty="0">
                <a:latin typeface="Times New Roman"/>
                <a:cs typeface="Times New Roman"/>
              </a:rPr>
              <a:t>maju, </a:t>
            </a:r>
            <a:r>
              <a:rPr sz="1900" spc="-5" dirty="0">
                <a:latin typeface="Times New Roman"/>
                <a:cs typeface="Times New Roman"/>
              </a:rPr>
              <a:t>bersatu, rukun,  </a:t>
            </a:r>
            <a:r>
              <a:rPr sz="1900" spc="-10" dirty="0">
                <a:latin typeface="Times New Roman"/>
                <a:cs typeface="Times New Roman"/>
              </a:rPr>
              <a:t>damai, </a:t>
            </a:r>
            <a:r>
              <a:rPr sz="1900" spc="-5" dirty="0">
                <a:latin typeface="Times New Roman"/>
                <a:cs typeface="Times New Roman"/>
              </a:rPr>
              <a:t>demokratis, </a:t>
            </a:r>
            <a:r>
              <a:rPr sz="1900" spc="-10" dirty="0">
                <a:latin typeface="Times New Roman"/>
                <a:cs typeface="Times New Roman"/>
              </a:rPr>
              <a:t>dinamis, </a:t>
            </a:r>
            <a:r>
              <a:rPr sz="1900" spc="-5" dirty="0">
                <a:latin typeface="Times New Roman"/>
                <a:cs typeface="Times New Roman"/>
              </a:rPr>
              <a:t>toleran, sejahtera, adil dan</a:t>
            </a:r>
            <a:r>
              <a:rPr sz="1900" spc="90" dirty="0">
                <a:latin typeface="Times New Roman"/>
                <a:cs typeface="Times New Roman"/>
              </a:rPr>
              <a:t> </a:t>
            </a:r>
            <a:r>
              <a:rPr sz="1900" spc="-25" dirty="0">
                <a:latin typeface="Times New Roman"/>
                <a:cs typeface="Times New Roman"/>
              </a:rPr>
              <a:t>makmur.</a:t>
            </a:r>
            <a:endParaRPr sz="19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388506"/>
            <a:ext cx="7523480" cy="773097"/>
          </a:xfrm>
          <a:prstGeom prst="rect">
            <a:avLst/>
          </a:prstGeom>
        </p:spPr>
        <p:txBody>
          <a:bodyPr vert="horz" wrap="square" lIns="0" tIns="12700" rIns="0" bIns="0" rtlCol="0">
            <a:spAutoFit/>
          </a:bodyPr>
          <a:lstStyle/>
          <a:p>
            <a:pPr marL="469900" marR="5080" indent="-457834">
              <a:lnSpc>
                <a:spcPct val="130000"/>
              </a:lnSpc>
              <a:spcBef>
                <a:spcPts val="100"/>
              </a:spcBef>
              <a:tabLst>
                <a:tab pos="469900" algn="l"/>
              </a:tabLst>
            </a:pPr>
            <a:r>
              <a:rPr sz="2000" b="1" dirty="0">
                <a:latin typeface="Times New Roman"/>
                <a:cs typeface="Times New Roman"/>
              </a:rPr>
              <a:t>D.	</a:t>
            </a:r>
            <a:r>
              <a:rPr sz="2000" b="1" dirty="0" err="1">
                <a:latin typeface="Times New Roman"/>
                <a:cs typeface="Times New Roman"/>
              </a:rPr>
              <a:t>Implementasi</a:t>
            </a:r>
            <a:r>
              <a:rPr sz="2000" b="1" dirty="0">
                <a:latin typeface="Times New Roman"/>
                <a:cs typeface="Times New Roman"/>
              </a:rPr>
              <a:t> </a:t>
            </a:r>
            <a:r>
              <a:rPr sz="2000" b="1" dirty="0" err="1">
                <a:latin typeface="Times New Roman"/>
                <a:cs typeface="Times New Roman"/>
              </a:rPr>
              <a:t>politik</a:t>
            </a:r>
            <a:r>
              <a:rPr sz="2000" b="1" dirty="0">
                <a:latin typeface="Times New Roman"/>
                <a:cs typeface="Times New Roman"/>
              </a:rPr>
              <a:t> strategi nasional di bidang pertahanan</a:t>
            </a:r>
            <a:r>
              <a:rPr sz="2000" b="1" spc="-235" dirty="0">
                <a:latin typeface="Times New Roman"/>
                <a:cs typeface="Times New Roman"/>
              </a:rPr>
              <a:t> </a:t>
            </a:r>
            <a:r>
              <a:rPr sz="2000" b="1" spc="5" dirty="0">
                <a:latin typeface="Times New Roman"/>
                <a:cs typeface="Times New Roman"/>
              </a:rPr>
              <a:t>dan  </a:t>
            </a:r>
            <a:r>
              <a:rPr sz="2000" b="1" dirty="0">
                <a:latin typeface="Times New Roman"/>
                <a:cs typeface="Times New Roman"/>
              </a:rPr>
              <a:t>keamanan:</a:t>
            </a:r>
            <a:endParaRPr sz="2000" dirty="0">
              <a:latin typeface="Times New Roman"/>
              <a:cs typeface="Times New Roman"/>
            </a:endParaRPr>
          </a:p>
        </p:txBody>
      </p:sp>
      <p:sp>
        <p:nvSpPr>
          <p:cNvPr id="4" name="object 4"/>
          <p:cNvSpPr txBox="1">
            <a:spLocks noGrp="1"/>
          </p:cNvSpPr>
          <p:nvPr>
            <p:ph idx="1"/>
          </p:nvPr>
        </p:nvSpPr>
        <p:spPr>
          <a:prstGeom prst="rect">
            <a:avLst/>
          </a:prstGeom>
        </p:spPr>
        <p:txBody>
          <a:bodyPr vert="horz" wrap="square" lIns="0" tIns="12065" rIns="0" bIns="0" rtlCol="0">
            <a:spAutoFit/>
          </a:bodyPr>
          <a:lstStyle/>
          <a:p>
            <a:pPr marL="822960" marR="337820" indent="-457200">
              <a:lnSpc>
                <a:spcPct val="130000"/>
              </a:lnSpc>
              <a:spcBef>
                <a:spcPts val="95"/>
              </a:spcBef>
              <a:buFont typeface="Wingdings"/>
              <a:buChar char=""/>
              <a:tabLst>
                <a:tab pos="822960" algn="l"/>
                <a:tab pos="823594" algn="l"/>
              </a:tabLst>
            </a:pPr>
            <a:r>
              <a:rPr spc="-5" dirty="0"/>
              <a:t>Meningkatkan kualitas profesionalisme </a:t>
            </a:r>
            <a:r>
              <a:rPr spc="-25" dirty="0"/>
              <a:t>Tentara </a:t>
            </a:r>
            <a:r>
              <a:rPr spc="-5" dirty="0"/>
              <a:t>Nasional Indonesia,  meningkatkan rasio kekuatan </a:t>
            </a:r>
            <a:r>
              <a:rPr spc="-10" dirty="0"/>
              <a:t>komponen utama, </a:t>
            </a:r>
            <a:r>
              <a:rPr spc="-5" dirty="0"/>
              <a:t>dan </a:t>
            </a:r>
            <a:r>
              <a:rPr spc="-10" dirty="0"/>
              <a:t>mengembangkan  </a:t>
            </a:r>
            <a:r>
              <a:rPr spc="-5" dirty="0"/>
              <a:t>kekuatan pertahanan </a:t>
            </a:r>
            <a:r>
              <a:rPr spc="-10" dirty="0"/>
              <a:t>keamanan </a:t>
            </a:r>
            <a:r>
              <a:rPr spc="-5" dirty="0"/>
              <a:t>negara ke wilayah yang didukung oleh  sarana, prasarana, dan anggaran yang</a:t>
            </a:r>
            <a:r>
              <a:rPr spc="10" dirty="0"/>
              <a:t> </a:t>
            </a:r>
            <a:r>
              <a:rPr spc="-10" dirty="0"/>
              <a:t>memadai.</a:t>
            </a:r>
          </a:p>
          <a:p>
            <a:pPr marL="822960" marR="5080" indent="-457200">
              <a:lnSpc>
                <a:spcPct val="130000"/>
              </a:lnSpc>
              <a:spcBef>
                <a:spcPts val="455"/>
              </a:spcBef>
              <a:buFont typeface="Wingdings"/>
              <a:buChar char=""/>
              <a:tabLst>
                <a:tab pos="822960" algn="l"/>
                <a:tab pos="823594" algn="l"/>
              </a:tabLst>
            </a:pPr>
            <a:r>
              <a:rPr spc="-10" dirty="0"/>
              <a:t>Memperluas </a:t>
            </a:r>
            <a:r>
              <a:rPr spc="-5" dirty="0"/>
              <a:t>dan meningkatkan kualitas </a:t>
            </a:r>
            <a:r>
              <a:rPr dirty="0"/>
              <a:t>kerja </a:t>
            </a:r>
            <a:r>
              <a:rPr spc="-15" dirty="0"/>
              <a:t>sama </a:t>
            </a:r>
            <a:r>
              <a:rPr spc="-5" dirty="0"/>
              <a:t>bilateral bidang  pertahanan dan </a:t>
            </a:r>
            <a:r>
              <a:rPr spc="-10" dirty="0"/>
              <a:t>keamanan </a:t>
            </a:r>
            <a:r>
              <a:rPr spc="-5" dirty="0"/>
              <a:t>dalam rangka </a:t>
            </a:r>
            <a:r>
              <a:rPr spc="-10" dirty="0"/>
              <a:t>memelihara </a:t>
            </a:r>
            <a:r>
              <a:rPr spc="-5" dirty="0"/>
              <a:t>stabilitas </a:t>
            </a:r>
            <a:r>
              <a:rPr spc="-10" dirty="0"/>
              <a:t>ke¬amanan  </a:t>
            </a:r>
            <a:r>
              <a:rPr spc="-5" dirty="0"/>
              <a:t>regional dan berpartisipasi dalam upaya pemeliharaan perdamaian</a:t>
            </a:r>
            <a:r>
              <a:rPr spc="75" dirty="0"/>
              <a:t> </a:t>
            </a:r>
            <a:r>
              <a:rPr spc="-5" dirty="0"/>
              <a:t>dunia.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329895"/>
            <a:ext cx="454469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1. </a:t>
            </a:r>
            <a:r>
              <a:rPr sz="1800" b="1" spc="-20" dirty="0">
                <a:latin typeface="Times New Roman"/>
                <a:cs typeface="Times New Roman"/>
              </a:rPr>
              <a:t>PANCASILA </a:t>
            </a:r>
            <a:r>
              <a:rPr sz="1800" b="1" dirty="0">
                <a:latin typeface="Times New Roman"/>
                <a:cs typeface="Times New Roman"/>
              </a:rPr>
              <a:t>SEBAGAI </a:t>
            </a:r>
            <a:r>
              <a:rPr sz="1800" b="1" spc="-5" dirty="0">
                <a:latin typeface="Times New Roman"/>
                <a:cs typeface="Times New Roman"/>
              </a:rPr>
              <a:t>DASAR</a:t>
            </a:r>
            <a:r>
              <a:rPr sz="1800" b="1" spc="-75" dirty="0">
                <a:latin typeface="Times New Roman"/>
                <a:cs typeface="Times New Roman"/>
              </a:rPr>
              <a:t> </a:t>
            </a:r>
            <a:r>
              <a:rPr sz="1800" b="1" dirty="0">
                <a:latin typeface="Times New Roman"/>
                <a:cs typeface="Times New Roman"/>
              </a:rPr>
              <a:t>NEGARA</a:t>
            </a:r>
            <a:endParaRPr sz="1800">
              <a:latin typeface="Times New Roman"/>
              <a:cs typeface="Times New Roman"/>
            </a:endParaRPr>
          </a:p>
        </p:txBody>
      </p:sp>
      <p:sp>
        <p:nvSpPr>
          <p:cNvPr id="4" name="object 4"/>
          <p:cNvSpPr txBox="1">
            <a:spLocks noGrp="1"/>
          </p:cNvSpPr>
          <p:nvPr>
            <p:ph type="title"/>
          </p:nvPr>
        </p:nvSpPr>
        <p:spPr>
          <a:xfrm>
            <a:off x="688340" y="698347"/>
            <a:ext cx="7790815" cy="3256915"/>
          </a:xfrm>
          <a:prstGeom prst="rect">
            <a:avLst/>
          </a:prstGeom>
        </p:spPr>
        <p:txBody>
          <a:bodyPr vert="horz" wrap="square" lIns="0" tIns="12700" rIns="0" bIns="0" rtlCol="0">
            <a:spAutoFit/>
          </a:bodyPr>
          <a:lstStyle/>
          <a:p>
            <a:pPr marL="12700" marR="5080" indent="914400">
              <a:lnSpc>
                <a:spcPct val="130000"/>
              </a:lnSpc>
              <a:spcBef>
                <a:spcPts val="100"/>
              </a:spcBef>
            </a:pPr>
            <a:r>
              <a:rPr sz="2000" dirty="0">
                <a:latin typeface="+mn-lt"/>
              </a:rPr>
              <a:t>“Pancasila sebagai dasar negara” sering disebut dasar falsafah  negara (dasar filsafat </a:t>
            </a:r>
            <a:r>
              <a:rPr sz="2000" spc="-5" dirty="0">
                <a:latin typeface="+mn-lt"/>
              </a:rPr>
              <a:t>negara/philosophische </a:t>
            </a:r>
            <a:r>
              <a:rPr sz="2000" dirty="0">
                <a:latin typeface="+mn-lt"/>
              </a:rPr>
              <a:t>grondslag) dari negara,</a:t>
            </a:r>
            <a:r>
              <a:rPr sz="2000" spc="-125" dirty="0">
                <a:latin typeface="+mn-lt"/>
              </a:rPr>
              <a:t> </a:t>
            </a:r>
            <a:r>
              <a:rPr sz="2000" dirty="0">
                <a:latin typeface="+mn-lt"/>
              </a:rPr>
              <a:t>ideologi  negara </a:t>
            </a:r>
            <a:r>
              <a:rPr sz="2000" spc="-5" dirty="0">
                <a:latin typeface="+mn-lt"/>
              </a:rPr>
              <a:t>(staatsidee). </a:t>
            </a:r>
            <a:r>
              <a:rPr sz="2000" dirty="0">
                <a:latin typeface="+mn-lt"/>
              </a:rPr>
              <a:t>Dalam hal ini Pancasila </a:t>
            </a:r>
            <a:r>
              <a:rPr sz="2000" spc="-5" dirty="0">
                <a:latin typeface="+mn-lt"/>
              </a:rPr>
              <a:t>dipergunakan </a:t>
            </a:r>
            <a:r>
              <a:rPr sz="2000" dirty="0">
                <a:latin typeface="+mn-lt"/>
              </a:rPr>
              <a:t>sebagai dasar  </a:t>
            </a:r>
            <a:r>
              <a:rPr sz="2000" spc="-5" dirty="0">
                <a:latin typeface="+mn-lt"/>
              </a:rPr>
              <a:t>mengatur </a:t>
            </a:r>
            <a:r>
              <a:rPr sz="2000" dirty="0">
                <a:latin typeface="+mn-lt"/>
              </a:rPr>
              <a:t>pemerintahan negara. Dengan kata </a:t>
            </a:r>
            <a:r>
              <a:rPr sz="2000" spc="-5" dirty="0">
                <a:latin typeface="+mn-lt"/>
              </a:rPr>
              <a:t>lain, </a:t>
            </a:r>
            <a:r>
              <a:rPr sz="2000" dirty="0">
                <a:latin typeface="+mn-lt"/>
              </a:rPr>
              <a:t>Pancasila digunakan  sebagai dasar untuk </a:t>
            </a:r>
            <a:r>
              <a:rPr sz="2000" spc="-5" dirty="0">
                <a:latin typeface="+mn-lt"/>
              </a:rPr>
              <a:t>mengatur </a:t>
            </a:r>
            <a:r>
              <a:rPr sz="2000" dirty="0">
                <a:latin typeface="+mn-lt"/>
              </a:rPr>
              <a:t>penyelenggaraan</a:t>
            </a:r>
            <a:r>
              <a:rPr sz="2000" spc="-114" dirty="0">
                <a:latin typeface="+mn-lt"/>
              </a:rPr>
              <a:t> </a:t>
            </a:r>
            <a:r>
              <a:rPr sz="2000" dirty="0">
                <a:latin typeface="+mn-lt"/>
              </a:rPr>
              <a:t>negara.</a:t>
            </a:r>
          </a:p>
          <a:p>
            <a:pPr marL="12700" marR="202565" indent="914400">
              <a:lnSpc>
                <a:spcPct val="130000"/>
              </a:lnSpc>
              <a:spcBef>
                <a:spcPts val="480"/>
              </a:spcBef>
            </a:pPr>
            <a:r>
              <a:rPr sz="2000" spc="-5" dirty="0">
                <a:latin typeface="+mn-lt"/>
              </a:rPr>
              <a:t>Sumber </a:t>
            </a:r>
            <a:r>
              <a:rPr sz="2000" dirty="0">
                <a:latin typeface="+mn-lt"/>
              </a:rPr>
              <a:t>semangat bagi UUD 1945, penyelenggara negara,  pelaksana pemerintahan. MPR dengan </a:t>
            </a:r>
            <a:r>
              <a:rPr sz="2000" b="1" dirty="0">
                <a:latin typeface="+mn-lt"/>
                <a:cs typeface="Times New Roman"/>
              </a:rPr>
              <a:t>Ketetapan No. </a:t>
            </a:r>
            <a:r>
              <a:rPr sz="2000" b="1" spc="5" dirty="0">
                <a:latin typeface="+mn-lt"/>
                <a:cs typeface="Times New Roman"/>
              </a:rPr>
              <a:t>XVIIV</a:t>
            </a:r>
            <a:r>
              <a:rPr sz="2000" b="1" spc="-200" dirty="0">
                <a:latin typeface="+mn-lt"/>
                <a:cs typeface="Times New Roman"/>
              </a:rPr>
              <a:t> </a:t>
            </a:r>
            <a:r>
              <a:rPr sz="2000" b="1" dirty="0">
                <a:latin typeface="+mn-lt"/>
                <a:cs typeface="Times New Roman"/>
              </a:rPr>
              <a:t>MPR/1998  </a:t>
            </a:r>
            <a:r>
              <a:rPr sz="2000" spc="-5" dirty="0">
                <a:latin typeface="+mn-lt"/>
              </a:rPr>
              <a:t>telah mengembalikan </a:t>
            </a:r>
            <a:r>
              <a:rPr sz="2000" dirty="0">
                <a:latin typeface="+mn-lt"/>
              </a:rPr>
              <a:t>kedudukan Pancasila sebagai dasar negara</a:t>
            </a:r>
            <a:r>
              <a:rPr sz="2000" spc="-130" dirty="0">
                <a:latin typeface="+mn-lt"/>
              </a:rPr>
              <a:t> </a:t>
            </a:r>
            <a:r>
              <a:rPr sz="2000" dirty="0">
                <a:latin typeface="+mn-lt"/>
              </a:rPr>
              <a:t>RI.</a:t>
            </a:r>
            <a:endParaRPr sz="2000" dirty="0">
              <a:latin typeface="+mn-lt"/>
              <a:cs typeface="Times New Roman"/>
            </a:endParaRPr>
          </a:p>
        </p:txBody>
      </p:sp>
      <p:sp>
        <p:nvSpPr>
          <p:cNvPr id="5" name="object 5"/>
          <p:cNvSpPr txBox="1"/>
          <p:nvPr/>
        </p:nvSpPr>
        <p:spPr>
          <a:xfrm>
            <a:off x="688340" y="3990822"/>
            <a:ext cx="7604125" cy="2381165"/>
          </a:xfrm>
          <a:prstGeom prst="rect">
            <a:avLst/>
          </a:prstGeom>
        </p:spPr>
        <p:txBody>
          <a:bodyPr vert="horz" wrap="square" lIns="0" tIns="12700" rIns="0" bIns="0" rtlCol="0">
            <a:spAutoFit/>
          </a:bodyPr>
          <a:lstStyle/>
          <a:p>
            <a:pPr marL="12700" marR="5080" indent="914400">
              <a:lnSpc>
                <a:spcPct val="130000"/>
              </a:lnSpc>
              <a:spcBef>
                <a:spcPts val="100"/>
              </a:spcBef>
            </a:pPr>
            <a:r>
              <a:rPr sz="2000" dirty="0">
                <a:cs typeface="Times New Roman"/>
              </a:rPr>
              <a:t>Pengertian Pancasila sebagai dasar negara diperoleh dari </a:t>
            </a:r>
            <a:r>
              <a:rPr sz="2000" spc="-5" dirty="0">
                <a:cs typeface="Times New Roman"/>
              </a:rPr>
              <a:t>alinea  keempat </a:t>
            </a:r>
            <a:r>
              <a:rPr sz="2000" dirty="0">
                <a:cs typeface="Times New Roman"/>
              </a:rPr>
              <a:t>Pembukaan UUD 1945 dan </a:t>
            </a:r>
            <a:r>
              <a:rPr sz="2000" spc="-5" dirty="0">
                <a:cs typeface="Times New Roman"/>
              </a:rPr>
              <a:t>sebagaimana </a:t>
            </a:r>
            <a:r>
              <a:rPr sz="2000" dirty="0">
                <a:cs typeface="Times New Roman"/>
              </a:rPr>
              <a:t>tertuang dalam  Memorandum DPR-GR 9 Juni 1966 </a:t>
            </a:r>
            <a:r>
              <a:rPr sz="2000" spc="-5" dirty="0">
                <a:cs typeface="Times New Roman"/>
              </a:rPr>
              <a:t>yang </a:t>
            </a:r>
            <a:r>
              <a:rPr sz="2000" dirty="0">
                <a:cs typeface="Times New Roman"/>
              </a:rPr>
              <a:t>menandaskan Pancasila sebagai  pandangan hidup bangsa </a:t>
            </a:r>
            <a:r>
              <a:rPr sz="2000" spc="-5" dirty="0">
                <a:cs typeface="Times New Roman"/>
              </a:rPr>
              <a:t>yang telah dimurnikan </a:t>
            </a:r>
            <a:r>
              <a:rPr sz="2000" dirty="0">
                <a:cs typeface="Times New Roman"/>
              </a:rPr>
              <a:t>dan dipadatkan oleh</a:t>
            </a:r>
            <a:r>
              <a:rPr sz="2000" spc="-95" dirty="0">
                <a:cs typeface="Times New Roman"/>
              </a:rPr>
              <a:t> </a:t>
            </a:r>
            <a:r>
              <a:rPr sz="2000" dirty="0">
                <a:cs typeface="Times New Roman"/>
              </a:rPr>
              <a:t>PPKI  </a:t>
            </a:r>
            <a:r>
              <a:rPr sz="2000" spc="-5" dirty="0">
                <a:cs typeface="Times New Roman"/>
              </a:rPr>
              <a:t>atas nama </a:t>
            </a:r>
            <a:r>
              <a:rPr sz="2000" dirty="0">
                <a:cs typeface="Times New Roman"/>
              </a:rPr>
              <a:t>rakyat Indonesia </a:t>
            </a:r>
            <a:r>
              <a:rPr sz="2000" spc="-5" dirty="0">
                <a:cs typeface="Times New Roman"/>
              </a:rPr>
              <a:t>menjadi </a:t>
            </a:r>
            <a:r>
              <a:rPr sz="2000" dirty="0">
                <a:cs typeface="Times New Roman"/>
              </a:rPr>
              <a:t>dasar negara Republik</a:t>
            </a:r>
            <a:r>
              <a:rPr sz="2000" spc="-135" dirty="0">
                <a:cs typeface="Times New Roman"/>
              </a:rPr>
              <a:t> </a:t>
            </a:r>
            <a:r>
              <a:rPr sz="2000" dirty="0">
                <a:cs typeface="Times New Roman"/>
              </a:rPr>
              <a:t>Indonesia.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C8DB7-4279-4982-8B80-EA004371C7FB}"/>
              </a:ext>
            </a:extLst>
          </p:cNvPr>
          <p:cNvSpPr txBox="1"/>
          <p:nvPr/>
        </p:nvSpPr>
        <p:spPr>
          <a:xfrm>
            <a:off x="914400" y="2604099"/>
            <a:ext cx="7315200" cy="830997"/>
          </a:xfrm>
          <a:prstGeom prst="rect">
            <a:avLst/>
          </a:prstGeom>
          <a:noFill/>
        </p:spPr>
        <p:txBody>
          <a:bodyPr wrap="square" rtlCol="0">
            <a:spAutoFit/>
          </a:bodyPr>
          <a:lstStyle/>
          <a:p>
            <a:pPr algn="ctr"/>
            <a:r>
              <a:rPr lang="en-GB" sz="4800" dirty="0">
                <a:solidFill>
                  <a:srgbClr val="00B0F0"/>
                </a:solidFill>
              </a:rPr>
              <a:t>SEKIAN</a:t>
            </a:r>
            <a:endParaRPr lang="en-ID"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55344" y="442315"/>
            <a:ext cx="7364730" cy="4751070"/>
          </a:xfrm>
          <a:prstGeom prst="rect">
            <a:avLst/>
          </a:prstGeom>
        </p:spPr>
        <p:txBody>
          <a:bodyPr vert="horz" wrap="square" lIns="0" tIns="12700" rIns="0" bIns="0" rtlCol="0">
            <a:spAutoFit/>
          </a:bodyPr>
          <a:lstStyle/>
          <a:p>
            <a:pPr marL="12700" marR="288290" indent="570865">
              <a:lnSpc>
                <a:spcPct val="130000"/>
              </a:lnSpc>
              <a:spcBef>
                <a:spcPts val="100"/>
              </a:spcBef>
            </a:pPr>
            <a:r>
              <a:rPr sz="2000" b="1" dirty="0">
                <a:latin typeface="Times New Roman"/>
                <a:cs typeface="Times New Roman"/>
              </a:rPr>
              <a:t>Pancasila sebagai dasar negara, </a:t>
            </a:r>
            <a:r>
              <a:rPr sz="2000" dirty="0">
                <a:latin typeface="Times New Roman"/>
                <a:cs typeface="Times New Roman"/>
              </a:rPr>
              <a:t>artinya Pancasila dijadikan  sebagai dasar untuk </a:t>
            </a:r>
            <a:r>
              <a:rPr sz="2000" spc="-5" dirty="0">
                <a:latin typeface="Times New Roman"/>
                <a:cs typeface="Times New Roman"/>
              </a:rPr>
              <a:t>mengatur </a:t>
            </a:r>
            <a:r>
              <a:rPr sz="2000" dirty="0">
                <a:latin typeface="Times New Roman"/>
                <a:cs typeface="Times New Roman"/>
              </a:rPr>
              <a:t>penyelenggaraan pemerintahan</a:t>
            </a:r>
            <a:r>
              <a:rPr sz="2000" spc="-140" dirty="0">
                <a:latin typeface="Times New Roman"/>
                <a:cs typeface="Times New Roman"/>
              </a:rPr>
              <a:t> </a:t>
            </a:r>
            <a:r>
              <a:rPr sz="2000" dirty="0">
                <a:latin typeface="Times New Roman"/>
                <a:cs typeface="Times New Roman"/>
              </a:rPr>
              <a:t>negara.  Pancasila </a:t>
            </a:r>
            <a:r>
              <a:rPr sz="2000" spc="-5" dirty="0">
                <a:latin typeface="Times New Roman"/>
                <a:cs typeface="Times New Roman"/>
              </a:rPr>
              <a:t>menurut </a:t>
            </a:r>
            <a:r>
              <a:rPr sz="2000" b="1" dirty="0">
                <a:latin typeface="Times New Roman"/>
                <a:cs typeface="Times New Roman"/>
              </a:rPr>
              <a:t>Ketetapan MPR No. III/MPR/2000 </a:t>
            </a:r>
            <a:r>
              <a:rPr sz="2000" dirty="0">
                <a:latin typeface="Times New Roman"/>
                <a:cs typeface="Times New Roman"/>
              </a:rPr>
              <a:t>merupakan  </a:t>
            </a:r>
            <a:r>
              <a:rPr sz="2000" spc="-5" dirty="0">
                <a:latin typeface="Times New Roman"/>
                <a:cs typeface="Times New Roman"/>
              </a:rPr>
              <a:t>"sumber </a:t>
            </a:r>
            <a:r>
              <a:rPr sz="2000" dirty="0">
                <a:latin typeface="Times New Roman"/>
                <a:cs typeface="Times New Roman"/>
              </a:rPr>
              <a:t>hukum dasar</a:t>
            </a:r>
            <a:r>
              <a:rPr sz="2000" spc="-80" dirty="0">
                <a:latin typeface="Times New Roman"/>
                <a:cs typeface="Times New Roman"/>
              </a:rPr>
              <a:t> </a:t>
            </a:r>
            <a:r>
              <a:rPr sz="2000" dirty="0">
                <a:latin typeface="Times New Roman"/>
                <a:cs typeface="Times New Roman"/>
              </a:rPr>
              <a:t>nasional".</a:t>
            </a:r>
            <a:endParaRPr sz="2000">
              <a:latin typeface="Times New Roman"/>
              <a:cs typeface="Times New Roman"/>
            </a:endParaRPr>
          </a:p>
          <a:p>
            <a:pPr marL="12700" marR="5080" indent="570865">
              <a:lnSpc>
                <a:spcPct val="130000"/>
              </a:lnSpc>
              <a:spcBef>
                <a:spcPts val="480"/>
              </a:spcBef>
            </a:pPr>
            <a:r>
              <a:rPr sz="2000" dirty="0">
                <a:latin typeface="Times New Roman"/>
                <a:cs typeface="Times New Roman"/>
              </a:rPr>
              <a:t>Pada tanggal 29 </a:t>
            </a:r>
            <a:r>
              <a:rPr sz="2000" spc="-5" dirty="0">
                <a:latin typeface="Times New Roman"/>
                <a:cs typeface="Times New Roman"/>
              </a:rPr>
              <a:t>Mei </a:t>
            </a:r>
            <a:r>
              <a:rPr sz="2000" dirty="0">
                <a:latin typeface="Times New Roman"/>
                <a:cs typeface="Times New Roman"/>
              </a:rPr>
              <a:t>1945 </a:t>
            </a:r>
            <a:r>
              <a:rPr sz="2000" spc="-35" dirty="0">
                <a:latin typeface="Times New Roman"/>
                <a:cs typeface="Times New Roman"/>
              </a:rPr>
              <a:t>Mr. </a:t>
            </a:r>
            <a:r>
              <a:rPr sz="2000" spc="-5" dirty="0">
                <a:latin typeface="Times New Roman"/>
                <a:cs typeface="Times New Roman"/>
              </a:rPr>
              <a:t>Muhammad </a:t>
            </a:r>
            <a:r>
              <a:rPr sz="2000" spc="-45" dirty="0">
                <a:latin typeface="Times New Roman"/>
                <a:cs typeface="Times New Roman"/>
              </a:rPr>
              <a:t>Yamin </a:t>
            </a:r>
            <a:r>
              <a:rPr sz="2000" spc="-5" dirty="0">
                <a:latin typeface="Times New Roman"/>
                <a:cs typeface="Times New Roman"/>
              </a:rPr>
              <a:t>mengemukakan  </a:t>
            </a:r>
            <a:r>
              <a:rPr sz="2000" dirty="0">
                <a:latin typeface="Times New Roman"/>
                <a:cs typeface="Times New Roman"/>
              </a:rPr>
              <a:t>pikirannya tentang dasar negara, yang terdiri</a:t>
            </a:r>
            <a:r>
              <a:rPr sz="2000" spc="-160" dirty="0">
                <a:latin typeface="Times New Roman"/>
                <a:cs typeface="Times New Roman"/>
              </a:rPr>
              <a:t> </a:t>
            </a:r>
            <a:r>
              <a:rPr sz="2000" dirty="0">
                <a:latin typeface="Times New Roman"/>
                <a:cs typeface="Times New Roman"/>
              </a:rPr>
              <a:t>dari</a:t>
            </a:r>
            <a:endParaRPr sz="2000">
              <a:latin typeface="Times New Roman"/>
              <a:cs typeface="Times New Roman"/>
            </a:endParaRPr>
          </a:p>
          <a:p>
            <a:pPr marL="857885" indent="-274955">
              <a:lnSpc>
                <a:spcPct val="100000"/>
              </a:lnSpc>
              <a:spcBef>
                <a:spcPts val="1200"/>
              </a:spcBef>
              <a:buAutoNum type="arabicParenR"/>
              <a:tabLst>
                <a:tab pos="858519" algn="l"/>
              </a:tabLst>
            </a:pPr>
            <a:r>
              <a:rPr sz="2000" dirty="0">
                <a:latin typeface="Times New Roman"/>
                <a:cs typeface="Times New Roman"/>
              </a:rPr>
              <a:t>Peri</a:t>
            </a:r>
            <a:r>
              <a:rPr sz="2000" spc="-15" dirty="0">
                <a:latin typeface="Times New Roman"/>
                <a:cs typeface="Times New Roman"/>
              </a:rPr>
              <a:t> </a:t>
            </a:r>
            <a:r>
              <a:rPr sz="2000" dirty="0">
                <a:latin typeface="Times New Roman"/>
                <a:cs typeface="Times New Roman"/>
              </a:rPr>
              <a:t>Kebangsaan;</a:t>
            </a:r>
            <a:endParaRPr sz="2000">
              <a:latin typeface="Times New Roman"/>
              <a:cs typeface="Times New Roman"/>
            </a:endParaRPr>
          </a:p>
          <a:p>
            <a:pPr marL="857885" indent="-274955">
              <a:lnSpc>
                <a:spcPct val="100000"/>
              </a:lnSpc>
              <a:spcBef>
                <a:spcPts val="1205"/>
              </a:spcBef>
              <a:buAutoNum type="arabicParenR"/>
              <a:tabLst>
                <a:tab pos="858519" algn="l"/>
              </a:tabLst>
            </a:pPr>
            <a:r>
              <a:rPr sz="2000" dirty="0">
                <a:latin typeface="Times New Roman"/>
                <a:cs typeface="Times New Roman"/>
              </a:rPr>
              <a:t>Peri</a:t>
            </a:r>
            <a:r>
              <a:rPr sz="2000" spc="-15" dirty="0">
                <a:latin typeface="Times New Roman"/>
                <a:cs typeface="Times New Roman"/>
              </a:rPr>
              <a:t> </a:t>
            </a:r>
            <a:r>
              <a:rPr sz="2000" dirty="0">
                <a:latin typeface="Times New Roman"/>
                <a:cs typeface="Times New Roman"/>
              </a:rPr>
              <a:t>Kemanusiaan;</a:t>
            </a:r>
            <a:endParaRPr sz="2000">
              <a:latin typeface="Times New Roman"/>
              <a:cs typeface="Times New Roman"/>
            </a:endParaRPr>
          </a:p>
          <a:p>
            <a:pPr marL="857885" indent="-274955">
              <a:lnSpc>
                <a:spcPct val="100000"/>
              </a:lnSpc>
              <a:spcBef>
                <a:spcPts val="1200"/>
              </a:spcBef>
              <a:buAutoNum type="arabicParenR"/>
              <a:tabLst>
                <a:tab pos="858519" algn="l"/>
              </a:tabLst>
            </a:pPr>
            <a:r>
              <a:rPr sz="2000" dirty="0">
                <a:latin typeface="Times New Roman"/>
                <a:cs typeface="Times New Roman"/>
              </a:rPr>
              <a:t>Peri</a:t>
            </a:r>
            <a:r>
              <a:rPr sz="2000" spc="-15" dirty="0">
                <a:latin typeface="Times New Roman"/>
                <a:cs typeface="Times New Roman"/>
              </a:rPr>
              <a:t> </a:t>
            </a:r>
            <a:r>
              <a:rPr sz="2000" dirty="0">
                <a:latin typeface="Times New Roman"/>
                <a:cs typeface="Times New Roman"/>
              </a:rPr>
              <a:t>Ketuhanan;</a:t>
            </a:r>
            <a:endParaRPr sz="2000">
              <a:latin typeface="Times New Roman"/>
              <a:cs typeface="Times New Roman"/>
            </a:endParaRPr>
          </a:p>
          <a:p>
            <a:pPr marL="857885" indent="-274955">
              <a:lnSpc>
                <a:spcPct val="100000"/>
              </a:lnSpc>
              <a:spcBef>
                <a:spcPts val="1200"/>
              </a:spcBef>
              <a:buAutoNum type="arabicParenR"/>
              <a:tabLst>
                <a:tab pos="858519" algn="l"/>
              </a:tabLst>
            </a:pPr>
            <a:r>
              <a:rPr sz="2000" dirty="0">
                <a:latin typeface="Times New Roman"/>
                <a:cs typeface="Times New Roman"/>
              </a:rPr>
              <a:t>Peri Kerakyatan;</a:t>
            </a:r>
            <a:r>
              <a:rPr sz="2000" spc="-55" dirty="0">
                <a:latin typeface="Times New Roman"/>
                <a:cs typeface="Times New Roman"/>
              </a:rPr>
              <a:t> </a:t>
            </a:r>
            <a:r>
              <a:rPr sz="2000" dirty="0">
                <a:latin typeface="Times New Roman"/>
                <a:cs typeface="Times New Roman"/>
              </a:rPr>
              <a:t>dan</a:t>
            </a:r>
            <a:endParaRPr sz="2000">
              <a:latin typeface="Times New Roman"/>
              <a:cs typeface="Times New Roman"/>
            </a:endParaRPr>
          </a:p>
          <a:p>
            <a:pPr marL="857885" indent="-274955">
              <a:lnSpc>
                <a:spcPct val="100000"/>
              </a:lnSpc>
              <a:spcBef>
                <a:spcPts val="1200"/>
              </a:spcBef>
              <a:buAutoNum type="arabicParenR"/>
              <a:tabLst>
                <a:tab pos="858519" algn="l"/>
              </a:tabLst>
            </a:pPr>
            <a:r>
              <a:rPr sz="2000" dirty="0">
                <a:latin typeface="Times New Roman"/>
                <a:cs typeface="Times New Roman"/>
              </a:rPr>
              <a:t>Kesejahteraan</a:t>
            </a:r>
            <a:r>
              <a:rPr sz="2000" spc="-40" dirty="0">
                <a:latin typeface="Times New Roman"/>
                <a:cs typeface="Times New Roman"/>
              </a:rPr>
              <a:t> </a:t>
            </a:r>
            <a:r>
              <a:rPr sz="2000" spc="-5" dirty="0">
                <a:latin typeface="Times New Roman"/>
                <a:cs typeface="Times New Roman"/>
              </a:rPr>
              <a:t>Rakyat.</a:t>
            </a:r>
            <a:endParaRPr sz="2000">
              <a:latin typeface="Times New Roman"/>
              <a:cs typeface="Times New Roman"/>
            </a:endParaRPr>
          </a:p>
        </p:txBody>
      </p:sp>
      <p:sp>
        <p:nvSpPr>
          <p:cNvPr id="4" name="object 4"/>
          <p:cNvSpPr/>
          <p:nvPr/>
        </p:nvSpPr>
        <p:spPr>
          <a:xfrm>
            <a:off x="3886200" y="2819400"/>
            <a:ext cx="2420112" cy="24201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340" y="289054"/>
            <a:ext cx="7544434" cy="4594860"/>
          </a:xfrm>
          <a:prstGeom prst="rect">
            <a:avLst/>
          </a:prstGeom>
        </p:spPr>
        <p:txBody>
          <a:bodyPr vert="horz" wrap="square" lIns="0" tIns="12700" rIns="0" bIns="0" rtlCol="0">
            <a:spAutoFit/>
          </a:bodyPr>
          <a:lstStyle/>
          <a:p>
            <a:pPr marL="12700" marR="5080" indent="914400">
              <a:lnSpc>
                <a:spcPct val="130000"/>
              </a:lnSpc>
              <a:spcBef>
                <a:spcPts val="100"/>
              </a:spcBef>
            </a:pPr>
            <a:r>
              <a:rPr sz="2000" spc="-5" dirty="0">
                <a:latin typeface="Times New Roman"/>
                <a:cs typeface="Times New Roman"/>
              </a:rPr>
              <a:t>Setelah </a:t>
            </a:r>
            <a:r>
              <a:rPr sz="2000" dirty="0">
                <a:latin typeface="Times New Roman"/>
                <a:cs typeface="Times New Roman"/>
              </a:rPr>
              <a:t>berpidato, </a:t>
            </a:r>
            <a:r>
              <a:rPr sz="2000" spc="-40" dirty="0">
                <a:latin typeface="Times New Roman"/>
                <a:cs typeface="Times New Roman"/>
              </a:rPr>
              <a:t>Mr. </a:t>
            </a:r>
            <a:r>
              <a:rPr sz="2000" spc="-5" dirty="0">
                <a:latin typeface="Times New Roman"/>
                <a:cs typeface="Times New Roman"/>
              </a:rPr>
              <a:t>Muhammad </a:t>
            </a:r>
            <a:r>
              <a:rPr sz="2000" spc="-45" dirty="0">
                <a:latin typeface="Times New Roman"/>
                <a:cs typeface="Times New Roman"/>
              </a:rPr>
              <a:t>Yamin </a:t>
            </a:r>
            <a:r>
              <a:rPr sz="2000" spc="-5" dirty="0">
                <a:latin typeface="Times New Roman"/>
                <a:cs typeface="Times New Roman"/>
              </a:rPr>
              <a:t>menyampaikan </a:t>
            </a:r>
            <a:r>
              <a:rPr sz="2000" dirty="0">
                <a:latin typeface="Times New Roman"/>
                <a:cs typeface="Times New Roman"/>
              </a:rPr>
              <a:t>usulan  secara tertulis </a:t>
            </a:r>
            <a:r>
              <a:rPr sz="2000" spc="-5" dirty="0">
                <a:latin typeface="Times New Roman"/>
                <a:cs typeface="Times New Roman"/>
              </a:rPr>
              <a:t>mengenai </a:t>
            </a:r>
            <a:r>
              <a:rPr sz="2000" dirty="0">
                <a:latin typeface="Times New Roman"/>
                <a:cs typeface="Times New Roman"/>
              </a:rPr>
              <a:t>rancangan Undang- Undang Dasar (UUD)  Republik</a:t>
            </a:r>
            <a:r>
              <a:rPr sz="2000" spc="-35" dirty="0">
                <a:latin typeface="Times New Roman"/>
                <a:cs typeface="Times New Roman"/>
              </a:rPr>
              <a:t> </a:t>
            </a:r>
            <a:r>
              <a:rPr sz="2000" dirty="0">
                <a:latin typeface="Times New Roman"/>
                <a:cs typeface="Times New Roman"/>
              </a:rPr>
              <a:t>Indonesia.</a:t>
            </a:r>
            <a:endParaRPr sz="2000">
              <a:latin typeface="Times New Roman"/>
              <a:cs typeface="Times New Roman"/>
            </a:endParaRPr>
          </a:p>
          <a:p>
            <a:pPr marL="12700" marR="365125" indent="914400">
              <a:lnSpc>
                <a:spcPts val="3120"/>
              </a:lnSpc>
              <a:spcBef>
                <a:spcPts val="225"/>
              </a:spcBef>
            </a:pPr>
            <a:r>
              <a:rPr sz="2000" dirty="0">
                <a:latin typeface="Times New Roman"/>
                <a:cs typeface="Times New Roman"/>
              </a:rPr>
              <a:t>Dalam rancangan </a:t>
            </a:r>
            <a:r>
              <a:rPr sz="2000" spc="5" dirty="0">
                <a:latin typeface="Times New Roman"/>
                <a:cs typeface="Times New Roman"/>
              </a:rPr>
              <a:t>UUD </a:t>
            </a:r>
            <a:r>
              <a:rPr sz="2000" spc="-5" dirty="0">
                <a:latin typeface="Times New Roman"/>
                <a:cs typeface="Times New Roman"/>
              </a:rPr>
              <a:t>itu </a:t>
            </a:r>
            <a:r>
              <a:rPr sz="2000" dirty="0">
                <a:latin typeface="Times New Roman"/>
                <a:cs typeface="Times New Roman"/>
              </a:rPr>
              <a:t>tercantum pula rumusan </a:t>
            </a:r>
            <a:r>
              <a:rPr sz="2000" spc="-10" dirty="0">
                <a:latin typeface="Times New Roman"/>
                <a:cs typeface="Times New Roman"/>
              </a:rPr>
              <a:t>lima</a:t>
            </a:r>
            <a:r>
              <a:rPr sz="2000" spc="-140" dirty="0">
                <a:latin typeface="Times New Roman"/>
                <a:cs typeface="Times New Roman"/>
              </a:rPr>
              <a:t> </a:t>
            </a:r>
            <a:r>
              <a:rPr sz="2000" dirty="0">
                <a:latin typeface="Times New Roman"/>
                <a:cs typeface="Times New Roman"/>
              </a:rPr>
              <a:t>asas  dasar negara sebagai</a:t>
            </a:r>
            <a:r>
              <a:rPr sz="2000" spc="-65" dirty="0">
                <a:latin typeface="Times New Roman"/>
                <a:cs typeface="Times New Roman"/>
              </a:rPr>
              <a:t> </a:t>
            </a:r>
            <a:r>
              <a:rPr sz="2000" dirty="0">
                <a:latin typeface="Times New Roman"/>
                <a:cs typeface="Times New Roman"/>
              </a:rPr>
              <a:t>berikut:</a:t>
            </a:r>
            <a:endParaRPr sz="2000">
              <a:latin typeface="Times New Roman"/>
              <a:cs typeface="Times New Roman"/>
            </a:endParaRPr>
          </a:p>
          <a:p>
            <a:pPr>
              <a:lnSpc>
                <a:spcPct val="100000"/>
              </a:lnSpc>
              <a:spcBef>
                <a:spcPts val="15"/>
              </a:spcBef>
            </a:pPr>
            <a:endParaRPr sz="1850">
              <a:latin typeface="Times New Roman"/>
              <a:cs typeface="Times New Roman"/>
            </a:endParaRPr>
          </a:p>
          <a:p>
            <a:pPr marL="1201420" indent="-274955">
              <a:lnSpc>
                <a:spcPct val="100000"/>
              </a:lnSpc>
              <a:buAutoNum type="arabicParenR"/>
              <a:tabLst>
                <a:tab pos="1202055" algn="l"/>
              </a:tabLst>
            </a:pPr>
            <a:r>
              <a:rPr sz="2000" dirty="0">
                <a:latin typeface="Times New Roman"/>
                <a:cs typeface="Times New Roman"/>
              </a:rPr>
              <a:t>Ketuhanan </a:t>
            </a:r>
            <a:r>
              <a:rPr sz="2000" spc="-50" dirty="0">
                <a:latin typeface="Times New Roman"/>
                <a:cs typeface="Times New Roman"/>
              </a:rPr>
              <a:t>Yang </a:t>
            </a:r>
            <a:r>
              <a:rPr sz="2000" spc="-5" dirty="0">
                <a:latin typeface="Times New Roman"/>
                <a:cs typeface="Times New Roman"/>
              </a:rPr>
              <a:t>Maha</a:t>
            </a:r>
            <a:r>
              <a:rPr sz="2000" spc="-65" dirty="0">
                <a:latin typeface="Times New Roman"/>
                <a:cs typeface="Times New Roman"/>
              </a:rPr>
              <a:t> </a:t>
            </a:r>
            <a:r>
              <a:rPr sz="2000" spc="-5" dirty="0">
                <a:latin typeface="Times New Roman"/>
                <a:cs typeface="Times New Roman"/>
              </a:rPr>
              <a:t>Esa;</a:t>
            </a:r>
            <a:endParaRPr sz="2000">
              <a:latin typeface="Times New Roman"/>
              <a:cs typeface="Times New Roman"/>
            </a:endParaRPr>
          </a:p>
          <a:p>
            <a:pPr marL="1201420" indent="-274955">
              <a:lnSpc>
                <a:spcPct val="100000"/>
              </a:lnSpc>
              <a:spcBef>
                <a:spcPts val="720"/>
              </a:spcBef>
              <a:buAutoNum type="arabicParenR"/>
              <a:tabLst>
                <a:tab pos="1202055" algn="l"/>
              </a:tabLst>
            </a:pPr>
            <a:r>
              <a:rPr sz="2000" dirty="0">
                <a:latin typeface="Times New Roman"/>
                <a:cs typeface="Times New Roman"/>
              </a:rPr>
              <a:t>Kebangsaan Persatuan</a:t>
            </a:r>
            <a:r>
              <a:rPr sz="2000" spc="-65" dirty="0">
                <a:latin typeface="Times New Roman"/>
                <a:cs typeface="Times New Roman"/>
              </a:rPr>
              <a:t> </a:t>
            </a:r>
            <a:r>
              <a:rPr sz="2000" dirty="0">
                <a:latin typeface="Times New Roman"/>
                <a:cs typeface="Times New Roman"/>
              </a:rPr>
              <a:t>Indonesia;</a:t>
            </a:r>
            <a:endParaRPr sz="2000">
              <a:latin typeface="Times New Roman"/>
              <a:cs typeface="Times New Roman"/>
            </a:endParaRPr>
          </a:p>
          <a:p>
            <a:pPr marL="1201420" indent="-274955">
              <a:lnSpc>
                <a:spcPct val="100000"/>
              </a:lnSpc>
              <a:spcBef>
                <a:spcPts val="725"/>
              </a:spcBef>
              <a:buAutoNum type="arabicParenR"/>
              <a:tabLst>
                <a:tab pos="1202055" algn="l"/>
              </a:tabLst>
            </a:pPr>
            <a:r>
              <a:rPr sz="2000" spc="-5" dirty="0">
                <a:latin typeface="Times New Roman"/>
                <a:cs typeface="Times New Roman"/>
              </a:rPr>
              <a:t>Rasa </a:t>
            </a:r>
            <a:r>
              <a:rPr sz="2000" dirty="0">
                <a:latin typeface="Times New Roman"/>
                <a:cs typeface="Times New Roman"/>
              </a:rPr>
              <a:t>Kemanusian </a:t>
            </a:r>
            <a:r>
              <a:rPr sz="2000" spc="-5" dirty="0">
                <a:latin typeface="Times New Roman"/>
                <a:cs typeface="Times New Roman"/>
              </a:rPr>
              <a:t>yang </a:t>
            </a:r>
            <a:r>
              <a:rPr sz="2000" dirty="0">
                <a:latin typeface="Times New Roman"/>
                <a:cs typeface="Times New Roman"/>
              </a:rPr>
              <a:t>Adil dan</a:t>
            </a:r>
            <a:r>
              <a:rPr sz="2000" spc="-170" dirty="0">
                <a:latin typeface="Times New Roman"/>
                <a:cs typeface="Times New Roman"/>
              </a:rPr>
              <a:t> </a:t>
            </a:r>
            <a:r>
              <a:rPr sz="2000" dirty="0">
                <a:latin typeface="Times New Roman"/>
                <a:cs typeface="Times New Roman"/>
              </a:rPr>
              <a:t>Beradab;</a:t>
            </a:r>
            <a:endParaRPr sz="2000">
              <a:latin typeface="Times New Roman"/>
              <a:cs typeface="Times New Roman"/>
            </a:endParaRPr>
          </a:p>
          <a:p>
            <a:pPr marL="1243965" marR="118110" indent="-317500">
              <a:lnSpc>
                <a:spcPct val="130000"/>
              </a:lnSpc>
              <a:buAutoNum type="arabicParenR"/>
              <a:tabLst>
                <a:tab pos="1202055" algn="l"/>
              </a:tabLst>
            </a:pPr>
            <a:r>
              <a:rPr sz="2000" dirty="0">
                <a:latin typeface="Times New Roman"/>
                <a:cs typeface="Times New Roman"/>
              </a:rPr>
              <a:t>Kerakyatan </a:t>
            </a:r>
            <a:r>
              <a:rPr sz="2000" spc="-5" dirty="0">
                <a:latin typeface="Times New Roman"/>
                <a:cs typeface="Times New Roman"/>
              </a:rPr>
              <a:t>yang dipimpin </a:t>
            </a:r>
            <a:r>
              <a:rPr sz="2000" dirty="0">
                <a:latin typeface="Times New Roman"/>
                <a:cs typeface="Times New Roman"/>
              </a:rPr>
              <a:t>oleh </a:t>
            </a:r>
            <a:r>
              <a:rPr sz="2000" spc="-5" dirty="0">
                <a:latin typeface="Times New Roman"/>
                <a:cs typeface="Times New Roman"/>
              </a:rPr>
              <a:t>hikmah </a:t>
            </a:r>
            <a:r>
              <a:rPr sz="2000" dirty="0">
                <a:latin typeface="Times New Roman"/>
                <a:cs typeface="Times New Roman"/>
              </a:rPr>
              <a:t>kebijaksanaan</a:t>
            </a:r>
            <a:r>
              <a:rPr sz="2000" spc="-75" dirty="0">
                <a:latin typeface="Times New Roman"/>
                <a:cs typeface="Times New Roman"/>
              </a:rPr>
              <a:t> </a:t>
            </a:r>
            <a:r>
              <a:rPr sz="2000" dirty="0">
                <a:latin typeface="Times New Roman"/>
                <a:cs typeface="Times New Roman"/>
              </a:rPr>
              <a:t>dalam  permusyawaratan/ perwakilan;</a:t>
            </a:r>
            <a:r>
              <a:rPr sz="2000" spc="-85" dirty="0">
                <a:latin typeface="Times New Roman"/>
                <a:cs typeface="Times New Roman"/>
              </a:rPr>
              <a:t> </a:t>
            </a:r>
            <a:r>
              <a:rPr sz="2000" dirty="0">
                <a:latin typeface="Times New Roman"/>
                <a:cs typeface="Times New Roman"/>
              </a:rPr>
              <a:t>dan</a:t>
            </a:r>
            <a:endParaRPr sz="2000">
              <a:latin typeface="Times New Roman"/>
              <a:cs typeface="Times New Roman"/>
            </a:endParaRPr>
          </a:p>
          <a:p>
            <a:pPr marL="1201420" indent="-274955">
              <a:lnSpc>
                <a:spcPct val="100000"/>
              </a:lnSpc>
              <a:spcBef>
                <a:spcPts val="720"/>
              </a:spcBef>
              <a:buAutoNum type="arabicParenR"/>
              <a:tabLst>
                <a:tab pos="1202055" algn="l"/>
              </a:tabLst>
            </a:pPr>
            <a:r>
              <a:rPr sz="2000" dirty="0">
                <a:latin typeface="Times New Roman"/>
                <a:cs typeface="Times New Roman"/>
              </a:rPr>
              <a:t>Keadilan sosial bagi seluruh rakyat</a:t>
            </a:r>
            <a:r>
              <a:rPr sz="2000" spc="-135" dirty="0">
                <a:latin typeface="Times New Roman"/>
                <a:cs typeface="Times New Roman"/>
              </a:rPr>
              <a:t> </a:t>
            </a:r>
            <a:r>
              <a:rPr sz="2000" dirty="0">
                <a:latin typeface="Times New Roman"/>
                <a:cs typeface="Times New Roman"/>
              </a:rPr>
              <a:t>Indonesia</a:t>
            </a:r>
            <a:endParaRPr sz="2000">
              <a:latin typeface="Times New Roman"/>
              <a:cs typeface="Times New Roman"/>
            </a:endParaRPr>
          </a:p>
        </p:txBody>
      </p:sp>
      <p:sp>
        <p:nvSpPr>
          <p:cNvPr id="4" name="object 4"/>
          <p:cNvSpPr/>
          <p:nvPr/>
        </p:nvSpPr>
        <p:spPr>
          <a:xfrm>
            <a:off x="7124700" y="5029200"/>
            <a:ext cx="2019298" cy="1409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2944" y="136654"/>
            <a:ext cx="7867015" cy="1215390"/>
          </a:xfrm>
          <a:prstGeom prst="rect">
            <a:avLst/>
          </a:prstGeom>
        </p:spPr>
        <p:txBody>
          <a:bodyPr vert="horz" wrap="square" lIns="0" tIns="12700" rIns="0" bIns="0" rtlCol="0">
            <a:spAutoFit/>
          </a:bodyPr>
          <a:lstStyle/>
          <a:p>
            <a:pPr marL="12700" marR="5080" indent="570865">
              <a:lnSpc>
                <a:spcPct val="130000"/>
              </a:lnSpc>
              <a:spcBef>
                <a:spcPts val="100"/>
              </a:spcBef>
            </a:pPr>
            <a:r>
              <a:rPr sz="2000" dirty="0"/>
              <a:t>Pada tanggal 31 Mei </a:t>
            </a:r>
            <a:r>
              <a:rPr sz="2000" spc="5" dirty="0"/>
              <a:t>1945 </a:t>
            </a:r>
            <a:r>
              <a:rPr sz="2000" dirty="0"/>
              <a:t>Prof. </a:t>
            </a:r>
            <a:r>
              <a:rPr sz="2000" spc="-35" dirty="0"/>
              <a:t>Dr. </a:t>
            </a:r>
            <a:r>
              <a:rPr sz="2000" spc="-40" dirty="0"/>
              <a:t>Mr. </a:t>
            </a:r>
            <a:r>
              <a:rPr sz="2000" dirty="0"/>
              <a:t>Soepomo </a:t>
            </a:r>
            <a:r>
              <a:rPr sz="2000" spc="-5" dirty="0"/>
              <a:t>tampil </a:t>
            </a:r>
            <a:r>
              <a:rPr sz="2000" dirty="0"/>
              <a:t>berpidato di  hadapan sidang BPUPKI. Dalam pidatonya </a:t>
            </a:r>
            <a:r>
              <a:rPr sz="2000" spc="-5" dirty="0"/>
              <a:t>itu </a:t>
            </a:r>
            <a:r>
              <a:rPr sz="2000" dirty="0"/>
              <a:t>beliau </a:t>
            </a:r>
            <a:r>
              <a:rPr sz="2000" spc="-5" dirty="0"/>
              <a:t>menyampaikan  </a:t>
            </a:r>
            <a:r>
              <a:rPr sz="2000" dirty="0"/>
              <a:t>gagasannya </a:t>
            </a:r>
            <a:r>
              <a:rPr sz="2000" spc="-5" dirty="0"/>
              <a:t>mengenai </a:t>
            </a:r>
            <a:r>
              <a:rPr sz="2000" spc="-10" dirty="0"/>
              <a:t>lima </a:t>
            </a:r>
            <a:r>
              <a:rPr sz="2000" dirty="0"/>
              <a:t>dasar negara Indonesia </a:t>
            </a:r>
            <a:r>
              <a:rPr sz="2000" spc="-5" dirty="0"/>
              <a:t>merdeka yang </a:t>
            </a:r>
            <a:r>
              <a:rPr sz="2000" dirty="0"/>
              <a:t>terdiri</a:t>
            </a:r>
            <a:r>
              <a:rPr sz="2000" spc="-70" dirty="0"/>
              <a:t> </a:t>
            </a:r>
            <a:r>
              <a:rPr sz="2000" dirty="0"/>
              <a:t>dari:</a:t>
            </a:r>
            <a:endParaRPr sz="2000"/>
          </a:p>
        </p:txBody>
      </p:sp>
      <p:sp>
        <p:nvSpPr>
          <p:cNvPr id="4" name="object 4"/>
          <p:cNvSpPr txBox="1"/>
          <p:nvPr/>
        </p:nvSpPr>
        <p:spPr>
          <a:xfrm>
            <a:off x="802944" y="1332209"/>
            <a:ext cx="7981315" cy="4994275"/>
          </a:xfrm>
          <a:prstGeom prst="rect">
            <a:avLst/>
          </a:prstGeom>
        </p:spPr>
        <p:txBody>
          <a:bodyPr vert="horz" wrap="square" lIns="0" tIns="149225" rIns="0" bIns="0" rtlCol="0">
            <a:spAutoFit/>
          </a:bodyPr>
          <a:lstStyle/>
          <a:p>
            <a:pPr marL="1383665" indent="-457834">
              <a:lnSpc>
                <a:spcPct val="100000"/>
              </a:lnSpc>
              <a:spcBef>
                <a:spcPts val="1175"/>
              </a:spcBef>
              <a:buAutoNum type="arabicParenR"/>
              <a:tabLst>
                <a:tab pos="1383665" algn="l"/>
                <a:tab pos="1384300" algn="l"/>
              </a:tabLst>
            </a:pPr>
            <a:r>
              <a:rPr sz="1800" dirty="0">
                <a:latin typeface="Times New Roman"/>
                <a:cs typeface="Times New Roman"/>
              </a:rPr>
              <a:t>Persatuan;</a:t>
            </a:r>
          </a:p>
          <a:p>
            <a:pPr marL="1383665" indent="-457834">
              <a:lnSpc>
                <a:spcPct val="100000"/>
              </a:lnSpc>
              <a:spcBef>
                <a:spcPts val="1080"/>
              </a:spcBef>
              <a:buAutoNum type="arabicParenR"/>
              <a:tabLst>
                <a:tab pos="1383665" algn="l"/>
                <a:tab pos="1384300" algn="l"/>
              </a:tabLst>
            </a:pPr>
            <a:r>
              <a:rPr sz="1800" spc="-5" dirty="0">
                <a:latin typeface="Times New Roman"/>
                <a:cs typeface="Times New Roman"/>
              </a:rPr>
              <a:t>Kekeluargaan;</a:t>
            </a:r>
            <a:endParaRPr sz="1800" dirty="0">
              <a:latin typeface="Times New Roman"/>
              <a:cs typeface="Times New Roman"/>
            </a:endParaRPr>
          </a:p>
          <a:p>
            <a:pPr marL="1383665" indent="-457834">
              <a:lnSpc>
                <a:spcPct val="100000"/>
              </a:lnSpc>
              <a:spcBef>
                <a:spcPts val="1085"/>
              </a:spcBef>
              <a:buAutoNum type="arabicParenR"/>
              <a:tabLst>
                <a:tab pos="1383665" algn="l"/>
                <a:tab pos="1384300" algn="l"/>
              </a:tabLst>
            </a:pPr>
            <a:r>
              <a:rPr sz="1800" spc="-5" dirty="0">
                <a:latin typeface="Times New Roman"/>
                <a:cs typeface="Times New Roman"/>
              </a:rPr>
              <a:t>Keseimbangan </a:t>
            </a:r>
            <a:r>
              <a:rPr sz="1800" dirty="0">
                <a:latin typeface="Times New Roman"/>
                <a:cs typeface="Times New Roman"/>
              </a:rPr>
              <a:t>lahir batin;</a:t>
            </a:r>
          </a:p>
          <a:p>
            <a:pPr marL="1383665" indent="-457834">
              <a:lnSpc>
                <a:spcPct val="100000"/>
              </a:lnSpc>
              <a:spcBef>
                <a:spcPts val="1080"/>
              </a:spcBef>
              <a:buAutoNum type="arabicParenR"/>
              <a:tabLst>
                <a:tab pos="1383665" algn="l"/>
                <a:tab pos="1384300" algn="l"/>
              </a:tabLst>
            </a:pPr>
            <a:r>
              <a:rPr sz="1800" dirty="0">
                <a:latin typeface="Times New Roman"/>
                <a:cs typeface="Times New Roman"/>
              </a:rPr>
              <a:t>Musyawarah;</a:t>
            </a:r>
            <a:r>
              <a:rPr sz="1800" spc="-35" dirty="0">
                <a:latin typeface="Times New Roman"/>
                <a:cs typeface="Times New Roman"/>
              </a:rPr>
              <a:t> </a:t>
            </a:r>
            <a:r>
              <a:rPr sz="1800" dirty="0">
                <a:latin typeface="Times New Roman"/>
                <a:cs typeface="Times New Roman"/>
              </a:rPr>
              <a:t>dan</a:t>
            </a:r>
          </a:p>
          <a:p>
            <a:pPr marL="1383665" indent="-457834">
              <a:lnSpc>
                <a:spcPct val="100000"/>
              </a:lnSpc>
              <a:spcBef>
                <a:spcPts val="1080"/>
              </a:spcBef>
              <a:buAutoNum type="arabicParenR"/>
              <a:tabLst>
                <a:tab pos="1383665" algn="l"/>
                <a:tab pos="1384300" algn="l"/>
              </a:tabLst>
            </a:pPr>
            <a:r>
              <a:rPr sz="1800" dirty="0">
                <a:latin typeface="Times New Roman"/>
                <a:cs typeface="Times New Roman"/>
              </a:rPr>
              <a:t>Keadilan</a:t>
            </a:r>
            <a:r>
              <a:rPr sz="1800" spc="-15" dirty="0">
                <a:latin typeface="Times New Roman"/>
                <a:cs typeface="Times New Roman"/>
              </a:rPr>
              <a:t> </a:t>
            </a:r>
            <a:r>
              <a:rPr sz="1800" dirty="0">
                <a:latin typeface="Times New Roman"/>
                <a:cs typeface="Times New Roman"/>
              </a:rPr>
              <a:t>rakyat.</a:t>
            </a:r>
          </a:p>
          <a:p>
            <a:pPr marL="12700" marR="5080" indent="570865">
              <a:lnSpc>
                <a:spcPct val="130000"/>
              </a:lnSpc>
              <a:spcBef>
                <a:spcPts val="434"/>
              </a:spcBef>
            </a:pPr>
            <a:r>
              <a:rPr sz="2000" dirty="0">
                <a:latin typeface="Times New Roman"/>
                <a:cs typeface="Times New Roman"/>
              </a:rPr>
              <a:t>Pada tanggal 1 Juni </a:t>
            </a:r>
            <a:r>
              <a:rPr sz="2000" spc="5" dirty="0">
                <a:latin typeface="Times New Roman"/>
                <a:cs typeface="Times New Roman"/>
              </a:rPr>
              <a:t>1945, </a:t>
            </a:r>
            <a:r>
              <a:rPr sz="2000" dirty="0">
                <a:latin typeface="Times New Roman"/>
                <a:cs typeface="Times New Roman"/>
              </a:rPr>
              <a:t>oleh </a:t>
            </a:r>
            <a:r>
              <a:rPr sz="2000" spc="-35" dirty="0">
                <a:latin typeface="Times New Roman"/>
                <a:cs typeface="Times New Roman"/>
              </a:rPr>
              <a:t>Ir. </a:t>
            </a:r>
            <a:r>
              <a:rPr sz="2000" dirty="0">
                <a:latin typeface="Times New Roman"/>
                <a:cs typeface="Times New Roman"/>
              </a:rPr>
              <a:t>Soekarno secara </a:t>
            </a:r>
            <a:r>
              <a:rPr sz="2000" spc="-5" dirty="0">
                <a:latin typeface="Times New Roman"/>
                <a:cs typeface="Times New Roman"/>
              </a:rPr>
              <a:t>lisan </a:t>
            </a:r>
            <a:r>
              <a:rPr sz="2000" dirty="0">
                <a:latin typeface="Times New Roman"/>
                <a:cs typeface="Times New Roman"/>
              </a:rPr>
              <a:t>usulan </a:t>
            </a:r>
            <a:r>
              <a:rPr sz="2000" spc="-10" dirty="0">
                <a:latin typeface="Times New Roman"/>
                <a:cs typeface="Times New Roman"/>
              </a:rPr>
              <a:t>lima</a:t>
            </a:r>
            <a:r>
              <a:rPr sz="2000" spc="-150" dirty="0">
                <a:latin typeface="Times New Roman"/>
                <a:cs typeface="Times New Roman"/>
              </a:rPr>
              <a:t> </a:t>
            </a:r>
            <a:r>
              <a:rPr sz="2000" dirty="0">
                <a:latin typeface="Times New Roman"/>
                <a:cs typeface="Times New Roman"/>
              </a:rPr>
              <a:t>asas  sebagai dasar Negara Indonesia </a:t>
            </a:r>
            <a:r>
              <a:rPr sz="2000" spc="-5" dirty="0">
                <a:latin typeface="Times New Roman"/>
                <a:cs typeface="Times New Roman"/>
              </a:rPr>
              <a:t>yang </a:t>
            </a:r>
            <a:r>
              <a:rPr sz="2000" dirty="0">
                <a:latin typeface="Times New Roman"/>
                <a:cs typeface="Times New Roman"/>
              </a:rPr>
              <a:t>akan dibentuk, </a:t>
            </a:r>
            <a:r>
              <a:rPr sz="2000" spc="-5" dirty="0">
                <a:latin typeface="Times New Roman"/>
                <a:cs typeface="Times New Roman"/>
              </a:rPr>
              <a:t>yang </a:t>
            </a:r>
            <a:r>
              <a:rPr sz="2000" dirty="0">
                <a:latin typeface="Times New Roman"/>
                <a:cs typeface="Times New Roman"/>
              </a:rPr>
              <a:t>terdiri dari</a:t>
            </a:r>
            <a:r>
              <a:rPr sz="2000" spc="-190" dirty="0">
                <a:latin typeface="Times New Roman"/>
                <a:cs typeface="Times New Roman"/>
              </a:rPr>
              <a:t> </a:t>
            </a:r>
            <a:r>
              <a:rPr sz="2000" dirty="0">
                <a:latin typeface="Times New Roman"/>
                <a:cs typeface="Times New Roman"/>
              </a:rPr>
              <a:t>:</a:t>
            </a:r>
          </a:p>
          <a:p>
            <a:pPr marL="1383665" indent="-457834">
              <a:lnSpc>
                <a:spcPct val="100000"/>
              </a:lnSpc>
              <a:spcBef>
                <a:spcPts val="1125"/>
              </a:spcBef>
              <a:buAutoNum type="arabicParenR"/>
              <a:tabLst>
                <a:tab pos="1383665" algn="l"/>
                <a:tab pos="1384300" algn="l"/>
              </a:tabLst>
            </a:pPr>
            <a:r>
              <a:rPr sz="1800" spc="-5" dirty="0">
                <a:latin typeface="Times New Roman"/>
                <a:cs typeface="Times New Roman"/>
              </a:rPr>
              <a:t>Nasionalisme </a:t>
            </a:r>
            <a:r>
              <a:rPr sz="1800" dirty="0">
                <a:latin typeface="Times New Roman"/>
                <a:cs typeface="Times New Roman"/>
              </a:rPr>
              <a:t>atau Kebangsaan</a:t>
            </a:r>
            <a:r>
              <a:rPr sz="1800" spc="5" dirty="0">
                <a:latin typeface="Times New Roman"/>
                <a:cs typeface="Times New Roman"/>
              </a:rPr>
              <a:t> </a:t>
            </a:r>
            <a:r>
              <a:rPr sz="1800" dirty="0">
                <a:latin typeface="Times New Roman"/>
                <a:cs typeface="Times New Roman"/>
              </a:rPr>
              <a:t>Indonesia;</a:t>
            </a:r>
          </a:p>
          <a:p>
            <a:pPr marL="1383665" indent="-457834">
              <a:lnSpc>
                <a:spcPct val="100000"/>
              </a:lnSpc>
              <a:spcBef>
                <a:spcPts val="1080"/>
              </a:spcBef>
              <a:buAutoNum type="arabicParenR"/>
              <a:tabLst>
                <a:tab pos="1383665" algn="l"/>
                <a:tab pos="1384300" algn="l"/>
              </a:tabLst>
            </a:pPr>
            <a:r>
              <a:rPr sz="1800" dirty="0">
                <a:latin typeface="Times New Roman"/>
                <a:cs typeface="Times New Roman"/>
              </a:rPr>
              <a:t>Internasionalisme atau</a:t>
            </a:r>
            <a:r>
              <a:rPr sz="1800" spc="-25" dirty="0">
                <a:latin typeface="Times New Roman"/>
                <a:cs typeface="Times New Roman"/>
              </a:rPr>
              <a:t> </a:t>
            </a:r>
            <a:r>
              <a:rPr sz="1800" dirty="0">
                <a:latin typeface="Times New Roman"/>
                <a:cs typeface="Times New Roman"/>
              </a:rPr>
              <a:t>Perikemanusiaan;</a:t>
            </a:r>
          </a:p>
          <a:p>
            <a:pPr marL="1383665" indent="-457834">
              <a:lnSpc>
                <a:spcPct val="100000"/>
              </a:lnSpc>
              <a:spcBef>
                <a:spcPts val="1085"/>
              </a:spcBef>
              <a:buAutoNum type="arabicParenR"/>
              <a:tabLst>
                <a:tab pos="1383665" algn="l"/>
                <a:tab pos="1384300" algn="l"/>
              </a:tabLst>
            </a:pPr>
            <a:r>
              <a:rPr sz="1800" dirty="0">
                <a:latin typeface="Times New Roman"/>
                <a:cs typeface="Times New Roman"/>
              </a:rPr>
              <a:t>Mufakat atau</a:t>
            </a:r>
            <a:r>
              <a:rPr sz="1800" spc="-75" dirty="0">
                <a:latin typeface="Times New Roman"/>
                <a:cs typeface="Times New Roman"/>
              </a:rPr>
              <a:t> </a:t>
            </a:r>
            <a:r>
              <a:rPr sz="1800" spc="-5" dirty="0">
                <a:latin typeface="Times New Roman"/>
                <a:cs typeface="Times New Roman"/>
              </a:rPr>
              <a:t>Demokrasi;</a:t>
            </a:r>
            <a:endParaRPr sz="1800" dirty="0">
              <a:latin typeface="Times New Roman"/>
              <a:cs typeface="Times New Roman"/>
            </a:endParaRPr>
          </a:p>
          <a:p>
            <a:pPr marL="1383665" indent="-457834">
              <a:lnSpc>
                <a:spcPct val="100000"/>
              </a:lnSpc>
              <a:spcBef>
                <a:spcPts val="1075"/>
              </a:spcBef>
              <a:buAutoNum type="arabicParenR"/>
              <a:tabLst>
                <a:tab pos="1383665" algn="l"/>
                <a:tab pos="1384300" algn="l"/>
              </a:tabLst>
            </a:pPr>
            <a:r>
              <a:rPr sz="1800" dirty="0">
                <a:latin typeface="Times New Roman"/>
                <a:cs typeface="Times New Roman"/>
              </a:rPr>
              <a:t>Kesejahteraan </a:t>
            </a:r>
            <a:r>
              <a:rPr sz="1800" spc="-5" dirty="0">
                <a:latin typeface="Times New Roman"/>
                <a:cs typeface="Times New Roman"/>
              </a:rPr>
              <a:t>sosial;</a:t>
            </a:r>
            <a:r>
              <a:rPr sz="1800" spc="-80" dirty="0">
                <a:latin typeface="Times New Roman"/>
                <a:cs typeface="Times New Roman"/>
              </a:rPr>
              <a:t> </a:t>
            </a:r>
            <a:r>
              <a:rPr sz="1800" dirty="0">
                <a:latin typeface="Times New Roman"/>
                <a:cs typeface="Times New Roman"/>
              </a:rPr>
              <a:t>dan</a:t>
            </a:r>
          </a:p>
          <a:p>
            <a:pPr marL="1383665" indent="-457834">
              <a:lnSpc>
                <a:spcPct val="100000"/>
              </a:lnSpc>
              <a:spcBef>
                <a:spcPts val="1080"/>
              </a:spcBef>
              <a:buAutoNum type="arabicParenR"/>
              <a:tabLst>
                <a:tab pos="1383665" algn="l"/>
                <a:tab pos="1384300" algn="l"/>
              </a:tabLst>
            </a:pPr>
            <a:r>
              <a:rPr sz="1800" dirty="0">
                <a:latin typeface="Times New Roman"/>
                <a:cs typeface="Times New Roman"/>
              </a:rPr>
              <a:t>Ketuhanan </a:t>
            </a:r>
            <a:r>
              <a:rPr sz="1800" spc="5" dirty="0">
                <a:latin typeface="Times New Roman"/>
                <a:cs typeface="Times New Roman"/>
              </a:rPr>
              <a:t>yang</a:t>
            </a:r>
            <a:r>
              <a:rPr sz="1800" spc="-35" dirty="0">
                <a:latin typeface="Times New Roman"/>
                <a:cs typeface="Times New Roman"/>
              </a:rPr>
              <a:t> </a:t>
            </a:r>
            <a:r>
              <a:rPr sz="1800" dirty="0">
                <a:latin typeface="Times New Roman"/>
                <a:cs typeface="Times New Roman"/>
              </a:rPr>
              <a:t>berkebudayaan.</a:t>
            </a:r>
          </a:p>
        </p:txBody>
      </p:sp>
      <p:sp>
        <p:nvSpPr>
          <p:cNvPr id="5" name="object 5"/>
          <p:cNvSpPr/>
          <p:nvPr/>
        </p:nvSpPr>
        <p:spPr>
          <a:xfrm>
            <a:off x="7086600" y="4800599"/>
            <a:ext cx="2057399" cy="2057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9740" y="267411"/>
            <a:ext cx="6457950" cy="360680"/>
          </a:xfrm>
          <a:prstGeom prst="rect">
            <a:avLst/>
          </a:prstGeom>
        </p:spPr>
        <p:txBody>
          <a:bodyPr vert="horz" wrap="square" lIns="0" tIns="12065" rIns="0" bIns="0" rtlCol="0">
            <a:spAutoFit/>
          </a:bodyPr>
          <a:lstStyle/>
          <a:p>
            <a:pPr marL="12700">
              <a:lnSpc>
                <a:spcPct val="100000"/>
              </a:lnSpc>
              <a:spcBef>
                <a:spcPts val="95"/>
              </a:spcBef>
              <a:tabLst>
                <a:tab pos="570865" algn="l"/>
              </a:tabLst>
            </a:pPr>
            <a:r>
              <a:rPr sz="2200" b="1" spc="-5" dirty="0">
                <a:solidFill>
                  <a:srgbClr val="FFFFFF"/>
                </a:solidFill>
                <a:latin typeface="Times New Roman"/>
                <a:cs typeface="Times New Roman"/>
              </a:rPr>
              <a:t>2.	</a:t>
            </a:r>
            <a:r>
              <a:rPr sz="2200" b="1" spc="-10" dirty="0">
                <a:solidFill>
                  <a:srgbClr val="FFFFFF"/>
                </a:solidFill>
                <a:latin typeface="Times New Roman"/>
                <a:cs typeface="Times New Roman"/>
              </a:rPr>
              <a:t>HUBUNGAN </a:t>
            </a:r>
            <a:r>
              <a:rPr sz="2200" b="1" spc="-25" dirty="0">
                <a:solidFill>
                  <a:srgbClr val="FFFFFF"/>
                </a:solidFill>
                <a:latin typeface="Times New Roman"/>
                <a:cs typeface="Times New Roman"/>
              </a:rPr>
              <a:t>PANCASILA </a:t>
            </a:r>
            <a:r>
              <a:rPr sz="2200" b="1" spc="-5" dirty="0">
                <a:solidFill>
                  <a:srgbClr val="FFFFFF"/>
                </a:solidFill>
                <a:latin typeface="Times New Roman"/>
                <a:cs typeface="Times New Roman"/>
              </a:rPr>
              <a:t>DENGAN UUD</a:t>
            </a:r>
            <a:r>
              <a:rPr sz="2200" b="1" spc="-55" dirty="0">
                <a:solidFill>
                  <a:srgbClr val="FFFFFF"/>
                </a:solidFill>
                <a:latin typeface="Times New Roman"/>
                <a:cs typeface="Times New Roman"/>
              </a:rPr>
              <a:t> </a:t>
            </a:r>
            <a:r>
              <a:rPr sz="2200" b="1" dirty="0">
                <a:solidFill>
                  <a:srgbClr val="FFFFFF"/>
                </a:solidFill>
                <a:latin typeface="Times New Roman"/>
                <a:cs typeface="Times New Roman"/>
              </a:rPr>
              <a:t>1945</a:t>
            </a:r>
            <a:endParaRPr sz="2200">
              <a:latin typeface="Times New Roman"/>
              <a:cs typeface="Times New Roman"/>
            </a:endParaRPr>
          </a:p>
        </p:txBody>
      </p:sp>
      <p:sp>
        <p:nvSpPr>
          <p:cNvPr id="4" name="object 4"/>
          <p:cNvSpPr txBox="1"/>
          <p:nvPr/>
        </p:nvSpPr>
        <p:spPr>
          <a:xfrm>
            <a:off x="459740" y="739495"/>
            <a:ext cx="7983855" cy="5055235"/>
          </a:xfrm>
          <a:prstGeom prst="rect">
            <a:avLst/>
          </a:prstGeom>
        </p:spPr>
        <p:txBody>
          <a:bodyPr vert="horz" wrap="square" lIns="0" tIns="12700" rIns="0" bIns="0" rtlCol="0">
            <a:spAutoFit/>
          </a:bodyPr>
          <a:lstStyle/>
          <a:p>
            <a:pPr marL="286385" marR="5080" indent="640080">
              <a:lnSpc>
                <a:spcPct val="140000"/>
              </a:lnSpc>
              <a:spcBef>
                <a:spcPts val="100"/>
              </a:spcBef>
            </a:pPr>
            <a:r>
              <a:rPr sz="2000" dirty="0">
                <a:latin typeface="Times New Roman"/>
                <a:cs typeface="Times New Roman"/>
              </a:rPr>
              <a:t>Pancasila sbg dasar negara kita dirumuskan dari nilai-nilai</a:t>
            </a:r>
            <a:r>
              <a:rPr sz="2000" spc="-225" dirty="0">
                <a:latin typeface="Times New Roman"/>
                <a:cs typeface="Times New Roman"/>
              </a:rPr>
              <a:t> </a:t>
            </a:r>
            <a:r>
              <a:rPr sz="2000" dirty="0">
                <a:latin typeface="Times New Roman"/>
                <a:cs typeface="Times New Roman"/>
              </a:rPr>
              <a:t>kehidupan  masyarakat Indonesia </a:t>
            </a:r>
            <a:r>
              <a:rPr sz="2000" spc="-5" dirty="0">
                <a:latin typeface="Times New Roman"/>
                <a:cs typeface="Times New Roman"/>
              </a:rPr>
              <a:t>yang </a:t>
            </a:r>
            <a:r>
              <a:rPr sz="2000" dirty="0">
                <a:latin typeface="Times New Roman"/>
                <a:cs typeface="Times New Roman"/>
              </a:rPr>
              <a:t>berasal dari pandangan hidup bangsa </a:t>
            </a:r>
            <a:r>
              <a:rPr sz="2000" spc="-5" dirty="0">
                <a:latin typeface="Times New Roman"/>
                <a:cs typeface="Times New Roman"/>
              </a:rPr>
              <a:t>yang  </a:t>
            </a:r>
            <a:r>
              <a:rPr sz="2000" dirty="0">
                <a:latin typeface="Times New Roman"/>
                <a:cs typeface="Times New Roman"/>
              </a:rPr>
              <a:t>merupakan kepribadian bangsa, perjanjian luhur serta tujuan yang hendak  diwujudkan. Karena </a:t>
            </a:r>
            <a:r>
              <a:rPr sz="2000" spc="-5" dirty="0">
                <a:latin typeface="Times New Roman"/>
                <a:cs typeface="Times New Roman"/>
              </a:rPr>
              <a:t>itu </a:t>
            </a:r>
            <a:r>
              <a:rPr sz="2000" dirty="0">
                <a:latin typeface="Times New Roman"/>
                <a:cs typeface="Times New Roman"/>
              </a:rPr>
              <a:t>pancasila di jadikan ideologi</a:t>
            </a:r>
            <a:r>
              <a:rPr sz="2000" spc="-175" dirty="0">
                <a:latin typeface="Times New Roman"/>
                <a:cs typeface="Times New Roman"/>
              </a:rPr>
              <a:t> </a:t>
            </a:r>
            <a:r>
              <a:rPr sz="2000" dirty="0">
                <a:latin typeface="Times New Roman"/>
                <a:cs typeface="Times New Roman"/>
              </a:rPr>
              <a:t>negara.</a:t>
            </a:r>
            <a:endParaRPr sz="2000">
              <a:latin typeface="Times New Roman"/>
              <a:cs typeface="Times New Roman"/>
            </a:endParaRPr>
          </a:p>
          <a:p>
            <a:pPr marL="286385" marR="100330" indent="640080">
              <a:lnSpc>
                <a:spcPct val="140000"/>
              </a:lnSpc>
              <a:spcBef>
                <a:spcPts val="480"/>
              </a:spcBef>
            </a:pPr>
            <a:r>
              <a:rPr sz="2000" dirty="0">
                <a:latin typeface="Times New Roman"/>
                <a:cs typeface="Times New Roman"/>
              </a:rPr>
              <a:t>Pancasila merupakan kesadaran </a:t>
            </a:r>
            <a:r>
              <a:rPr sz="2000" spc="-5" dirty="0">
                <a:latin typeface="Times New Roman"/>
                <a:cs typeface="Times New Roman"/>
              </a:rPr>
              <a:t>cita-cita </a:t>
            </a:r>
            <a:r>
              <a:rPr sz="2000" spc="5" dirty="0">
                <a:latin typeface="Times New Roman"/>
                <a:cs typeface="Times New Roman"/>
              </a:rPr>
              <a:t>hukum </a:t>
            </a:r>
            <a:r>
              <a:rPr sz="2000" dirty="0">
                <a:latin typeface="Times New Roman"/>
                <a:cs typeface="Times New Roman"/>
              </a:rPr>
              <a:t>serta </a:t>
            </a:r>
            <a:r>
              <a:rPr sz="2000" spc="-5" dirty="0">
                <a:latin typeface="Times New Roman"/>
                <a:cs typeface="Times New Roman"/>
              </a:rPr>
              <a:t>cita-cita</a:t>
            </a:r>
            <a:r>
              <a:rPr sz="2000" spc="-175" dirty="0">
                <a:latin typeface="Times New Roman"/>
                <a:cs typeface="Times New Roman"/>
              </a:rPr>
              <a:t> </a:t>
            </a:r>
            <a:r>
              <a:rPr sz="2000" spc="-5" dirty="0">
                <a:latin typeface="Times New Roman"/>
                <a:cs typeface="Times New Roman"/>
              </a:rPr>
              <a:t>moral  </a:t>
            </a:r>
            <a:r>
              <a:rPr sz="2000" dirty="0">
                <a:latin typeface="Times New Roman"/>
                <a:cs typeface="Times New Roman"/>
              </a:rPr>
              <a:t>luhur yang </a:t>
            </a:r>
            <a:r>
              <a:rPr sz="2000" spc="-10" dirty="0">
                <a:latin typeface="Times New Roman"/>
                <a:cs typeface="Times New Roman"/>
              </a:rPr>
              <a:t>memiliki </a:t>
            </a:r>
            <a:r>
              <a:rPr sz="2000" dirty="0">
                <a:latin typeface="Times New Roman"/>
                <a:cs typeface="Times New Roman"/>
              </a:rPr>
              <a:t>suasana kejiwaan serta watak bangsa Indonesia,  melandasi </a:t>
            </a:r>
            <a:r>
              <a:rPr sz="2000" spc="-5" dirty="0">
                <a:latin typeface="Times New Roman"/>
                <a:cs typeface="Times New Roman"/>
              </a:rPr>
              <a:t>proklamasi </a:t>
            </a:r>
            <a:r>
              <a:rPr sz="2000" dirty="0">
                <a:latin typeface="Times New Roman"/>
                <a:cs typeface="Times New Roman"/>
              </a:rPr>
              <a:t>kemerdekaan RI </a:t>
            </a:r>
            <a:r>
              <a:rPr sz="2000" b="1" dirty="0">
                <a:latin typeface="Times New Roman"/>
                <a:cs typeface="Times New Roman"/>
              </a:rPr>
              <a:t>17 Agustus</a:t>
            </a:r>
            <a:r>
              <a:rPr sz="2000" b="1" spc="-240" dirty="0">
                <a:latin typeface="Times New Roman"/>
                <a:cs typeface="Times New Roman"/>
              </a:rPr>
              <a:t> </a:t>
            </a:r>
            <a:r>
              <a:rPr sz="2000" b="1" spc="5" dirty="0">
                <a:latin typeface="Times New Roman"/>
                <a:cs typeface="Times New Roman"/>
              </a:rPr>
              <a:t>1945</a:t>
            </a:r>
            <a:r>
              <a:rPr sz="2000" spc="5" dirty="0">
                <a:latin typeface="Times New Roman"/>
                <a:cs typeface="Times New Roman"/>
              </a:rPr>
              <a:t>.</a:t>
            </a:r>
            <a:endParaRPr sz="2000">
              <a:latin typeface="Times New Roman"/>
              <a:cs typeface="Times New Roman"/>
            </a:endParaRPr>
          </a:p>
          <a:p>
            <a:pPr marL="12700" marR="21590" indent="914400">
              <a:lnSpc>
                <a:spcPct val="140000"/>
              </a:lnSpc>
              <a:spcBef>
                <a:spcPts val="475"/>
              </a:spcBef>
            </a:pPr>
            <a:r>
              <a:rPr sz="1800" spc="-5" dirty="0">
                <a:latin typeface="Times New Roman"/>
                <a:cs typeface="Times New Roman"/>
              </a:rPr>
              <a:t>Untuk mewujudkan </a:t>
            </a:r>
            <a:r>
              <a:rPr sz="1800" dirty="0">
                <a:latin typeface="Times New Roman"/>
                <a:cs typeface="Times New Roman"/>
              </a:rPr>
              <a:t>tujuan </a:t>
            </a:r>
            <a:r>
              <a:rPr sz="1800" spc="-5" dirty="0">
                <a:latin typeface="Times New Roman"/>
                <a:cs typeface="Times New Roman"/>
              </a:rPr>
              <a:t>proklamasi </a:t>
            </a:r>
            <a:r>
              <a:rPr sz="1800" dirty="0">
                <a:latin typeface="Times New Roman"/>
                <a:cs typeface="Times New Roman"/>
              </a:rPr>
              <a:t>kemerdekaan </a:t>
            </a:r>
            <a:r>
              <a:rPr sz="1800" spc="-5" dirty="0">
                <a:latin typeface="Times New Roman"/>
                <a:cs typeface="Times New Roman"/>
              </a:rPr>
              <a:t>maka </a:t>
            </a:r>
            <a:r>
              <a:rPr sz="1800" dirty="0">
                <a:latin typeface="Times New Roman"/>
                <a:cs typeface="Times New Roman"/>
              </a:rPr>
              <a:t>panitia persiapan  kemerdekaan </a:t>
            </a:r>
            <a:r>
              <a:rPr sz="1800" spc="-5" dirty="0">
                <a:latin typeface="Times New Roman"/>
                <a:cs typeface="Times New Roman"/>
              </a:rPr>
              <a:t>Indonesia (PPKI) </a:t>
            </a:r>
            <a:r>
              <a:rPr sz="1800" dirty="0">
                <a:latin typeface="Times New Roman"/>
                <a:cs typeface="Times New Roman"/>
              </a:rPr>
              <a:t>telah menetapkan </a:t>
            </a:r>
            <a:r>
              <a:rPr sz="1800" spc="-5" dirty="0">
                <a:latin typeface="Times New Roman"/>
                <a:cs typeface="Times New Roman"/>
              </a:rPr>
              <a:t>UUD </a:t>
            </a:r>
            <a:r>
              <a:rPr sz="1800" dirty="0">
                <a:latin typeface="Times New Roman"/>
                <a:cs typeface="Times New Roman"/>
              </a:rPr>
              <a:t>1945 </a:t>
            </a:r>
            <a:r>
              <a:rPr sz="1800" spc="-5" dirty="0">
                <a:latin typeface="Times New Roman"/>
                <a:cs typeface="Times New Roman"/>
              </a:rPr>
              <a:t>merupak </a:t>
            </a:r>
            <a:r>
              <a:rPr sz="1800" dirty="0">
                <a:latin typeface="Times New Roman"/>
                <a:cs typeface="Times New Roman"/>
              </a:rPr>
              <a:t>hukum dasar  </a:t>
            </a:r>
            <a:r>
              <a:rPr sz="1800" spc="5" dirty="0">
                <a:latin typeface="Times New Roman"/>
                <a:cs typeface="Times New Roman"/>
              </a:rPr>
              <a:t>yang </a:t>
            </a:r>
            <a:r>
              <a:rPr sz="1800" dirty="0">
                <a:latin typeface="Times New Roman"/>
                <a:cs typeface="Times New Roman"/>
              </a:rPr>
              <a:t>tertulis </a:t>
            </a:r>
            <a:r>
              <a:rPr sz="1800" spc="5" dirty="0">
                <a:latin typeface="Times New Roman"/>
                <a:cs typeface="Times New Roman"/>
              </a:rPr>
              <a:t>yang </a:t>
            </a:r>
            <a:r>
              <a:rPr sz="1800" spc="-5" dirty="0">
                <a:latin typeface="Times New Roman"/>
                <a:cs typeface="Times New Roman"/>
              </a:rPr>
              <a:t>mengikat </a:t>
            </a:r>
            <a:r>
              <a:rPr sz="1800" dirty="0">
                <a:latin typeface="Times New Roman"/>
                <a:cs typeface="Times New Roman"/>
              </a:rPr>
              <a:t>pemerintah, setiap lembaga/masyarakat, </a:t>
            </a:r>
            <a:r>
              <a:rPr sz="1800" spc="-10" dirty="0">
                <a:latin typeface="Times New Roman"/>
                <a:cs typeface="Times New Roman"/>
              </a:rPr>
              <a:t>warga </a:t>
            </a:r>
            <a:r>
              <a:rPr sz="1800" dirty="0">
                <a:latin typeface="Times New Roman"/>
                <a:cs typeface="Times New Roman"/>
              </a:rPr>
              <a:t>negara</a:t>
            </a:r>
            <a:r>
              <a:rPr sz="1800" spc="-114" dirty="0">
                <a:latin typeface="Times New Roman"/>
                <a:cs typeface="Times New Roman"/>
              </a:rPr>
              <a:t> </a:t>
            </a:r>
            <a:r>
              <a:rPr sz="1800" dirty="0">
                <a:latin typeface="Times New Roman"/>
                <a:cs typeface="Times New Roman"/>
              </a:rPr>
              <a:t>dan  penduduk RI pada tanggal </a:t>
            </a:r>
            <a:r>
              <a:rPr sz="1800" b="1" dirty="0">
                <a:latin typeface="Times New Roman"/>
                <a:cs typeface="Times New Roman"/>
              </a:rPr>
              <a:t>18 </a:t>
            </a:r>
            <a:r>
              <a:rPr sz="1800" b="1" spc="-5" dirty="0">
                <a:latin typeface="Times New Roman"/>
                <a:cs typeface="Times New Roman"/>
              </a:rPr>
              <a:t>Agustus </a:t>
            </a:r>
            <a:r>
              <a:rPr sz="1800" b="1" dirty="0">
                <a:latin typeface="Times New Roman"/>
                <a:cs typeface="Times New Roman"/>
              </a:rPr>
              <a:t>1945</a:t>
            </a:r>
            <a:r>
              <a:rPr sz="1800" dirty="0">
                <a:latin typeface="Times New Roman"/>
                <a:cs typeface="Times New Roman"/>
              </a:rPr>
              <a:t>, sehari setelah proklamasi kemerdekaan  tersebut.</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 y="290155"/>
            <a:ext cx="8839200" cy="997709"/>
          </a:xfrm>
          <a:prstGeom prst="rect">
            <a:avLst/>
          </a:prstGeom>
        </p:spPr>
        <p:txBody>
          <a:bodyPr vert="horz" wrap="square" lIns="0" tIns="12700" rIns="0" bIns="0" rtlCol="0">
            <a:spAutoFit/>
          </a:bodyPr>
          <a:lstStyle/>
          <a:p>
            <a:pPr marL="12700" algn="ctr">
              <a:lnSpc>
                <a:spcPct val="100000"/>
              </a:lnSpc>
              <a:spcBef>
                <a:spcPts val="100"/>
              </a:spcBef>
            </a:pPr>
            <a:r>
              <a:rPr sz="2000" spc="-5" dirty="0">
                <a:latin typeface="+mn-lt"/>
              </a:rPr>
              <a:t>PEMBUKAAN UUD </a:t>
            </a:r>
            <a:r>
              <a:rPr sz="2000" dirty="0">
                <a:latin typeface="+mn-lt"/>
              </a:rPr>
              <a:t>1945 </a:t>
            </a:r>
            <a:r>
              <a:rPr sz="2000" spc="-5" dirty="0">
                <a:latin typeface="+mn-lt"/>
              </a:rPr>
              <a:t>DALAM </a:t>
            </a:r>
            <a:r>
              <a:rPr sz="2000" spc="-25" dirty="0">
                <a:latin typeface="+mn-lt"/>
              </a:rPr>
              <a:t>HUBUNGANNYA </a:t>
            </a:r>
            <a:r>
              <a:rPr sz="2000" spc="-5" dirty="0">
                <a:latin typeface="+mn-lt"/>
              </a:rPr>
              <a:t>DENGAN</a:t>
            </a:r>
            <a:r>
              <a:rPr sz="2000" spc="425" dirty="0">
                <a:latin typeface="+mn-lt"/>
              </a:rPr>
              <a:t> </a:t>
            </a:r>
            <a:r>
              <a:rPr sz="2000" spc="-60" dirty="0">
                <a:latin typeface="+mn-lt"/>
              </a:rPr>
              <a:t>BATANG</a:t>
            </a:r>
            <a:r>
              <a:rPr lang="en-GB" sz="2000" spc="-60" dirty="0">
                <a:latin typeface="+mn-lt"/>
              </a:rPr>
              <a:t> </a:t>
            </a:r>
            <a:r>
              <a:rPr lang="en-ID" sz="2000" dirty="0">
                <a:latin typeface="+mn-lt"/>
                <a:cs typeface="Times New Roman"/>
              </a:rPr>
              <a:t>TUBUH </a:t>
            </a:r>
            <a:br>
              <a:rPr lang="en-ID" sz="2000" dirty="0">
                <a:latin typeface="+mn-lt"/>
                <a:cs typeface="Times New Roman"/>
              </a:rPr>
            </a:br>
            <a:r>
              <a:rPr lang="en-ID" sz="2000" spc="-5" dirty="0">
                <a:latin typeface="+mn-lt"/>
                <a:cs typeface="Times New Roman"/>
              </a:rPr>
              <a:t>UUD </a:t>
            </a:r>
            <a:r>
              <a:rPr lang="en-ID" sz="2000" dirty="0">
                <a:latin typeface="+mn-lt"/>
                <a:cs typeface="Times New Roman"/>
              </a:rPr>
              <a:t>1945, </a:t>
            </a:r>
            <a:r>
              <a:rPr lang="en-ID" sz="2000" spc="-25" dirty="0">
                <a:latin typeface="+mn-lt"/>
                <a:cs typeface="Times New Roman"/>
              </a:rPr>
              <a:t>MEMPUNYAI </a:t>
            </a:r>
            <a:r>
              <a:rPr lang="en-ID" sz="2000" spc="-5" dirty="0">
                <a:latin typeface="+mn-lt"/>
                <a:cs typeface="Times New Roman"/>
              </a:rPr>
              <a:t>KEDUDUKAN</a:t>
            </a:r>
            <a:r>
              <a:rPr lang="en-ID" sz="2000" spc="85" dirty="0">
                <a:latin typeface="+mn-lt"/>
                <a:cs typeface="Times New Roman"/>
              </a:rPr>
              <a:t> </a:t>
            </a:r>
            <a:r>
              <a:rPr lang="en-ID" sz="2000" dirty="0">
                <a:latin typeface="+mn-lt"/>
                <a:cs typeface="Times New Roman"/>
              </a:rPr>
              <a:t>:</a:t>
            </a:r>
            <a:br>
              <a:rPr lang="en-ID" sz="2400" dirty="0">
                <a:latin typeface="Times New Roman"/>
                <a:cs typeface="Times New Roman"/>
              </a:rPr>
            </a:br>
            <a:endParaRPr sz="2400" spc="-60" dirty="0"/>
          </a:p>
        </p:txBody>
      </p:sp>
      <p:sp>
        <p:nvSpPr>
          <p:cNvPr id="9" name="object 9"/>
          <p:cNvSpPr txBox="1"/>
          <p:nvPr/>
        </p:nvSpPr>
        <p:spPr>
          <a:xfrm>
            <a:off x="533400" y="1287864"/>
            <a:ext cx="7952105" cy="4854342"/>
          </a:xfrm>
          <a:prstGeom prst="rect">
            <a:avLst/>
          </a:prstGeom>
        </p:spPr>
        <p:txBody>
          <a:bodyPr vert="horz" wrap="square" lIns="0" tIns="168275" rIns="0" bIns="0" rtlCol="0">
            <a:spAutoFit/>
          </a:bodyPr>
          <a:lstStyle/>
          <a:p>
            <a:pPr marL="355600" marR="5080" indent="-343535">
              <a:lnSpc>
                <a:spcPct val="140000"/>
              </a:lnSpc>
              <a:spcBef>
                <a:spcPts val="415"/>
              </a:spcBef>
              <a:buChar char="•"/>
              <a:tabLst>
                <a:tab pos="355600" algn="l"/>
                <a:tab pos="356235" algn="l"/>
              </a:tabLst>
            </a:pPr>
            <a:r>
              <a:rPr sz="2000" dirty="0" err="1">
                <a:latin typeface="Times New Roman"/>
                <a:cs typeface="Times New Roman"/>
              </a:rPr>
              <a:t>Hubunganya</a:t>
            </a:r>
            <a:r>
              <a:rPr sz="2000" dirty="0">
                <a:latin typeface="Times New Roman"/>
                <a:cs typeface="Times New Roman"/>
              </a:rPr>
              <a:t> dengan </a:t>
            </a:r>
            <a:r>
              <a:rPr sz="2000" spc="-5" dirty="0">
                <a:latin typeface="Times New Roman"/>
                <a:cs typeface="Times New Roman"/>
              </a:rPr>
              <a:t>tertib </a:t>
            </a:r>
            <a:r>
              <a:rPr sz="2000" spc="5" dirty="0">
                <a:latin typeface="Times New Roman"/>
                <a:cs typeface="Times New Roman"/>
              </a:rPr>
              <a:t>hukum </a:t>
            </a:r>
            <a:r>
              <a:rPr sz="2000" dirty="0">
                <a:latin typeface="Times New Roman"/>
                <a:cs typeface="Times New Roman"/>
              </a:rPr>
              <a:t>Indonesia, </a:t>
            </a:r>
            <a:r>
              <a:rPr sz="2000" spc="-5" dirty="0">
                <a:latin typeface="Times New Roman"/>
                <a:cs typeface="Times New Roman"/>
              </a:rPr>
              <a:t>maka </a:t>
            </a:r>
            <a:r>
              <a:rPr sz="2000" dirty="0">
                <a:latin typeface="Times New Roman"/>
                <a:cs typeface="Times New Roman"/>
              </a:rPr>
              <a:t>Pembu-kaan UUD  1945 </a:t>
            </a:r>
            <a:r>
              <a:rPr sz="2000" spc="-5" dirty="0">
                <a:latin typeface="Times New Roman"/>
                <a:cs typeface="Times New Roman"/>
              </a:rPr>
              <a:t>mempunyai </a:t>
            </a:r>
            <a:r>
              <a:rPr sz="2000" dirty="0">
                <a:latin typeface="Times New Roman"/>
                <a:cs typeface="Times New Roman"/>
              </a:rPr>
              <a:t>kedudukan </a:t>
            </a:r>
            <a:r>
              <a:rPr sz="2000" spc="-5" dirty="0">
                <a:latin typeface="Times New Roman"/>
                <a:cs typeface="Times New Roman"/>
              </a:rPr>
              <a:t>yang terpisah </a:t>
            </a:r>
            <a:r>
              <a:rPr sz="2000" dirty="0">
                <a:latin typeface="Times New Roman"/>
                <a:cs typeface="Times New Roman"/>
              </a:rPr>
              <a:t>dari batang tubuh UUD 1945.  Sebagai </a:t>
            </a:r>
            <a:r>
              <a:rPr sz="2000" spc="5" dirty="0">
                <a:latin typeface="Times New Roman"/>
                <a:cs typeface="Times New Roman"/>
              </a:rPr>
              <a:t>Pokok </a:t>
            </a:r>
            <a:r>
              <a:rPr sz="2000" dirty="0">
                <a:latin typeface="Times New Roman"/>
                <a:cs typeface="Times New Roman"/>
              </a:rPr>
              <a:t>Kaidah Negara </a:t>
            </a:r>
            <a:r>
              <a:rPr sz="2000" spc="-5" dirty="0">
                <a:latin typeface="Times New Roman"/>
                <a:cs typeface="Times New Roman"/>
              </a:rPr>
              <a:t>yang </a:t>
            </a:r>
            <a:r>
              <a:rPr sz="2000" dirty="0">
                <a:latin typeface="Times New Roman"/>
                <a:cs typeface="Times New Roman"/>
              </a:rPr>
              <a:t>fundamental, Pem-bukaan UUD</a:t>
            </a:r>
            <a:r>
              <a:rPr sz="2000" spc="-150" dirty="0">
                <a:latin typeface="Times New Roman"/>
                <a:cs typeface="Times New Roman"/>
              </a:rPr>
              <a:t> </a:t>
            </a:r>
            <a:r>
              <a:rPr sz="2000" dirty="0">
                <a:latin typeface="Times New Roman"/>
                <a:cs typeface="Times New Roman"/>
              </a:rPr>
              <a:t>1945  </a:t>
            </a:r>
            <a:r>
              <a:rPr sz="2000" spc="-5" dirty="0">
                <a:latin typeface="Times New Roman"/>
                <a:cs typeface="Times New Roman"/>
              </a:rPr>
              <a:t>mempunyai </a:t>
            </a:r>
            <a:r>
              <a:rPr sz="2000" dirty="0">
                <a:latin typeface="Times New Roman"/>
                <a:cs typeface="Times New Roman"/>
              </a:rPr>
              <a:t>kedudukan </a:t>
            </a:r>
            <a:r>
              <a:rPr sz="2000" spc="-5" dirty="0">
                <a:latin typeface="Times New Roman"/>
                <a:cs typeface="Times New Roman"/>
              </a:rPr>
              <a:t>lebih </a:t>
            </a:r>
            <a:r>
              <a:rPr sz="2000" dirty="0">
                <a:latin typeface="Times New Roman"/>
                <a:cs typeface="Times New Roman"/>
              </a:rPr>
              <a:t>tinggi daripada batang tubuh UUD</a:t>
            </a:r>
            <a:r>
              <a:rPr sz="2000" spc="-135" dirty="0">
                <a:latin typeface="Times New Roman"/>
                <a:cs typeface="Times New Roman"/>
              </a:rPr>
              <a:t> </a:t>
            </a:r>
            <a:r>
              <a:rPr sz="2000" dirty="0">
                <a:latin typeface="Times New Roman"/>
                <a:cs typeface="Times New Roman"/>
              </a:rPr>
              <a:t>1945.</a:t>
            </a:r>
          </a:p>
          <a:p>
            <a:pPr marL="355600" marR="52705" indent="-343535">
              <a:lnSpc>
                <a:spcPct val="140100"/>
              </a:lnSpc>
              <a:spcBef>
                <a:spcPts val="1075"/>
              </a:spcBef>
              <a:buChar char="•"/>
              <a:tabLst>
                <a:tab pos="355600" algn="l"/>
                <a:tab pos="356235" algn="l"/>
              </a:tabLst>
            </a:pPr>
            <a:r>
              <a:rPr sz="2000" dirty="0">
                <a:latin typeface="Times New Roman"/>
                <a:cs typeface="Times New Roman"/>
              </a:rPr>
              <a:t>Pembukaan UUD 1945 merupakan </a:t>
            </a:r>
            <a:r>
              <a:rPr sz="2000" spc="-5" dirty="0">
                <a:latin typeface="Times New Roman"/>
                <a:cs typeface="Times New Roman"/>
              </a:rPr>
              <a:t>tertib </a:t>
            </a:r>
            <a:r>
              <a:rPr sz="2000" spc="5" dirty="0">
                <a:latin typeface="Times New Roman"/>
                <a:cs typeface="Times New Roman"/>
              </a:rPr>
              <a:t>hukum </a:t>
            </a:r>
            <a:r>
              <a:rPr sz="2000" dirty="0">
                <a:latin typeface="Times New Roman"/>
                <a:cs typeface="Times New Roman"/>
              </a:rPr>
              <a:t>tertinggi dan</a:t>
            </a:r>
            <a:r>
              <a:rPr sz="2000" spc="-200" dirty="0">
                <a:latin typeface="Times New Roman"/>
                <a:cs typeface="Times New Roman"/>
              </a:rPr>
              <a:t> </a:t>
            </a:r>
            <a:r>
              <a:rPr sz="2000" spc="-5" dirty="0">
                <a:latin typeface="Times New Roman"/>
                <a:cs typeface="Times New Roman"/>
              </a:rPr>
              <a:t>mempunyai  </a:t>
            </a:r>
            <a:r>
              <a:rPr sz="2000" dirty="0">
                <a:latin typeface="Times New Roman"/>
                <a:cs typeface="Times New Roman"/>
              </a:rPr>
              <a:t>kedudukan </a:t>
            </a:r>
            <a:r>
              <a:rPr sz="2000" spc="-5" dirty="0">
                <a:latin typeface="Times New Roman"/>
                <a:cs typeface="Times New Roman"/>
              </a:rPr>
              <a:t>lebih</a:t>
            </a:r>
            <a:r>
              <a:rPr sz="2000" spc="-60" dirty="0">
                <a:latin typeface="Times New Roman"/>
                <a:cs typeface="Times New Roman"/>
              </a:rPr>
              <a:t> </a:t>
            </a:r>
            <a:r>
              <a:rPr sz="2000" dirty="0">
                <a:latin typeface="Times New Roman"/>
                <a:cs typeface="Times New Roman"/>
              </a:rPr>
              <a:t>tinggi.</a:t>
            </a:r>
          </a:p>
          <a:p>
            <a:pPr marL="355600" marR="878840" indent="-343535">
              <a:lnSpc>
                <a:spcPct val="140000"/>
              </a:lnSpc>
              <a:spcBef>
                <a:spcPts val="1080"/>
              </a:spcBef>
              <a:buChar char="•"/>
              <a:tabLst>
                <a:tab pos="355600" algn="l"/>
                <a:tab pos="356235" algn="l"/>
              </a:tabLst>
            </a:pPr>
            <a:r>
              <a:rPr sz="2000" dirty="0">
                <a:latin typeface="Times New Roman"/>
                <a:cs typeface="Times New Roman"/>
              </a:rPr>
              <a:t>Pembukaan merupakan </a:t>
            </a:r>
            <a:r>
              <a:rPr sz="2000" spc="5" dirty="0">
                <a:latin typeface="Times New Roman"/>
                <a:cs typeface="Times New Roman"/>
              </a:rPr>
              <a:t>Pokok </a:t>
            </a:r>
            <a:r>
              <a:rPr sz="2000" dirty="0">
                <a:latin typeface="Times New Roman"/>
                <a:cs typeface="Times New Roman"/>
              </a:rPr>
              <a:t>Kaidah Negara fundamental </a:t>
            </a:r>
            <a:r>
              <a:rPr sz="2000" spc="-5" dirty="0">
                <a:latin typeface="Times New Roman"/>
                <a:cs typeface="Times New Roman"/>
              </a:rPr>
              <a:t>yang  </a:t>
            </a:r>
            <a:r>
              <a:rPr sz="2000" dirty="0">
                <a:latin typeface="Times New Roman"/>
                <a:cs typeface="Times New Roman"/>
              </a:rPr>
              <a:t>menentukan adanya UUD Negara tersebut </a:t>
            </a:r>
            <a:r>
              <a:rPr sz="2000" spc="-5" dirty="0">
                <a:latin typeface="Times New Roman"/>
                <a:cs typeface="Times New Roman"/>
              </a:rPr>
              <a:t>(sumber </a:t>
            </a:r>
            <a:r>
              <a:rPr sz="2000" spc="5" dirty="0">
                <a:latin typeface="Times New Roman"/>
                <a:cs typeface="Times New Roman"/>
              </a:rPr>
              <a:t>hukum</a:t>
            </a:r>
            <a:r>
              <a:rPr sz="2000" spc="-170" dirty="0">
                <a:latin typeface="Times New Roman"/>
                <a:cs typeface="Times New Roman"/>
              </a:rPr>
              <a:t> </a:t>
            </a:r>
            <a:r>
              <a:rPr sz="2000" dirty="0">
                <a:latin typeface="Times New Roman"/>
                <a:cs typeface="Times New Roman"/>
              </a:rPr>
              <a:t>dasar).</a:t>
            </a:r>
          </a:p>
          <a:p>
            <a:pPr marL="355600" marR="478155" indent="-343535">
              <a:lnSpc>
                <a:spcPct val="140000"/>
              </a:lnSpc>
              <a:spcBef>
                <a:spcPts val="1085"/>
              </a:spcBef>
              <a:buChar char="•"/>
              <a:tabLst>
                <a:tab pos="355600" algn="l"/>
                <a:tab pos="356235" algn="l"/>
              </a:tabLst>
            </a:pPr>
            <a:r>
              <a:rPr sz="2000" dirty="0">
                <a:latin typeface="Times New Roman"/>
                <a:cs typeface="Times New Roman"/>
              </a:rPr>
              <a:t>Pembukaan UUD 1945, mengandung pokok-pokok pikiran </a:t>
            </a:r>
            <a:r>
              <a:rPr sz="2000" spc="-5" dirty="0">
                <a:latin typeface="Times New Roman"/>
                <a:cs typeface="Times New Roman"/>
              </a:rPr>
              <a:t>yang</a:t>
            </a:r>
            <a:r>
              <a:rPr sz="2000" spc="-135" dirty="0">
                <a:latin typeface="Times New Roman"/>
                <a:cs typeface="Times New Roman"/>
              </a:rPr>
              <a:t> </a:t>
            </a:r>
            <a:r>
              <a:rPr sz="2000" dirty="0">
                <a:latin typeface="Times New Roman"/>
                <a:cs typeface="Times New Roman"/>
              </a:rPr>
              <a:t>akan  diwujudkan dalam pasal-pasal UUD</a:t>
            </a:r>
            <a:r>
              <a:rPr sz="2000" spc="-125" dirty="0">
                <a:latin typeface="Times New Roman"/>
                <a:cs typeface="Times New Roman"/>
              </a:rPr>
              <a:t> </a:t>
            </a:r>
            <a:r>
              <a:rPr sz="2000" dirty="0">
                <a:latin typeface="Times New Roman"/>
                <a:cs typeface="Times New Roman"/>
              </a:rPr>
              <a:t>1945.</a:t>
            </a:r>
          </a:p>
        </p:txBody>
      </p:sp>
      <p:sp>
        <p:nvSpPr>
          <p:cNvPr id="10" name="object 10"/>
          <p:cNvSpPr/>
          <p:nvPr/>
        </p:nvSpPr>
        <p:spPr>
          <a:xfrm>
            <a:off x="7755572" y="5357789"/>
            <a:ext cx="1584959" cy="144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304800" y="685800"/>
            <a:ext cx="7675880" cy="4345305"/>
          </a:xfrm>
          <a:prstGeom prst="rect">
            <a:avLst/>
          </a:prstGeom>
        </p:spPr>
        <p:txBody>
          <a:bodyPr vert="horz" wrap="square" lIns="0" tIns="12700" rIns="0" bIns="0" rtlCol="0">
            <a:spAutoFit/>
          </a:bodyPr>
          <a:lstStyle/>
          <a:p>
            <a:pPr marL="256540" algn="ctr">
              <a:lnSpc>
                <a:spcPct val="100000"/>
              </a:lnSpc>
              <a:spcBef>
                <a:spcPts val="100"/>
              </a:spcBef>
            </a:pPr>
            <a:r>
              <a:rPr sz="1800" spc="-5" dirty="0">
                <a:latin typeface="Times New Roman"/>
                <a:cs typeface="Times New Roman"/>
              </a:rPr>
              <a:t>MAKNA PEMBUKAAN UUD </a:t>
            </a:r>
            <a:r>
              <a:rPr sz="1800" dirty="0">
                <a:latin typeface="Times New Roman"/>
                <a:cs typeface="Times New Roman"/>
              </a:rPr>
              <a:t>1945 </a:t>
            </a:r>
            <a:r>
              <a:rPr sz="1800" spc="-5" dirty="0">
                <a:latin typeface="Times New Roman"/>
                <a:cs typeface="Times New Roman"/>
              </a:rPr>
              <a:t>DALAM PERJUANGAN</a:t>
            </a:r>
            <a:r>
              <a:rPr sz="1800" spc="-65" dirty="0">
                <a:latin typeface="Times New Roman"/>
                <a:cs typeface="Times New Roman"/>
              </a:rPr>
              <a:t> </a:t>
            </a:r>
            <a:r>
              <a:rPr sz="1800" spc="-5" dirty="0">
                <a:latin typeface="Times New Roman"/>
                <a:cs typeface="Times New Roman"/>
              </a:rPr>
              <a:t>BANGSA</a:t>
            </a:r>
            <a:endParaRPr sz="1800" dirty="0">
              <a:latin typeface="Times New Roman"/>
              <a:cs typeface="Times New Roman"/>
            </a:endParaRPr>
          </a:p>
          <a:p>
            <a:pPr marL="247015" algn="ctr">
              <a:lnSpc>
                <a:spcPct val="100000"/>
              </a:lnSpc>
              <a:spcBef>
                <a:spcPts val="5"/>
              </a:spcBef>
            </a:pPr>
            <a:r>
              <a:rPr sz="1800" spc="-5" dirty="0">
                <a:latin typeface="Times New Roman"/>
                <a:cs typeface="Times New Roman"/>
              </a:rPr>
              <a:t>INDONESIA</a:t>
            </a:r>
            <a:endParaRPr sz="1800" dirty="0">
              <a:latin typeface="Times New Roman"/>
              <a:cs typeface="Times New Roman"/>
            </a:endParaRPr>
          </a:p>
          <a:p>
            <a:pPr marL="355600" marR="5080" indent="-343535">
              <a:lnSpc>
                <a:spcPct val="140100"/>
              </a:lnSpc>
              <a:spcBef>
                <a:spcPts val="395"/>
              </a:spcBef>
              <a:buFont typeface="Wingdings"/>
              <a:buChar char=""/>
              <a:tabLst>
                <a:tab pos="356235" algn="l"/>
              </a:tabLst>
            </a:pPr>
            <a:r>
              <a:rPr sz="2000" dirty="0">
                <a:latin typeface="Times New Roman"/>
                <a:cs typeface="Times New Roman"/>
              </a:rPr>
              <a:t>Pembukaan yang </a:t>
            </a:r>
            <a:r>
              <a:rPr sz="2000" spc="-5" dirty="0">
                <a:latin typeface="Times New Roman"/>
                <a:cs typeface="Times New Roman"/>
              </a:rPr>
              <a:t>telah </a:t>
            </a:r>
            <a:r>
              <a:rPr sz="2000" dirty="0">
                <a:latin typeface="Times New Roman"/>
                <a:cs typeface="Times New Roman"/>
              </a:rPr>
              <a:t>dirumuskan secara padat dan </a:t>
            </a:r>
            <a:r>
              <a:rPr sz="2000" spc="-5" dirty="0">
                <a:latin typeface="Times New Roman"/>
                <a:cs typeface="Times New Roman"/>
              </a:rPr>
              <a:t>khidmat </a:t>
            </a:r>
            <a:r>
              <a:rPr sz="2000" dirty="0">
                <a:latin typeface="Times New Roman"/>
                <a:cs typeface="Times New Roman"/>
              </a:rPr>
              <a:t>dalam  </a:t>
            </a:r>
            <a:r>
              <a:rPr sz="2000" spc="-5" dirty="0">
                <a:latin typeface="Times New Roman"/>
                <a:cs typeface="Times New Roman"/>
              </a:rPr>
              <a:t>empat alinea itu, setiap alinea </a:t>
            </a:r>
            <a:r>
              <a:rPr sz="2000" dirty="0">
                <a:latin typeface="Times New Roman"/>
                <a:cs typeface="Times New Roman"/>
              </a:rPr>
              <a:t>kata-katanya mengandung arti dan</a:t>
            </a:r>
            <a:r>
              <a:rPr sz="2000" spc="-85" dirty="0">
                <a:latin typeface="Times New Roman"/>
                <a:cs typeface="Times New Roman"/>
              </a:rPr>
              <a:t> </a:t>
            </a:r>
            <a:r>
              <a:rPr sz="2000" spc="-5" dirty="0">
                <a:latin typeface="Times New Roman"/>
                <a:cs typeface="Times New Roman"/>
              </a:rPr>
              <a:t>makna  yang </a:t>
            </a:r>
            <a:r>
              <a:rPr sz="2000" dirty="0">
                <a:latin typeface="Times New Roman"/>
                <a:cs typeface="Times New Roman"/>
              </a:rPr>
              <a:t>sangat </a:t>
            </a:r>
            <a:r>
              <a:rPr sz="2000" spc="-5" dirty="0">
                <a:latin typeface="Times New Roman"/>
                <a:cs typeface="Times New Roman"/>
              </a:rPr>
              <a:t>dalam, mempunyai </a:t>
            </a:r>
            <a:r>
              <a:rPr sz="2000" dirty="0">
                <a:latin typeface="Times New Roman"/>
                <a:cs typeface="Times New Roman"/>
              </a:rPr>
              <a:t>nilai-nilai yg </a:t>
            </a:r>
            <a:r>
              <a:rPr sz="2000" b="1" i="1" dirty="0">
                <a:latin typeface="Times New Roman"/>
                <a:cs typeface="Times New Roman"/>
              </a:rPr>
              <a:t>universal </a:t>
            </a:r>
            <a:r>
              <a:rPr sz="2000" b="1" dirty="0">
                <a:latin typeface="Times New Roman"/>
                <a:cs typeface="Times New Roman"/>
              </a:rPr>
              <a:t>&amp;</a:t>
            </a:r>
            <a:r>
              <a:rPr sz="2000" b="1" spc="-114" dirty="0">
                <a:latin typeface="Times New Roman"/>
                <a:cs typeface="Times New Roman"/>
              </a:rPr>
              <a:t> </a:t>
            </a:r>
            <a:r>
              <a:rPr sz="2000" b="1" i="1" spc="-5" dirty="0">
                <a:latin typeface="Times New Roman"/>
                <a:cs typeface="Times New Roman"/>
              </a:rPr>
              <a:t>lestari</a:t>
            </a:r>
            <a:r>
              <a:rPr sz="2000" spc="-5" dirty="0">
                <a:latin typeface="Times New Roman"/>
                <a:cs typeface="Times New Roman"/>
              </a:rPr>
              <a:t>.</a:t>
            </a:r>
            <a:endParaRPr sz="2000" dirty="0">
              <a:latin typeface="Times New Roman"/>
              <a:cs typeface="Times New Roman"/>
            </a:endParaRPr>
          </a:p>
          <a:p>
            <a:pPr>
              <a:lnSpc>
                <a:spcPct val="100000"/>
              </a:lnSpc>
              <a:spcBef>
                <a:spcPts val="30"/>
              </a:spcBef>
              <a:buFont typeface="Wingdings"/>
              <a:buChar char=""/>
            </a:pPr>
            <a:endParaRPr sz="1850" dirty="0">
              <a:latin typeface="Times New Roman"/>
              <a:cs typeface="Times New Roman"/>
            </a:endParaRPr>
          </a:p>
          <a:p>
            <a:pPr marL="355600" indent="-343535">
              <a:lnSpc>
                <a:spcPct val="100000"/>
              </a:lnSpc>
              <a:spcBef>
                <a:spcPts val="5"/>
              </a:spcBef>
              <a:buFont typeface="Wingdings"/>
              <a:buChar char=""/>
              <a:tabLst>
                <a:tab pos="356235" algn="l"/>
              </a:tabLst>
            </a:pPr>
            <a:r>
              <a:rPr sz="2000" b="1" dirty="0">
                <a:latin typeface="Times New Roman"/>
                <a:cs typeface="Times New Roman"/>
              </a:rPr>
              <a:t>Universal</a:t>
            </a:r>
            <a:r>
              <a:rPr sz="2000" dirty="0">
                <a:latin typeface="Times New Roman"/>
                <a:cs typeface="Times New Roman"/>
              </a:rPr>
              <a:t>, krn mengandung nilai-nilai </a:t>
            </a:r>
            <a:r>
              <a:rPr sz="2000" spc="-5" dirty="0">
                <a:latin typeface="Times New Roman"/>
                <a:cs typeface="Times New Roman"/>
              </a:rPr>
              <a:t>yg </a:t>
            </a:r>
            <a:r>
              <a:rPr sz="2000" dirty="0">
                <a:latin typeface="Times New Roman"/>
                <a:cs typeface="Times New Roman"/>
              </a:rPr>
              <a:t>dijunjung tinggi oleh</a:t>
            </a:r>
            <a:r>
              <a:rPr sz="2000" spc="-215" dirty="0">
                <a:latin typeface="Times New Roman"/>
                <a:cs typeface="Times New Roman"/>
              </a:rPr>
              <a:t> </a:t>
            </a:r>
            <a:r>
              <a:rPr sz="2000" dirty="0">
                <a:latin typeface="Times New Roman"/>
                <a:cs typeface="Times New Roman"/>
              </a:rPr>
              <a:t>bangsa-</a:t>
            </a:r>
          </a:p>
          <a:p>
            <a:pPr marL="355600">
              <a:lnSpc>
                <a:spcPct val="100000"/>
              </a:lnSpc>
              <a:spcBef>
                <a:spcPts val="960"/>
              </a:spcBef>
            </a:pPr>
            <a:r>
              <a:rPr sz="2000" dirty="0">
                <a:latin typeface="Times New Roman"/>
                <a:cs typeface="Times New Roman"/>
              </a:rPr>
              <a:t>bangsa beradab di seluruh </a:t>
            </a:r>
            <a:r>
              <a:rPr sz="2000" spc="-5" dirty="0">
                <a:latin typeface="Times New Roman"/>
                <a:cs typeface="Times New Roman"/>
              </a:rPr>
              <a:t>muka</a:t>
            </a:r>
            <a:r>
              <a:rPr sz="2000" spc="-120" dirty="0">
                <a:latin typeface="Times New Roman"/>
                <a:cs typeface="Times New Roman"/>
              </a:rPr>
              <a:t> </a:t>
            </a:r>
            <a:r>
              <a:rPr sz="2000" spc="-5" dirty="0">
                <a:latin typeface="Times New Roman"/>
                <a:cs typeface="Times New Roman"/>
              </a:rPr>
              <a:t>bumi;</a:t>
            </a:r>
            <a:endParaRPr sz="2000" dirty="0">
              <a:latin typeface="Times New Roman"/>
              <a:cs typeface="Times New Roman"/>
            </a:endParaRPr>
          </a:p>
          <a:p>
            <a:pPr marL="469900" marR="210185" indent="-457834">
              <a:lnSpc>
                <a:spcPct val="140100"/>
              </a:lnSpc>
              <a:spcBef>
                <a:spcPts val="1200"/>
              </a:spcBef>
              <a:buFont typeface="Wingdings"/>
              <a:buChar char=""/>
              <a:tabLst>
                <a:tab pos="469900" algn="l"/>
                <a:tab pos="470534" algn="l"/>
              </a:tabLst>
            </a:pPr>
            <a:r>
              <a:rPr sz="2000" b="1" dirty="0">
                <a:latin typeface="Times New Roman"/>
                <a:cs typeface="Times New Roman"/>
              </a:rPr>
              <a:t>Lestari</a:t>
            </a:r>
            <a:r>
              <a:rPr sz="2000" dirty="0">
                <a:latin typeface="Times New Roman"/>
                <a:cs typeface="Times New Roman"/>
              </a:rPr>
              <a:t>, krn </a:t>
            </a:r>
            <a:r>
              <a:rPr sz="2000" spc="-10" dirty="0">
                <a:latin typeface="Times New Roman"/>
                <a:cs typeface="Times New Roman"/>
              </a:rPr>
              <a:t>mampu </a:t>
            </a:r>
            <a:r>
              <a:rPr sz="2000" spc="-5" dirty="0">
                <a:latin typeface="Times New Roman"/>
                <a:cs typeface="Times New Roman"/>
              </a:rPr>
              <a:t>menampung dinamika </a:t>
            </a:r>
            <a:r>
              <a:rPr sz="2000" dirty="0">
                <a:latin typeface="Times New Roman"/>
                <a:cs typeface="Times New Roman"/>
              </a:rPr>
              <a:t>masyara-kat, dan akan  </a:t>
            </a:r>
            <a:r>
              <a:rPr sz="2000" spc="-5" dirty="0">
                <a:latin typeface="Times New Roman"/>
                <a:cs typeface="Times New Roman"/>
              </a:rPr>
              <a:t>tetap menjadi </a:t>
            </a:r>
            <a:r>
              <a:rPr sz="2000" dirty="0">
                <a:latin typeface="Times New Roman"/>
                <a:cs typeface="Times New Roman"/>
              </a:rPr>
              <a:t>landasan perjuangan bangsa dan negara </a:t>
            </a:r>
            <a:r>
              <a:rPr sz="2000" spc="-5" dirty="0">
                <a:latin typeface="Times New Roman"/>
                <a:cs typeface="Times New Roman"/>
              </a:rPr>
              <a:t>selama</a:t>
            </a:r>
            <a:r>
              <a:rPr sz="2000" spc="-130" dirty="0">
                <a:latin typeface="Times New Roman"/>
                <a:cs typeface="Times New Roman"/>
              </a:rPr>
              <a:t> </a:t>
            </a:r>
            <a:r>
              <a:rPr sz="2000" dirty="0">
                <a:latin typeface="Times New Roman"/>
                <a:cs typeface="Times New Roman"/>
              </a:rPr>
              <a:t>bangsa  Indonesia </a:t>
            </a:r>
            <a:r>
              <a:rPr sz="2000" spc="-5" dirty="0">
                <a:latin typeface="Times New Roman"/>
                <a:cs typeface="Times New Roman"/>
              </a:rPr>
              <a:t>tetap setiap </a:t>
            </a:r>
            <a:r>
              <a:rPr sz="2000" dirty="0">
                <a:latin typeface="Times New Roman"/>
                <a:cs typeface="Times New Roman"/>
              </a:rPr>
              <a:t>kepada Negara </a:t>
            </a:r>
            <a:r>
              <a:rPr sz="2000" spc="-5" dirty="0">
                <a:latin typeface="Times New Roman"/>
                <a:cs typeface="Times New Roman"/>
              </a:rPr>
              <a:t>Proklamasi </a:t>
            </a:r>
            <a:r>
              <a:rPr sz="2000" dirty="0">
                <a:latin typeface="Times New Roman"/>
                <a:cs typeface="Times New Roman"/>
              </a:rPr>
              <a:t>17 Agustus</a:t>
            </a:r>
            <a:r>
              <a:rPr sz="2000" spc="-250" dirty="0">
                <a:latin typeface="Times New Roman"/>
                <a:cs typeface="Times New Roman"/>
              </a:rPr>
              <a:t> </a:t>
            </a:r>
            <a:r>
              <a:rPr sz="2000" spc="5" dirty="0">
                <a:latin typeface="Times New Roman"/>
                <a:cs typeface="Times New Roman"/>
              </a:rPr>
              <a:t>1945.</a:t>
            </a:r>
            <a:endParaRPr sz="2000" dirty="0">
              <a:latin typeface="Times New Roman"/>
              <a:cs typeface="Times New Roman"/>
            </a:endParaRPr>
          </a:p>
        </p:txBody>
      </p:sp>
      <p:sp>
        <p:nvSpPr>
          <p:cNvPr id="17" name="object 17"/>
          <p:cNvSpPr/>
          <p:nvPr/>
        </p:nvSpPr>
        <p:spPr>
          <a:xfrm>
            <a:off x="3505200" y="5430011"/>
            <a:ext cx="1752600" cy="14279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12140" y="399034"/>
            <a:ext cx="7367270" cy="299720"/>
          </a:xfrm>
          <a:prstGeom prst="rect">
            <a:avLst/>
          </a:prstGeom>
        </p:spPr>
        <p:txBody>
          <a:bodyPr vert="horz" wrap="square" lIns="0" tIns="12700" rIns="0" bIns="0" rtlCol="0">
            <a:spAutoFit/>
          </a:bodyPr>
          <a:lstStyle/>
          <a:p>
            <a:pPr marL="12700">
              <a:lnSpc>
                <a:spcPct val="100000"/>
              </a:lnSpc>
              <a:spcBef>
                <a:spcPts val="100"/>
              </a:spcBef>
              <a:tabLst>
                <a:tab pos="412115" algn="l"/>
              </a:tabLst>
            </a:pPr>
            <a:r>
              <a:rPr sz="1800" b="1" dirty="0">
                <a:latin typeface="Times New Roman"/>
                <a:cs typeface="Times New Roman"/>
              </a:rPr>
              <a:t>3.	</a:t>
            </a:r>
            <a:r>
              <a:rPr sz="1800" b="1" spc="-5" dirty="0">
                <a:latin typeface="Times New Roman"/>
                <a:cs typeface="Times New Roman"/>
              </a:rPr>
              <a:t>PENJABARAN </a:t>
            </a:r>
            <a:r>
              <a:rPr sz="1800" b="1" spc="-20" dirty="0">
                <a:latin typeface="Times New Roman"/>
                <a:cs typeface="Times New Roman"/>
              </a:rPr>
              <a:t>PANCASILA </a:t>
            </a:r>
            <a:r>
              <a:rPr sz="1800" b="1" spc="-5" dirty="0">
                <a:latin typeface="Times New Roman"/>
                <a:cs typeface="Times New Roman"/>
              </a:rPr>
              <a:t>DALAM </a:t>
            </a:r>
            <a:r>
              <a:rPr sz="1800" b="1" spc="-50" dirty="0">
                <a:latin typeface="Times New Roman"/>
                <a:cs typeface="Times New Roman"/>
              </a:rPr>
              <a:t>BATANG </a:t>
            </a:r>
            <a:r>
              <a:rPr sz="1800" b="1" dirty="0">
                <a:latin typeface="Times New Roman"/>
                <a:cs typeface="Times New Roman"/>
              </a:rPr>
              <a:t>TUBUH </a:t>
            </a:r>
            <a:r>
              <a:rPr sz="1800" b="1" spc="-5" dirty="0">
                <a:latin typeface="Times New Roman"/>
                <a:cs typeface="Times New Roman"/>
              </a:rPr>
              <a:t>UUD</a:t>
            </a:r>
            <a:r>
              <a:rPr sz="1800" b="1" spc="55" dirty="0">
                <a:latin typeface="Times New Roman"/>
                <a:cs typeface="Times New Roman"/>
              </a:rPr>
              <a:t> </a:t>
            </a:r>
            <a:r>
              <a:rPr sz="1800" b="1" dirty="0">
                <a:latin typeface="Times New Roman"/>
                <a:cs typeface="Times New Roman"/>
              </a:rPr>
              <a:t>1945</a:t>
            </a:r>
            <a:endParaRPr sz="1800">
              <a:latin typeface="Times New Roman"/>
              <a:cs typeface="Times New Roman"/>
            </a:endParaRPr>
          </a:p>
        </p:txBody>
      </p:sp>
      <p:sp>
        <p:nvSpPr>
          <p:cNvPr id="4" name="object 4"/>
          <p:cNvSpPr/>
          <p:nvPr/>
        </p:nvSpPr>
        <p:spPr>
          <a:xfrm>
            <a:off x="2438400" y="1219200"/>
            <a:ext cx="4343400" cy="46436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1697</Words>
  <Application>Microsoft Office PowerPoint</Application>
  <PresentationFormat>On-screen Show (4:3)</PresentationFormat>
  <Paragraphs>135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PANCASILA SEBAGAI DASAR NEGARA</vt:lpstr>
      <vt:lpstr>“Pancasila sebagai dasar negara” sering disebut dasar falsafah  negara (dasar filsafat negara/philosophische grondslag) dari negara, ideologi  negara (staatsidee). Dalam hal ini Pancasila dipergunakan sebagai dasar  mengatur pemerintahan negara. Dengan kata lain, Pancasila digunakan  sebagai dasar untuk mengatur penyelenggaraan negara. Sumber semangat bagi UUD 1945, penyelenggara negara,  pelaksana pemerintahan. MPR dengan Ketetapan No. XVIIV MPR/1998  telah mengembalikan kedudukan Pancasila sebagai dasar negara RI.</vt:lpstr>
      <vt:lpstr>PowerPoint Presentation</vt:lpstr>
      <vt:lpstr>PowerPoint Presentation</vt:lpstr>
      <vt:lpstr>Pada tanggal 31 Mei 1945 Prof. Dr. Mr. Soepomo tampil berpidato di  hadapan sidang BPUPKI. Dalam pidatonya itu beliau menyampaikan  gagasannya mengenai lima dasar negara Indonesia merdeka yang terdiri dari:</vt:lpstr>
      <vt:lpstr>2. HUBUNGAN PANCASILA DENGAN UUD 1945</vt:lpstr>
      <vt:lpstr>PEMBUKAAN UUD 1945 DALAM HUBUNGANNYA DENGAN BATANG TUBUH  UUD 1945, MEMPUNYAI KEDUDUKAN : </vt:lpstr>
      <vt:lpstr>PowerPoint Presentation</vt:lpstr>
      <vt:lpstr>PowerPoint Presentation</vt:lpstr>
      <vt:lpstr>Makna – Makna yang Terkandung dalam Pancasila</vt:lpstr>
      <vt:lpstr>PowerPoint Presentation</vt:lpstr>
      <vt:lpstr>PowerPoint Presentation</vt:lpstr>
      <vt:lpstr>PowerPoint Presentation</vt:lpstr>
      <vt:lpstr>PowerPoint Presentation</vt:lpstr>
      <vt:lpstr>BATANG TUBUH UNDANG-UNDANG DASAR 1945</vt:lpstr>
      <vt:lpstr>PowerPoint Presentation</vt:lpstr>
      <vt:lpstr>4. IMPLEMENTASI PANCASILA DALAM PEMBUATAN KEBIJAKAN NEGARA DI BERBAGAI BIDANG</vt:lpstr>
      <vt:lpstr>B. Implementasi politik strategi nasional di bidang ekonomi :</vt:lpstr>
      <vt:lpstr>D. Implementasi politik strategi nasional di bidang pertahanan dan  keamanan: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DASAR NEGARA</dc:title>
  <dc:creator>User</dc:creator>
  <cp:lastModifiedBy>User</cp:lastModifiedBy>
  <cp:revision>2</cp:revision>
  <dcterms:created xsi:type="dcterms:W3CDTF">2020-08-10T10:01:53Z</dcterms:created>
  <dcterms:modified xsi:type="dcterms:W3CDTF">2020-08-10T10:18:34Z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2014-07-15T00:00:00Z</vt:filetime>
  </property>
  <property fmtid="{D5CDD505-2E9C-101B-9397-08002B2CF9AE}" pid="3" name="Creator">
    <vt:lpwstr>Microsoft® PowerPoint® 2013</vt:lpwstr>
  </property>
  <property fmtid="{D5CDD505-2E9C-101B-9397-08002B2CF9AE}" pid="4" name="LastSaved">
    <vt:filetime>2020-08-10T00:00:00Z</vt:filetime>
  </property>
</Properties>
</file>