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40145" y="1278953"/>
            <a:ext cx="3792220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FF29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29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29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960" y="2407920"/>
            <a:ext cx="10515600" cy="1325880"/>
          </a:xfrm>
          <a:custGeom>
            <a:avLst/>
            <a:gdLst/>
            <a:ahLst/>
            <a:cxnLst/>
            <a:rect l="l" t="t" r="r" b="b"/>
            <a:pathLst>
              <a:path w="10515600" h="1325879">
                <a:moveTo>
                  <a:pt x="10515600" y="0"/>
                </a:moveTo>
                <a:lnTo>
                  <a:pt x="0" y="0"/>
                </a:lnTo>
                <a:lnTo>
                  <a:pt x="0" y="1325879"/>
                </a:lnTo>
                <a:lnTo>
                  <a:pt x="10515600" y="1325879"/>
                </a:lnTo>
                <a:lnTo>
                  <a:pt x="10515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29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52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8178" y="119697"/>
            <a:ext cx="359155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FF29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335" y="1979409"/>
            <a:ext cx="11329035" cy="367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936B27C-5323-40F4-ABF8-2BF80C084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38" y="1979613"/>
            <a:ext cx="11328400" cy="286392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600" spc="-10" dirty="0">
                <a:solidFill>
                  <a:srgbClr val="FFFF00"/>
                </a:solidFill>
              </a:rPr>
              <a:t>Proposal </a:t>
            </a:r>
            <a:endParaRPr lang="en-US" sz="6600" spc="-10" dirty="0">
              <a:solidFill>
                <a:srgbClr val="FFFF00"/>
              </a:solidFill>
            </a:endParaRPr>
          </a:p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600" dirty="0">
                <a:solidFill>
                  <a:srgbClr val="FFFFFF"/>
                </a:solidFill>
              </a:rPr>
              <a:t>&amp;</a:t>
            </a:r>
            <a:r>
              <a:rPr sz="6600" spc="-65" dirty="0">
                <a:solidFill>
                  <a:srgbClr val="FFFFFF"/>
                </a:solidFill>
              </a:rPr>
              <a:t> </a:t>
            </a:r>
            <a:endParaRPr lang="en-US" sz="6600" spc="-65" dirty="0">
              <a:solidFill>
                <a:srgbClr val="FFFFFF"/>
              </a:solidFill>
            </a:endParaRPr>
          </a:p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600" spc="-10" dirty="0" err="1">
                <a:solidFill>
                  <a:srgbClr val="FFFF00"/>
                </a:solidFill>
              </a:rPr>
              <a:t>Laporan</a:t>
            </a:r>
            <a:r>
              <a:rPr sz="6600" spc="-10" dirty="0">
                <a:solidFill>
                  <a:srgbClr val="FFFF00"/>
                </a:solidFill>
              </a:rPr>
              <a:t> Penelitian</a:t>
            </a:r>
          </a:p>
        </p:txBody>
      </p:sp>
    </p:spTree>
    <p:extLst>
      <p:ext uri="{BB962C8B-B14F-4D97-AF65-F5344CB8AC3E}">
        <p14:creationId xmlns:p14="http://schemas.microsoft.com/office/powerpoint/2010/main" val="13098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8328" y="537209"/>
            <a:ext cx="2616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F3863"/>
                </a:solidFill>
              </a:rPr>
              <a:t>Konten</a:t>
            </a:r>
          </a:p>
        </p:txBody>
      </p:sp>
      <p:sp>
        <p:nvSpPr>
          <p:cNvPr id="4" name="object 4"/>
          <p:cNvSpPr/>
          <p:nvPr/>
        </p:nvSpPr>
        <p:spPr>
          <a:xfrm>
            <a:off x="24130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72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854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17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72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4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17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30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72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854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717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30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72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854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17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46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323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46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323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46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323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46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323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9130" y="3027679"/>
            <a:ext cx="2941320" cy="171196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695325" algn="ctr">
              <a:lnSpc>
                <a:spcPct val="100000"/>
              </a:lnSpc>
              <a:spcBef>
                <a:spcPts val="1255"/>
              </a:spcBef>
            </a:pPr>
            <a:r>
              <a:rPr sz="4800" u="sng" spc="-25" dirty="0">
                <a:solidFill>
                  <a:srgbClr val="843B0C"/>
                </a:solidFill>
                <a:uFill>
                  <a:solidFill>
                    <a:srgbClr val="843B0C"/>
                  </a:solidFill>
                </a:uFill>
                <a:latin typeface="Tahoma"/>
                <a:cs typeface="Tahoma"/>
              </a:rPr>
              <a:t>01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7C0D0D"/>
                </a:solidFill>
                <a:latin typeface="Ebrima"/>
                <a:cs typeface="Ebrima"/>
              </a:rPr>
              <a:t>Konsep</a:t>
            </a:r>
            <a:r>
              <a:rPr sz="2400" b="1" spc="-80" dirty="0">
                <a:solidFill>
                  <a:srgbClr val="7C0D0D"/>
                </a:solidFill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proposal</a:t>
            </a:r>
            <a:r>
              <a:rPr sz="2400" spc="-50" dirty="0">
                <a:latin typeface="Ebrima"/>
                <a:cs typeface="Ebrima"/>
              </a:rPr>
              <a:t> </a:t>
            </a:r>
            <a:r>
              <a:rPr sz="2400" spc="-25" dirty="0">
                <a:latin typeface="Ebrima"/>
                <a:cs typeface="Ebrima"/>
              </a:rPr>
              <a:t>dan</a:t>
            </a:r>
            <a:endParaRPr sz="2400">
              <a:latin typeface="Ebrima"/>
              <a:cs typeface="Ebrima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Ebrima"/>
                <a:cs typeface="Ebrima"/>
              </a:rPr>
              <a:t>laporan</a:t>
            </a:r>
            <a:r>
              <a:rPr sz="2400" spc="-65" dirty="0"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penelitian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400" y="2881122"/>
            <a:ext cx="3050540" cy="189039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113664" algn="ctr">
              <a:lnSpc>
                <a:spcPct val="100000"/>
              </a:lnSpc>
              <a:spcBef>
                <a:spcPts val="2190"/>
              </a:spcBef>
            </a:pPr>
            <a:r>
              <a:rPr sz="4800" u="sng" spc="-25" dirty="0">
                <a:solidFill>
                  <a:srgbClr val="843B0C"/>
                </a:solidFill>
                <a:uFill>
                  <a:solidFill>
                    <a:srgbClr val="843B0C"/>
                  </a:solidFill>
                </a:u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12700" marR="5080" indent="50800">
              <a:lnSpc>
                <a:spcPct val="100699"/>
              </a:lnSpc>
              <a:spcBef>
                <a:spcPts val="1030"/>
              </a:spcBef>
            </a:pPr>
            <a:r>
              <a:rPr sz="2400" b="1" dirty="0">
                <a:solidFill>
                  <a:srgbClr val="7C0D0D"/>
                </a:solidFill>
                <a:latin typeface="Ebrima"/>
                <a:cs typeface="Ebrima"/>
              </a:rPr>
              <a:t>Sistematika</a:t>
            </a:r>
            <a:r>
              <a:rPr sz="2400" b="1" spc="-114" dirty="0">
                <a:solidFill>
                  <a:srgbClr val="7C0D0D"/>
                </a:solidFill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proposal </a:t>
            </a:r>
            <a:r>
              <a:rPr sz="2400" dirty="0">
                <a:latin typeface="Ebrima"/>
                <a:cs typeface="Ebrima"/>
              </a:rPr>
              <a:t>dan</a:t>
            </a:r>
            <a:r>
              <a:rPr sz="2400" spc="-4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laporan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penelitian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15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283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147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15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283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47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3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15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283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47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73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15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283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147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54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54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9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54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9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54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79114" y="186753"/>
            <a:ext cx="359156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>
                <a:solidFill>
                  <a:srgbClr val="FFFF1D"/>
                </a:solidFill>
              </a:rPr>
              <a:t>Proposal Penelitian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31310" y="3655059"/>
            <a:ext cx="7348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Proposal</a:t>
            </a:r>
            <a:r>
              <a:rPr sz="2200" spc="-4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penelitian</a:t>
            </a:r>
            <a:r>
              <a:rPr sz="2200" spc="-5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merupakan</a:t>
            </a:r>
            <a:r>
              <a:rPr sz="2200" spc="-6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1D"/>
                </a:solidFill>
                <a:latin typeface="Ebrima"/>
                <a:cs typeface="Ebrima"/>
              </a:rPr>
              <a:t>rencana</a:t>
            </a:r>
            <a:r>
              <a:rPr sz="2200" b="1" spc="-100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1D"/>
                </a:solidFill>
                <a:latin typeface="Ebrima"/>
                <a:cs typeface="Ebrima"/>
              </a:rPr>
              <a:t>proyek</a:t>
            </a:r>
            <a:r>
              <a:rPr sz="2200" b="1" spc="-5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2200" b="1" spc="-10" dirty="0">
                <a:solidFill>
                  <a:srgbClr val="FFFF1D"/>
                </a:solidFill>
                <a:latin typeface="Ebrima"/>
                <a:cs typeface="Ebrima"/>
              </a:rPr>
              <a:t>penelitian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1310" y="3959859"/>
            <a:ext cx="6499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yang</a:t>
            </a:r>
            <a:r>
              <a:rPr sz="2200" spc="-6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akan</a:t>
            </a:r>
            <a:r>
              <a:rPr sz="2200" spc="-8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dilakukan</a:t>
            </a:r>
            <a:r>
              <a:rPr sz="2200" spc="-7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mahasiswa/calon</a:t>
            </a:r>
            <a:r>
              <a:rPr sz="2200" spc="-4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peneliti</a:t>
            </a:r>
            <a:r>
              <a:rPr sz="2200" spc="-8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Ebrima"/>
                <a:cs typeface="Ebrima"/>
              </a:rPr>
              <a:t>untuk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1310" y="4259262"/>
            <a:ext cx="63004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1D"/>
                </a:solidFill>
                <a:latin typeface="Ebrima"/>
                <a:cs typeface="Ebrima"/>
              </a:rPr>
              <a:t>menyelesaikan</a:t>
            </a:r>
            <a:r>
              <a:rPr sz="2200" b="1" spc="-80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1D"/>
                </a:solidFill>
                <a:latin typeface="Ebrima"/>
                <a:cs typeface="Ebrima"/>
              </a:rPr>
              <a:t>tugas</a:t>
            </a:r>
            <a:r>
              <a:rPr sz="2200" b="1" spc="-70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1D"/>
                </a:solidFill>
                <a:latin typeface="Ebrima"/>
                <a:cs typeface="Ebrima"/>
              </a:rPr>
              <a:t>akhirnya</a:t>
            </a:r>
            <a:r>
              <a:rPr sz="2200" b="1" spc="-5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dalam</a:t>
            </a:r>
            <a:r>
              <a:rPr sz="2200" spc="-5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Ebrima"/>
                <a:cs typeface="Ebrima"/>
              </a:rPr>
              <a:t>menempuh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1310" y="4562220"/>
            <a:ext cx="60744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pendidikan</a:t>
            </a:r>
            <a:r>
              <a:rPr sz="2200" spc="-8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jenjang</a:t>
            </a:r>
            <a:r>
              <a:rPr sz="2200" spc="-4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Sarjana,</a:t>
            </a:r>
            <a:r>
              <a:rPr sz="2200" spc="-3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magister</a:t>
            </a:r>
            <a:r>
              <a:rPr sz="2200" spc="-6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dan</a:t>
            </a:r>
            <a:r>
              <a:rPr sz="2200" spc="-6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Ebrima"/>
                <a:cs typeface="Ebrima"/>
              </a:rPr>
              <a:t>doktor.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1310" y="5418454"/>
            <a:ext cx="5547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Proposal</a:t>
            </a:r>
            <a:r>
              <a:rPr sz="2200" spc="-3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merupakan</a:t>
            </a:r>
            <a:r>
              <a:rPr sz="2200" spc="-5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1F1F1"/>
                </a:solidFill>
                <a:latin typeface="Ebrima"/>
                <a:cs typeface="Ebrima"/>
              </a:rPr>
              <a:t>rencana</a:t>
            </a:r>
            <a:r>
              <a:rPr sz="2200" b="1" spc="-7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1F1F1"/>
                </a:solidFill>
                <a:latin typeface="Ebrima"/>
                <a:cs typeface="Ebrima"/>
              </a:rPr>
              <a:t>kerja</a:t>
            </a:r>
            <a:r>
              <a:rPr sz="2200" b="1" spc="-6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1F1F1"/>
                </a:solidFill>
                <a:latin typeface="Ebrima"/>
                <a:cs typeface="Ebrima"/>
              </a:rPr>
              <a:t>dari</a:t>
            </a:r>
            <a:r>
              <a:rPr sz="2200" b="1" spc="-4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spc="-25" dirty="0">
                <a:solidFill>
                  <a:srgbClr val="F1F1F1"/>
                </a:solidFill>
                <a:latin typeface="Ebrima"/>
                <a:cs typeface="Ebrima"/>
              </a:rPr>
              <a:t>A-</a:t>
            </a:r>
            <a:r>
              <a:rPr sz="2200" b="1" spc="-50" dirty="0">
                <a:solidFill>
                  <a:srgbClr val="F1F1F1"/>
                </a:solidFill>
                <a:latin typeface="Ebrima"/>
                <a:cs typeface="Ebrima"/>
              </a:rPr>
              <a:t>Z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5679" y="2616580"/>
            <a:ext cx="1080135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600" spc="-8350" dirty="0">
                <a:solidFill>
                  <a:srgbClr val="FFFF33"/>
                </a:solidFill>
                <a:latin typeface="SimSun-ExtB"/>
                <a:cs typeface="SimSun-ExtB"/>
              </a:rPr>
              <a:t>“</a:t>
            </a:r>
            <a:endParaRPr sz="166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52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681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5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23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10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681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23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10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681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35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23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10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681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35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23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10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>
                <a:solidFill>
                  <a:srgbClr val="F1F1F1"/>
                </a:solidFill>
              </a:rPr>
              <a:t>Laporan Penelitian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742435" y="3539108"/>
            <a:ext cx="6172200" cy="15678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Menurut</a:t>
            </a:r>
            <a:r>
              <a:rPr sz="2200" spc="-4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Kabir</a:t>
            </a:r>
            <a:r>
              <a:rPr sz="2200" spc="-6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(2015),</a:t>
            </a:r>
            <a:r>
              <a:rPr sz="2200" spc="-3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laporan</a:t>
            </a:r>
            <a:r>
              <a:rPr sz="2200" spc="-4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penelitian</a:t>
            </a:r>
            <a:r>
              <a:rPr sz="2200" spc="-5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Ebrima"/>
                <a:cs typeface="Ebrima"/>
              </a:rPr>
              <a:t>adalah </a:t>
            </a:r>
            <a:r>
              <a:rPr sz="2200" b="1" dirty="0">
                <a:solidFill>
                  <a:srgbClr val="FFFF00"/>
                </a:solidFill>
                <a:latin typeface="Ebrima"/>
                <a:cs typeface="Ebrima"/>
              </a:rPr>
              <a:t>penulisan</a:t>
            </a:r>
            <a:r>
              <a:rPr sz="2200" b="1" spc="-45" dirty="0">
                <a:solidFill>
                  <a:srgbClr val="FFFF00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00"/>
                </a:solidFill>
                <a:latin typeface="Ebrima"/>
                <a:cs typeface="Ebrima"/>
              </a:rPr>
              <a:t>sistematis</a:t>
            </a:r>
            <a:r>
              <a:rPr sz="2200" b="1" spc="-35" dirty="0">
                <a:solidFill>
                  <a:srgbClr val="FFFF00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tentang</a:t>
            </a:r>
            <a:r>
              <a:rPr sz="2200" spc="1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00"/>
                </a:solidFill>
                <a:latin typeface="Ebrima"/>
                <a:cs typeface="Ebrima"/>
              </a:rPr>
              <a:t>temuan</a:t>
            </a:r>
            <a:r>
              <a:rPr sz="2200" b="1" spc="-60" dirty="0">
                <a:solidFill>
                  <a:srgbClr val="FFFF00"/>
                </a:solidFill>
                <a:latin typeface="Ebrima"/>
                <a:cs typeface="Ebrima"/>
              </a:rPr>
              <a:t> </a:t>
            </a:r>
            <a:r>
              <a:rPr sz="2200" b="1" spc="-10" dirty="0">
                <a:solidFill>
                  <a:srgbClr val="FFFF00"/>
                </a:solidFill>
                <a:latin typeface="Ebrima"/>
                <a:cs typeface="Ebrima"/>
              </a:rPr>
              <a:t>penelitian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termasuk</a:t>
            </a:r>
            <a:r>
              <a:rPr sz="2200" spc="-7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metodologi,</a:t>
            </a:r>
            <a:r>
              <a:rPr sz="2200" spc="-6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diskusi,</a:t>
            </a:r>
            <a:r>
              <a:rPr sz="2200" spc="-9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simpulan</a:t>
            </a:r>
            <a:r>
              <a:rPr sz="2200" spc="-8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25" dirty="0">
                <a:solidFill>
                  <a:srgbClr val="F1F1F1"/>
                </a:solidFill>
                <a:latin typeface="Ebrima"/>
                <a:cs typeface="Ebrima"/>
              </a:rPr>
              <a:t>dan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sebagainya</a:t>
            </a:r>
            <a:r>
              <a:rPr sz="2200" spc="-7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mengikuti</a:t>
            </a:r>
            <a:r>
              <a:rPr sz="2200" spc="-75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00"/>
                </a:solidFill>
                <a:latin typeface="Ebrima"/>
                <a:cs typeface="Ebrima"/>
              </a:rPr>
              <a:t>gaya</a:t>
            </a:r>
            <a:r>
              <a:rPr sz="2200" b="1" spc="-55" dirty="0">
                <a:solidFill>
                  <a:srgbClr val="FFFF00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00"/>
                </a:solidFill>
                <a:latin typeface="Ebrima"/>
                <a:cs typeface="Ebrima"/>
              </a:rPr>
              <a:t>yang</a:t>
            </a:r>
            <a:r>
              <a:rPr sz="2200" b="1" spc="-65" dirty="0">
                <a:solidFill>
                  <a:srgbClr val="FFFF00"/>
                </a:solidFill>
                <a:latin typeface="Ebrima"/>
                <a:cs typeface="Ebrima"/>
              </a:rPr>
              <a:t> </a:t>
            </a:r>
            <a:r>
              <a:rPr sz="2200" b="1" spc="-10" dirty="0">
                <a:solidFill>
                  <a:srgbClr val="FFFF00"/>
                </a:solidFill>
                <a:latin typeface="Ebrima"/>
                <a:cs typeface="Ebrima"/>
              </a:rPr>
              <a:t>ditentukan </a:t>
            </a:r>
            <a:r>
              <a:rPr sz="2200" dirty="0">
                <a:solidFill>
                  <a:srgbClr val="F1F1F1"/>
                </a:solidFill>
                <a:latin typeface="Ebrima"/>
                <a:cs typeface="Ebrima"/>
              </a:rPr>
              <a:t>(kaidah</a:t>
            </a:r>
            <a:r>
              <a:rPr sz="2200" spc="-80" dirty="0">
                <a:solidFill>
                  <a:srgbClr val="F1F1F1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Ebrima"/>
                <a:cs typeface="Ebrima"/>
              </a:rPr>
              <a:t>selingkung).</a:t>
            </a:r>
            <a:endParaRPr sz="2200">
              <a:latin typeface="Ebrima"/>
              <a:cs typeface="Ebri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560" y="3185160"/>
            <a:ext cx="2471419" cy="2471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068" y="2708275"/>
            <a:ext cx="4382135" cy="16922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37465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Laporan</a:t>
            </a:r>
            <a:r>
              <a:rPr sz="2200" spc="-6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penelitian</a:t>
            </a:r>
            <a:r>
              <a:rPr sz="2200" spc="-7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dalam</a:t>
            </a:r>
            <a:r>
              <a:rPr sz="2200" spc="-6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Ebrima"/>
                <a:cs typeface="Ebrima"/>
              </a:rPr>
              <a:t>tujuan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akademik</a:t>
            </a:r>
            <a:r>
              <a:rPr sz="2200" spc="-7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khususnya</a:t>
            </a:r>
            <a:r>
              <a:rPr sz="22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di</a:t>
            </a:r>
            <a:r>
              <a:rPr sz="22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Ebrima"/>
                <a:cs typeface="Ebrima"/>
              </a:rPr>
              <a:t>pendidikan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tinggi</a:t>
            </a:r>
            <a:r>
              <a:rPr sz="22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memiliki</a:t>
            </a:r>
            <a:r>
              <a:rPr sz="2200" spc="-8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nama</a:t>
            </a:r>
            <a:r>
              <a:rPr sz="22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dirty="0">
                <a:solidFill>
                  <a:srgbClr val="FFFFFF"/>
                </a:solidFill>
                <a:latin typeface="Ebrima"/>
                <a:cs typeface="Ebrima"/>
              </a:rPr>
              <a:t>khusus,</a:t>
            </a:r>
            <a:r>
              <a:rPr sz="22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Ebrima"/>
                <a:cs typeface="Ebrima"/>
              </a:rPr>
              <a:t>yaitu:</a:t>
            </a:r>
            <a:endParaRPr sz="2200">
              <a:latin typeface="Ebrima"/>
              <a:cs typeface="Ebrima"/>
            </a:endParaRPr>
          </a:p>
          <a:p>
            <a:pPr marL="12700" marR="5080">
              <a:lnSpc>
                <a:spcPts val="2380"/>
              </a:lnSpc>
              <a:spcBef>
                <a:spcPts val="960"/>
              </a:spcBef>
            </a:pPr>
            <a:r>
              <a:rPr sz="2200" b="1" dirty="0">
                <a:solidFill>
                  <a:srgbClr val="FFFFFF"/>
                </a:solidFill>
                <a:latin typeface="Ebrima"/>
                <a:cs typeface="Ebrima"/>
              </a:rPr>
              <a:t>skripsi, tesis,</a:t>
            </a:r>
            <a:r>
              <a:rPr sz="2200" b="1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Ebrima"/>
                <a:cs typeface="Ebrima"/>
              </a:rPr>
              <a:t>laporan</a:t>
            </a:r>
            <a:r>
              <a:rPr sz="2200" b="1" spc="-1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Ebrima"/>
                <a:cs typeface="Ebrima"/>
              </a:rPr>
              <a:t>tugas</a:t>
            </a:r>
            <a:r>
              <a:rPr sz="2200" b="1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Ebrima"/>
                <a:cs typeface="Ebrima"/>
              </a:rPr>
              <a:t>akhir, </a:t>
            </a:r>
            <a:r>
              <a:rPr sz="2200" b="1" dirty="0">
                <a:solidFill>
                  <a:srgbClr val="FFFFFF"/>
                </a:solidFill>
                <a:latin typeface="Ebrima"/>
                <a:cs typeface="Ebrima"/>
              </a:rPr>
              <a:t>dan</a:t>
            </a:r>
            <a:r>
              <a:rPr sz="2200" b="1" spc="-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Ebrima"/>
                <a:cs typeface="Ebrima"/>
              </a:rPr>
              <a:t>disertasi.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19" y="2400300"/>
            <a:ext cx="2273300" cy="502920"/>
          </a:xfrm>
          <a:prstGeom prst="rect">
            <a:avLst/>
          </a:prstGeom>
          <a:solidFill>
            <a:srgbClr val="FCDC17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430"/>
              </a:spcBef>
            </a:pPr>
            <a:r>
              <a:rPr sz="2200" dirty="0">
                <a:latin typeface="Ebrima"/>
                <a:cs typeface="Ebrima"/>
              </a:rPr>
              <a:t>DOKTOR</a:t>
            </a:r>
            <a:r>
              <a:rPr sz="2200" spc="-25" dirty="0">
                <a:latin typeface="Ebrima"/>
                <a:cs typeface="Ebrima"/>
              </a:rPr>
              <a:t> </a:t>
            </a:r>
            <a:r>
              <a:rPr sz="2200" spc="-20" dirty="0">
                <a:latin typeface="Ebrima"/>
                <a:cs typeface="Ebrima"/>
              </a:rPr>
              <a:t>(S-</a:t>
            </a:r>
            <a:r>
              <a:rPr sz="2200" spc="-25" dirty="0">
                <a:latin typeface="Ebrima"/>
                <a:cs typeface="Ebrima"/>
              </a:rPr>
              <a:t>3)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9720" y="2400300"/>
            <a:ext cx="1960880" cy="5029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30"/>
              </a:spcBef>
            </a:pPr>
            <a:r>
              <a:rPr sz="2200" spc="-10" dirty="0">
                <a:latin typeface="Ebrima"/>
                <a:cs typeface="Ebrima"/>
              </a:rPr>
              <a:t>Disertasi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580" y="3136900"/>
            <a:ext cx="2270760" cy="502920"/>
          </a:xfrm>
          <a:prstGeom prst="rect">
            <a:avLst/>
          </a:prstGeom>
          <a:solidFill>
            <a:srgbClr val="FCDC17"/>
          </a:solidFill>
        </p:spPr>
        <p:txBody>
          <a:bodyPr vert="horz" wrap="square" lIns="0" tIns="692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latin typeface="Ebrima"/>
                <a:cs typeface="Ebrima"/>
              </a:rPr>
              <a:t>MAGISTER</a:t>
            </a:r>
            <a:r>
              <a:rPr sz="2200" spc="-75" dirty="0">
                <a:latin typeface="Ebrima"/>
                <a:cs typeface="Ebrima"/>
              </a:rPr>
              <a:t> </a:t>
            </a:r>
            <a:r>
              <a:rPr sz="2200" spc="-20" dirty="0">
                <a:latin typeface="Ebrima"/>
                <a:cs typeface="Ebrima"/>
              </a:rPr>
              <a:t>(S-</a:t>
            </a:r>
            <a:r>
              <a:rPr sz="2200" spc="-25" dirty="0">
                <a:latin typeface="Ebrima"/>
                <a:cs typeface="Ebrima"/>
              </a:rPr>
              <a:t>2)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8339" y="3136900"/>
            <a:ext cx="1963420" cy="5029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9215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545"/>
              </a:spcBef>
            </a:pPr>
            <a:r>
              <a:rPr sz="2200" spc="-10" dirty="0">
                <a:latin typeface="Ebrima"/>
                <a:cs typeface="Ebrima"/>
              </a:rPr>
              <a:t>Tesis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0180" y="3822700"/>
            <a:ext cx="2270760" cy="502920"/>
          </a:xfrm>
          <a:prstGeom prst="rect">
            <a:avLst/>
          </a:prstGeom>
          <a:solidFill>
            <a:srgbClr val="FCDC17"/>
          </a:solidFill>
        </p:spPr>
        <p:txBody>
          <a:bodyPr vert="horz" wrap="square" lIns="0" tIns="4000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315"/>
              </a:spcBef>
            </a:pPr>
            <a:r>
              <a:rPr sz="2200" dirty="0">
                <a:latin typeface="Ebrima"/>
                <a:cs typeface="Ebrima"/>
              </a:rPr>
              <a:t>SARJANA</a:t>
            </a:r>
            <a:r>
              <a:rPr sz="2200" spc="-90" dirty="0">
                <a:latin typeface="Ebrima"/>
                <a:cs typeface="Ebrima"/>
              </a:rPr>
              <a:t> </a:t>
            </a:r>
            <a:r>
              <a:rPr sz="2200" spc="-20" dirty="0">
                <a:latin typeface="Ebrima"/>
                <a:cs typeface="Ebrima"/>
              </a:rPr>
              <a:t>(S-</a:t>
            </a:r>
            <a:r>
              <a:rPr sz="2200" spc="-25" dirty="0">
                <a:latin typeface="Ebrima"/>
                <a:cs typeface="Ebrima"/>
              </a:rPr>
              <a:t>1)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940" y="3822700"/>
            <a:ext cx="1960880" cy="5029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latin typeface="Ebrima"/>
                <a:cs typeface="Ebrima"/>
              </a:rPr>
              <a:t>Skripsi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1660" y="4490720"/>
            <a:ext cx="2270760" cy="505459"/>
          </a:xfrm>
          <a:prstGeom prst="rect">
            <a:avLst/>
          </a:prstGeom>
          <a:solidFill>
            <a:srgbClr val="FCDC17"/>
          </a:solidFill>
        </p:spPr>
        <p:txBody>
          <a:bodyPr vert="horz" wrap="square" lIns="0" tIns="7112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560"/>
              </a:spcBef>
            </a:pPr>
            <a:r>
              <a:rPr sz="2200" spc="-10" dirty="0">
                <a:latin typeface="Ebrima"/>
                <a:cs typeface="Ebrima"/>
              </a:rPr>
              <a:t>DIPLOMA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2420" y="4490720"/>
            <a:ext cx="1963420" cy="50545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112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Ebrima"/>
                <a:cs typeface="Ebrima"/>
              </a:rPr>
              <a:t>Tugas</a:t>
            </a:r>
            <a:r>
              <a:rPr sz="2200" spc="-55" dirty="0">
                <a:latin typeface="Ebrima"/>
                <a:cs typeface="Ebrima"/>
              </a:rPr>
              <a:t> </a:t>
            </a:r>
            <a:r>
              <a:rPr sz="2200" spc="-10" dirty="0">
                <a:latin typeface="Ebrima"/>
                <a:cs typeface="Ebrima"/>
              </a:rPr>
              <a:t>Akhir</a:t>
            </a:r>
            <a:endParaRPr sz="2200">
              <a:latin typeface="Ebrima"/>
              <a:cs typeface="Ebri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98590" y="2078989"/>
            <a:ext cx="0" cy="3219450"/>
          </a:xfrm>
          <a:custGeom>
            <a:avLst/>
            <a:gdLst/>
            <a:ahLst/>
            <a:cxnLst/>
            <a:rect l="l" t="t" r="r" b="b"/>
            <a:pathLst>
              <a:path h="3219450">
                <a:moveTo>
                  <a:pt x="0" y="0"/>
                </a:moveTo>
                <a:lnTo>
                  <a:pt x="0" y="3219450"/>
                </a:lnTo>
              </a:path>
            </a:pathLst>
          </a:custGeom>
          <a:ln w="762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819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35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23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10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6819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35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23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10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6819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35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23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10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335279" y="0"/>
                </a:moveTo>
                <a:lnTo>
                  <a:pt x="0" y="0"/>
                </a:lnTo>
                <a:lnTo>
                  <a:pt x="0" y="335279"/>
                </a:lnTo>
                <a:lnTo>
                  <a:pt x="335279" y="335279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6819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35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23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10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79" h="337819">
                <a:moveTo>
                  <a:pt x="335279" y="0"/>
                </a:moveTo>
                <a:lnTo>
                  <a:pt x="0" y="0"/>
                </a:lnTo>
                <a:lnTo>
                  <a:pt x="0" y="337820"/>
                </a:lnTo>
                <a:lnTo>
                  <a:pt x="335279" y="337820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11328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" y="60198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8381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35280" y="0"/>
                </a:moveTo>
                <a:lnTo>
                  <a:pt x="0" y="0"/>
                </a:lnTo>
                <a:lnTo>
                  <a:pt x="0" y="335279"/>
                </a:lnTo>
                <a:lnTo>
                  <a:pt x="335280" y="335279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633220"/>
            <a:ext cx="335280" cy="337820"/>
          </a:xfrm>
          <a:custGeom>
            <a:avLst/>
            <a:gdLst/>
            <a:ahLst/>
            <a:cxnLst/>
            <a:rect l="l" t="t" r="r" b="b"/>
            <a:pathLst>
              <a:path w="335280" h="337819">
                <a:moveTo>
                  <a:pt x="335280" y="0"/>
                </a:moveTo>
                <a:lnTo>
                  <a:pt x="0" y="0"/>
                </a:lnTo>
                <a:lnTo>
                  <a:pt x="0" y="337820"/>
                </a:lnTo>
                <a:lnTo>
                  <a:pt x="335280" y="33782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Skripsi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3225" y="3424872"/>
            <a:ext cx="3418204" cy="13601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378460" algn="r">
              <a:lnSpc>
                <a:spcPct val="90200"/>
              </a:lnSpc>
              <a:spcBef>
                <a:spcPts val="325"/>
              </a:spcBef>
            </a:pP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Dosen</a:t>
            </a:r>
            <a:r>
              <a:rPr sz="1900" b="1" spc="-30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pembimbing</a:t>
            </a:r>
            <a:r>
              <a:rPr sz="1900" b="1" spc="-2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b="1" spc="-10" dirty="0">
                <a:solidFill>
                  <a:srgbClr val="FFFF1D"/>
                </a:solidFill>
                <a:latin typeface="Ebrima"/>
                <a:cs typeface="Ebrima"/>
              </a:rPr>
              <a:t>dipilih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sesuai</a:t>
            </a:r>
            <a:r>
              <a:rPr sz="1900" b="1" spc="-4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dengan</a:t>
            </a:r>
            <a:r>
              <a:rPr sz="1900" b="1" spc="-5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b="1" spc="-10" dirty="0">
                <a:solidFill>
                  <a:srgbClr val="FFFF1D"/>
                </a:solidFill>
                <a:latin typeface="Ebrima"/>
                <a:cs typeface="Ebrima"/>
              </a:rPr>
              <a:t>bidang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keahliaannya</a:t>
            </a:r>
            <a:r>
              <a:rPr sz="1900" b="1" spc="-5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yang</a:t>
            </a:r>
            <a:r>
              <a:rPr sz="1900" spc="-7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relevan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dengan</a:t>
            </a:r>
            <a:r>
              <a:rPr sz="1900" spc="-5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topik</a:t>
            </a:r>
            <a:r>
              <a:rPr sz="1900" spc="-5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yang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sedang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diteliti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dalam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skripsi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mahasiswa.</a:t>
            </a:r>
            <a:endParaRPr sz="1900">
              <a:latin typeface="Ebrima"/>
              <a:cs typeface="Ebri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979" y="3599179"/>
            <a:ext cx="2098039" cy="13233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37555" y="1944370"/>
            <a:ext cx="5755640" cy="1095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330"/>
              </a:spcBef>
            </a:pP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Skripsi</a:t>
            </a:r>
            <a:r>
              <a:rPr sz="1900" spc="-3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adalah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jenis</a:t>
            </a:r>
            <a:r>
              <a:rPr sz="1900" spc="-4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karya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tulis</a:t>
            </a:r>
            <a:r>
              <a:rPr sz="1900" spc="-3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ilmiah</a:t>
            </a:r>
            <a:r>
              <a:rPr sz="19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yang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dibuat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oleh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seorang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mahasiswa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program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sarjana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(Strata-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1)</a:t>
            </a:r>
            <a:r>
              <a:rPr sz="1900" spc="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pada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program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studi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tertentu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sebagai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proyek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akhir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untuk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memperoleh</a:t>
            </a:r>
            <a:r>
              <a:rPr sz="1900" spc="-5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gelar</a:t>
            </a:r>
            <a:r>
              <a:rPr sz="1900" b="1" spc="-10" dirty="0">
                <a:solidFill>
                  <a:srgbClr val="FFFF1D"/>
                </a:solidFill>
                <a:latin typeface="Ebrima"/>
                <a:cs typeface="Ebrima"/>
              </a:rPr>
              <a:t> kesarjanaannya</a:t>
            </a:r>
            <a:r>
              <a:rPr sz="1900" spc="-10" dirty="0">
                <a:solidFill>
                  <a:srgbClr val="FFFF1D"/>
                </a:solidFill>
                <a:latin typeface="Ebrima"/>
                <a:cs typeface="Ebrima"/>
              </a:rPr>
              <a:t>.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74101" y="3690873"/>
            <a:ext cx="3452495" cy="10979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25"/>
              </a:spcBef>
            </a:pP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Skripsi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biasanya</a:t>
            </a:r>
            <a:r>
              <a:rPr sz="1900" spc="-5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ditulis</a:t>
            </a:r>
            <a:r>
              <a:rPr sz="1900" spc="-3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secara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ketat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sesuai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dengan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b="1" spc="-10" dirty="0">
                <a:solidFill>
                  <a:srgbClr val="FFFF33"/>
                </a:solidFill>
                <a:latin typeface="Ebrima"/>
                <a:cs typeface="Ebrima"/>
              </a:rPr>
              <a:t>kaidah </a:t>
            </a:r>
            <a:r>
              <a:rPr sz="1900" b="1" dirty="0">
                <a:solidFill>
                  <a:srgbClr val="FFFF33"/>
                </a:solidFill>
                <a:latin typeface="Ebrima"/>
                <a:cs typeface="Ebrima"/>
              </a:rPr>
              <a:t>yang</a:t>
            </a:r>
            <a:r>
              <a:rPr sz="1900" b="1" spc="-20" dirty="0">
                <a:solidFill>
                  <a:srgbClr val="FFFF33"/>
                </a:solidFill>
                <a:latin typeface="Ebrima"/>
                <a:cs typeface="Ebrima"/>
              </a:rPr>
              <a:t> </a:t>
            </a:r>
            <a:r>
              <a:rPr sz="1900" b="1" dirty="0">
                <a:solidFill>
                  <a:srgbClr val="FFFF33"/>
                </a:solidFill>
                <a:latin typeface="Ebrima"/>
                <a:cs typeface="Ebrima"/>
              </a:rPr>
              <a:t>ditentukan</a:t>
            </a:r>
            <a:r>
              <a:rPr sz="1900" b="1" spc="-15" dirty="0">
                <a:solidFill>
                  <a:srgbClr val="FFFF33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pada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tiap-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tiap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lembaga</a:t>
            </a:r>
            <a:r>
              <a:rPr sz="1900" spc="-6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pendidikan</a:t>
            </a:r>
            <a:r>
              <a:rPr sz="1900" spc="-4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tinggi.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2675" y="5426709"/>
            <a:ext cx="7468870" cy="1095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5085" marR="5080" indent="-33020" algn="r">
              <a:lnSpc>
                <a:spcPct val="89800"/>
              </a:lnSpc>
              <a:spcBef>
                <a:spcPts val="330"/>
              </a:spcBef>
            </a:pP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Dalam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penulisan</a:t>
            </a:r>
            <a:r>
              <a:rPr sz="1900" spc="-4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skripsi,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seorang</a:t>
            </a:r>
            <a:r>
              <a:rPr sz="19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mahasiswa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biasanya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b="1" dirty="0">
                <a:solidFill>
                  <a:srgbClr val="FFFF1D"/>
                </a:solidFill>
                <a:latin typeface="Ebrima"/>
                <a:cs typeface="Ebrima"/>
              </a:rPr>
              <a:t>dibimbing</a:t>
            </a:r>
            <a:r>
              <a:rPr sz="1900" b="1" spc="-55" dirty="0">
                <a:solidFill>
                  <a:srgbClr val="FFFF1D"/>
                </a:solidFill>
                <a:latin typeface="Ebrima"/>
                <a:cs typeface="Ebri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oleh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satu</a:t>
            </a:r>
            <a:r>
              <a:rPr sz="1900" spc="-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atau</a:t>
            </a:r>
            <a:r>
              <a:rPr sz="1900" spc="-2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dua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dosen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pembimbing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sejak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proses</a:t>
            </a:r>
            <a:r>
              <a:rPr sz="1900" spc="-4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awal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perumusan</a:t>
            </a:r>
            <a:r>
              <a:rPr sz="1900" spc="-3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topik,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perancangan</a:t>
            </a:r>
            <a:r>
              <a:rPr sz="19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proposal</a:t>
            </a:r>
            <a:r>
              <a:rPr sz="1900" spc="-7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penelitian,</a:t>
            </a:r>
            <a:r>
              <a:rPr sz="19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penyusunan</a:t>
            </a:r>
            <a:r>
              <a:rPr sz="1900" spc="-6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instrumen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penelitian,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hingga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pelaporan</a:t>
            </a:r>
            <a:r>
              <a:rPr sz="1900" spc="-5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hasil</a:t>
            </a:r>
            <a:r>
              <a:rPr sz="1900" spc="-1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penelitian</a:t>
            </a:r>
            <a:r>
              <a:rPr sz="1900" spc="-3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dengan</a:t>
            </a:r>
            <a:r>
              <a:rPr sz="1900" spc="-2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dirty="0">
                <a:solidFill>
                  <a:srgbClr val="FFFFFF"/>
                </a:solidFill>
                <a:latin typeface="Ebrima"/>
                <a:cs typeface="Ebrima"/>
              </a:rPr>
              <a:t>label</a:t>
            </a:r>
            <a:r>
              <a:rPr sz="1900" spc="-4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Ebrima"/>
                <a:cs typeface="Ebrima"/>
              </a:rPr>
              <a:t>skripsi.</a:t>
            </a:r>
            <a:endParaRPr sz="1900">
              <a:latin typeface="Ebrima"/>
              <a:cs typeface="Ebri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25570" y="3110229"/>
            <a:ext cx="4077335" cy="2320290"/>
          </a:xfrm>
          <a:custGeom>
            <a:avLst/>
            <a:gdLst/>
            <a:ahLst/>
            <a:cxnLst/>
            <a:rect l="l" t="t" r="r" b="b"/>
            <a:pathLst>
              <a:path w="4077334" h="2320290">
                <a:moveTo>
                  <a:pt x="2758439" y="460502"/>
                </a:moveTo>
                <a:lnTo>
                  <a:pt x="2908046" y="0"/>
                </a:lnTo>
              </a:path>
              <a:path w="4077334" h="2320290">
                <a:moveTo>
                  <a:pt x="3248659" y="932180"/>
                </a:moveTo>
                <a:lnTo>
                  <a:pt x="4077207" y="932180"/>
                </a:lnTo>
              </a:path>
              <a:path w="4077334" h="2320290">
                <a:moveTo>
                  <a:pt x="1122933" y="889000"/>
                </a:moveTo>
                <a:lnTo>
                  <a:pt x="0" y="889000"/>
                </a:lnTo>
              </a:path>
              <a:path w="4077334" h="2320290">
                <a:moveTo>
                  <a:pt x="1714500" y="2319782"/>
                </a:moveTo>
                <a:lnTo>
                  <a:pt x="1864105" y="1859280"/>
                </a:lnTo>
              </a:path>
            </a:pathLst>
          </a:custGeom>
          <a:ln w="58419">
            <a:solidFill>
              <a:srgbClr val="D9D9D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629" y="811847"/>
            <a:ext cx="6521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Ebrima"/>
                <a:cs typeface="Ebrima"/>
              </a:rPr>
              <a:t>Contoh</a:t>
            </a:r>
            <a:r>
              <a:rPr sz="3600" b="0" spc="-3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3600" b="0" dirty="0">
                <a:latin typeface="Ebrima"/>
                <a:cs typeface="Ebrima"/>
              </a:rPr>
              <a:t>Topik</a:t>
            </a:r>
            <a:r>
              <a:rPr sz="3600" b="0" spc="-50" dirty="0">
                <a:latin typeface="Ebrima"/>
                <a:cs typeface="Ebrima"/>
              </a:rPr>
              <a:t> </a:t>
            </a:r>
            <a:r>
              <a:rPr sz="3600" b="0" dirty="0">
                <a:latin typeface="Ebrima"/>
                <a:cs typeface="Ebrima"/>
              </a:rPr>
              <a:t>Skripsi</a:t>
            </a:r>
            <a:r>
              <a:rPr sz="3600" b="0" spc="-75" dirty="0">
                <a:latin typeface="Ebrima"/>
                <a:cs typeface="Ebrima"/>
              </a:rPr>
              <a:t> </a:t>
            </a:r>
            <a:r>
              <a:rPr sz="3600" b="0" spc="-10" dirty="0">
                <a:latin typeface="Ebrima"/>
                <a:cs typeface="Ebrima"/>
              </a:rPr>
              <a:t>Mahasiswa</a:t>
            </a:r>
            <a:endParaRPr sz="3600">
              <a:latin typeface="Ebrima"/>
              <a:cs typeface="Ebri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435" y="1979409"/>
          <a:ext cx="11252834" cy="367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57785">
                        <a:lnSpc>
                          <a:spcPts val="1985"/>
                        </a:lnSpc>
                      </a:pPr>
                      <a:r>
                        <a:rPr sz="1700" b="1" spc="-25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No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>
                    <a:lnR w="76200">
                      <a:solidFill>
                        <a:srgbClr val="1F3863"/>
                      </a:solidFill>
                      <a:prstDash val="solid"/>
                    </a:ln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</a:pPr>
                      <a:r>
                        <a:rPr sz="17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Judul</a:t>
                      </a:r>
                      <a:r>
                        <a:rPr sz="17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(Tahun)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>
                    <a:lnL w="76200">
                      <a:solidFill>
                        <a:srgbClr val="1F3863"/>
                      </a:solidFill>
                      <a:prstDash val="solid"/>
                    </a:lnL>
                    <a:lnR w="76200">
                      <a:solidFill>
                        <a:srgbClr val="1F3863"/>
                      </a:solidFill>
                      <a:prstDash val="solid"/>
                    </a:ln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</a:pPr>
                      <a:r>
                        <a:rPr sz="17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Masalah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>
                    <a:lnL w="76200">
                      <a:solidFill>
                        <a:srgbClr val="1F3863"/>
                      </a:solidFill>
                      <a:prstDash val="solid"/>
                    </a:lnL>
                    <a:lnR w="76200">
                      <a:solidFill>
                        <a:srgbClr val="1F3863"/>
                      </a:solidFill>
                      <a:prstDash val="solid"/>
                    </a:ln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985"/>
                        </a:lnSpc>
                      </a:pPr>
                      <a:r>
                        <a:rPr sz="17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Teori</a:t>
                      </a:r>
                      <a:r>
                        <a:rPr sz="1700" b="1" spc="-25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yang</a:t>
                      </a:r>
                      <a:r>
                        <a:rPr sz="1700" b="1" spc="-3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digunakan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>
                    <a:lnL w="76200">
                      <a:solidFill>
                        <a:srgbClr val="1F3863"/>
                      </a:solidFill>
                      <a:prstDash val="solid"/>
                    </a:lnL>
                    <a:lnR w="76200">
                      <a:solidFill>
                        <a:srgbClr val="1F3863"/>
                      </a:solidFill>
                      <a:prstDash val="solid"/>
                    </a:ln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985"/>
                        </a:lnSpc>
                      </a:pPr>
                      <a:r>
                        <a:rPr sz="17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Metode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>
                    <a:lnL w="76200">
                      <a:solidFill>
                        <a:srgbClr val="1F3863"/>
                      </a:solidFill>
                      <a:prstDash val="solid"/>
                    </a:lnL>
                    <a:solidFill>
                      <a:srgbClr val="FFFF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905">
                <a:tc>
                  <a:txBody>
                    <a:bodyPr/>
                    <a:lstStyle/>
                    <a:p>
                      <a:pPr marL="57785">
                        <a:lnSpc>
                          <a:spcPts val="2010"/>
                        </a:lnSpc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1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1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Peningkatan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Keterampilan</a:t>
                      </a:r>
                      <a:r>
                        <a:rPr sz="1700" spc="-7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Bercerita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107950" marR="191135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Dengan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Menggunakan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Media</a:t>
                      </a:r>
                      <a:r>
                        <a:rPr sz="1700" spc="-4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Film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Animasi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Bermuatan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Nilai-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Nilai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Karakter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Pada</a:t>
                      </a:r>
                      <a:r>
                        <a:rPr sz="17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Siswa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VII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SMP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Negeri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3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Mandiraja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Kabupaten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Banjarnegara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Tahun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Pelajaran (2020)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1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Bagaimana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peningkatan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62230" marR="2159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keterampilan</a:t>
                      </a:r>
                      <a:r>
                        <a:rPr sz="1700" spc="-8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bercerita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dengan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media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film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animasi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dalam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pembelajaran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bahasa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pada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siswa?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9584" indent="-256540">
                        <a:lnSpc>
                          <a:spcPts val="2010"/>
                        </a:lnSpc>
                        <a:buChar char="-"/>
                        <a:tabLst>
                          <a:tab pos="489584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Pendidikan</a:t>
                      </a:r>
                      <a:r>
                        <a:rPr sz="1700" spc="-9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karakter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489584" indent="-256540">
                        <a:lnSpc>
                          <a:spcPct val="100000"/>
                        </a:lnSpc>
                        <a:buChar char="-"/>
                        <a:tabLst>
                          <a:tab pos="489584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Cerita</a:t>
                      </a:r>
                      <a:r>
                        <a:rPr sz="17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rakyat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489584" indent="-256540">
                        <a:lnSpc>
                          <a:spcPct val="100000"/>
                        </a:lnSpc>
                        <a:buChar char="-"/>
                        <a:tabLst>
                          <a:tab pos="489584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Media</a:t>
                      </a:r>
                      <a:r>
                        <a:rPr sz="1700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pembelajaran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Desain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Penelitan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Tindakan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Kelas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62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2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229870" marB="0"/>
                </a:tc>
                <a:tc>
                  <a:txBody>
                    <a:bodyPr/>
                    <a:lstStyle/>
                    <a:p>
                      <a:pPr marL="107950" marR="16192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Gaya</a:t>
                      </a:r>
                      <a:r>
                        <a:rPr sz="1700" spc="-4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Hidup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Hedonis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Tokoh-Tokoh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dalam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Novel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Antologi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Rasa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Karya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Ika</a:t>
                      </a:r>
                      <a:r>
                        <a:rPr sz="1700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Natassa:</a:t>
                      </a:r>
                      <a:r>
                        <a:rPr sz="1700" spc="-4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Kajian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Sosiologi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Sastra (2020)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228600" marB="0"/>
                </a:tc>
                <a:tc>
                  <a:txBody>
                    <a:bodyPr/>
                    <a:lstStyle/>
                    <a:p>
                      <a:pPr marL="62230" marR="5016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Bagaimana</a:t>
                      </a:r>
                      <a:r>
                        <a:rPr sz="1700" spc="-4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gaya</a:t>
                      </a:r>
                      <a:r>
                        <a:rPr sz="1700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hidup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hedonis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tokoh-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tokoh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dalam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novel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Antologi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Rasa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karya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Ika</a:t>
                      </a:r>
                      <a:r>
                        <a:rPr sz="17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Natassa?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228600" marB="0"/>
                </a:tc>
                <a:tc>
                  <a:txBody>
                    <a:bodyPr/>
                    <a:lstStyle/>
                    <a:p>
                      <a:pPr marL="489584" indent="-256540">
                        <a:lnSpc>
                          <a:spcPct val="100000"/>
                        </a:lnSpc>
                        <a:spcBef>
                          <a:spcPts val="1810"/>
                        </a:spcBef>
                        <a:buChar char="-"/>
                        <a:tabLst>
                          <a:tab pos="489584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Gaya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hidup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489584" indent="-25654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489584" algn="l"/>
                        </a:tabLst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Hedonisme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489584" indent="-256540">
                        <a:lnSpc>
                          <a:spcPct val="100000"/>
                        </a:lnSpc>
                        <a:buChar char="-"/>
                        <a:tabLst>
                          <a:tab pos="489584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Sosiologi</a:t>
                      </a:r>
                      <a:r>
                        <a:rPr sz="1700" spc="-1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sastra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489584" indent="-256540">
                        <a:lnSpc>
                          <a:spcPts val="2025"/>
                        </a:lnSpc>
                        <a:buChar char="-"/>
                        <a:tabLst>
                          <a:tab pos="489584" algn="l"/>
                        </a:tabLst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Novel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22987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Pendekatan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kualitatif,</a:t>
                      </a:r>
                      <a:endParaRPr sz="1700">
                        <a:latin typeface="Ebrima"/>
                        <a:cs typeface="Ebrima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Analisis</a:t>
                      </a:r>
                      <a:r>
                        <a:rPr sz="1700" spc="-7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isi</a:t>
                      </a:r>
                      <a:endParaRPr sz="1700">
                        <a:latin typeface="Ebrima"/>
                        <a:cs typeface="Ebrima"/>
                      </a:endParaRPr>
                    </a:p>
                  </a:txBody>
                  <a:tcPr marL="0" marR="0" marT="2298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116" y="337565"/>
            <a:ext cx="855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Ebrima"/>
                <a:cs typeface="Ebrima"/>
              </a:rPr>
              <a:t>Sistematika</a:t>
            </a:r>
            <a:r>
              <a:rPr sz="3600" b="0" spc="-8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3600" b="0" dirty="0">
                <a:solidFill>
                  <a:srgbClr val="FFFF33"/>
                </a:solidFill>
                <a:latin typeface="Ebrima"/>
                <a:cs typeface="Ebrima"/>
              </a:rPr>
              <a:t>Proposal</a:t>
            </a:r>
            <a:r>
              <a:rPr sz="3600" b="0" spc="-105" dirty="0">
                <a:solidFill>
                  <a:srgbClr val="FFFF33"/>
                </a:solidFill>
                <a:latin typeface="Ebrima"/>
                <a:cs typeface="Ebrima"/>
              </a:rPr>
              <a:t> </a:t>
            </a:r>
            <a:r>
              <a:rPr sz="3600" b="0" dirty="0">
                <a:solidFill>
                  <a:srgbClr val="FFFF33"/>
                </a:solidFill>
                <a:latin typeface="Ebrima"/>
                <a:cs typeface="Ebrima"/>
              </a:rPr>
              <a:t>&amp;</a:t>
            </a:r>
            <a:r>
              <a:rPr sz="3600" b="0" spc="-100" dirty="0">
                <a:solidFill>
                  <a:srgbClr val="FFFF33"/>
                </a:solidFill>
                <a:latin typeface="Ebrima"/>
                <a:cs typeface="Ebrima"/>
              </a:rPr>
              <a:t> </a:t>
            </a:r>
            <a:r>
              <a:rPr sz="3600" b="0" dirty="0">
                <a:solidFill>
                  <a:srgbClr val="FFFF33"/>
                </a:solidFill>
                <a:latin typeface="Ebrima"/>
                <a:cs typeface="Ebrima"/>
              </a:rPr>
              <a:t>Laporan</a:t>
            </a:r>
            <a:r>
              <a:rPr sz="3600" b="0" spc="-110" dirty="0">
                <a:solidFill>
                  <a:srgbClr val="FFFF33"/>
                </a:solidFill>
                <a:latin typeface="Ebrima"/>
                <a:cs typeface="Ebrima"/>
              </a:rPr>
              <a:t> </a:t>
            </a:r>
            <a:r>
              <a:rPr sz="3600" b="0" spc="-10" dirty="0">
                <a:solidFill>
                  <a:srgbClr val="FFFF33"/>
                </a:solidFill>
                <a:latin typeface="Ebrima"/>
                <a:cs typeface="Ebrima"/>
              </a:rPr>
              <a:t>Penelitian</a:t>
            </a:r>
            <a:endParaRPr sz="3600">
              <a:latin typeface="Ebrima"/>
              <a:cs typeface="Ebri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0386" y="1393825"/>
          <a:ext cx="10515599" cy="4812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Sistematika</a:t>
                      </a:r>
                      <a:r>
                        <a:rPr sz="1800" b="1" spc="-6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8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Proposal</a:t>
                      </a:r>
                      <a:r>
                        <a:rPr sz="1800" b="1" spc="-65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800">
                        <a:latin typeface="Ebrima"/>
                        <a:cs typeface="Ebrima"/>
                      </a:endParaRPr>
                    </a:p>
                  </a:txBody>
                  <a:tcPr marL="0" marR="0" marT="38735" marB="0"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Sistematika</a:t>
                      </a:r>
                      <a:r>
                        <a:rPr sz="1800" b="1" spc="-3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800" b="1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Laporan</a:t>
                      </a:r>
                      <a:r>
                        <a:rPr sz="1800" b="1" spc="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F3863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800">
                        <a:latin typeface="Ebrima"/>
                        <a:cs typeface="Ebrima"/>
                      </a:endParaRPr>
                    </a:p>
                  </a:txBody>
                  <a:tcPr marL="0" marR="0" marT="38735" marB="0">
                    <a:solidFill>
                      <a:srgbClr val="FFFF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</a:t>
                      </a:r>
                      <a:r>
                        <a:rPr sz="1600" b="1" spc="409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(Pendahuluan)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Latar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Belakang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ct val="100000"/>
                        </a:lnSpc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Rumusan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Masalah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ct val="100000"/>
                        </a:lnSpc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Tujuan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Hipotesis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(Penelitian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Kuantitatif)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ts val="1910"/>
                        </a:lnSpc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Manfaat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(Kajian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Teoretis)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Tinjauan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Pustaka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95680" indent="-342900">
                        <a:lnSpc>
                          <a:spcPts val="1910"/>
                        </a:lnSpc>
                        <a:buAutoNum type="arabicPeriod"/>
                        <a:tabLst>
                          <a:tab pos="99568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Landasan</a:t>
                      </a:r>
                      <a:r>
                        <a:rPr sz="1600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Teori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R="2005330" algn="r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III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(Metode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Penelitian)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342900" marR="2042795" indent="-342900" algn="r">
                        <a:lnSpc>
                          <a:spcPts val="191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342900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Metode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600">
                        <a:latin typeface="Ebrima"/>
                        <a:cs typeface="Ebrima"/>
                      </a:endParaRPr>
                    </a:p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Daftar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Pustaka</a:t>
                      </a:r>
                      <a:endParaRPr sz="1600">
                        <a:latin typeface="Ebrima"/>
                        <a:cs typeface="Ebrim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</a:t>
                      </a:r>
                      <a:r>
                        <a:rPr sz="1600" b="1" spc="409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(Pendahuluan)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Latar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Belakang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ct val="100000"/>
                        </a:lnSpc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Rumusan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Masalah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ct val="100000"/>
                        </a:lnSpc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Tujuan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Hipotesis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(Penelitian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Kuantitatif)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ts val="1910"/>
                        </a:lnSpc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Manfaat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238125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(Kajian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Teoretis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Tinjauan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Pustaka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1139825" indent="-342265">
                        <a:lnSpc>
                          <a:spcPts val="1910"/>
                        </a:lnSpc>
                        <a:buAutoNum type="arabicPeriod"/>
                        <a:tabLst>
                          <a:tab pos="113982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Landasan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Teori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R="2587625" algn="r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III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(Metode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342265" marR="2623820" indent="-342265" algn="r">
                        <a:lnSpc>
                          <a:spcPts val="191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34226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Metode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Penelitian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R="2188210" algn="r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IV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(Hasil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dan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Pembahasan)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342265" marR="2232660" indent="-342265" algn="r">
                        <a:lnSpc>
                          <a:spcPts val="191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34226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Hasil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dan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Pembahasan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238125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Bab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(Penutup)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581025" indent="-342900">
                        <a:lnSpc>
                          <a:spcPct val="100000"/>
                        </a:lnSpc>
                        <a:spcBef>
                          <a:spcPts val="25"/>
                        </a:spcBef>
                        <a:buAutoNum type="arabicPeriod"/>
                        <a:tabLst>
                          <a:tab pos="581025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Simpulan</a:t>
                      </a:r>
                      <a:endParaRPr sz="1600" dirty="0">
                        <a:latin typeface="Ebrima"/>
                        <a:cs typeface="Ebrima"/>
                      </a:endParaRPr>
                    </a:p>
                    <a:p>
                      <a:pPr marL="238125" marR="3857625" indent="342900">
                        <a:lnSpc>
                          <a:spcPct val="100000"/>
                        </a:lnSpc>
                        <a:buAutoNum type="arabicPeriod"/>
                        <a:tabLst>
                          <a:tab pos="581025" algn="l"/>
                        </a:tabLst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Saran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Daftar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Ebrima"/>
                          <a:cs typeface="Ebrima"/>
                        </a:rPr>
                        <a:t>Pustaka</a:t>
                      </a:r>
                      <a:endParaRPr sz="1600" dirty="0">
                        <a:latin typeface="Ebrima"/>
                        <a:cs typeface="Ebrim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437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SimSun-ExtB</vt:lpstr>
      <vt:lpstr>Calibri</vt:lpstr>
      <vt:lpstr>Ebrima</vt:lpstr>
      <vt:lpstr>Tahoma</vt:lpstr>
      <vt:lpstr>Times New Roman</vt:lpstr>
      <vt:lpstr>Office Theme</vt:lpstr>
      <vt:lpstr>PowerPoint Presentation</vt:lpstr>
      <vt:lpstr>Konten</vt:lpstr>
      <vt:lpstr>Proposal Penelitian</vt:lpstr>
      <vt:lpstr>Laporan Penelitian</vt:lpstr>
      <vt:lpstr>PowerPoint Presentation</vt:lpstr>
      <vt:lpstr>Skripsi</vt:lpstr>
      <vt:lpstr>Contoh Topik Skripsi Mahasiswa</vt:lpstr>
      <vt:lpstr>Sistematika Proposal &amp; Laporan Penelitian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3</cp:revision>
  <dcterms:created xsi:type="dcterms:W3CDTF">2024-04-14T15:38:01Z</dcterms:created>
  <dcterms:modified xsi:type="dcterms:W3CDTF">2024-11-18T00:26:51Z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2024-04-14T00:00:00Z</vt:filetime>
  </property>
  <property fmtid="{D5CDD505-2E9C-101B-9397-08002B2CF9AE}" pid="5" name="Producer">
    <vt:lpwstr>Microsoft® PowerPoint® 2016</vt:lpwstr>
  </property>
</Properties>
</file>