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347" r:id="rId3"/>
    <p:sldId id="348" r:id="rId4"/>
    <p:sldId id="358" r:id="rId5"/>
    <p:sldId id="349" r:id="rId6"/>
    <p:sldId id="311" r:id="rId7"/>
    <p:sldId id="354" r:id="rId8"/>
    <p:sldId id="337" r:id="rId9"/>
    <p:sldId id="355" r:id="rId10"/>
    <p:sldId id="356" r:id="rId11"/>
    <p:sldId id="357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6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46E31-DAA7-491E-A024-1FE24C998560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B2FBE-C3CB-4F11-8D2B-B9A887EB87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5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FBE-C3CB-4F11-8D2B-B9A887EB87E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683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155D-2075-A948-2ED2-8A2C941F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C158-1EB0-A070-08EF-F43BAC87F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BC85-CCC4-B2A5-902D-82621140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68F6-7F5F-AC60-6166-4AB91AF9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3453-6B06-3AC4-4C46-C40FBCD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486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FFCC-0848-2836-D5B9-2A2908E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45A94-C6E4-B4DB-314B-0DE8BBB99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D16F3-5103-C233-C60B-79F249B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B220-AFF3-9451-CCD3-CF508E3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8D5F-4269-BC0A-A7E9-40A830D7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75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2A9AA-EBEC-F9FF-CCE9-65A8795CC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D64C2-E895-4A76-9B16-C2E9FDE9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199-419B-3AEA-165B-FE476E80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C05D-CA28-A090-972F-687AB86D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454E-E0F8-9DAB-F90E-4FB78E66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2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33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8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29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80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DD61-2CCB-54DE-6084-6DEDE5AA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4C6A-8B8F-2D14-0DDE-F4ABA0BB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225F-E0FB-3CC1-DD73-4604F34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348C-8304-8F20-7316-CFFFB876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464B-EB07-331D-54E4-F1584F7E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49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A3F8-5D71-CED4-98F7-97AECA7E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AD9-5135-D244-750F-EB76D021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3125-BBA8-B762-BFE7-4C6E3055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C31C-4349-F3DB-48CC-3D5BF459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D474-15BF-B679-8FFE-F983F9CE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2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F72C-E32A-9151-1EA5-B34F27BA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3D15-FBE9-444E-126E-E6D5E0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F848C-AF58-DC73-5645-584A23098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53746-CAAD-BACC-9EED-B1B8D998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A17A-6303-0241-A8CC-C43489B0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9F0B-D7BA-1910-921A-BA9EC5E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154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3D6E-F26F-7A4A-097A-2BD79DC6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3F4D-EB89-F836-241B-2AA3ABD86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7CB7-1F2E-DF1E-7130-AC01450F6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50BB7-81E5-2322-62CF-6FB68FE69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6C297-9A97-ECD3-64C0-4943B853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D933-0120-1A69-FF1D-3D2C852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4F6E-DEAB-FF90-1662-25238A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AF1B-972E-0760-55E9-E548EC24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55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DB64-661F-5589-A195-0274546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1F947-4213-523D-35F8-EE6DD2ED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A673-EB0D-0E9B-3F9C-48D4E9B9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CB3BC-7DC4-BE57-FC32-AD118CE8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91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9A286-6B0D-8AB3-1BBA-7CA684A2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200DA-E348-E6CF-FCF4-E3BF2D8F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858A4-93B0-9503-F18C-4EEDD934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9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DB75-231A-1E83-3461-B49490A4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577A-9E69-BF67-A696-6951CC78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FA65B-CC20-7B13-D96C-9C7C24F3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C9A58-11ED-B809-22EE-C5BD877F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13F6-27E3-DD09-759A-14685A37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D80D5-CB55-4488-81BF-28AD1D58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28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5799-61F0-1368-1D68-C4B3B07F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87BB0-9E97-DE44-F9A2-C3C76F6FD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8C1C4-83DA-3D3A-18EF-CAF3509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14F3-9542-7D7C-FF21-E5204535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252A-3F9D-EDEB-71F8-E65C7082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0C489-971A-6390-7C4D-354709D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75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B58F3-BB5E-8FEC-375A-341B1D41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9B33-48F4-5A0F-B67E-E7DB391D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8DB3-943B-13B1-2500-B9AF6B766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DF0-4FBB-489F-8C67-38CC506462D9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0B2F-5EEF-6559-1574-DDA6D914B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BFA1-CC40-58F8-39A1-09261E0C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7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0A6F8A46-5F6B-48AE-8625-31018BB0E955}"/>
              </a:ext>
            </a:extLst>
          </p:cNvPr>
          <p:cNvSpPr/>
          <p:nvPr/>
        </p:nvSpPr>
        <p:spPr>
          <a:xfrm rot="5400000">
            <a:off x="1428748" y="-1428750"/>
            <a:ext cx="4200525" cy="7058026"/>
          </a:xfrm>
          <a:prstGeom prst="rt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FDF17FB-2099-49CD-B357-A59D8F83C5CE}"/>
              </a:ext>
            </a:extLst>
          </p:cNvPr>
          <p:cNvSpPr/>
          <p:nvPr/>
        </p:nvSpPr>
        <p:spPr>
          <a:xfrm rot="16200000">
            <a:off x="6562724" y="1228725"/>
            <a:ext cx="4200525" cy="7058026"/>
          </a:xfrm>
          <a:prstGeom prst="rt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7DCCA-7072-9939-88EB-7A44A42E4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0" y="158935"/>
            <a:ext cx="4214594" cy="120258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5EE1DA-50AB-680F-3156-BE410EBCDB2E}"/>
              </a:ext>
            </a:extLst>
          </p:cNvPr>
          <p:cNvSpPr/>
          <p:nvPr/>
        </p:nvSpPr>
        <p:spPr>
          <a:xfrm>
            <a:off x="8761228" y="4853432"/>
            <a:ext cx="3214577" cy="1079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BDB34-72D8-9EBF-4B39-8CA20E570A98}"/>
              </a:ext>
            </a:extLst>
          </p:cNvPr>
          <p:cNvSpPr txBox="1"/>
          <p:nvPr/>
        </p:nvSpPr>
        <p:spPr>
          <a:xfrm>
            <a:off x="9601642" y="5932968"/>
            <a:ext cx="1895254" cy="370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Teaching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DC45-BC2B-F32E-8DB8-8C9476241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EBB65-EF16-04F2-D51E-4C2E1182C20D}"/>
              </a:ext>
            </a:extLst>
          </p:cNvPr>
          <p:cNvSpPr txBox="1"/>
          <p:nvPr/>
        </p:nvSpPr>
        <p:spPr>
          <a:xfrm>
            <a:off x="4608945" y="470703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D9247-AEFE-4302-7C76-B5AA4B636630}"/>
              </a:ext>
            </a:extLst>
          </p:cNvPr>
          <p:cNvSpPr txBox="1"/>
          <p:nvPr/>
        </p:nvSpPr>
        <p:spPr>
          <a:xfrm>
            <a:off x="5640780" y="1390685"/>
            <a:ext cx="61157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(digital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non-digital).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Jelaskan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Identifikasi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dihadapi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Tuliskan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(minimal 2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dan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presentasikan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dan/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non-digital.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Buat Business Model Canvas.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Presentasikan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2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063C-77A5-759C-63F8-6984833C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C127FF-D511-7F62-E8A4-99CB3E9C51FA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EEE6F-0933-22D0-A96A-8C588945BD50}"/>
              </a:ext>
            </a:extLst>
          </p:cNvPr>
          <p:cNvSpPr txBox="1"/>
          <p:nvPr/>
        </p:nvSpPr>
        <p:spPr>
          <a:xfrm>
            <a:off x="4608945" y="470703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B1156-78D5-D111-370E-F834A6327488}"/>
              </a:ext>
            </a:extLst>
          </p:cNvPr>
          <p:cNvSpPr txBox="1"/>
          <p:nvPr/>
        </p:nvSpPr>
        <p:spPr>
          <a:xfrm>
            <a:off x="6096000" y="1241787"/>
            <a:ext cx="5663430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dan non-digital)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memainkan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strategi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Diskusi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sektor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2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A1285-9BB8-4D24-BDC4-C49C2D33C862}"/>
              </a:ext>
            </a:extLst>
          </p:cNvPr>
          <p:cNvGrpSpPr/>
          <p:nvPr/>
        </p:nvGrpSpPr>
        <p:grpSpPr>
          <a:xfrm>
            <a:off x="7246710" y="4093801"/>
            <a:ext cx="4538627" cy="1199133"/>
            <a:chOff x="6665542" y="2703436"/>
            <a:chExt cx="4797245" cy="11991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1209D1-D6D2-4A73-B72D-BA783EBA6C35}"/>
                </a:ext>
              </a:extLst>
            </p:cNvPr>
            <p:cNvSpPr txBox="1"/>
            <p:nvPr/>
          </p:nvSpPr>
          <p:spPr>
            <a:xfrm>
              <a:off x="6665542" y="2703436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2B9087-3465-4062-8B6C-3AE83F35A6A8}"/>
                </a:ext>
              </a:extLst>
            </p:cNvPr>
            <p:cNvSpPr txBox="1"/>
            <p:nvPr/>
          </p:nvSpPr>
          <p:spPr>
            <a:xfrm>
              <a:off x="6685691" y="3502459"/>
              <a:ext cx="477709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2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Teaching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608945" y="470704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2B0B6-5FD8-4991-892A-63FB88A0AED1}"/>
              </a:ext>
            </a:extLst>
          </p:cNvPr>
          <p:cNvGrpSpPr/>
          <p:nvPr/>
        </p:nvGrpSpPr>
        <p:grpSpPr>
          <a:xfrm>
            <a:off x="6135566" y="1471232"/>
            <a:ext cx="4970565" cy="2666325"/>
            <a:chOff x="5680459" y="1582519"/>
            <a:chExt cx="4730656" cy="26663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13086-557E-4D9D-8C44-646AD8EE131E}"/>
                </a:ext>
              </a:extLst>
            </p:cNvPr>
            <p:cNvSpPr txBox="1"/>
            <p:nvPr/>
          </p:nvSpPr>
          <p:spPr>
            <a:xfrm>
              <a:off x="5680459" y="1582519"/>
              <a:ext cx="229116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D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Definisi</a:t>
              </a:r>
              <a:r>
                <a:rPr lang="en-ID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300F6A-862A-40CA-9B5E-7B2DD860FD49}"/>
                </a:ext>
              </a:extLst>
            </p:cNvPr>
            <p:cNvSpPr txBox="1"/>
            <p:nvPr/>
          </p:nvSpPr>
          <p:spPr>
            <a:xfrm>
              <a:off x="5967846" y="2002075"/>
              <a:ext cx="444326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Teknologi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dalam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kewirausahaan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mencakup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penggunaan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teknologi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digital dan non-digital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meningkatkan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efisiensi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inovasi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dalam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bisnis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/>
              <a:endParaRPr lang="en-ID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Berperan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dalam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meningkatkan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daya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saing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keberlanjutan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usaha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0B93C-7A42-4177-4C39-42D8A6ABF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7F0DA6-1CD1-A1DA-C4B5-8D7D288E0B11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AFADE-556C-72D8-AF45-6BC15F68122F}"/>
              </a:ext>
            </a:extLst>
          </p:cNvPr>
          <p:cNvSpPr txBox="1"/>
          <p:nvPr/>
        </p:nvSpPr>
        <p:spPr>
          <a:xfrm>
            <a:off x="4608945" y="470704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 dan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5A24C3-24AD-14B3-285E-57427140D2C4}"/>
              </a:ext>
            </a:extLst>
          </p:cNvPr>
          <p:cNvGrpSpPr/>
          <p:nvPr/>
        </p:nvGrpSpPr>
        <p:grpSpPr>
          <a:xfrm>
            <a:off x="6135566" y="1471232"/>
            <a:ext cx="5464555" cy="3589655"/>
            <a:chOff x="5680459" y="1582519"/>
            <a:chExt cx="4730656" cy="35896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916C59-795E-9CE5-376D-1111188D5C3E}"/>
                </a:ext>
              </a:extLst>
            </p:cNvPr>
            <p:cNvSpPr txBox="1"/>
            <p:nvPr/>
          </p:nvSpPr>
          <p:spPr>
            <a:xfrm>
              <a:off x="5680459" y="1582519"/>
              <a:ext cx="229116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D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Fakta &amp; Tren :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72613B-AC49-EEBE-8061-9714A3AD7851}"/>
                </a:ext>
              </a:extLst>
            </p:cNvPr>
            <p:cNvSpPr txBox="1"/>
            <p:nvPr/>
          </p:nvSpPr>
          <p:spPr>
            <a:xfrm>
              <a:off x="5967846" y="2002075"/>
              <a:ext cx="444326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Maraknya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platform e-commerce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seperti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Tokopedia,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Bukalapak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Shopee.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ID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Transportasi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digital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seperti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Gojek dan Grab.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ID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Perusahaan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tradisional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seperti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Bluebird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ikut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beradaptasi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teknologi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digital.</a:t>
              </a:r>
            </a:p>
            <a:p>
              <a:pPr algn="just"/>
              <a:endParaRPr lang="en-ID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9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BB67-C6FC-745A-6BAC-CBED23837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24ED6E-98CE-0BC8-5621-BC946770F283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A89D6-64C3-3BC4-BAB8-58EDDE00241F}"/>
              </a:ext>
            </a:extLst>
          </p:cNvPr>
          <p:cNvSpPr txBox="1"/>
          <p:nvPr/>
        </p:nvSpPr>
        <p:spPr>
          <a:xfrm>
            <a:off x="4608945" y="470704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B33DE-A72D-751F-D07D-883DDF4A0A2D}"/>
              </a:ext>
            </a:extLst>
          </p:cNvPr>
          <p:cNvSpPr txBox="1"/>
          <p:nvPr/>
        </p:nvSpPr>
        <p:spPr>
          <a:xfrm>
            <a:off x="6467536" y="1890788"/>
            <a:ext cx="53840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D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: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E-commerce, marketplace, media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computing, big data, AI.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D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Non-Digital :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manufaktur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tradisional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8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60A84-01C9-2E3E-E043-7B101B5E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760DA5-009C-6F67-14D2-BBA34825BB46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CEFC4-406D-8330-52A2-5F78D61E8CF9}"/>
              </a:ext>
            </a:extLst>
          </p:cNvPr>
          <p:cNvSpPr txBox="1"/>
          <p:nvPr/>
        </p:nvSpPr>
        <p:spPr>
          <a:xfrm>
            <a:off x="4608945" y="470703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540D9-6E6C-72F7-8B6F-C04017D6B34C}"/>
              </a:ext>
            </a:extLst>
          </p:cNvPr>
          <p:cNvGrpSpPr/>
          <p:nvPr/>
        </p:nvGrpSpPr>
        <p:grpSpPr>
          <a:xfrm>
            <a:off x="6135566" y="1471232"/>
            <a:ext cx="5312247" cy="4512984"/>
            <a:chOff x="5680459" y="1582519"/>
            <a:chExt cx="5332354" cy="45129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39810-68A7-A445-5912-FE74EAC290D0}"/>
                </a:ext>
              </a:extLst>
            </p:cNvPr>
            <p:cNvSpPr txBox="1"/>
            <p:nvPr/>
          </p:nvSpPr>
          <p:spPr>
            <a:xfrm>
              <a:off x="5680459" y="1582519"/>
              <a:ext cx="37537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D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Manfaat</a:t>
              </a:r>
              <a:r>
                <a:rPr lang="en-ID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Teknologi</a:t>
              </a:r>
              <a:r>
                <a:rPr lang="en-ID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240388-9BE1-4596-EDCC-E0E0FC408B4F}"/>
                </a:ext>
              </a:extLst>
            </p:cNvPr>
            <p:cNvSpPr txBox="1"/>
            <p:nvPr/>
          </p:nvSpPr>
          <p:spPr>
            <a:xfrm>
              <a:off x="5967845" y="2002075"/>
              <a:ext cx="5044968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+mj-lt"/>
                <a:buAutoNum type="arabicPeriod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Meningkatkan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efisiensi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operasional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457200" indent="-457200" algn="just">
                <a:buFont typeface="+mj-lt"/>
                <a:buAutoNum type="arabicPeriod"/>
              </a:pPr>
              <a:endParaRPr lang="en-ID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buFont typeface="+mj-lt"/>
                <a:buAutoNum type="arabicPeriod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Mempermudah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pemasaran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komunikasi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pelanggan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457200" indent="-457200" algn="just">
                <a:buFont typeface="+mj-lt"/>
                <a:buAutoNum type="arabicPeriod"/>
              </a:pPr>
              <a:endParaRPr lang="en-ID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buFont typeface="+mj-lt"/>
                <a:buAutoNum type="arabicPeriod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Mengoptimalkan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rantai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pasokan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produksi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457200" indent="-457200" algn="just">
                <a:buFont typeface="+mj-lt"/>
                <a:buAutoNum type="arabicPeriod"/>
              </a:pPr>
              <a:endParaRPr lang="en-ID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buFont typeface="+mj-lt"/>
                <a:buAutoNum type="arabicPeriod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Meningkatkan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daya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saing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melalui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inovasi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produk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layanan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457200" indent="-457200" algn="just">
                <a:buFont typeface="+mj-lt"/>
                <a:buAutoNum type="arabicPeriod"/>
              </a:pPr>
              <a:endParaRPr lang="en-ID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buFont typeface="+mj-lt"/>
                <a:buAutoNum type="arabicPeriod"/>
              </a:pP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Memudahkan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pengelolaan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keuangan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ID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administrasi</a:t>
              </a:r>
              <a:r>
                <a:rPr lang="en-ID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8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A78A0-2AD0-4170-B866-58A684F85E3B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2E2E-07D5-4D5C-81CE-9F8682B63004}"/>
              </a:ext>
            </a:extLst>
          </p:cNvPr>
          <p:cNvSpPr txBox="1"/>
          <p:nvPr/>
        </p:nvSpPr>
        <p:spPr>
          <a:xfrm flipH="1">
            <a:off x="0" y="20791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 Teknologi Digital vs Non-Digital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D76DBA-90EA-6327-A215-73D9E316B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23568"/>
              </p:ext>
            </p:extLst>
          </p:nvPr>
        </p:nvGraphicFramePr>
        <p:xfrm>
          <a:off x="1396999" y="2700830"/>
          <a:ext cx="9398001" cy="1849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55209">
                  <a:extLst>
                    <a:ext uri="{9D8B030D-6E8A-4147-A177-3AD203B41FA5}">
                      <a16:colId xmlns:a16="http://schemas.microsoft.com/office/drawing/2014/main" val="3053239439"/>
                    </a:ext>
                  </a:extLst>
                </a:gridCol>
                <a:gridCol w="3381154">
                  <a:extLst>
                    <a:ext uri="{9D8B030D-6E8A-4147-A177-3AD203B41FA5}">
                      <a16:colId xmlns:a16="http://schemas.microsoft.com/office/drawing/2014/main" val="4238137348"/>
                    </a:ext>
                  </a:extLst>
                </a:gridCol>
                <a:gridCol w="4061638">
                  <a:extLst>
                    <a:ext uri="{9D8B030D-6E8A-4147-A177-3AD203B41FA5}">
                      <a16:colId xmlns:a16="http://schemas.microsoft.com/office/drawing/2014/main" val="1162144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Aspek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Teknologi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Teknologi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Non-Digital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Operasional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Otomatisasi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mekanis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35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Jangkauan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Terbatas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oleh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lokasi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30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Modal Awal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Bisa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rendah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Bisa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tinggi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97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Inovasi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Cepat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fleksibel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Terbatas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tradisional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53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9A88-B9D7-1DC6-EA97-6F406241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2E105-0E18-BBF0-028C-EAB4468BC8D4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6A005-9ACC-2EBD-2098-9FB493CD9B96}"/>
              </a:ext>
            </a:extLst>
          </p:cNvPr>
          <p:cNvSpPr txBox="1"/>
          <p:nvPr/>
        </p:nvSpPr>
        <p:spPr>
          <a:xfrm>
            <a:off x="4608945" y="470703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Contoh Pemanfaatan Teknologi dalam Bisnis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1683D-E931-16B9-3548-BD6D8EB3E5D7}"/>
              </a:ext>
            </a:extLst>
          </p:cNvPr>
          <p:cNvSpPr txBox="1"/>
          <p:nvPr/>
        </p:nvSpPr>
        <p:spPr>
          <a:xfrm>
            <a:off x="5624946" y="1123034"/>
            <a:ext cx="656705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D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Digital: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Marketplace: Tokopedia, Shopee.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Transportasi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Gojek, Grab.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marketing: Google Ads, Facebook Ads.</a:t>
            </a:r>
          </a:p>
          <a:p>
            <a:pPr lvl="1"/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D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Non-Digital:</a:t>
            </a:r>
            <a:endParaRPr lang="en-ID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penggilingan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kopi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kopi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pengawetan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UMKM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kuliner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batik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dan canting.</a:t>
            </a:r>
          </a:p>
        </p:txBody>
      </p:sp>
    </p:spTree>
    <p:extLst>
      <p:ext uri="{BB962C8B-B14F-4D97-AF65-F5344CB8AC3E}">
        <p14:creationId xmlns:p14="http://schemas.microsoft.com/office/powerpoint/2010/main" val="279715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32EC4A-A989-40B2-BE6E-9E62A6FEB25F}"/>
              </a:ext>
            </a:extLst>
          </p:cNvPr>
          <p:cNvGrpSpPr/>
          <p:nvPr/>
        </p:nvGrpSpPr>
        <p:grpSpPr>
          <a:xfrm>
            <a:off x="5006853" y="2932520"/>
            <a:ext cx="2232000" cy="2232000"/>
            <a:chOff x="6929202" y="1639696"/>
            <a:chExt cx="2232000" cy="2232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3715E8-EE4C-42DC-8ACB-418256B8C01E}"/>
                </a:ext>
              </a:extLst>
            </p:cNvPr>
            <p:cNvSpPr/>
            <p:nvPr/>
          </p:nvSpPr>
          <p:spPr>
            <a:xfrm>
              <a:off x="6929202" y="1639696"/>
              <a:ext cx="2232000" cy="2232000"/>
            </a:xfrm>
            <a:prstGeom prst="ellipse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0B7045-FCE8-4989-9024-5FA9FDDA1DDA}"/>
                </a:ext>
              </a:extLst>
            </p:cNvPr>
            <p:cNvSpPr/>
            <p:nvPr/>
          </p:nvSpPr>
          <p:spPr>
            <a:xfrm>
              <a:off x="7037202" y="1747696"/>
              <a:ext cx="2016000" cy="2016000"/>
            </a:xfrm>
            <a:prstGeom prst="ellipse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Right Arrow 19">
            <a:extLst>
              <a:ext uri="{FF2B5EF4-FFF2-40B4-BE49-F238E27FC236}">
                <a16:creationId xmlns:a16="http://schemas.microsoft.com/office/drawing/2014/main" id="{E04357E9-8B8C-47DE-8D97-3711071C4572}"/>
              </a:ext>
            </a:extLst>
          </p:cNvPr>
          <p:cNvSpPr/>
          <p:nvPr/>
        </p:nvSpPr>
        <p:spPr>
          <a:xfrm>
            <a:off x="4303323" y="2062607"/>
            <a:ext cx="3592713" cy="3681835"/>
          </a:xfrm>
          <a:custGeom>
            <a:avLst/>
            <a:gdLst>
              <a:gd name="connsiteX0" fmla="*/ 1605124 w 3176186"/>
              <a:gd name="connsiteY0" fmla="*/ 1349556 h 3254975"/>
              <a:gd name="connsiteX1" fmla="*/ 1215939 w 3176186"/>
              <a:gd name="connsiteY1" fmla="*/ 1738741 h 3254975"/>
              <a:gd name="connsiteX2" fmla="*/ 1605124 w 3176186"/>
              <a:gd name="connsiteY2" fmla="*/ 2127926 h 3254975"/>
              <a:gd name="connsiteX3" fmla="*/ 1994309 w 3176186"/>
              <a:gd name="connsiteY3" fmla="*/ 1738741 h 3254975"/>
              <a:gd name="connsiteX4" fmla="*/ 1605124 w 3176186"/>
              <a:gd name="connsiteY4" fmla="*/ 1349556 h 3254975"/>
              <a:gd name="connsiteX5" fmla="*/ 1257037 w 3176186"/>
              <a:gd name="connsiteY5" fmla="*/ 0 h 3254975"/>
              <a:gd name="connsiteX6" fmla="*/ 1564306 w 3176186"/>
              <a:gd name="connsiteY6" fmla="*/ 407758 h 3254975"/>
              <a:gd name="connsiteX7" fmla="*/ 1385549 w 3176186"/>
              <a:gd name="connsiteY7" fmla="*/ 382636 h 3254975"/>
              <a:gd name="connsiteX8" fmla="*/ 1295073 w 3176186"/>
              <a:gd name="connsiteY8" fmla="*/ 1026408 h 3254975"/>
              <a:gd name="connsiteX9" fmla="*/ 1605125 w 3176186"/>
              <a:gd name="connsiteY9" fmla="*/ 960370 h 3254975"/>
              <a:gd name="connsiteX10" fmla="*/ 1682815 w 3176186"/>
              <a:gd name="connsiteY10" fmla="*/ 964293 h 3254975"/>
              <a:gd name="connsiteX11" fmla="*/ 2815159 w 3176186"/>
              <a:gd name="connsiteY11" fmla="*/ 964293 h 3254975"/>
              <a:gd name="connsiteX12" fmla="*/ 2815159 w 3176186"/>
              <a:gd name="connsiteY12" fmla="*/ 783779 h 3254975"/>
              <a:gd name="connsiteX13" fmla="*/ 3176186 w 3176186"/>
              <a:gd name="connsiteY13" fmla="*/ 1144806 h 3254975"/>
              <a:gd name="connsiteX14" fmla="*/ 2815159 w 3176186"/>
              <a:gd name="connsiteY14" fmla="*/ 1505833 h 3254975"/>
              <a:gd name="connsiteX15" fmla="*/ 2815159 w 3176186"/>
              <a:gd name="connsiteY15" fmla="*/ 1325320 h 3254975"/>
              <a:gd name="connsiteX16" fmla="*/ 2262381 w 3176186"/>
              <a:gd name="connsiteY16" fmla="*/ 1325320 h 3254975"/>
              <a:gd name="connsiteX17" fmla="*/ 2372257 w 3176186"/>
              <a:gd name="connsiteY17" fmla="*/ 1612055 h 3254975"/>
              <a:gd name="connsiteX18" fmla="*/ 2376543 w 3176186"/>
              <a:gd name="connsiteY18" fmla="*/ 1610662 h 3254975"/>
              <a:gd name="connsiteX19" fmla="*/ 2728027 w 3176186"/>
              <a:gd name="connsiteY19" fmla="*/ 2692416 h 3254975"/>
              <a:gd name="connsiteX20" fmla="*/ 2899706 w 3176186"/>
              <a:gd name="connsiteY20" fmla="*/ 2636635 h 3254975"/>
              <a:gd name="connsiteX21" fmla="*/ 2667912 w 3176186"/>
              <a:gd name="connsiteY21" fmla="*/ 3091555 h 3254975"/>
              <a:gd name="connsiteX22" fmla="*/ 2212991 w 3176186"/>
              <a:gd name="connsiteY22" fmla="*/ 2859761 h 3254975"/>
              <a:gd name="connsiteX23" fmla="*/ 2384669 w 3176186"/>
              <a:gd name="connsiteY23" fmla="*/ 2803980 h 3254975"/>
              <a:gd name="connsiteX24" fmla="*/ 2199905 w 3176186"/>
              <a:gd name="connsiteY24" fmla="*/ 2235333 h 3254975"/>
              <a:gd name="connsiteX25" fmla="*/ 1942157 w 3176186"/>
              <a:gd name="connsiteY25" fmla="*/ 2439955 h 3254975"/>
              <a:gd name="connsiteX26" fmla="*/ 1942462 w 3176186"/>
              <a:gd name="connsiteY26" fmla="*/ 2440375 h 3254975"/>
              <a:gd name="connsiteX27" fmla="*/ 1022266 w 3176186"/>
              <a:gd name="connsiteY27" fmla="*/ 3108936 h 3254975"/>
              <a:gd name="connsiteX28" fmla="*/ 1128370 w 3176186"/>
              <a:gd name="connsiteY28" fmla="*/ 3254975 h 3254975"/>
              <a:gd name="connsiteX29" fmla="*/ 624086 w 3176186"/>
              <a:gd name="connsiteY29" fmla="*/ 3175104 h 3254975"/>
              <a:gd name="connsiteX30" fmla="*/ 703957 w 3176186"/>
              <a:gd name="connsiteY30" fmla="*/ 2670821 h 3254975"/>
              <a:gd name="connsiteX31" fmla="*/ 810060 w 3176186"/>
              <a:gd name="connsiteY31" fmla="*/ 2816859 h 3254975"/>
              <a:gd name="connsiteX32" fmla="*/ 1305419 w 3176186"/>
              <a:gd name="connsiteY32" fmla="*/ 2456959 h 3254975"/>
              <a:gd name="connsiteX33" fmla="*/ 1097326 w 3176186"/>
              <a:gd name="connsiteY33" fmla="*/ 2326940 h 3254975"/>
              <a:gd name="connsiteX34" fmla="*/ 185974 w 3176186"/>
              <a:gd name="connsiteY34" fmla="*/ 1664804 h 3254975"/>
              <a:gd name="connsiteX35" fmla="*/ 79871 w 3176186"/>
              <a:gd name="connsiteY35" fmla="*/ 1810843 h 3254975"/>
              <a:gd name="connsiteX36" fmla="*/ 0 w 3176186"/>
              <a:gd name="connsiteY36" fmla="*/ 1306559 h 3254975"/>
              <a:gd name="connsiteX37" fmla="*/ 504283 w 3176186"/>
              <a:gd name="connsiteY37" fmla="*/ 1226689 h 3254975"/>
              <a:gd name="connsiteX38" fmla="*/ 398181 w 3176186"/>
              <a:gd name="connsiteY38" fmla="*/ 1372727 h 3254975"/>
              <a:gd name="connsiteX39" fmla="*/ 829415 w 3176186"/>
              <a:gd name="connsiteY39" fmla="*/ 1686037 h 3254975"/>
              <a:gd name="connsiteX40" fmla="*/ 882077 w 3176186"/>
              <a:gd name="connsiteY40" fmla="*/ 1460480 h 3254975"/>
              <a:gd name="connsiteX41" fmla="*/ 1028036 w 3176186"/>
              <a:gd name="connsiteY41" fmla="*/ 332391 h 3254975"/>
              <a:gd name="connsiteX42" fmla="*/ 849279 w 3176186"/>
              <a:gd name="connsiteY42" fmla="*/ 307268 h 3254975"/>
              <a:gd name="connsiteX43" fmla="*/ 1257037 w 3176186"/>
              <a:gd name="connsiteY43" fmla="*/ 0 h 3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176186" h="3254975">
                <a:moveTo>
                  <a:pt x="1605124" y="1349556"/>
                </a:moveTo>
                <a:cubicBezTo>
                  <a:pt x="1390183" y="1349556"/>
                  <a:pt x="1215939" y="1523800"/>
                  <a:pt x="1215939" y="1738741"/>
                </a:cubicBezTo>
                <a:cubicBezTo>
                  <a:pt x="1215939" y="1953682"/>
                  <a:pt x="1390183" y="2127926"/>
                  <a:pt x="1605124" y="2127926"/>
                </a:cubicBezTo>
                <a:cubicBezTo>
                  <a:pt x="1820065" y="2127926"/>
                  <a:pt x="1994309" y="1953682"/>
                  <a:pt x="1994309" y="1738741"/>
                </a:cubicBezTo>
                <a:cubicBezTo>
                  <a:pt x="1994309" y="1523800"/>
                  <a:pt x="1820065" y="1349556"/>
                  <a:pt x="1605124" y="1349556"/>
                </a:cubicBezTo>
                <a:close/>
                <a:moveTo>
                  <a:pt x="1257037" y="0"/>
                </a:moveTo>
                <a:lnTo>
                  <a:pt x="1564306" y="407758"/>
                </a:lnTo>
                <a:lnTo>
                  <a:pt x="1385549" y="382636"/>
                </a:lnTo>
                <a:lnTo>
                  <a:pt x="1295073" y="1026408"/>
                </a:lnTo>
                <a:cubicBezTo>
                  <a:pt x="1389570" y="983381"/>
                  <a:pt x="1494660" y="960370"/>
                  <a:pt x="1605125" y="960370"/>
                </a:cubicBezTo>
                <a:lnTo>
                  <a:pt x="1682815" y="964293"/>
                </a:lnTo>
                <a:lnTo>
                  <a:pt x="2815159" y="964293"/>
                </a:lnTo>
                <a:lnTo>
                  <a:pt x="2815159" y="783779"/>
                </a:lnTo>
                <a:lnTo>
                  <a:pt x="3176186" y="1144806"/>
                </a:lnTo>
                <a:lnTo>
                  <a:pt x="2815159" y="1505833"/>
                </a:lnTo>
                <a:lnTo>
                  <a:pt x="2815159" y="1325320"/>
                </a:lnTo>
                <a:lnTo>
                  <a:pt x="2262381" y="1325320"/>
                </a:lnTo>
                <a:cubicBezTo>
                  <a:pt x="2317795" y="1410538"/>
                  <a:pt x="2355974" y="1507654"/>
                  <a:pt x="2372257" y="1612055"/>
                </a:cubicBezTo>
                <a:lnTo>
                  <a:pt x="2376543" y="1610662"/>
                </a:lnTo>
                <a:lnTo>
                  <a:pt x="2728027" y="2692416"/>
                </a:lnTo>
                <a:lnTo>
                  <a:pt x="2899706" y="2636635"/>
                </a:lnTo>
                <a:lnTo>
                  <a:pt x="2667912" y="3091555"/>
                </a:lnTo>
                <a:lnTo>
                  <a:pt x="2212991" y="2859761"/>
                </a:lnTo>
                <a:lnTo>
                  <a:pt x="2384669" y="2803980"/>
                </a:lnTo>
                <a:lnTo>
                  <a:pt x="2199905" y="2235333"/>
                </a:lnTo>
                <a:cubicBezTo>
                  <a:pt x="2130386" y="2321260"/>
                  <a:pt x="2042482" y="2391310"/>
                  <a:pt x="1942157" y="2439955"/>
                </a:cubicBezTo>
                <a:lnTo>
                  <a:pt x="1942462" y="2440375"/>
                </a:lnTo>
                <a:lnTo>
                  <a:pt x="1022266" y="3108936"/>
                </a:lnTo>
                <a:lnTo>
                  <a:pt x="1128370" y="3254975"/>
                </a:lnTo>
                <a:lnTo>
                  <a:pt x="624086" y="3175104"/>
                </a:lnTo>
                <a:lnTo>
                  <a:pt x="703957" y="2670821"/>
                </a:lnTo>
                <a:lnTo>
                  <a:pt x="810060" y="2816859"/>
                </a:lnTo>
                <a:lnTo>
                  <a:pt x="1305419" y="2456959"/>
                </a:lnTo>
                <a:cubicBezTo>
                  <a:pt x="1228817" y="2425055"/>
                  <a:pt x="1158426" y="2381246"/>
                  <a:pt x="1097326" y="2326940"/>
                </a:cubicBezTo>
                <a:lnTo>
                  <a:pt x="185974" y="1664804"/>
                </a:lnTo>
                <a:lnTo>
                  <a:pt x="79871" y="1810843"/>
                </a:lnTo>
                <a:lnTo>
                  <a:pt x="0" y="1306559"/>
                </a:lnTo>
                <a:lnTo>
                  <a:pt x="504283" y="1226689"/>
                </a:lnTo>
                <a:lnTo>
                  <a:pt x="398181" y="1372727"/>
                </a:lnTo>
                <a:lnTo>
                  <a:pt x="829415" y="1686037"/>
                </a:lnTo>
                <a:cubicBezTo>
                  <a:pt x="834556" y="1606591"/>
                  <a:pt x="851648" y="1530410"/>
                  <a:pt x="882077" y="1460480"/>
                </a:cubicBezTo>
                <a:lnTo>
                  <a:pt x="1028036" y="332391"/>
                </a:lnTo>
                <a:lnTo>
                  <a:pt x="849279" y="307268"/>
                </a:lnTo>
                <a:lnTo>
                  <a:pt x="12570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0080F-FD5D-4640-A47A-FED0352F0F0C}"/>
              </a:ext>
            </a:extLst>
          </p:cNvPr>
          <p:cNvSpPr txBox="1"/>
          <p:nvPr/>
        </p:nvSpPr>
        <p:spPr>
          <a:xfrm>
            <a:off x="233922" y="5164440"/>
            <a:ext cx="48327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Kepercayaan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4428A-090D-424C-A3F5-A6C87F9AC048}"/>
              </a:ext>
            </a:extLst>
          </p:cNvPr>
          <p:cNvSpPr txBox="1"/>
          <p:nvPr/>
        </p:nvSpPr>
        <p:spPr>
          <a:xfrm>
            <a:off x="542266" y="3065967"/>
            <a:ext cx="36861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98F8B-7EBE-4203-8AF0-BBB7382A5AC9}"/>
              </a:ext>
            </a:extLst>
          </p:cNvPr>
          <p:cNvSpPr txBox="1"/>
          <p:nvPr/>
        </p:nvSpPr>
        <p:spPr>
          <a:xfrm>
            <a:off x="5965700" y="1688234"/>
            <a:ext cx="49964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ABAB8-E8BF-477C-BBB0-468CE8B184DA}"/>
              </a:ext>
            </a:extLst>
          </p:cNvPr>
          <p:cNvSpPr txBox="1"/>
          <p:nvPr/>
        </p:nvSpPr>
        <p:spPr>
          <a:xfrm>
            <a:off x="8098500" y="2905503"/>
            <a:ext cx="3873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CC47F-CD96-45EE-9F7E-773EE6658B21}"/>
              </a:ext>
            </a:extLst>
          </p:cNvPr>
          <p:cNvSpPr txBox="1"/>
          <p:nvPr/>
        </p:nvSpPr>
        <p:spPr>
          <a:xfrm>
            <a:off x="7570206" y="5164440"/>
            <a:ext cx="33043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Persaingan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pasar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Rectangle 130">
            <a:extLst>
              <a:ext uri="{FF2B5EF4-FFF2-40B4-BE49-F238E27FC236}">
                <a16:creationId xmlns:a16="http://schemas.microsoft.com/office/drawing/2014/main" id="{CDCC8CC5-D802-4D0C-8457-5F58567DED8B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CA7E75A-82A8-4608-A2DC-D7EDBF00F78A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613B7D6-A43B-4913-B2DC-CD046155430A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219653B-1075-42C2-8518-4877EDB4AB02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D57DBAD1-2C3A-45CB-93F5-61264B197267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C15A-85E1-5240-13B4-2A55AF84D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61C08E-333F-C22C-7BC6-16038854E0CC}"/>
              </a:ext>
            </a:extLst>
          </p:cNvPr>
          <p:cNvSpPr txBox="1"/>
          <p:nvPr/>
        </p:nvSpPr>
        <p:spPr>
          <a:xfrm>
            <a:off x="4608945" y="470703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Diskusi</a:t>
            </a:r>
            <a:r>
              <a:rPr lang="en-ID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Pemanfaatan Teknologi dalam Bisnis</a:t>
            </a:r>
            <a:endParaRPr lang="en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59773-BE98-F2AF-85CE-00ECF8C09600}"/>
              </a:ext>
            </a:extLst>
          </p:cNvPr>
          <p:cNvSpPr txBox="1"/>
          <p:nvPr/>
        </p:nvSpPr>
        <p:spPr>
          <a:xfrm>
            <a:off x="5199322" y="1550546"/>
            <a:ext cx="6539022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UMKM yang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mengadopsi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Efektivitas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pemasaran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otomatisasi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Pengaruh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tradisional</a:t>
            </a:r>
            <a:r>
              <a:rPr lang="en-ID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modern.</a:t>
            </a:r>
          </a:p>
        </p:txBody>
      </p:sp>
    </p:spTree>
    <p:extLst>
      <p:ext uri="{BB962C8B-B14F-4D97-AF65-F5344CB8AC3E}">
        <p14:creationId xmlns:p14="http://schemas.microsoft.com/office/powerpoint/2010/main" val="6401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446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1E404GA</dc:creator>
  <cp:lastModifiedBy>ASUS 1E404GA</cp:lastModifiedBy>
  <cp:revision>21</cp:revision>
  <dcterms:created xsi:type="dcterms:W3CDTF">2025-02-13T04:22:42Z</dcterms:created>
  <dcterms:modified xsi:type="dcterms:W3CDTF">2025-02-13T08:13:22Z</dcterms:modified>
</cp:coreProperties>
</file>