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7" r:id="rId2"/>
    <p:sldId id="258" r:id="rId3"/>
    <p:sldId id="288" r:id="rId4"/>
    <p:sldId id="290" r:id="rId5"/>
    <p:sldId id="276" r:id="rId6"/>
    <p:sldId id="277" r:id="rId7"/>
    <p:sldId id="278" r:id="rId8"/>
    <p:sldId id="297" r:id="rId9"/>
    <p:sldId id="298" r:id="rId10"/>
    <p:sldId id="299" r:id="rId11"/>
    <p:sldId id="300" r:id="rId12"/>
    <p:sldId id="279" r:id="rId13"/>
    <p:sldId id="292" r:id="rId14"/>
    <p:sldId id="293" r:id="rId15"/>
    <p:sldId id="294" r:id="rId16"/>
    <p:sldId id="291" r:id="rId17"/>
    <p:sldId id="280" r:id="rId18"/>
    <p:sldId id="26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326" autoAdjust="0"/>
  </p:normalViewPr>
  <p:slideViewPr>
    <p:cSldViewPr snapToGrid="0">
      <p:cViewPr varScale="1">
        <p:scale>
          <a:sx n="86" d="100"/>
          <a:sy n="86" d="100"/>
        </p:scale>
        <p:origin x="33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27/02/2023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tunsee.spac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0584" y="4294605"/>
            <a:ext cx="4778189" cy="699248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Tim </a:t>
            </a:r>
            <a:r>
              <a:rPr lang="en-US" i="0" dirty="0" err="1">
                <a:latin typeface="Signika"/>
              </a:rPr>
              <a:t>Penyusun</a:t>
            </a:r>
            <a:r>
              <a:rPr lang="en-US" i="0" dirty="0">
                <a:latin typeface="Signika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i="0" dirty="0">
                <a:latin typeface="Signika"/>
              </a:rPr>
              <a:t>RPS INTERAKSI MANUSIA DAN KOMPUTER</a:t>
            </a:r>
            <a:endParaRPr lang="en-ID" sz="1600" dirty="0">
              <a:latin typeface="Signika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 – 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1519" y="2569247"/>
            <a:ext cx="8656320" cy="8597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INTERAKSI MANUSIA DAN KOMPUTER</a:t>
            </a:r>
            <a:br>
              <a:rPr lang="en-US" sz="4000" dirty="0"/>
            </a:br>
            <a:r>
              <a:rPr lang="en-US" sz="4000" dirty="0"/>
              <a:t>(IMK)</a:t>
            </a: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PENTINGNYA IMK?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err="1">
                <a:solidFill>
                  <a:schemeClr val="tx1"/>
                </a:solidFill>
              </a:rPr>
              <a:t>Sudut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manusia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Manusia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mempunyai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kelemahan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Kesalahan</a:t>
            </a:r>
            <a:r>
              <a:rPr lang="en-US" sz="2400" dirty="0">
                <a:solidFill>
                  <a:schemeClr val="tx1"/>
                </a:solidFill>
              </a:rPr>
              <a:t> / </a:t>
            </a:r>
            <a:r>
              <a:rPr lang="en-US" sz="2400" dirty="0" err="1">
                <a:solidFill>
                  <a:schemeClr val="tx1"/>
                </a:solidFill>
              </a:rPr>
              <a:t>ralat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mengakibatkan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Kehilangan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waktu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Kehilangan</a:t>
            </a:r>
            <a:r>
              <a:rPr lang="en-US" sz="2400" dirty="0">
                <a:solidFill>
                  <a:schemeClr val="tx1"/>
                </a:solidFill>
              </a:rPr>
              <a:t> uang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Kehilangan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nyawa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melibatkan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kritikal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Kehilangan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semangat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89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PENTINGNYA IMK?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dirty="0" err="1">
                <a:solidFill>
                  <a:schemeClr val="tx1"/>
                </a:solidFill>
              </a:rPr>
              <a:t>Sudut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sosial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Komputer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memberi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sumbangan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besar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kehidupan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manusia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diabaikan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Pembelajaran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anak-anak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Memberi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nasehat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ahli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berdasarkan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/</a:t>
            </a:r>
            <a:r>
              <a:rPr lang="en-US" sz="2400" dirty="0" err="1">
                <a:solidFill>
                  <a:schemeClr val="tx1"/>
                </a:solidFill>
              </a:rPr>
              <a:t>sejarah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Mengontrol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lalu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lintas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lintasan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udara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/>
              <a:t>M</a:t>
            </a:r>
            <a:r>
              <a:rPr lang="en-US" sz="2400" dirty="0" err="1">
                <a:solidFill>
                  <a:schemeClr val="tx1"/>
                </a:solidFill>
              </a:rPr>
              <a:t>engontrol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kilang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bahan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kimia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nuklear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/>
              <a:t>M</a:t>
            </a:r>
            <a:r>
              <a:rPr lang="en-US" sz="2400" dirty="0" err="1">
                <a:solidFill>
                  <a:schemeClr val="tx1"/>
                </a:solidFill>
              </a:rPr>
              <a:t>engontrol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angkasa</a:t>
            </a:r>
            <a:endParaRPr lang="en-US" sz="2400" dirty="0">
              <a:solidFill>
                <a:schemeClr val="tx1"/>
              </a:solidFill>
            </a:endParaRPr>
          </a:p>
          <a:p>
            <a:pPr lvl="2"/>
            <a:r>
              <a:rPr lang="en-US" sz="2400" dirty="0" err="1">
                <a:solidFill>
                  <a:schemeClr val="tx1"/>
                </a:solidFill>
              </a:rPr>
              <a:t>dll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2623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TUJUAN IMK</a:t>
            </a:r>
            <a:endParaRPr lang="en-ID" dirty="0"/>
          </a:p>
        </p:txBody>
      </p:sp>
      <p:pic>
        <p:nvPicPr>
          <p:cNvPr id="7" name="Picture 2" descr="E:\kuliah imk\gambar\org.bmp">
            <a:extLst>
              <a:ext uri="{FF2B5EF4-FFF2-40B4-BE49-F238E27FC236}">
                <a16:creationId xmlns:a16="http://schemas.microsoft.com/office/drawing/2014/main" id="{49384D7B-626A-49F0-9831-89503CD208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28" y="1877599"/>
            <a:ext cx="6642637" cy="313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TUJUAN IMK</a:t>
            </a:r>
            <a:endParaRPr lang="en-ID" b="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memudahkan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manusia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mengoperasikan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dan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mendapatkan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berbagai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umpan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balik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selama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bekerja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pada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Menghasilkan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sebuah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sistem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mudah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aman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efektif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, dan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efisien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Melibatkan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pengguna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dalam</a:t>
            </a:r>
            <a:r>
              <a:rPr lang="en-US" sz="2400" dirty="0">
                <a:solidFill>
                  <a:schemeClr val="tx1"/>
                </a:solidFill>
                <a:latin typeface="Comic Sans MS" pitchFamily="66" charset="0"/>
              </a:rPr>
              <a:t> proses </a:t>
            </a:r>
            <a:r>
              <a:rPr lang="en-US" sz="2400" dirty="0" err="1">
                <a:solidFill>
                  <a:schemeClr val="tx1"/>
                </a:solidFill>
                <a:latin typeface="Comic Sans MS" pitchFamily="66" charset="0"/>
              </a:rPr>
              <a:t>mendesain</a:t>
            </a:r>
            <a:endParaRPr lang="en-US" sz="2400" dirty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ID" sz="2400" dirty="0"/>
              <a:t>DLL.</a:t>
            </a:r>
          </a:p>
        </p:txBody>
      </p:sp>
    </p:spTree>
    <p:extLst>
      <p:ext uri="{BB962C8B-B14F-4D97-AF65-F5344CB8AC3E}">
        <p14:creationId xmlns:p14="http://schemas.microsoft.com/office/powerpoint/2010/main" val="289512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1" dirty="0">
                <a:latin typeface="Signika"/>
                <a:cs typeface="Times New Roman" pitchFamily="18" charset="0"/>
              </a:rPr>
              <a:t>DISIPLIN ILMU LAIN</a:t>
            </a:r>
            <a:endParaRPr lang="en-ID" b="0" i="1" dirty="0">
              <a:latin typeface="Signik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7" y="1846729"/>
            <a:ext cx="9744637" cy="29765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Teknik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elektronika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ilmu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komputer</a:t>
            </a: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Desain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grafis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visual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 dan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estetika</a:t>
            </a: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Teknik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industri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meningkatkan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produktifitas</a:t>
            </a: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Psikologi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sifat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terhadap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komputer</a:t>
            </a: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Ergonomi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( human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engineeering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) 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ilmu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mempelajari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perancangan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pengaturan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barang-barang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Antropometri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ilmu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mempelajari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ukuran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tubuh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dan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antropologi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Linguistik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ilmu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bahasa</a:t>
            </a:r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Sosiologi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: 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chemeClr val="tx1"/>
                </a:solidFill>
                <a:latin typeface="Georgia" pitchFamily="18" charset="0"/>
                <a:sym typeface="Wingdings" pitchFamily="2" charset="2"/>
              </a:rPr>
              <a:t>ot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omasi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kantor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efek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banyak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PHK.</a:t>
            </a:r>
          </a:p>
          <a:p>
            <a:r>
              <a:rPr lang="en-ID" sz="2000" dirty="0" err="1"/>
              <a:t>Dll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76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BIDANG KERJA IMK</a:t>
            </a:r>
            <a:endParaRPr lang="en-ID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Designer </a:t>
            </a:r>
            <a:r>
              <a:rPr lang="en-US" sz="2400" b="1" dirty="0" err="1">
                <a:solidFill>
                  <a:schemeClr val="tx1"/>
                </a:solidFill>
              </a:rPr>
              <a:t>interaksi</a:t>
            </a:r>
            <a:r>
              <a:rPr lang="en-US" sz="2400" b="1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mereka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terlibat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mendesain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aspek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interaktif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Designer web – </a:t>
            </a:r>
            <a:r>
              <a:rPr lang="en-US" sz="2400" dirty="0" err="1">
                <a:solidFill>
                  <a:schemeClr val="tx1"/>
                </a:solidFill>
              </a:rPr>
              <a:t>mereka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membangun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mencipta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desain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laman</a:t>
            </a:r>
            <a:r>
              <a:rPr lang="en-US" sz="2400" dirty="0">
                <a:solidFill>
                  <a:schemeClr val="tx1"/>
                </a:solidFill>
              </a:rPr>
              <a:t> web</a:t>
            </a:r>
          </a:p>
          <a:p>
            <a:pPr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Arsitek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Infromasi</a:t>
            </a:r>
            <a:r>
              <a:rPr lang="en-US" sz="2400" b="1" dirty="0">
                <a:solidFill>
                  <a:schemeClr val="tx1"/>
                </a:solidFill>
              </a:rPr>
              <a:t>  – </a:t>
            </a:r>
            <a:r>
              <a:rPr lang="en-US" sz="2400" dirty="0" err="1">
                <a:solidFill>
                  <a:schemeClr val="tx1"/>
                </a:solidFill>
              </a:rPr>
              <a:t>mereka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mencetuskan</a:t>
            </a:r>
            <a:r>
              <a:rPr lang="en-US" sz="2400" dirty="0">
                <a:solidFill>
                  <a:schemeClr val="tx1"/>
                </a:solidFill>
              </a:rPr>
              <a:t> idea </a:t>
            </a:r>
            <a:r>
              <a:rPr lang="en-US" sz="2400" dirty="0" err="1">
                <a:solidFill>
                  <a:schemeClr val="tx1"/>
                </a:solidFill>
              </a:rPr>
              <a:t>tentang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bagaimana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merancang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interaktif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chemeClr val="tx1"/>
                </a:solidFill>
              </a:rPr>
              <a:t>User experience designers – </a:t>
            </a:r>
            <a:r>
              <a:rPr lang="en-US" sz="2400" dirty="0" err="1">
                <a:solidFill>
                  <a:schemeClr val="tx1"/>
                </a:solidFill>
              </a:rPr>
              <a:t>mereka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membuat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atas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termasuk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menjalankan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kajian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tentang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desain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b="1" dirty="0" err="1"/>
              <a:t>Dll</a:t>
            </a:r>
            <a:r>
              <a:rPr lang="en-US" sz="2400" b="1" dirty="0"/>
              <a:t>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09115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EVOLUSI ANTARMUKA</a:t>
            </a:r>
            <a:endParaRPr lang="en-ID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5DA421-2973-41C6-84E5-EFF30858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1939 – </a:t>
            </a:r>
            <a:r>
              <a:rPr lang="en-US" sz="2400" dirty="0" err="1">
                <a:solidFill>
                  <a:schemeClr val="tx1"/>
                </a:solidFill>
              </a:rPr>
              <a:t>Perang</a:t>
            </a:r>
            <a:r>
              <a:rPr lang="en-US" sz="2400" dirty="0">
                <a:solidFill>
                  <a:schemeClr val="tx1"/>
                </a:solidFill>
              </a:rPr>
              <a:t> dunia 2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50an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Antaramuka</a:t>
            </a:r>
            <a:r>
              <a:rPr lang="en-US" sz="2400" dirty="0">
                <a:solidFill>
                  <a:schemeClr val="tx1"/>
                </a:solidFill>
              </a:rPr>
              <a:t> pada level hardware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teknik</a:t>
            </a:r>
            <a:r>
              <a:rPr lang="en-US" sz="2400" dirty="0">
                <a:solidFill>
                  <a:schemeClr val="tx1"/>
                </a:solidFill>
              </a:rPr>
              <a:t> – switch panel 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60-70an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Antaramuka</a:t>
            </a:r>
            <a:r>
              <a:rPr lang="en-US" sz="2400" dirty="0">
                <a:solidFill>
                  <a:schemeClr val="tx1"/>
                </a:solidFill>
              </a:rPr>
              <a:t> pada level </a:t>
            </a:r>
            <a:r>
              <a:rPr lang="en-US" sz="2400" dirty="0" err="1">
                <a:solidFill>
                  <a:schemeClr val="tx1"/>
                </a:solidFill>
              </a:rPr>
              <a:t>pemrograman</a:t>
            </a:r>
            <a:r>
              <a:rPr lang="en-US" sz="2400" dirty="0">
                <a:solidFill>
                  <a:schemeClr val="tx1"/>
                </a:solidFill>
              </a:rPr>
              <a:t> – COBOL, FORTRAN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70-90an </a:t>
            </a: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Antaramuka</a:t>
            </a:r>
            <a:r>
              <a:rPr lang="en-US" sz="2400" dirty="0">
                <a:solidFill>
                  <a:schemeClr val="tx1"/>
                </a:solidFill>
              </a:rPr>
              <a:t> pada level </a:t>
            </a:r>
            <a:r>
              <a:rPr lang="en-US" sz="2400" dirty="0" err="1">
                <a:solidFill>
                  <a:schemeClr val="tx1"/>
                </a:solidFill>
              </a:rPr>
              <a:t>instruksi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80an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Antaramuka</a:t>
            </a:r>
            <a:r>
              <a:rPr lang="en-US" sz="2400" dirty="0">
                <a:solidFill>
                  <a:schemeClr val="tx1"/>
                </a:solidFill>
              </a:rPr>
              <a:t> pada level dialog </a:t>
            </a:r>
            <a:r>
              <a:rPr lang="en-US" sz="2400" dirty="0" err="1">
                <a:solidFill>
                  <a:schemeClr val="tx1"/>
                </a:solidFill>
              </a:rPr>
              <a:t>interaksi</a:t>
            </a:r>
            <a:r>
              <a:rPr lang="en-US" sz="2400" dirty="0">
                <a:solidFill>
                  <a:schemeClr val="tx1"/>
                </a:solidFill>
              </a:rPr>
              <a:t> – GUI, multimedia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90an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Antaramuka</a:t>
            </a:r>
            <a:r>
              <a:rPr lang="en-US" sz="2400" dirty="0">
                <a:solidFill>
                  <a:schemeClr val="tx1"/>
                </a:solidFill>
              </a:rPr>
              <a:t> pada level </a:t>
            </a:r>
            <a:r>
              <a:rPr lang="en-US" sz="2400" dirty="0" err="1">
                <a:solidFill>
                  <a:schemeClr val="tx1"/>
                </a:solidFill>
              </a:rPr>
              <a:t>lingkungan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kerja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network, groupware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00an </a:t>
            </a:r>
            <a:r>
              <a:rPr lang="en-US" sz="2400" dirty="0">
                <a:solidFill>
                  <a:schemeClr val="tx1"/>
                </a:solidFill>
              </a:rPr>
              <a:t> - </a:t>
            </a:r>
            <a:r>
              <a:rPr lang="en-US" sz="2400" dirty="0" err="1">
                <a:solidFill>
                  <a:schemeClr val="tx1"/>
                </a:solidFill>
              </a:rPr>
              <a:t>Antaramuka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berkembang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luas</a:t>
            </a:r>
            <a:r>
              <a:rPr lang="en-US" sz="2400" dirty="0">
                <a:solidFill>
                  <a:schemeClr val="tx1"/>
                </a:solidFill>
              </a:rPr>
              <a:t> – </a:t>
            </a:r>
            <a:r>
              <a:rPr lang="en-US" sz="2400" i="1" dirty="0">
                <a:solidFill>
                  <a:schemeClr val="tx1"/>
                </a:solidFill>
              </a:rPr>
              <a:t>mobile devices, interactive screens, AR, VR. </a:t>
            </a:r>
            <a:r>
              <a:rPr lang="en-US" sz="2400" i="1" dirty="0" err="1">
                <a:solidFill>
                  <a:schemeClr val="tx1"/>
                </a:solidFill>
              </a:rPr>
              <a:t>etc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726032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420D1D2C-1E49-4CE8-B760-FCA3696CD6E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E5036-7529-4B04-B990-18EED6CF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; “Game Can’t Unsee”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AF15D0-A76C-4A3D-9567-7CED1113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hlinkClick r:id="rId2"/>
              </a:rPr>
              <a:t>https://cantunsee.space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BCE154-73F3-433A-81FD-CDBDC445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4929" y="358021"/>
            <a:ext cx="6351507" cy="6351507"/>
          </a:xfrm>
          <a:prstGeom prst="rect">
            <a:avLst/>
          </a:prstGeom>
        </p:spPr>
      </p:pic>
      <p:sp>
        <p:nvSpPr>
          <p:cNvPr id="8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  <a:endParaRPr lang="en-US" sz="900" dirty="0">
              <a:solidFill>
                <a:schemeClr val="bg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bg1"/>
                </a:solidFill>
              </a:rPr>
              <a:t>TEKNIK INFORMATIKA – S1</a:t>
            </a:r>
            <a:endParaRPr lang="en-ID" sz="1050" b="1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395332" y="1910079"/>
            <a:ext cx="4823010" cy="857625"/>
          </a:xfrm>
        </p:spPr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B7B4C-50BF-4301-8217-C024E413E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73" y="26392"/>
            <a:ext cx="835439" cy="865502"/>
          </a:xfrm>
          <a:prstGeom prst="rect">
            <a:avLst/>
          </a:prstGeom>
        </p:spPr>
      </p:pic>
      <p:sp>
        <p:nvSpPr>
          <p:cNvPr id="12" name="Subtitle 4">
            <a:extLst>
              <a:ext uri="{FF2B5EF4-FFF2-40B4-BE49-F238E27FC236}">
                <a16:creationId xmlns:a16="http://schemas.microsoft.com/office/drawing/2014/main" id="{7B77100C-4747-4F27-B0A9-1DDF0F11336F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bg1"/>
                </a:solidFill>
              </a:rPr>
              <a:t>INTERAKSI MANUSIA DAN KOMPUTER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F5A21A3-7179-48BF-B6B7-7D8CF527B29A}"/>
              </a:ext>
            </a:extLst>
          </p:cNvPr>
          <p:cNvSpPr txBox="1">
            <a:spLocks/>
          </p:cNvSpPr>
          <p:nvPr/>
        </p:nvSpPr>
        <p:spPr>
          <a:xfrm>
            <a:off x="1437068" y="178436"/>
            <a:ext cx="2565971" cy="51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600" b="1" i="0" dirty="0">
                <a:solidFill>
                  <a:schemeClr val="accent1">
                    <a:lumMod val="50000"/>
                  </a:schemeClr>
                </a:solidFill>
              </a:rPr>
              <a:t>FAKULTAS ILMU KOMPUTER</a:t>
            </a:r>
            <a:endParaRPr lang="en-ID" sz="1600" b="1" i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5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6600" b="1" dirty="0" err="1"/>
              <a:t>Terimakasih</a:t>
            </a:r>
            <a:endParaRPr lang="en-ID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Autofit/>
          </a:bodyPr>
          <a:lstStyle/>
          <a:p>
            <a:r>
              <a:rPr lang="en-ID" sz="5400" baseline="1207" dirty="0" err="1">
                <a:cs typeface="Times New Roman"/>
              </a:rPr>
              <a:t>Ca</a:t>
            </a:r>
            <a:r>
              <a:rPr lang="en-ID" sz="5400" spc="-29" baseline="1207" dirty="0" err="1">
                <a:cs typeface="Times New Roman"/>
              </a:rPr>
              <a:t>p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spc="-9" baseline="1207" dirty="0" err="1">
                <a:cs typeface="Times New Roman"/>
              </a:rPr>
              <a:t>i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r>
              <a:rPr lang="en-ID" sz="5400" spc="14" baseline="1207" dirty="0">
                <a:cs typeface="Times New Roman"/>
              </a:rPr>
              <a:t> </a:t>
            </a:r>
            <a:r>
              <a:rPr lang="en-ID" sz="5400" spc="-9" baseline="1207" dirty="0" err="1">
                <a:cs typeface="Times New Roman"/>
              </a:rPr>
              <a:t>P</a:t>
            </a:r>
            <a:r>
              <a:rPr lang="en-ID" sz="5400" baseline="1207" dirty="0" err="1">
                <a:cs typeface="Times New Roman"/>
              </a:rPr>
              <a:t>e</a:t>
            </a:r>
            <a:r>
              <a:rPr lang="en-ID" sz="5400" spc="-19" baseline="1207" dirty="0" err="1">
                <a:cs typeface="Times New Roman"/>
              </a:rPr>
              <a:t>m</a:t>
            </a:r>
            <a:r>
              <a:rPr lang="en-ID" sz="5400" spc="-29" baseline="1207" dirty="0" err="1">
                <a:cs typeface="Times New Roman"/>
              </a:rPr>
              <a:t>b</a:t>
            </a:r>
            <a:r>
              <a:rPr lang="en-ID" sz="5400" spc="-14" baseline="1207" dirty="0" err="1">
                <a:cs typeface="Times New Roman"/>
              </a:rPr>
              <a:t>e</a:t>
            </a:r>
            <a:r>
              <a:rPr lang="en-ID" sz="5400" spc="-29" baseline="1207" dirty="0" err="1">
                <a:cs typeface="Times New Roman"/>
              </a:rPr>
              <a:t>l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9" baseline="1207" dirty="0" err="1">
                <a:cs typeface="Times New Roman"/>
              </a:rPr>
              <a:t>j</a:t>
            </a:r>
            <a:r>
              <a:rPr lang="en-ID" sz="5400" spc="-19" baseline="1207" dirty="0" err="1">
                <a:cs typeface="Times New Roman"/>
              </a:rPr>
              <a:t>a</a:t>
            </a:r>
            <a:r>
              <a:rPr lang="en-ID" sz="5400" spc="-25" baseline="1207" dirty="0" err="1">
                <a:cs typeface="Times New Roman"/>
              </a:rPr>
              <a:t>r</a:t>
            </a:r>
            <a:r>
              <a:rPr lang="en-ID" sz="5400" spc="-34" baseline="1207" dirty="0" err="1">
                <a:cs typeface="Times New Roman"/>
              </a:rPr>
              <a:t>a</a:t>
            </a:r>
            <a:r>
              <a:rPr lang="en-ID" sz="5400" baseline="1207" dirty="0" err="1">
                <a:cs typeface="Times New Roman"/>
              </a:rPr>
              <a:t>n</a:t>
            </a:r>
            <a:endParaRPr lang="en-ID" sz="54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10" y="2200440"/>
            <a:ext cx="4734724" cy="841781"/>
          </a:xfrm>
        </p:spPr>
        <p:txBody>
          <a:bodyPr>
            <a:noAutofit/>
          </a:bodyPr>
          <a:lstStyle/>
          <a:p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Memperoleh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gambaran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perkuliahan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materi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dipelajari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meningkatkan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motivasi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Mengetahui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gambaran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menyeluruh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tentang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interaksi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manusia</a:t>
            </a:r>
            <a:r>
              <a:rPr lang="en-ID" sz="1800" dirty="0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ahoma" panose="020B0604030504040204" pitchFamily="34" charset="0"/>
                <a:ea typeface="Times New Roman" panose="02020603050405020304" pitchFamily="18" charset="0"/>
              </a:rPr>
              <a:t>komputer</a:t>
            </a:r>
            <a:endParaRPr lang="en-ID" sz="24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2" name="Subtitle 4">
            <a:extLst>
              <a:ext uri="{FF2B5EF4-FFF2-40B4-BE49-F238E27FC236}">
                <a16:creationId xmlns:a16="http://schemas.microsoft.com/office/drawing/2014/main" id="{1DF8543A-1FA5-4329-9D6E-8C9F66F5CF1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F32675D-66B7-4CCF-9D15-CD0008B94BF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0CF188-401E-453D-9870-ED50A46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KONTRAK KULIAH</a:t>
            </a:r>
            <a:endParaRPr lang="en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B14AA-AE2F-49A8-8962-826777AF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  <a:endParaRPr lang="en-ID" sz="9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6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E496-C07C-4FA5-A62C-712D9DE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5201C-9655-4DD8-B26A-D03E5A83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hangingPunct="0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A.J.Dix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J.E. Finlay, G.D Abowd and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R.Beale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“Human Computer Interaction”, Third Edition, Prentice Hall, USA, 2003</a:t>
            </a:r>
          </a:p>
          <a:p>
            <a:pPr lvl="0" algn="just" hangingPunct="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C. Faulkner, “The Essence of Human Computer Interaction”, Prentice Hall, USA, 2003</a:t>
            </a:r>
          </a:p>
          <a:p>
            <a:pPr lvl="0" algn="just" hangingPunct="0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P.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Insap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Santosa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Interaksi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Manusia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dan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Komputer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edisi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2, Andi Offset, Yogyakarta.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Wahyuningrum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T, “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Mengukur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Usability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Perangkat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Lunak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”,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Deeppublish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, Yogyakarta, 2021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Buku-buku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IMK yang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menunjang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lainnya</a:t>
            </a:r>
            <a:r>
              <a:rPr lang="en-US" sz="1800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33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1" name="Titl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</a:p>
        </p:txBody>
      </p:sp>
      <p:sp>
        <p:nvSpPr>
          <p:cNvPr id="82" name="Content Placeholder 81"/>
          <p:cNvSpPr>
            <a:spLocks noGrp="1"/>
          </p:cNvSpPr>
          <p:nvPr>
            <p:ph idx="1"/>
          </p:nvPr>
        </p:nvSpPr>
        <p:spPr>
          <a:xfrm>
            <a:off x="5511311" y="2034709"/>
            <a:ext cx="4899054" cy="2273131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Signika"/>
                <a:cs typeface="Aharoni" pitchFamily="2" charset="-79"/>
              </a:rPr>
              <a:t>Apa</a:t>
            </a:r>
            <a:r>
              <a:rPr lang="en-US" sz="4000" b="1" dirty="0">
                <a:latin typeface="Signika"/>
                <a:cs typeface="Aharoni" pitchFamily="2" charset="-79"/>
              </a:rPr>
              <a:t> </a:t>
            </a:r>
            <a:r>
              <a:rPr lang="en-US" sz="4000" b="1" dirty="0" err="1">
                <a:latin typeface="Signika"/>
                <a:cs typeface="Aharoni" pitchFamily="2" charset="-79"/>
              </a:rPr>
              <a:t>itu</a:t>
            </a:r>
            <a:r>
              <a:rPr lang="en-US" sz="4000" b="1" dirty="0">
                <a:latin typeface="Signika"/>
                <a:cs typeface="Aharoni" pitchFamily="2" charset="-79"/>
              </a:rPr>
              <a:t> </a:t>
            </a:r>
            <a:r>
              <a:rPr lang="en-US" sz="4000" b="1" dirty="0" err="1">
                <a:latin typeface="Signika"/>
                <a:cs typeface="Aharoni" pitchFamily="2" charset="-79"/>
              </a:rPr>
              <a:t>Interaksi</a:t>
            </a:r>
            <a:r>
              <a:rPr lang="en-US" sz="4000" b="1" dirty="0">
                <a:latin typeface="Signika"/>
                <a:cs typeface="Aharoni" pitchFamily="2" charset="-79"/>
              </a:rPr>
              <a:t> </a:t>
            </a:r>
            <a:r>
              <a:rPr lang="en-US" sz="4000" b="1" dirty="0" err="1">
                <a:latin typeface="Signika"/>
                <a:cs typeface="Aharoni" pitchFamily="2" charset="-79"/>
              </a:rPr>
              <a:t>Manusia</a:t>
            </a:r>
            <a:r>
              <a:rPr lang="en-US" sz="4000" b="1" dirty="0">
                <a:latin typeface="Signika"/>
                <a:cs typeface="Aharoni" pitchFamily="2" charset="-79"/>
              </a:rPr>
              <a:t> dan </a:t>
            </a:r>
            <a:r>
              <a:rPr lang="en-US" sz="4000" b="1" dirty="0" err="1">
                <a:latin typeface="Signika"/>
                <a:cs typeface="Aharoni" pitchFamily="2" charset="-79"/>
              </a:rPr>
              <a:t>Komputer</a:t>
            </a:r>
            <a:r>
              <a:rPr lang="en-US" sz="4000" b="1" dirty="0">
                <a:latin typeface="Signika"/>
                <a:cs typeface="Aharoni" pitchFamily="2" charset="-79"/>
              </a:rPr>
              <a:t> (IMK)?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164" y="1610009"/>
            <a:ext cx="5670550" cy="566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9EC3BBC7-AD7F-49AC-BDA8-857551B6B3C1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</p:spTree>
    <p:extLst>
      <p:ext uri="{BB962C8B-B14F-4D97-AF65-F5344CB8AC3E}">
        <p14:creationId xmlns:p14="http://schemas.microsoft.com/office/powerpoint/2010/main" val="390216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F32675D-66B7-4CCF-9D15-CD0008B94BF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0CF188-401E-453D-9870-ED50A46E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B14AA-AE2F-49A8-8962-826777AF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0B3A75-D389-4D49-B397-DB12BA19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928" y="1037478"/>
            <a:ext cx="7439512" cy="4334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51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8B44EC1-5A4A-4085-BED4-0D12331AC108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F39516-C33B-49F7-925E-69D1015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Definisi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Times New Roman" pitchFamily="18" charset="0"/>
              </a:rPr>
              <a:t> IMK</a:t>
            </a:r>
            <a:endParaRPr lang="en-ID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B2B539-6A48-4246-BFEB-5DD31F9E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Suatu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disiplin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ilmu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menekankan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aspek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desain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implementasi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dari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sistem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komputer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interaktif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kegunaan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manusia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mempertimbangkan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fenomena-fenomena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di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sekitar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manusia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  <a:cs typeface="Arabic Typesetting" pitchFamily="66" charset="-78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811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LATAR BELAKANG IMK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( user )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ingin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bisa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mengoperasikan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meskipun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awam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terhadap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tersebut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.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Manusia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biasanya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tahu-menahu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dengan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proses yang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terjadi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sistem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komputer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. </a:t>
            </a:r>
          </a:p>
          <a:p>
            <a:pPr eaLnBrk="1" hangingPunct="1"/>
            <a:r>
              <a:rPr lang="en-US" altLang="en-US" sz="2000" dirty="0" err="1"/>
              <a:t>Peralatan</a:t>
            </a:r>
            <a:r>
              <a:rPr lang="en-US" altLang="en-US" sz="2000" dirty="0"/>
              <a:t> / </a:t>
            </a:r>
            <a:r>
              <a:rPr lang="en-US" altLang="en-US" sz="2000" dirty="0" err="1"/>
              <a:t>sistem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didesain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memperhatikan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menghargai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pekerjaan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dilakukan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sehari-hari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semua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desain</a:t>
            </a:r>
            <a:r>
              <a:rPr lang="en-US" altLang="en-US" sz="2000" dirty="0"/>
              <a:t> 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intuisi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Sulit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membuat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desain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sistem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konsisten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handal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Tak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sekedar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menampilkan</a:t>
            </a:r>
            <a:r>
              <a:rPr lang="en-US" altLang="en-US" sz="2000" dirty="0"/>
              <a:t> “</a:t>
            </a:r>
            <a:r>
              <a:rPr lang="en-US" altLang="en-US" sz="2000" dirty="0" err="1"/>
              <a:t>wajah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cantik</a:t>
            </a:r>
            <a:r>
              <a:rPr lang="en-US" altLang="en-US" sz="2000" dirty="0"/>
              <a:t>” </a:t>
            </a:r>
            <a:r>
              <a:rPr lang="en-US" altLang="en-US" sz="2000" dirty="0" err="1"/>
              <a:t>namun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harus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mendukung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tugas-tugas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dikerjakan</a:t>
            </a:r>
            <a:endParaRPr lang="en-US" altLang="en-US" sz="2000" dirty="0"/>
          </a:p>
          <a:p>
            <a:pPr eaLnBrk="1" hangingPunct="1"/>
            <a:r>
              <a:rPr lang="en-US" altLang="en-US" sz="2000" dirty="0" err="1"/>
              <a:t>Desainer</a:t>
            </a:r>
            <a:r>
              <a:rPr lang="en-US" altLang="en-US" sz="2000" dirty="0"/>
              <a:t> dan </a:t>
            </a:r>
            <a:r>
              <a:rPr lang="en-US" altLang="en-US" sz="2000" dirty="0" err="1"/>
              <a:t>produsen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tidak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mengabaikan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penggunanya</a:t>
            </a:r>
            <a:r>
              <a:rPr lang="en-US" altLang="en-US" sz="2000" dirty="0"/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Muncul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Georgia" pitchFamily="18" charset="0"/>
              </a:rPr>
              <a:t>istilah</a:t>
            </a:r>
            <a:r>
              <a:rPr lang="en-US" sz="2000" dirty="0">
                <a:solidFill>
                  <a:schemeClr val="tx1"/>
                </a:solidFill>
                <a:latin typeface="Georgia" pitchFamily="18" charset="0"/>
              </a:rPr>
              <a:t> User Friendly, WYSYWYG ( What You See What You Get ), </a:t>
            </a:r>
            <a:r>
              <a:rPr lang="en-US" altLang="en-US" sz="2000" dirty="0"/>
              <a:t>Easy To Use</a:t>
            </a:r>
          </a:p>
          <a:p>
            <a:pPr marL="0" indent="0" eaLnBrk="1" hangingPunct="1">
              <a:buNone/>
            </a:pPr>
            <a:endParaRPr lang="en-US" altLang="en-US" sz="2000" dirty="0"/>
          </a:p>
          <a:p>
            <a:endParaRPr lang="en-US" sz="20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0787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TEKNIK INFORMATIKA – S1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893AFEF-A027-472F-B6A5-0374FA0DE19A}"/>
              </a:ext>
            </a:extLst>
          </p:cNvPr>
          <p:cNvSpPr txBox="1">
            <a:spLocks/>
          </p:cNvSpPr>
          <p:nvPr/>
        </p:nvSpPr>
        <p:spPr>
          <a:xfrm>
            <a:off x="9515481" y="278723"/>
            <a:ext cx="2014891" cy="435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ID" sz="1500" b="1" dirty="0">
                <a:solidFill>
                  <a:schemeClr val="accent5">
                    <a:lumMod val="75000"/>
                  </a:schemeClr>
                </a:solidFill>
              </a:rPr>
              <a:t>INTERAKSI MANUSIA DAN KOMPUTER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DC21F-43EF-4996-BAAE-F6258D8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PENTINGNYA IMK?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56381-ACBF-4AEE-BD7C-1E54A08E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90000"/>
              </a:spcBef>
              <a:buFontTx/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Sudut</a:t>
            </a:r>
            <a:r>
              <a:rPr lang="en-US" sz="2400" b="1" dirty="0">
                <a:solidFill>
                  <a:schemeClr val="tx1"/>
                </a:solidFill>
              </a:rPr>
              <a:t> pasar: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Manusia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komputer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hari</a:t>
            </a:r>
            <a:r>
              <a:rPr lang="en-US" sz="2400" dirty="0">
                <a:solidFill>
                  <a:schemeClr val="tx1"/>
                </a:solidFill>
              </a:rPr>
              <a:t>, dan </a:t>
            </a:r>
            <a:r>
              <a:rPr lang="en-US" sz="2400" dirty="0" err="1">
                <a:solidFill>
                  <a:schemeClr val="tx1"/>
                </a:solidFill>
              </a:rPr>
              <a:t>manusia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banyak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waktu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belajar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Komputer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peralatan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seharusnya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mudah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harus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mempunyai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desain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baik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Latihan yang minimum</a:t>
            </a:r>
          </a:p>
          <a:p>
            <a:pPr lvl="1"/>
            <a:r>
              <a:rPr lang="en-US" sz="2400" dirty="0" err="1">
                <a:solidFill>
                  <a:schemeClr val="tx1"/>
                </a:solidFill>
              </a:rPr>
              <a:t>Pengguna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beraneka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ragam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Jika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sulit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pengguna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beralih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produk</a:t>
            </a:r>
            <a:r>
              <a:rPr lang="en-US" sz="2400" dirty="0">
                <a:solidFill>
                  <a:schemeClr val="tx1"/>
                </a:solidFill>
              </a:rPr>
              <a:t> yang lain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14334949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1714</TotalTime>
  <Words>871</Words>
  <Application>Microsoft Office PowerPoint</Application>
  <PresentationFormat>Widescreen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Arial Black</vt:lpstr>
      <vt:lpstr>Calibri</vt:lpstr>
      <vt:lpstr>Comic Sans MS</vt:lpstr>
      <vt:lpstr>Georgia</vt:lpstr>
      <vt:lpstr>Signika</vt:lpstr>
      <vt:lpstr>Tahoma</vt:lpstr>
      <vt:lpstr>Times New Roman</vt:lpstr>
      <vt:lpstr>1_Custom Design</vt:lpstr>
      <vt:lpstr>INTERAKSI MANUSIA DAN KOMPUTER (IMK)</vt:lpstr>
      <vt:lpstr>Capaian Pembelajaran</vt:lpstr>
      <vt:lpstr>KONTRAK KULIAH</vt:lpstr>
      <vt:lpstr>REFERENSI</vt:lpstr>
      <vt:lpstr>Definisi </vt:lpstr>
      <vt:lpstr>PowerPoint Presentation</vt:lpstr>
      <vt:lpstr>Definisi IMK</vt:lpstr>
      <vt:lpstr>LATAR BELAKANG IMK</vt:lpstr>
      <vt:lpstr>APA PENTINGNYA IMK?</vt:lpstr>
      <vt:lpstr>APA PENTINGNYA IMK?</vt:lpstr>
      <vt:lpstr>APA PENTINGNYA IMK?</vt:lpstr>
      <vt:lpstr>TUJUAN IMK</vt:lpstr>
      <vt:lpstr>TUJUAN IMK</vt:lpstr>
      <vt:lpstr>DISIPLIN ILMU LAIN</vt:lpstr>
      <vt:lpstr>BIDANG KERJA IMK</vt:lpstr>
      <vt:lpstr>EVOLUSI ANTARMUKA</vt:lpstr>
      <vt:lpstr>Contoh permainan tentang tampilan antarmuka ; “Game Can’t Unsee”</vt:lpstr>
      <vt:lpstr>Ada pertanyaan?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UmiRosyidah</dc:creator>
  <cp:lastModifiedBy>user</cp:lastModifiedBy>
  <cp:revision>98</cp:revision>
  <dcterms:created xsi:type="dcterms:W3CDTF">2020-07-23T01:18:59Z</dcterms:created>
  <dcterms:modified xsi:type="dcterms:W3CDTF">2023-02-27T04:28:22Z</dcterms:modified>
</cp:coreProperties>
</file>