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  <p:sldMasterId id="2147483915" r:id="rId2"/>
  </p:sldMasterIdLst>
  <p:notesMasterIdLst>
    <p:notesMasterId r:id="rId54"/>
  </p:notesMasterIdLst>
  <p:sldIdLst>
    <p:sldId id="321" r:id="rId3"/>
    <p:sldId id="322" r:id="rId4"/>
    <p:sldId id="323" r:id="rId5"/>
    <p:sldId id="257" r:id="rId6"/>
    <p:sldId id="320" r:id="rId7"/>
    <p:sldId id="258" r:id="rId8"/>
    <p:sldId id="261" r:id="rId9"/>
    <p:sldId id="262" r:id="rId10"/>
    <p:sldId id="263" r:id="rId11"/>
    <p:sldId id="264" r:id="rId12"/>
    <p:sldId id="318" r:id="rId13"/>
    <p:sldId id="265" r:id="rId14"/>
    <p:sldId id="260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31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90" r:id="rId40"/>
    <p:sldId id="291" r:id="rId41"/>
    <p:sldId id="292" r:id="rId42"/>
    <p:sldId id="293" r:id="rId43"/>
    <p:sldId id="295" r:id="rId44"/>
    <p:sldId id="296" r:id="rId45"/>
    <p:sldId id="298" r:id="rId46"/>
    <p:sldId id="305" r:id="rId47"/>
    <p:sldId id="299" r:id="rId48"/>
    <p:sldId id="300" r:id="rId49"/>
    <p:sldId id="301" r:id="rId50"/>
    <p:sldId id="302" r:id="rId51"/>
    <p:sldId id="303" r:id="rId52"/>
    <p:sldId id="304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4B"/>
    <a:srgbClr val="D6F9FE"/>
    <a:srgbClr val="91B2B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CC2072-0383-40EF-9A99-7A5C2CF9614A}" type="datetimeFigureOut">
              <a:rPr lang="id-ID"/>
              <a:pPr>
                <a:defRPr/>
              </a:pPr>
              <a:t>02/03/2022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AEE6F4-1EC9-44D6-8B10-80E91B475D09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466180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A011D6-8BAE-4753-9E07-9A298137187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robustness = kesukaran, kasar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712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5EDF9-D498-4690-B672-44CE3A8F7C1D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3946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BC12B-A816-43AD-84A4-E16B3D6D398F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797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4A0F5-6B3E-47AB-B70E-60919BA90C2C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48708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65601-B8FF-46AB-B1F7-118F5E55AB7F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1144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F77E6-B853-4D5C-8C50-B46F8471D373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84655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1218" y="1837765"/>
            <a:ext cx="4430806" cy="2364628"/>
          </a:xfrm>
        </p:spPr>
        <p:txBody>
          <a:bodyPr anchor="b"/>
          <a:lstStyle>
            <a:lvl1pPr algn="l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1218" y="4338919"/>
            <a:ext cx="3583642" cy="699248"/>
          </a:xfrm>
        </p:spPr>
        <p:txBody>
          <a:bodyPr/>
          <a:lstStyle>
            <a:lvl1pPr marL="0" indent="0" algn="l">
              <a:buNone/>
              <a:defRPr sz="1500" i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38425" y="398463"/>
            <a:ext cx="2228850" cy="452437"/>
          </a:xfrm>
          <a:prstGeom prst="rect">
            <a:avLst/>
          </a:prstGeom>
        </p:spPr>
        <p:txBody>
          <a:bodyPr/>
          <a:lstStyle>
            <a:lvl1pPr>
              <a:defRPr sz="1050" b="1" spc="225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4499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446" y="1037479"/>
            <a:ext cx="7308478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446" y="2034709"/>
            <a:ext cx="7308478" cy="297656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defRPr sz="900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61175" y="185738"/>
            <a:ext cx="2057400" cy="495300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382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89" y="1454598"/>
            <a:ext cx="3009168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89" y="2357718"/>
            <a:ext cx="3009168" cy="3693458"/>
          </a:xfrm>
        </p:spPr>
        <p:txBody>
          <a:bodyPr/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7184" y="1454598"/>
            <a:ext cx="3023987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7184" y="2357718"/>
            <a:ext cx="3023987" cy="3693458"/>
          </a:xfrm>
        </p:spPr>
        <p:txBody>
          <a:bodyPr/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7348538" y="206375"/>
            <a:ext cx="159067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3241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446" y="1243667"/>
            <a:ext cx="7308478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446" y="2240898"/>
            <a:ext cx="7308478" cy="297656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defRPr sz="900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61175" y="185738"/>
            <a:ext cx="2057400" cy="495300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1741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89" y="1454598"/>
            <a:ext cx="3009168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89" y="2357718"/>
            <a:ext cx="3009168" cy="3693458"/>
          </a:xfrm>
        </p:spPr>
        <p:txBody>
          <a:bodyPr/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7184" y="1454598"/>
            <a:ext cx="3023987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7184" y="2357718"/>
            <a:ext cx="3023987" cy="3693458"/>
          </a:xfrm>
        </p:spPr>
        <p:txBody>
          <a:bodyPr/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7348538" y="206375"/>
            <a:ext cx="159067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5413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755" y="1709739"/>
            <a:ext cx="3617258" cy="2145086"/>
          </a:xfrm>
        </p:spPr>
        <p:txBody>
          <a:bodyPr anchor="b">
            <a:normAutofit/>
          </a:bodyPr>
          <a:lstStyle>
            <a:lvl1pPr>
              <a:defRPr sz="36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755" y="3979864"/>
            <a:ext cx="3232616" cy="1031408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057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69D86-2866-4981-929D-3CC7E4292591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49683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89" y="4518212"/>
            <a:ext cx="3009168" cy="376518"/>
          </a:xfrm>
        </p:spPr>
        <p:txBody>
          <a:bodyPr anchor="b"/>
          <a:lstStyle>
            <a:lvl1pPr marL="0" indent="0" algn="l">
              <a:buNone/>
              <a:defRPr sz="15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89" y="5047130"/>
            <a:ext cx="3009168" cy="1228164"/>
          </a:xfrm>
        </p:spPr>
        <p:txBody>
          <a:bodyPr/>
          <a:lstStyle>
            <a:lvl1pPr>
              <a:lnSpc>
                <a:spcPct val="150000"/>
              </a:lnSpc>
              <a:defRPr sz="135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05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9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7184" y="4518212"/>
            <a:ext cx="3023987" cy="376518"/>
          </a:xfrm>
        </p:spPr>
        <p:txBody>
          <a:bodyPr anchor="b"/>
          <a:lstStyle>
            <a:lvl1pPr marL="0" indent="0" algn="l">
              <a:buNone/>
              <a:defRPr sz="15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7184" y="5047130"/>
            <a:ext cx="3023987" cy="1228164"/>
          </a:xfrm>
        </p:spPr>
        <p:txBody>
          <a:bodyPr/>
          <a:lstStyle>
            <a:lvl1pPr>
              <a:lnSpc>
                <a:spcPct val="150000"/>
              </a:lnSpc>
              <a:defRPr sz="135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05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9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/>
          </p:nvPr>
        </p:nvSpPr>
        <p:spPr>
          <a:xfrm>
            <a:off x="0" y="2"/>
            <a:ext cx="9144000" cy="4258233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D" noProof="0" dirty="0"/>
          </a:p>
        </p:txBody>
      </p:sp>
    </p:spTree>
    <p:extLst>
      <p:ext uri="{BB962C8B-B14F-4D97-AF65-F5344CB8AC3E}">
        <p14:creationId xmlns:p14="http://schemas.microsoft.com/office/powerpoint/2010/main" val="1013080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447" y="1243667"/>
            <a:ext cx="2669243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447" y="2240898"/>
            <a:ext cx="2669243" cy="2976563"/>
          </a:xfrm>
        </p:spPr>
        <p:txBody>
          <a:bodyPr/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/>
          </p:nvPr>
        </p:nvSpPr>
        <p:spPr>
          <a:xfrm>
            <a:off x="4514850" y="761720"/>
            <a:ext cx="4629150" cy="609628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D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6861175" y="185738"/>
            <a:ext cx="2057400" cy="495300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4266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373" y="2483224"/>
            <a:ext cx="1761563" cy="1604682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2001" y="1185657"/>
            <a:ext cx="4825893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02001" y="2088777"/>
            <a:ext cx="4825893" cy="3693458"/>
          </a:xfrm>
        </p:spPr>
        <p:txBody>
          <a:bodyPr/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7348538" y="206375"/>
            <a:ext cx="159067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6246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30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/>
            <a:gdLst>
              <a:gd name="T0" fmla="*/ 0 w 2736"/>
              <a:gd name="T1" fmla="*/ 2147483646 h 3648"/>
              <a:gd name="T2" fmla="*/ 2147483646 w 2736"/>
              <a:gd name="T3" fmla="*/ 2147483646 h 3648"/>
              <a:gd name="T4" fmla="*/ 2147483646 w 2736"/>
              <a:gd name="T5" fmla="*/ 0 h 3648"/>
              <a:gd name="T6" fmla="*/ 2147483646 w 2736"/>
              <a:gd name="T7" fmla="*/ 2147483646 h 3648"/>
              <a:gd name="T8" fmla="*/ 2147483646 w 2736"/>
              <a:gd name="T9" fmla="*/ 2147483646 h 3648"/>
              <a:gd name="T10" fmla="*/ 2147483646 w 2736"/>
              <a:gd name="T11" fmla="*/ 2147483646 h 3648"/>
              <a:gd name="T12" fmla="*/ 0 w 2736"/>
              <a:gd name="T13" fmla="*/ 2147483646 h 36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6"/>
              <a:gd name="T22" fmla="*/ 0 h 3648"/>
              <a:gd name="T23" fmla="*/ 2736 w 2736"/>
              <a:gd name="T24" fmla="*/ 3648 h 36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0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8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/>
            <a:gdLst>
              <a:gd name="T0" fmla="*/ 0 w 3504"/>
              <a:gd name="T1" fmla="*/ 2147483646 h 4128"/>
              <a:gd name="T2" fmla="*/ 0 w 3504"/>
              <a:gd name="T3" fmla="*/ 2147483646 h 4128"/>
              <a:gd name="T4" fmla="*/ 2147483646 w 3504"/>
              <a:gd name="T5" fmla="*/ 2147483646 h 4128"/>
              <a:gd name="T6" fmla="*/ 2147483646 w 3504"/>
              <a:gd name="T7" fmla="*/ 0 h 4128"/>
              <a:gd name="T8" fmla="*/ 2147483646 w 3504"/>
              <a:gd name="T9" fmla="*/ 0 h 4128"/>
              <a:gd name="T10" fmla="*/ 2147483646 w 3504"/>
              <a:gd name="T11" fmla="*/ 2147483646 h 4128"/>
              <a:gd name="T12" fmla="*/ 0 w 3504"/>
              <a:gd name="T13" fmla="*/ 2147483646 h 4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04"/>
              <a:gd name="T22" fmla="*/ 0 h 4128"/>
              <a:gd name="T23" fmla="*/ 3504 w 3504"/>
              <a:gd name="T24" fmla="*/ 4128 h 4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4B4E4-AFF3-40DF-90F0-68B04D0A94EF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456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57B41-8136-45B2-A7EA-4B84C8F64FF2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16538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424BF-A5B4-4192-BE41-6A556823E0F4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9116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BB6B5-2AC0-4388-9DF1-17F0ECB9A986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244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8BC96-5DA6-417C-8A5A-5636405A31E3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69283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75551-4B7A-4600-8358-1EAA3DC4639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1563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829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81933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829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81933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82906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819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866CB-8573-4EDF-A694-C244BAF86657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2830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64999">
              <a:srgbClr val="000000"/>
            </a:gs>
            <a:gs pos="100000">
              <a:srgbClr val="5A77A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495F8F-9983-4CB2-86DA-539DF5FFCB64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7" r:id="rId1"/>
    <p:sldLayoutId id="2147483979" r:id="rId2"/>
    <p:sldLayoutId id="2147483988" r:id="rId3"/>
    <p:sldLayoutId id="2147483989" r:id="rId4"/>
    <p:sldLayoutId id="2147483990" r:id="rId5"/>
    <p:sldLayoutId id="2147483980" r:id="rId6"/>
    <p:sldLayoutId id="2147483991" r:id="rId7"/>
    <p:sldLayoutId id="2147483981" r:id="rId8"/>
    <p:sldLayoutId id="2147483992" r:id="rId9"/>
    <p:sldLayoutId id="2147483982" r:id="rId10"/>
    <p:sldLayoutId id="2147483983" r:id="rId11"/>
    <p:sldLayoutId id="2147483984" r:id="rId12"/>
    <p:sldLayoutId id="214748398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anose="05040102010807070707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D" altLang="en-US" smtClean="0"/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D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3986" r:id="rId10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Signika" panose="02010003020600000004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Signika" panose="02010003020600000004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Signika" panose="02010003020600000004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Signika" panose="02010003020600000004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Signika" panose="02010003020600000004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Signika" panose="02010003020600000004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Signika" panose="02010003020600000004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Signika" panose="02010003020600000004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55925" y="4078288"/>
            <a:ext cx="3582988" cy="523875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latin typeface="Signika"/>
              </a:rPr>
              <a:t>Tim </a:t>
            </a:r>
            <a:r>
              <a:rPr lang="en-US" i="0" dirty="0" err="1">
                <a:latin typeface="Signika"/>
              </a:rPr>
              <a:t>Penyusun</a:t>
            </a:r>
            <a:r>
              <a:rPr lang="en-US" i="0" dirty="0">
                <a:latin typeface="Signika"/>
              </a:rPr>
              <a:t> </a:t>
            </a:r>
          </a:p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latin typeface="Signika"/>
              </a:rPr>
              <a:t>RPS INTERAKSI MANUSIA DAN KOMPUTER</a:t>
            </a:r>
            <a:endParaRPr lang="en-ID" sz="1200" dirty="0">
              <a:latin typeface="Signika"/>
            </a:endParaRPr>
          </a:p>
        </p:txBody>
      </p:sp>
      <p:sp>
        <p:nvSpPr>
          <p:cNvPr id="19459" name="Title Placeholder 1"/>
          <p:cNvSpPr txBox="1">
            <a:spLocks noChangeArrowheads="1"/>
          </p:cNvSpPr>
          <p:nvPr/>
        </p:nvSpPr>
        <p:spPr bwMode="auto">
          <a:xfrm>
            <a:off x="1673225" y="1017588"/>
            <a:ext cx="2682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4500" b="1">
              <a:solidFill>
                <a:srgbClr val="FFFF00"/>
              </a:solidFill>
              <a:latin typeface="Signika"/>
            </a:endParaRPr>
          </a:p>
        </p:txBody>
      </p:sp>
      <p:sp>
        <p:nvSpPr>
          <p:cNvPr id="19460" name="Title Placeholder 1"/>
          <p:cNvSpPr txBox="1">
            <a:spLocks noChangeArrowheads="1"/>
          </p:cNvSpPr>
          <p:nvPr/>
        </p:nvSpPr>
        <p:spPr bwMode="auto">
          <a:xfrm>
            <a:off x="2579688" y="1177925"/>
            <a:ext cx="28987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en-US" sz="900" b="1">
                <a:solidFill>
                  <a:srgbClr val="C55A1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altLang="en-US" sz="900" b="1">
                <a:solidFill>
                  <a:srgbClr val="C55A1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altLang="en-US" sz="900" b="1">
                <a:solidFill>
                  <a:srgbClr val="C55A1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 – S1</a:t>
            </a:r>
            <a:endParaRPr lang="en-ID" altLang="en-US" sz="900" b="1">
              <a:solidFill>
                <a:srgbClr val="C55A1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992938" y="1355725"/>
            <a:ext cx="1722437" cy="50958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25" b="1" dirty="0">
                <a:solidFill>
                  <a:srgbClr val="5B9BD5">
                    <a:lumMod val="75000"/>
                  </a:srgbClr>
                </a:solidFill>
              </a:rPr>
              <a:t>INTERAKSI MANUSIA DAN KOMPUTER</a:t>
            </a:r>
          </a:p>
        </p:txBody>
      </p:sp>
      <p:sp>
        <p:nvSpPr>
          <p:cNvPr id="19462" name="Title 1"/>
          <p:cNvSpPr>
            <a:spLocks noGrp="1" noChangeArrowheads="1"/>
          </p:cNvSpPr>
          <p:nvPr>
            <p:ph type="ctrTitle"/>
          </p:nvPr>
        </p:nvSpPr>
        <p:spPr>
          <a:xfrm>
            <a:off x="1673225" y="2646363"/>
            <a:ext cx="6491288" cy="646112"/>
          </a:xfrm>
        </p:spPr>
        <p:txBody>
          <a:bodyPr/>
          <a:lstStyle/>
          <a:p>
            <a:pPr algn="ctr" eaLnBrk="1" hangingPunct="1"/>
            <a:r>
              <a:rPr lang="en-US" altLang="en-US" sz="3000" smtClean="0">
                <a:latin typeface="Signika"/>
              </a:rPr>
              <a:t>DAYA GUNA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solidFill>
                  <a:schemeClr val="tx2">
                    <a:satMod val="200000"/>
                  </a:schemeClr>
                </a:solidFill>
              </a:rPr>
              <a:t>Metode Pengukuran Rekayasa Daya Guna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algn="just" eaLnBrk="1" hangingPunct="1"/>
            <a:r>
              <a:rPr lang="en-US" altLang="id-ID" smtClean="0"/>
              <a:t>Pembahasan dan pengujian daya guna yang dilakukan dengan benar akan memberi manfaat </a:t>
            </a:r>
            <a:r>
              <a:rPr lang="en-US" altLang="id-ID" i="1" smtClean="0">
                <a:solidFill>
                  <a:srgbClr val="FFC000"/>
                </a:solidFill>
              </a:rPr>
              <a:t>penghematan biaya pembangunan sistem</a:t>
            </a:r>
            <a:r>
              <a:rPr lang="en-US" altLang="id-ID" smtClean="0"/>
              <a:t>.</a:t>
            </a:r>
          </a:p>
          <a:p>
            <a:pPr algn="just" eaLnBrk="1" hangingPunct="1"/>
            <a:endParaRPr lang="en-US" altLang="id-ID" smtClean="0"/>
          </a:p>
          <a:p>
            <a:pPr algn="just" eaLnBrk="1" hangingPunct="1"/>
            <a:r>
              <a:rPr lang="en-US" altLang="id-ID" smtClean="0"/>
              <a:t>Sistem yang mempunyai daya guna tinggi dapat </a:t>
            </a:r>
            <a:r>
              <a:rPr lang="en-US" altLang="id-ID" i="1" smtClean="0">
                <a:solidFill>
                  <a:srgbClr val="FFC000"/>
                </a:solidFill>
              </a:rPr>
              <a:t>mengurangi biaya pelatihan, support consume dan meningkatkan kepuasan pengguna</a:t>
            </a:r>
            <a:r>
              <a:rPr lang="en-US" altLang="id-ID" smtClean="0"/>
              <a:t>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9A5C20B-C35E-43FF-8B76-8F272D49D27D}" type="slidenum">
              <a:rPr lang="en-US" altLang="id-ID" smtClean="0">
                <a:solidFill>
                  <a:schemeClr val="tx2"/>
                </a:solidFill>
              </a:rPr>
              <a:pPr/>
              <a:t>10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Akseptabilitas Sistem Domain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34290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System Acceptability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400" y="19050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Social Acceptability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50292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Practical</a:t>
            </a:r>
          </a:p>
          <a:p>
            <a:pPr algn="ctr"/>
            <a:r>
              <a:rPr lang="id-ID" altLang="id-ID">
                <a:latin typeface="Berlin Sans FB" panose="020E0602020502020306" pitchFamily="34" charset="0"/>
              </a:rPr>
              <a:t>Acceptability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657600" y="3505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Usefulness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57600" y="43434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Cost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57600" y="52578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Compatability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57600" y="60960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Reliability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638800" y="2297113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Utility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15000" y="4038600"/>
            <a:ext cx="1143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Usability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620000" y="24384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Effectiveness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620000" y="3124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Learnability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91400" y="38862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Efficiency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467600" y="46482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Memorability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543800" y="52578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Error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543800" y="59436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Satisfaction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1447800" y="26670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1485900" y="42291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2857500" y="41529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124200" y="46482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9" idx="1"/>
          </p:cNvCxnSpPr>
          <p:nvPr/>
        </p:nvCxnSpPr>
        <p:spPr>
          <a:xfrm>
            <a:off x="3200400" y="5410200"/>
            <a:ext cx="457200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00400" y="5638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5029200" y="28194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05400" y="36576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6553200" y="2971800"/>
            <a:ext cx="1066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705600" y="35052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781800" y="4114800"/>
            <a:ext cx="838200" cy="150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6" idx="1"/>
          </p:cNvCxnSpPr>
          <p:nvPr/>
        </p:nvCxnSpPr>
        <p:spPr>
          <a:xfrm>
            <a:off x="6705600" y="4419600"/>
            <a:ext cx="762000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705600" y="44958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H="1">
            <a:off x="6438900" y="48387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886200" y="14478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Confidence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3886200" y="25146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Social Life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276600" y="16764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276600" y="2254250"/>
            <a:ext cx="609600" cy="33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7086600" y="1295400"/>
            <a:ext cx="137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/>
            <a:r>
              <a:rPr lang="id-ID" altLang="id-ID">
                <a:latin typeface="Berlin Sans FB" panose="020E0602020502020306" pitchFamily="34" charset="0"/>
              </a:rPr>
              <a:t>System Function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6629400" y="17526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8" name="Slide Number Placeholder 8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518CBE8-D9CD-421F-A312-EB9D5EBD4A04}" type="slidenum">
              <a:rPr lang="en-US" altLang="id-ID" smtClean="0">
                <a:solidFill>
                  <a:schemeClr val="tx2"/>
                </a:solidFill>
              </a:rPr>
              <a:pPr/>
              <a:t>11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58" grpId="0"/>
      <p:bldP spid="59" grpId="0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198438"/>
            <a:ext cx="8229600" cy="563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Domain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Penerimaan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Sistem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d-ID" sz="2400" smtClean="0">
                <a:latin typeface="Tahoma" panose="020B0604030504040204" pitchFamily="34" charset="0"/>
                <a:cs typeface="Tahoma" panose="020B0604030504040204" pitchFamily="34" charset="0"/>
              </a:rPr>
              <a:t>Penerimaan suatu sistem dibagi dua :</a:t>
            </a:r>
          </a:p>
          <a:p>
            <a:pPr marL="911225" lvl="1" indent="-457200" eaLnBrk="1" hangingPunct="1">
              <a:lnSpc>
                <a:spcPct val="90000"/>
              </a:lnSpc>
              <a:buFont typeface="Consolas" panose="020B0609020204030204" pitchFamily="49" charset="0"/>
              <a:buAutoNum type="arabicPeriod"/>
            </a:pPr>
            <a:r>
              <a:rPr lang="en-US" altLang="id-ID" sz="2400" smtClean="0">
                <a:solidFill>
                  <a:srgbClr val="FFD44B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Penerimaan aspek sosial </a:t>
            </a:r>
            <a:r>
              <a:rPr lang="en-US" altLang="id-ID" sz="2400" smtClean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1223963" lvl="2" indent="-323850" eaLnBrk="1" hangingPunct="1">
              <a:lnSpc>
                <a:spcPct val="90000"/>
              </a:lnSpc>
            </a:pPr>
            <a:r>
              <a:rPr lang="en-US" altLang="id-ID" smtClean="0">
                <a:latin typeface="Tahoma" panose="020B0604030504040204" pitchFamily="34" charset="0"/>
                <a:cs typeface="Tahoma" panose="020B0604030504040204" pitchFamily="34" charset="0"/>
              </a:rPr>
              <a:t>Bergantung kepada kepercayaan</a:t>
            </a:r>
            <a:r>
              <a:rPr lang="id-ID" altLang="id-ID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id-ID" i="1" smtClean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(confidence)</a:t>
            </a:r>
            <a:r>
              <a:rPr lang="en-US" altLang="id-ID" i="1" smtClean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mtClean="0">
                <a:latin typeface="Tahoma" panose="020B0604030504040204" pitchFamily="34" charset="0"/>
                <a:cs typeface="Tahoma" panose="020B0604030504040204" pitchFamily="34" charset="0"/>
              </a:rPr>
              <a:t>dan kehidupan sosial</a:t>
            </a:r>
            <a:r>
              <a:rPr lang="id-ID" altLang="id-ID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altLang="id-ID" i="1" smtClean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(social life)</a:t>
            </a:r>
            <a:r>
              <a:rPr lang="en-US" altLang="id-ID" i="1" smtClean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mtClean="0">
                <a:latin typeface="Tahoma" panose="020B0604030504040204" pitchFamily="34" charset="0"/>
                <a:cs typeface="Tahoma" panose="020B0604030504040204" pitchFamily="34" charset="0"/>
              </a:rPr>
              <a:t>dari user.</a:t>
            </a:r>
          </a:p>
          <a:p>
            <a:pPr marL="911225" lvl="1" indent="-457200" eaLnBrk="1" hangingPunct="1">
              <a:lnSpc>
                <a:spcPct val="90000"/>
              </a:lnSpc>
              <a:buFont typeface="Consolas" panose="020B0609020204030204" pitchFamily="49" charset="0"/>
              <a:buAutoNum type="arabicPeriod"/>
            </a:pPr>
            <a:r>
              <a:rPr lang="en-US" altLang="id-ID" sz="2400" smtClean="0">
                <a:solidFill>
                  <a:srgbClr val="FFD44B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Penerimaan praktek </a:t>
            </a:r>
            <a:r>
              <a:rPr lang="en-US" altLang="id-ID" sz="2400" smtClean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1223963" lvl="2" indent="-323850" eaLnBrk="1" hangingPunct="1">
              <a:lnSpc>
                <a:spcPct val="90000"/>
              </a:lnSpc>
              <a:buFont typeface="Consolas" panose="020B0609020204030204" pitchFamily="49" charset="0"/>
              <a:buAutoNum type="alphaLcPeriod"/>
            </a:pPr>
            <a:r>
              <a:rPr lang="en-US" altLang="id-ID" i="1" smtClean="0">
                <a:solidFill>
                  <a:srgbClr val="FFFF00"/>
                </a:solidFill>
                <a:latin typeface="Tahoma" panose="020B0604030504040204" pitchFamily="34" charset="0"/>
              </a:rPr>
              <a:t>Usefulnes (kegunaan)</a:t>
            </a:r>
            <a:r>
              <a:rPr lang="en-US" altLang="id-ID" smtClean="0">
                <a:latin typeface="Tahoma" panose="020B0604030504040204" pitchFamily="34" charset="0"/>
              </a:rPr>
              <a:t>:</a:t>
            </a:r>
          </a:p>
          <a:p>
            <a:pPr marL="1489075" lvl="3" indent="-239713" eaLnBrk="1" hangingPunct="1">
              <a:lnSpc>
                <a:spcPct val="90000"/>
              </a:lnSpc>
            </a:pPr>
            <a:r>
              <a:rPr lang="en-US" altLang="id-ID" sz="2400" smtClean="0">
                <a:latin typeface="Tahoma" panose="020B0604030504040204" pitchFamily="34" charset="0"/>
              </a:rPr>
              <a:t>Merujuk kepada sejauh mana suatu sistem m</a:t>
            </a:r>
            <a:r>
              <a:rPr lang="id-ID" altLang="id-ID" sz="2400" smtClean="0">
                <a:latin typeface="Tahoma" panose="020B0604030504040204" pitchFamily="34" charset="0"/>
              </a:rPr>
              <a:t>e</a:t>
            </a:r>
            <a:r>
              <a:rPr lang="en-US" altLang="id-ID" sz="2400" smtClean="0">
                <a:latin typeface="Tahoma" panose="020B0604030504040204" pitchFamily="34" charset="0"/>
              </a:rPr>
              <a:t>ncapai tujuan</a:t>
            </a:r>
          </a:p>
          <a:p>
            <a:pPr marL="1489075" lvl="3" indent="-239713" eaLnBrk="1" hangingPunct="1">
              <a:lnSpc>
                <a:spcPct val="90000"/>
              </a:lnSpc>
            </a:pPr>
            <a:r>
              <a:rPr lang="en-US" altLang="id-ID" sz="2400" smtClean="0">
                <a:latin typeface="Tahoma" panose="020B0604030504040204" pitchFamily="34" charset="0"/>
              </a:rPr>
              <a:t>Dua kategorinya :</a:t>
            </a:r>
          </a:p>
          <a:p>
            <a:pPr marL="1889125" lvl="4" indent="-365125" eaLnBrk="1" hangingPunct="1">
              <a:lnSpc>
                <a:spcPct val="90000"/>
              </a:lnSpc>
              <a:buFont typeface="Consolas" panose="020B0609020204030204" pitchFamily="49" charset="0"/>
              <a:buAutoNum type="arabicPeriod"/>
            </a:pPr>
            <a:r>
              <a:rPr lang="en-US" altLang="id-ID" sz="2400" smtClean="0">
                <a:latin typeface="Tahoma" panose="020B0604030504040204" pitchFamily="34" charset="0"/>
              </a:rPr>
              <a:t>Utilitas yang merujuk kepada fungsi sistem</a:t>
            </a:r>
          </a:p>
          <a:p>
            <a:pPr marL="1889125" lvl="4" indent="-365125" eaLnBrk="1" hangingPunct="1">
              <a:lnSpc>
                <a:spcPct val="90000"/>
              </a:lnSpc>
              <a:buFont typeface="Consolas" panose="020B0609020204030204" pitchFamily="49" charset="0"/>
              <a:buAutoNum type="arabicPeriod"/>
            </a:pPr>
            <a:r>
              <a:rPr lang="id-ID" altLang="id-ID" sz="2400" smtClean="0">
                <a:latin typeface="Tahoma" panose="020B0604030504040204" pitchFamily="34" charset="0"/>
              </a:rPr>
              <a:t>Usability / </a:t>
            </a:r>
            <a:r>
              <a:rPr lang="en-US" altLang="id-ID" sz="2400" smtClean="0">
                <a:latin typeface="Tahoma" panose="020B0604030504040204" pitchFamily="34" charset="0"/>
              </a:rPr>
              <a:t>Daya guna</a:t>
            </a:r>
          </a:p>
          <a:p>
            <a:pPr marL="1223963" lvl="2" indent="-323850" eaLnBrk="1" hangingPunct="1">
              <a:lnSpc>
                <a:spcPct val="90000"/>
              </a:lnSpc>
              <a:buFont typeface="Consolas" panose="020B0609020204030204" pitchFamily="49" charset="0"/>
              <a:buAutoNum type="alphaLcPeriod"/>
            </a:pPr>
            <a:r>
              <a:rPr lang="en-US" altLang="id-ID" i="1" smtClean="0">
                <a:solidFill>
                  <a:srgbClr val="FFFF00"/>
                </a:solidFill>
                <a:latin typeface="Tahoma" panose="020B0604030504040204" pitchFamily="34" charset="0"/>
              </a:rPr>
              <a:t>Cost (biaya)</a:t>
            </a:r>
          </a:p>
          <a:p>
            <a:pPr marL="1223963" lvl="2" indent="-323850" eaLnBrk="1" hangingPunct="1">
              <a:lnSpc>
                <a:spcPct val="90000"/>
              </a:lnSpc>
              <a:buFont typeface="Consolas" panose="020B0609020204030204" pitchFamily="49" charset="0"/>
              <a:buAutoNum type="alphaLcPeriod"/>
            </a:pPr>
            <a:r>
              <a:rPr lang="en-US" altLang="id-ID" i="1" smtClean="0">
                <a:solidFill>
                  <a:srgbClr val="FFFF00"/>
                </a:solidFill>
                <a:latin typeface="Tahoma" panose="020B0604030504040204" pitchFamily="34" charset="0"/>
              </a:rPr>
              <a:t>Reliability (handal)</a:t>
            </a:r>
          </a:p>
          <a:p>
            <a:pPr marL="1223963" lvl="2" indent="-323850" eaLnBrk="1" hangingPunct="1">
              <a:lnSpc>
                <a:spcPct val="90000"/>
              </a:lnSpc>
              <a:buFont typeface="Consolas" panose="020B0609020204030204" pitchFamily="49" charset="0"/>
              <a:buAutoNum type="alphaLcPeriod"/>
            </a:pPr>
            <a:r>
              <a:rPr lang="en-US" altLang="id-ID" i="1" smtClean="0">
                <a:solidFill>
                  <a:srgbClr val="FFFF00"/>
                </a:solidFill>
                <a:latin typeface="Tahoma" panose="020B0604030504040204" pitchFamily="34" charset="0"/>
              </a:rPr>
              <a:t>Compability (kesesuaian)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6475B3B5-0A02-4CCB-8430-E3AF479BE729}" type="slidenum">
              <a:rPr lang="en-US" altLang="id-ID" smtClean="0">
                <a:solidFill>
                  <a:schemeClr val="tx2"/>
                </a:solidFill>
              </a:rPr>
              <a:pPr/>
              <a:t>12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Faktor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 marL="41148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b="1" dirty="0" err="1">
                <a:latin typeface="Lucida Fax" pitchFamily="18" charset="0"/>
              </a:rPr>
              <a:t>Beberapa</a:t>
            </a:r>
            <a:r>
              <a:rPr lang="en-US" sz="2400" b="1" dirty="0">
                <a:latin typeface="Lucida Fax" pitchFamily="18" charset="0"/>
              </a:rPr>
              <a:t> </a:t>
            </a:r>
            <a:r>
              <a:rPr lang="en-US" sz="2400" b="1" dirty="0" err="1">
                <a:latin typeface="Lucida Fax" pitchFamily="18" charset="0"/>
              </a:rPr>
              <a:t>faktor</a:t>
            </a:r>
            <a:r>
              <a:rPr lang="en-US" sz="2400" b="1" dirty="0">
                <a:latin typeface="Lucida Fax" pitchFamily="18" charset="0"/>
              </a:rPr>
              <a:t> yang </a:t>
            </a:r>
            <a:r>
              <a:rPr lang="en-US" sz="2400" b="1" dirty="0" err="1">
                <a:latin typeface="Lucida Fax" pitchFamily="18" charset="0"/>
              </a:rPr>
              <a:t>menentukan</a:t>
            </a:r>
            <a:r>
              <a:rPr lang="en-US" sz="2400" b="1" dirty="0">
                <a:latin typeface="Lucida Fax" pitchFamily="18" charset="0"/>
              </a:rPr>
              <a:t> </a:t>
            </a:r>
            <a:r>
              <a:rPr lang="en-US" sz="2400" b="1" dirty="0" err="1">
                <a:latin typeface="Lucida Fax" pitchFamily="18" charset="0"/>
              </a:rPr>
              <a:t>bahwa</a:t>
            </a:r>
            <a:r>
              <a:rPr lang="en-US" sz="2400" b="1" dirty="0">
                <a:latin typeface="Lucida Fax" pitchFamily="18" charset="0"/>
              </a:rPr>
              <a:t> </a:t>
            </a:r>
            <a:r>
              <a:rPr lang="en-US" sz="2400" b="1" i="1" dirty="0" err="1">
                <a:solidFill>
                  <a:srgbClr val="FFC000"/>
                </a:solidFill>
                <a:latin typeface="Lucida Fax" pitchFamily="18" charset="0"/>
              </a:rPr>
              <a:t>suatu</a:t>
            </a:r>
            <a:r>
              <a:rPr lang="en-US" sz="2400" b="1" i="1" dirty="0">
                <a:solidFill>
                  <a:srgbClr val="FFC000"/>
                </a:solidFill>
                <a:latin typeface="Lucida Fax" pitchFamily="18" charset="0"/>
              </a:rPr>
              <a:t> </a:t>
            </a:r>
            <a:r>
              <a:rPr lang="en-US" sz="2400" b="1" i="1" dirty="0" err="1">
                <a:solidFill>
                  <a:srgbClr val="FFC000"/>
                </a:solidFill>
                <a:latin typeface="Lucida Fax" pitchFamily="18" charset="0"/>
              </a:rPr>
              <a:t>sistem</a:t>
            </a:r>
            <a:r>
              <a:rPr lang="en-US" sz="2400" b="1" i="1" dirty="0">
                <a:solidFill>
                  <a:srgbClr val="FFC000"/>
                </a:solidFill>
                <a:latin typeface="Lucida Fax" pitchFamily="18" charset="0"/>
              </a:rPr>
              <a:t> </a:t>
            </a:r>
            <a:r>
              <a:rPr lang="en-US" sz="2400" b="1" i="1" dirty="0" err="1">
                <a:solidFill>
                  <a:srgbClr val="FFC000"/>
                </a:solidFill>
                <a:latin typeface="Lucida Fax" pitchFamily="18" charset="0"/>
              </a:rPr>
              <a:t>itu</a:t>
            </a:r>
            <a:r>
              <a:rPr lang="en-US" sz="2400" b="1" i="1" dirty="0">
                <a:solidFill>
                  <a:srgbClr val="FFC000"/>
                </a:solidFill>
                <a:latin typeface="Lucida Fax" pitchFamily="18" charset="0"/>
              </a:rPr>
              <a:t> “USABLE</a:t>
            </a:r>
            <a:r>
              <a:rPr lang="id-ID" sz="2400" b="1" i="1" dirty="0">
                <a:solidFill>
                  <a:srgbClr val="FFC000"/>
                </a:solidFill>
                <a:latin typeface="Lucida Fax" pitchFamily="18" charset="0"/>
              </a:rPr>
              <a:t>/usability</a:t>
            </a:r>
            <a:r>
              <a:rPr lang="en-US" sz="2400" b="1" i="1" dirty="0">
                <a:solidFill>
                  <a:srgbClr val="FFC000"/>
                </a:solidFill>
                <a:latin typeface="Lucida Fax" pitchFamily="18" charset="0"/>
              </a:rPr>
              <a:t>” (</a:t>
            </a:r>
            <a:r>
              <a:rPr lang="en-US" sz="2400" b="1" i="1" dirty="0" err="1">
                <a:solidFill>
                  <a:srgbClr val="FFC000"/>
                </a:solidFill>
                <a:latin typeface="Lucida Fax" pitchFamily="18" charset="0"/>
              </a:rPr>
              <a:t>boleh</a:t>
            </a:r>
            <a:r>
              <a:rPr lang="en-US" sz="2400" b="1" i="1" dirty="0">
                <a:solidFill>
                  <a:srgbClr val="FFC000"/>
                </a:solidFill>
                <a:latin typeface="Lucida Fax" pitchFamily="18" charset="0"/>
              </a:rPr>
              <a:t> </a:t>
            </a:r>
            <a:r>
              <a:rPr lang="en-US" sz="2400" b="1" i="1" dirty="0" err="1">
                <a:solidFill>
                  <a:srgbClr val="FFC000"/>
                </a:solidFill>
                <a:latin typeface="Lucida Fax" pitchFamily="18" charset="0"/>
              </a:rPr>
              <a:t>digunakan</a:t>
            </a:r>
            <a:r>
              <a:rPr lang="en-US" sz="2400" b="1" i="1" dirty="0">
                <a:solidFill>
                  <a:srgbClr val="FFC000"/>
                </a:solidFill>
                <a:latin typeface="Lucida Fax" pitchFamily="18" charset="0"/>
              </a:rPr>
              <a:t>) </a:t>
            </a:r>
            <a:r>
              <a:rPr lang="en-US" sz="2400" b="1" dirty="0">
                <a:latin typeface="Lucida Fax" pitchFamily="18" charset="0"/>
              </a:rPr>
              <a:t>:</a:t>
            </a:r>
          </a:p>
          <a:p>
            <a:pPr marL="914400" lvl="1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2200" i="1" dirty="0" err="1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Efektifitas</a:t>
            </a:r>
            <a:r>
              <a:rPr lang="en-US" sz="2200" i="1" dirty="0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 :</a:t>
            </a:r>
            <a:r>
              <a:rPr lang="en-US" sz="2200" dirty="0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 </a:t>
            </a:r>
          </a:p>
          <a:p>
            <a:pPr marL="1371600" lvl="2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200" dirty="0" err="1">
                <a:latin typeface="Segoe UI" pitchFamily="34" charset="0"/>
                <a:cs typeface="Segoe UI" pitchFamily="34" charset="0"/>
              </a:rPr>
              <a:t>ketelitian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dan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kelengkapan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dimana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pengguna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mencapai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gol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mereka</a:t>
            </a:r>
            <a:endParaRPr lang="id-ID" sz="2200" dirty="0">
              <a:latin typeface="Segoe UI" pitchFamily="34" charset="0"/>
              <a:cs typeface="Segoe UI" pitchFamily="34" charset="0"/>
            </a:endParaRPr>
          </a:p>
          <a:p>
            <a:pPr marL="1371600" lvl="2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200" dirty="0">
              <a:latin typeface="Segoe UI" pitchFamily="34" charset="0"/>
              <a:cs typeface="Segoe UI" pitchFamily="34" charset="0"/>
            </a:endParaRPr>
          </a:p>
          <a:p>
            <a:pPr marL="914400" lvl="1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2200" i="1" dirty="0" err="1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Learnabilitas</a:t>
            </a:r>
            <a:r>
              <a:rPr lang="en-US" sz="2200" i="1" dirty="0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 :</a:t>
            </a:r>
          </a:p>
          <a:p>
            <a:pPr marL="1371600" lvl="2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200" dirty="0" err="1">
                <a:latin typeface="Segoe UI" pitchFamily="34" charset="0"/>
                <a:cs typeface="Segoe UI" pitchFamily="34" charset="0"/>
              </a:rPr>
              <a:t>mudah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untuk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dipelajari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oleh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user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baru</a:t>
            </a:r>
            <a:endParaRPr lang="id-ID" sz="2200" dirty="0">
              <a:latin typeface="Segoe UI" pitchFamily="34" charset="0"/>
              <a:cs typeface="Segoe UI" pitchFamily="34" charset="0"/>
            </a:endParaRPr>
          </a:p>
          <a:p>
            <a:pPr marL="1371600" lvl="2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200" dirty="0">
              <a:latin typeface="Segoe UI" pitchFamily="34" charset="0"/>
              <a:cs typeface="Segoe UI" pitchFamily="34" charset="0"/>
            </a:endParaRPr>
          </a:p>
          <a:p>
            <a:pPr marL="914400" lvl="1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2200" i="1" dirty="0" err="1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Efisiensi</a:t>
            </a:r>
            <a:r>
              <a:rPr lang="en-US" sz="2200" i="1" dirty="0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 :</a:t>
            </a:r>
            <a:r>
              <a:rPr lang="en-US" sz="2200" dirty="0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 </a:t>
            </a:r>
          </a:p>
          <a:p>
            <a:pPr marL="1371600" lvl="2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200" dirty="0">
                <a:latin typeface="Segoe UI" pitchFamily="34" charset="0"/>
                <a:cs typeface="Segoe UI" pitchFamily="34" charset="0"/>
              </a:rPr>
              <a:t>steady-state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penampilan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pengguna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ahli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.</a:t>
            </a:r>
            <a:endParaRPr lang="id-ID" sz="2200" dirty="0">
              <a:latin typeface="Segoe UI" pitchFamily="34" charset="0"/>
              <a:cs typeface="Segoe UI" pitchFamily="34" charset="0"/>
            </a:endParaRPr>
          </a:p>
          <a:p>
            <a:pPr marL="1371600" lvl="2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200" dirty="0">
              <a:latin typeface="Segoe UI" pitchFamily="34" charset="0"/>
              <a:cs typeface="Segoe UI" pitchFamily="34" charset="0"/>
            </a:endParaRPr>
          </a:p>
          <a:p>
            <a:pPr marL="914400" lvl="1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2200" i="1" dirty="0" err="1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Memorabilitas</a:t>
            </a:r>
            <a:r>
              <a:rPr lang="en-US" sz="2200" i="1" dirty="0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 :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marL="1371600" lvl="2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200" dirty="0" err="1">
                <a:latin typeface="Segoe UI" pitchFamily="34" charset="0"/>
                <a:cs typeface="Segoe UI" pitchFamily="34" charset="0"/>
              </a:rPr>
              <a:t>mudah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di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dalam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menggunakan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sistem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dan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perintah-perintahnya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mudah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diingat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.</a:t>
            </a:r>
            <a:endParaRPr lang="id-ID" sz="2200" dirty="0">
              <a:latin typeface="Segoe UI" pitchFamily="34" charset="0"/>
              <a:cs typeface="Segoe UI" pitchFamily="34" charset="0"/>
            </a:endParaRPr>
          </a:p>
          <a:p>
            <a:pPr marL="1371600" lvl="2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200" dirty="0">
              <a:latin typeface="Segoe UI" pitchFamily="34" charset="0"/>
              <a:cs typeface="Segoe UI" pitchFamily="34" charset="0"/>
            </a:endParaRPr>
          </a:p>
          <a:p>
            <a:pPr marL="914400" lvl="1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2200" i="1" dirty="0" err="1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Kesalahan</a:t>
            </a:r>
            <a:r>
              <a:rPr lang="id-ID" sz="2200" i="1" dirty="0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/error</a:t>
            </a:r>
            <a:r>
              <a:rPr lang="en-US" sz="2200" i="1" dirty="0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 : </a:t>
            </a:r>
          </a:p>
          <a:p>
            <a:pPr marL="1371600" lvl="2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200" dirty="0" err="1">
                <a:latin typeface="Segoe UI" pitchFamily="34" charset="0"/>
                <a:cs typeface="Segoe UI" pitchFamily="34" charset="0"/>
              </a:rPr>
              <a:t>tingkat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kesalahan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yang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kecil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.</a:t>
            </a:r>
            <a:endParaRPr lang="id-ID" sz="2200" dirty="0">
              <a:latin typeface="Segoe UI" pitchFamily="34" charset="0"/>
              <a:cs typeface="Segoe UI" pitchFamily="34" charset="0"/>
            </a:endParaRPr>
          </a:p>
          <a:p>
            <a:pPr marL="1371600" lvl="2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200" dirty="0">
              <a:latin typeface="Segoe UI" pitchFamily="34" charset="0"/>
              <a:cs typeface="Segoe UI" pitchFamily="34" charset="0"/>
            </a:endParaRPr>
          </a:p>
          <a:p>
            <a:pPr marL="914400" lvl="1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2200" i="1" dirty="0" err="1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Kepuasan</a:t>
            </a:r>
            <a:r>
              <a:rPr lang="en-US" sz="2200" i="1" dirty="0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i="1" dirty="0" err="1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subjektif</a:t>
            </a:r>
            <a:r>
              <a:rPr lang="id-ID" sz="2200" i="1" dirty="0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/satisfaction</a:t>
            </a:r>
            <a:r>
              <a:rPr lang="en-US" sz="2200" i="1" dirty="0">
                <a:solidFill>
                  <a:srgbClr val="FFD44B"/>
                </a:solidFill>
                <a:latin typeface="Segoe UI" pitchFamily="34" charset="0"/>
                <a:cs typeface="Segoe UI" pitchFamily="34" charset="0"/>
              </a:rPr>
              <a:t> : </a:t>
            </a:r>
          </a:p>
          <a:p>
            <a:pPr marL="1371600" lvl="2" indent="-45720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200" dirty="0" err="1">
                <a:latin typeface="Segoe UI" pitchFamily="34" charset="0"/>
                <a:cs typeface="Segoe UI" pitchFamily="34" charset="0"/>
              </a:rPr>
              <a:t>bagaimana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sistem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nyaman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Segoe UI" pitchFamily="34" charset="0"/>
                <a:cs typeface="Segoe UI" pitchFamily="34" charset="0"/>
              </a:rPr>
              <a:t>digunakan</a:t>
            </a:r>
            <a:r>
              <a:rPr lang="en-US" sz="2200" dirty="0">
                <a:latin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0721377-7D23-4B28-9170-87F35365F705}" type="slidenum">
              <a:rPr lang="en-US" altLang="id-ID" smtClean="0">
                <a:solidFill>
                  <a:schemeClr val="tx2"/>
                </a:solidFill>
              </a:rPr>
              <a:pPr/>
              <a:t>13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8903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48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r>
              <a:rPr lang="en-US" sz="4800" dirty="0">
                <a:solidFill>
                  <a:schemeClr val="tx2">
                    <a:satMod val="200000"/>
                  </a:schemeClr>
                </a:solidFill>
              </a:rPr>
              <a:t> HEURISTIK</a:t>
            </a:r>
            <a:r>
              <a:rPr lang="id-ID" sz="28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id-ID" sz="28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1800" dirty="0" err="1">
                <a:solidFill>
                  <a:schemeClr val="tx2">
                    <a:satMod val="200000"/>
                  </a:schemeClr>
                </a:solidFill>
              </a:rPr>
              <a:t>prinsip</a:t>
            </a:r>
            <a:r>
              <a:rPr lang="en-US" sz="18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satMod val="200000"/>
                  </a:schemeClr>
                </a:solidFill>
              </a:rPr>
              <a:t>atau</a:t>
            </a:r>
            <a:r>
              <a:rPr lang="en-US" sz="18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satMod val="200000"/>
                  </a:schemeClr>
                </a:solidFill>
              </a:rPr>
              <a:t>panduan</a:t>
            </a:r>
            <a:r>
              <a:rPr lang="en-US" sz="18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satMod val="20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satMod val="200000"/>
                  </a:schemeClr>
                </a:solidFill>
              </a:rPr>
              <a:t>merekayasa</a:t>
            </a:r>
            <a:r>
              <a:rPr lang="en-US" sz="18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satMod val="200000"/>
                  </a:schemeClr>
                </a:solidFill>
              </a:rPr>
              <a:t>bentuk</a:t>
            </a:r>
            <a:r>
              <a:rPr lang="en-US" sz="1800" dirty="0">
                <a:solidFill>
                  <a:schemeClr val="tx2">
                    <a:satMod val="200000"/>
                  </a:schemeClr>
                </a:solidFill>
              </a:rPr>
              <a:t> user interface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447800"/>
            <a:ext cx="4495800" cy="4648200"/>
          </a:xfrm>
        </p:spPr>
        <p:txBody>
          <a:bodyPr>
            <a:normAutofit lnSpcReduction="10000"/>
          </a:bodyPr>
          <a:lstStyle/>
          <a:p>
            <a:pPr marL="582930" indent="-514350" algn="just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Dialog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(simple and natural dialogue)</a:t>
            </a:r>
          </a:p>
          <a:p>
            <a:pPr marL="582930" indent="-514350" algn="just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/>
              <a:t>Berbicara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user </a:t>
            </a:r>
            <a:r>
              <a:rPr lang="en-US" i="1" dirty="0">
                <a:solidFill>
                  <a:srgbClr val="FFFF00"/>
                </a:solidFill>
              </a:rPr>
              <a:t>(speak the user language)</a:t>
            </a:r>
          </a:p>
          <a:p>
            <a:pPr marL="582930" indent="-514350" algn="just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ingatan</a:t>
            </a:r>
            <a:r>
              <a:rPr lang="en-US" dirty="0"/>
              <a:t> user </a:t>
            </a:r>
            <a:r>
              <a:rPr lang="en-US" i="1" dirty="0">
                <a:solidFill>
                  <a:srgbClr val="FFFF00"/>
                </a:solidFill>
              </a:rPr>
              <a:t>(minimize user memory load)</a:t>
            </a:r>
          </a:p>
          <a:p>
            <a:pPr marL="582930" indent="-514350" algn="just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(consistency)</a:t>
            </a:r>
          </a:p>
          <a:p>
            <a:pPr marL="582930" indent="-514350" algn="just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timbal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(system feedback)</a:t>
            </a:r>
          </a:p>
          <a:p>
            <a:pPr marL="41148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447800"/>
            <a:ext cx="4343400" cy="4572000"/>
          </a:xfrm>
        </p:spPr>
        <p:txBody>
          <a:bodyPr>
            <a:normAutofit lnSpcReduction="10000"/>
          </a:bodyPr>
          <a:lstStyle/>
          <a:p>
            <a:pPr marL="582930" indent="-514350" algn="just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(clearly mark exit)</a:t>
            </a:r>
          </a:p>
          <a:p>
            <a:pPr marL="582930" indent="-514350" algn="just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pintas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(shortcut)</a:t>
            </a:r>
          </a:p>
          <a:p>
            <a:pPr marL="582930" indent="-514350" algn="just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dirty="0" err="1"/>
              <a:t>Pesan-pesan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(good error message)</a:t>
            </a:r>
          </a:p>
          <a:p>
            <a:pPr marL="582930" indent="-514350" algn="just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(prevent errors)</a:t>
            </a:r>
          </a:p>
          <a:p>
            <a:pPr marL="582930" indent="-514350" algn="just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 startAt="6"/>
              <a:defRPr/>
            </a:pP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(help and documentation)</a:t>
            </a:r>
          </a:p>
          <a:p>
            <a:pPr marL="41148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en-US" dirty="0"/>
          </a:p>
        </p:txBody>
      </p:sp>
      <p:sp>
        <p:nvSpPr>
          <p:cNvPr id="33797" name="TextBox 5"/>
          <p:cNvSpPr txBox="1">
            <a:spLocks noChangeArrowheads="1"/>
          </p:cNvSpPr>
          <p:nvPr/>
        </p:nvSpPr>
        <p:spPr bwMode="auto">
          <a:xfrm>
            <a:off x="381000" y="6248400"/>
            <a:ext cx="822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id-ID"/>
              <a:t>* </a:t>
            </a:r>
            <a:r>
              <a:rPr lang="en-US" altLang="id-ID" i="1">
                <a:latin typeface="Courier New" panose="02070309020205020404" pitchFamily="49" charset="0"/>
                <a:cs typeface="Courier New" panose="02070309020205020404" pitchFamily="49" charset="0"/>
              </a:rPr>
              <a:t>heuristic : bermaksud menyelidiki sendiri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5AC80A5-3926-4AF7-990F-CEB751BD7F7C}" type="slidenum">
              <a:rPr lang="en-US" altLang="id-ID" smtClean="0">
                <a:solidFill>
                  <a:schemeClr val="tx2"/>
                </a:solidFill>
              </a:rPr>
              <a:pPr/>
              <a:t>14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HEURISTIK :</a:t>
            </a: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1. Dialog yang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Sederhana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dan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Alami</a:t>
            </a:r>
            <a:endParaRPr lang="en-US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algn="just" eaLnBrk="1" hangingPunct="1"/>
            <a:r>
              <a:rPr lang="en-US" altLang="id-ID" smtClean="0"/>
              <a:t>User interface harus seringkas mungkin  dan bersifat natural.</a:t>
            </a:r>
          </a:p>
          <a:p>
            <a:pPr algn="just" eaLnBrk="1" hangingPunct="1"/>
            <a:r>
              <a:rPr lang="en-US" altLang="id-ID" smtClean="0"/>
              <a:t>Setiap dialog seharusnya menghindari perintah-perintah yang tidak perlu dan tidak ada hubungannya dengan interface.</a:t>
            </a:r>
          </a:p>
          <a:p>
            <a:pPr algn="just" eaLnBrk="1" hangingPunct="1"/>
            <a:r>
              <a:rPr lang="en-US" altLang="id-ID" smtClean="0"/>
              <a:t>Setiap ciri atau elemen baru yang ditambahkan berarti satu masalah baru yang harus dipelajari oleh pengguna.</a:t>
            </a:r>
          </a:p>
          <a:p>
            <a:pPr algn="just" eaLnBrk="1" hangingPunct="1"/>
            <a:endParaRPr lang="en-US" altLang="id-ID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DCB39A2-2C30-4EE1-AF23-D753DD478B26}" type="slidenum">
              <a:rPr lang="en-US" altLang="id-ID" smtClean="0">
                <a:solidFill>
                  <a:schemeClr val="tx2"/>
                </a:solidFill>
              </a:rPr>
              <a:pPr/>
              <a:t>15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HEURISTIK :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1. Dialog yang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Sederhana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dan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Alami</a:t>
            </a:r>
            <a:endParaRPr lang="en-US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7561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id-ID" sz="3200" i="1" smtClean="0"/>
              <a:t>Pendekatan yang harus digunakan</a:t>
            </a:r>
            <a:r>
              <a:rPr lang="id-ID" altLang="id-ID" sz="3200" i="1" smtClean="0"/>
              <a:t> </a:t>
            </a:r>
            <a:r>
              <a:rPr lang="id-ID" altLang="id-ID" sz="3200" smtClean="0"/>
              <a:t>:</a:t>
            </a:r>
            <a:endParaRPr lang="id-ID" altLang="id-ID" smtClean="0"/>
          </a:p>
          <a:p>
            <a:pPr algn="just" eaLnBrk="1" hangingPunct="1"/>
            <a:r>
              <a:rPr lang="en-US" altLang="id-ID" smtClean="0"/>
              <a:t>Hanya menampilkan perintah yang diperlukan </a:t>
            </a:r>
          </a:p>
          <a:p>
            <a:pPr algn="just" eaLnBrk="1" hangingPunct="1"/>
            <a:r>
              <a:rPr lang="en-US" altLang="id-ID" smtClean="0"/>
              <a:t>Memperhatikan bentuk elemen grafik (user interface modern)</a:t>
            </a:r>
          </a:p>
          <a:p>
            <a:pPr algn="just" eaLnBrk="1" hangingPunct="1"/>
            <a:r>
              <a:rPr lang="en-US" altLang="id-ID" smtClean="0"/>
              <a:t>Penggunaan warna yang baik dan tidak berlebihan (sbg kategori, pembeda, penonjolan objek tertentu)</a:t>
            </a:r>
          </a:p>
          <a:p>
            <a:pPr algn="just" eaLnBrk="1" hangingPunct="1"/>
            <a:r>
              <a:rPr lang="en-US" altLang="id-ID" smtClean="0"/>
              <a:t>Desain layar dalam bentuk yang lebih ringkas</a:t>
            </a:r>
          </a:p>
          <a:p>
            <a:pPr algn="just" eaLnBrk="1" hangingPunct="1"/>
            <a:r>
              <a:rPr lang="en-US" altLang="id-ID" smtClean="0"/>
              <a:t>Dialog yang natural</a:t>
            </a:r>
          </a:p>
          <a:p>
            <a:pPr algn="just" eaLnBrk="1" hangingPunct="1"/>
            <a:endParaRPr lang="en-US" altLang="id-ID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DB40DCC-F515-4560-A626-E8A6955575CE}" type="slidenum">
              <a:rPr lang="en-US" altLang="id-ID" smtClean="0">
                <a:solidFill>
                  <a:schemeClr val="tx2"/>
                </a:solidFill>
              </a:rPr>
              <a:pPr/>
              <a:t>16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8686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HEURISTIK : 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2.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Berbicara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dengan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Bahasa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Pengguna</a:t>
            </a:r>
            <a:endParaRPr lang="en-US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sz="half" idx="1"/>
          </p:nvPr>
        </p:nvSpPr>
        <p:spPr>
          <a:xfrm>
            <a:off x="0" y="1676400"/>
            <a:ext cx="4495800" cy="5181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id-ID" sz="2400" smtClean="0">
                <a:latin typeface="Tahoma" panose="020B0604030504040204" pitchFamily="34" charset="0"/>
              </a:rPr>
              <a:t>Dialog seharusnya menggunakan bahasa yang dipahami oleh user.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id-ID" sz="2400" smtClean="0">
                <a:latin typeface="Tahoma" panose="020B0604030504040204" pitchFamily="34" charset="0"/>
              </a:rPr>
              <a:t>Perintah-perintah yang berorientasi mesin mestinya tidak digunakan sama sekali.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id-ID" sz="2400" smtClean="0">
                <a:latin typeface="Tahoma" panose="020B0604030504040204" pitchFamily="34" charset="0"/>
              </a:rPr>
              <a:t>Selain itu frasa-frasa yang digunakan harus mudah dipahami kebanyakan user, bukan hanya segelintir saja.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id-ID" sz="2400" smtClean="0">
                <a:latin typeface="Tahoma" panose="020B0604030504040204" pitchFamily="34" charset="0"/>
              </a:rPr>
              <a:t>Penggunaan singkatan dan bahasa yang tidak jelas juga harus dihindari karena dapat disalah tafsirkan sehingga membuat user keliru</a:t>
            </a:r>
          </a:p>
          <a:p>
            <a:pPr algn="just" eaLnBrk="1" hangingPunct="1">
              <a:lnSpc>
                <a:spcPct val="80000"/>
              </a:lnSpc>
            </a:pPr>
            <a:endParaRPr lang="en-US" altLang="id-ID" sz="2400" smtClean="0">
              <a:latin typeface="Tahoma" panose="020B0604030504040204" pitchFamily="34" charset="0"/>
            </a:endParaRPr>
          </a:p>
        </p:txBody>
      </p:sp>
      <p:sp>
        <p:nvSpPr>
          <p:cNvPr id="36868" name="Rectangle 4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267200" cy="4876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id-ID" sz="2400" smtClean="0">
                <a:latin typeface="Tahoma" panose="020B0604030504040204" pitchFamily="34" charset="0"/>
              </a:rPr>
              <a:t>Penggunaan </a:t>
            </a:r>
            <a:r>
              <a:rPr lang="en-US" altLang="id-ID" sz="2400" i="1" smtClean="0">
                <a:solidFill>
                  <a:srgbClr val="FFFF00"/>
                </a:solidFill>
                <a:latin typeface="Tahoma" panose="020B0604030504040204" pitchFamily="34" charset="0"/>
              </a:rPr>
              <a:t>metafora</a:t>
            </a:r>
            <a:r>
              <a:rPr lang="en-US" altLang="id-ID" sz="2400" smtClean="0">
                <a:latin typeface="Tahoma" panose="020B0604030504040204" pitchFamily="34" charset="0"/>
              </a:rPr>
              <a:t> merupakan salah satu pendekatan yang boleh digunakan.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id-ID" sz="2400" smtClean="0">
                <a:latin typeface="Tahoma" panose="020B0604030504040204" pitchFamily="34" charset="0"/>
              </a:rPr>
              <a:t>Objek yang tampil di layar, jenis perintah, jenis interaksi pengguna, cara sistem memberikan feedback dan sebagainya adalah berdasarkan frasa yang biasa digunakan, misalnya </a:t>
            </a:r>
            <a:r>
              <a:rPr lang="en-US" altLang="id-ID" sz="2400" i="1" smtClean="0">
                <a:solidFill>
                  <a:srgbClr val="FFFF00"/>
                </a:solidFill>
                <a:latin typeface="Tahoma" panose="020B0604030504040204" pitchFamily="34" charset="0"/>
              </a:rPr>
              <a:t>desktop, icon, menu, cut, copy and paste</a:t>
            </a:r>
            <a:r>
              <a:rPr lang="en-US" altLang="id-ID" sz="2400" smtClean="0">
                <a:latin typeface="Tahoma" panose="020B0604030504040204" pitchFamily="34" charset="0"/>
              </a:rPr>
              <a:t>.</a:t>
            </a:r>
            <a:endParaRPr lang="en-US" altLang="id-ID" sz="2400" smtClean="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75D5385-76A8-46B2-8FCC-30EB1C06B24C}" type="slidenum">
              <a:rPr lang="en-US" altLang="id-ID" smtClean="0">
                <a:solidFill>
                  <a:schemeClr val="tx2"/>
                </a:solidFill>
              </a:rPr>
              <a:pPr/>
              <a:t>17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15240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HEURISTIK :</a:t>
            </a: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3.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Mengurangi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Beban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Ingatan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Pengguna</a:t>
            </a:r>
            <a:endParaRPr lang="en-US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84350"/>
            <a:ext cx="8001000" cy="4572000"/>
          </a:xfrm>
        </p:spPr>
        <p:txBody>
          <a:bodyPr>
            <a:normAutofit lnSpcReduction="10000"/>
          </a:bodyPr>
          <a:lstStyle/>
          <a:p>
            <a:pPr marL="41148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User </a:t>
            </a:r>
            <a:r>
              <a:rPr lang="en-US" sz="2800" dirty="0" err="1"/>
              <a:t>seharusnya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dibebani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mengingat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menghapal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berinteraksi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.</a:t>
            </a:r>
          </a:p>
          <a:p>
            <a:pPr marL="41148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menu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mengurangi</a:t>
            </a:r>
            <a:r>
              <a:rPr lang="en-US" sz="2800" dirty="0"/>
              <a:t> </a:t>
            </a:r>
            <a:r>
              <a:rPr lang="en-US" sz="2800" dirty="0" err="1"/>
              <a:t>beban</a:t>
            </a:r>
            <a:r>
              <a:rPr lang="en-US" sz="2800" dirty="0"/>
              <a:t> user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.</a:t>
            </a:r>
          </a:p>
          <a:p>
            <a:pPr marL="41148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 err="1"/>
              <a:t>Aplikasi</a:t>
            </a:r>
            <a:r>
              <a:rPr lang="en-US" sz="2800" dirty="0"/>
              <a:t> yang </a:t>
            </a:r>
            <a:r>
              <a:rPr lang="en-US" sz="2800" dirty="0" err="1"/>
              <a:t>menggunakan</a:t>
            </a:r>
            <a:r>
              <a:rPr lang="en-US" sz="2800" dirty="0"/>
              <a:t> menu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memuaskan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fleksibel</a:t>
            </a:r>
            <a:r>
              <a:rPr lang="en-US" sz="2800" dirty="0"/>
              <a:t>.</a:t>
            </a:r>
          </a:p>
          <a:p>
            <a:pPr marL="41148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kasus-kasus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format </a:t>
            </a:r>
            <a:r>
              <a:rPr lang="en-US" sz="2800" dirty="0" err="1"/>
              <a:t>perintah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disampaikan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jelas</a:t>
            </a:r>
            <a:r>
              <a:rPr lang="en-US" sz="2800" dirty="0"/>
              <a:t>, </a:t>
            </a:r>
            <a:r>
              <a:rPr lang="en-US" sz="2800" dirty="0" err="1"/>
              <a:t>misalnya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DOS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menghapus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FF00"/>
                </a:solidFill>
              </a:rPr>
              <a:t>del</a:t>
            </a:r>
            <a:r>
              <a:rPr lang="en-US" sz="2800" i="1" dirty="0"/>
              <a:t> 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duplikasi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FF00"/>
                </a:solidFill>
              </a:rPr>
              <a:t>copy</a:t>
            </a:r>
          </a:p>
          <a:p>
            <a:pPr marL="41148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en-US" sz="3100" dirty="0">
              <a:latin typeface="Tahoma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8ECA4B7-F9CF-49F9-AAC4-491BFD1983F0}" type="slidenum">
              <a:rPr lang="en-US" altLang="id-ID" smtClean="0">
                <a:solidFill>
                  <a:schemeClr val="tx2"/>
                </a:solidFill>
              </a:rPr>
              <a:pPr/>
              <a:t>18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04800"/>
            <a:ext cx="80010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HEURISTIK :</a:t>
            </a:r>
            <a:br>
              <a:rPr lang="en-US" sz="44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4.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Konsisten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 algn="just" eaLnBrk="1" hangingPunct="1"/>
            <a:r>
              <a:rPr lang="en-US" altLang="id-ID" smtClean="0"/>
              <a:t>Ciri-ciri konsisten adalah dapat menghindarkan user dari rasa was-was atau ragu-ragu di saat menggunakan suatu perintah atau fungsi.</a:t>
            </a:r>
          </a:p>
          <a:p>
            <a:pPr algn="just" eaLnBrk="1" hangingPunct="1"/>
            <a:endParaRPr lang="en-US" altLang="id-ID" smtClean="0"/>
          </a:p>
          <a:p>
            <a:pPr algn="just" eaLnBrk="1" hangingPunct="1"/>
            <a:r>
              <a:rPr lang="en-US" altLang="id-ID" smtClean="0"/>
              <a:t>Disamping itu juga dapat mempercepat interaksi, misalnya perintah cetak dari windows dengan </a:t>
            </a:r>
            <a:r>
              <a:rPr lang="en-US" altLang="id-ID" i="1" smtClean="0">
                <a:solidFill>
                  <a:srgbClr val="FFFF00"/>
                </a:solidFill>
              </a:rPr>
              <a:t>File &gt; Print</a:t>
            </a:r>
            <a:r>
              <a:rPr lang="en-US" altLang="id-ID" b="1" smtClean="0"/>
              <a:t>.</a:t>
            </a:r>
          </a:p>
          <a:p>
            <a:pPr algn="just" eaLnBrk="1" hangingPunct="1"/>
            <a:endParaRPr lang="en-US" altLang="id-ID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57EDC1D-A9DE-4F9D-A5E3-76397684B65F}" type="slidenum">
              <a:rPr lang="en-US" altLang="id-ID" smtClean="0">
                <a:solidFill>
                  <a:schemeClr val="tx2"/>
                </a:solidFill>
              </a:rPr>
              <a:pPr/>
              <a:t>19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1809750"/>
            <a:ext cx="4016375" cy="6064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D" sz="4050" baseline="1207" dirty="0" err="1">
                <a:cs typeface="Times New Roman"/>
              </a:rPr>
              <a:t>Ca</a:t>
            </a:r>
            <a:r>
              <a:rPr lang="en-ID" sz="4050" spc="-22" baseline="1207" dirty="0" err="1">
                <a:cs typeface="Times New Roman"/>
              </a:rPr>
              <a:t>p</a:t>
            </a:r>
            <a:r>
              <a:rPr lang="en-ID" sz="4050" spc="-26" baseline="1207" dirty="0" err="1">
                <a:cs typeface="Times New Roman"/>
              </a:rPr>
              <a:t>a</a:t>
            </a:r>
            <a:r>
              <a:rPr lang="en-ID" sz="4050" spc="-7" baseline="1207" dirty="0" err="1">
                <a:cs typeface="Times New Roman"/>
              </a:rPr>
              <a:t>i</a:t>
            </a:r>
            <a:r>
              <a:rPr lang="en-ID" sz="4050" spc="-26" baseline="1207" dirty="0" err="1">
                <a:cs typeface="Times New Roman"/>
              </a:rPr>
              <a:t>a</a:t>
            </a:r>
            <a:r>
              <a:rPr lang="en-ID" sz="4050" baseline="1207" dirty="0" err="1">
                <a:cs typeface="Times New Roman"/>
              </a:rPr>
              <a:t>n</a:t>
            </a:r>
            <a:r>
              <a:rPr lang="en-ID" sz="4050" spc="11" baseline="1207" dirty="0">
                <a:cs typeface="Times New Roman"/>
              </a:rPr>
              <a:t> </a:t>
            </a:r>
            <a:r>
              <a:rPr lang="en-ID" sz="4050" spc="-7" baseline="1207" dirty="0" err="1">
                <a:cs typeface="Times New Roman"/>
              </a:rPr>
              <a:t>P</a:t>
            </a:r>
            <a:r>
              <a:rPr lang="en-ID" sz="4050" baseline="1207" dirty="0" err="1">
                <a:cs typeface="Times New Roman"/>
              </a:rPr>
              <a:t>e</a:t>
            </a:r>
            <a:r>
              <a:rPr lang="en-ID" sz="4050" spc="-14" baseline="1207" dirty="0" err="1">
                <a:cs typeface="Times New Roman"/>
              </a:rPr>
              <a:t>m</a:t>
            </a:r>
            <a:r>
              <a:rPr lang="en-ID" sz="4050" spc="-22" baseline="1207" dirty="0" err="1">
                <a:cs typeface="Times New Roman"/>
              </a:rPr>
              <a:t>b</a:t>
            </a:r>
            <a:r>
              <a:rPr lang="en-ID" sz="4050" spc="-11" baseline="1207" dirty="0" err="1">
                <a:cs typeface="Times New Roman"/>
              </a:rPr>
              <a:t>e</a:t>
            </a:r>
            <a:r>
              <a:rPr lang="en-ID" sz="4050" spc="-22" baseline="1207" dirty="0" err="1">
                <a:cs typeface="Times New Roman"/>
              </a:rPr>
              <a:t>l</a:t>
            </a:r>
            <a:r>
              <a:rPr lang="en-ID" sz="4050" spc="-14" baseline="1207" dirty="0" err="1">
                <a:cs typeface="Times New Roman"/>
              </a:rPr>
              <a:t>a</a:t>
            </a:r>
            <a:r>
              <a:rPr lang="en-ID" sz="4050" spc="-22" baseline="1207" dirty="0" err="1">
                <a:cs typeface="Times New Roman"/>
              </a:rPr>
              <a:t>j</a:t>
            </a:r>
            <a:r>
              <a:rPr lang="en-ID" sz="4050" spc="-14" baseline="1207" dirty="0" err="1">
                <a:cs typeface="Times New Roman"/>
              </a:rPr>
              <a:t>a</a:t>
            </a:r>
            <a:r>
              <a:rPr lang="en-ID" sz="4050" spc="-19" baseline="1207" dirty="0" err="1">
                <a:cs typeface="Times New Roman"/>
              </a:rPr>
              <a:t>r</a:t>
            </a:r>
            <a:r>
              <a:rPr lang="en-ID" sz="4050" spc="-26" baseline="1207" dirty="0" err="1">
                <a:cs typeface="Times New Roman"/>
              </a:rPr>
              <a:t>a</a:t>
            </a:r>
            <a:r>
              <a:rPr lang="en-ID" sz="4050" baseline="1207" dirty="0" err="1">
                <a:cs typeface="Times New Roman"/>
              </a:rPr>
              <a:t>n</a:t>
            </a:r>
            <a:endParaRPr lang="en-ID" sz="4050" dirty="0">
              <a:solidFill>
                <a:srgbClr val="FFFF00"/>
              </a:solidFill>
            </a:endParaRP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58913" y="2508250"/>
            <a:ext cx="3357562" cy="6207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ID" altLang="en-US" sz="1800" smtClean="0">
                <a:latin typeface="Signika"/>
                <a:cs typeface="Times New Roman" panose="02020603050405020304" pitchFamily="18" charset="0"/>
              </a:rPr>
              <a:t>Mampu menjelaskan daya guna</a:t>
            </a:r>
            <a:endParaRPr lang="en-ID" altLang="en-US" sz="1800" smtClean="0">
              <a:latin typeface="Signika"/>
            </a:endParaRPr>
          </a:p>
        </p:txBody>
      </p:sp>
      <p:grpSp>
        <p:nvGrpSpPr>
          <p:cNvPr id="20484" name="Google Shape;356;p47"/>
          <p:cNvGrpSpPr>
            <a:grpSpLocks/>
          </p:cNvGrpSpPr>
          <p:nvPr/>
        </p:nvGrpSpPr>
        <p:grpSpPr bwMode="auto">
          <a:xfrm>
            <a:off x="5394325" y="2120900"/>
            <a:ext cx="3348038" cy="2955925"/>
            <a:chOff x="3147275" y="533250"/>
            <a:chExt cx="4704657" cy="4155250"/>
          </a:xfrm>
        </p:grpSpPr>
        <p:sp>
          <p:nvSpPr>
            <p:cNvPr id="5" name="Google Shape;357;p47"/>
            <p:cNvSpPr/>
            <p:nvPr/>
          </p:nvSpPr>
          <p:spPr>
            <a:xfrm>
              <a:off x="7336628" y="4407318"/>
              <a:ext cx="182922" cy="225393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Google Shape;358;p47"/>
            <p:cNvSpPr/>
            <p:nvPr/>
          </p:nvSpPr>
          <p:spPr>
            <a:xfrm>
              <a:off x="3372582" y="772033"/>
              <a:ext cx="4479350" cy="3525937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Google Shape;359;p47"/>
            <p:cNvSpPr/>
            <p:nvPr/>
          </p:nvSpPr>
          <p:spPr>
            <a:xfrm>
              <a:off x="4247037" y="533250"/>
              <a:ext cx="443919" cy="299035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Google Shape;360;p47"/>
            <p:cNvSpPr/>
            <p:nvPr/>
          </p:nvSpPr>
          <p:spPr>
            <a:xfrm>
              <a:off x="4733340" y="863528"/>
              <a:ext cx="113768" cy="84801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Google Shape;361;p47"/>
            <p:cNvSpPr/>
            <p:nvPr/>
          </p:nvSpPr>
          <p:spPr>
            <a:xfrm>
              <a:off x="6839171" y="1321008"/>
              <a:ext cx="245383" cy="14505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Google Shape;362;p47"/>
            <p:cNvSpPr/>
            <p:nvPr/>
          </p:nvSpPr>
          <p:spPr>
            <a:xfrm>
              <a:off x="7115784" y="1222817"/>
              <a:ext cx="73614" cy="75875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Google Shape;363;p47"/>
            <p:cNvSpPr/>
            <p:nvPr/>
          </p:nvSpPr>
          <p:spPr>
            <a:xfrm>
              <a:off x="3147275" y="2996943"/>
              <a:ext cx="535381" cy="1441617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Google Shape;364;p47"/>
            <p:cNvSpPr/>
            <p:nvPr/>
          </p:nvSpPr>
          <p:spPr>
            <a:xfrm>
              <a:off x="3736194" y="3050501"/>
              <a:ext cx="588919" cy="1162667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Google Shape;365;p47"/>
            <p:cNvSpPr/>
            <p:nvPr/>
          </p:nvSpPr>
          <p:spPr>
            <a:xfrm>
              <a:off x="3653656" y="2581864"/>
              <a:ext cx="604533" cy="1600062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Google Shape;366;p47"/>
            <p:cNvSpPr/>
            <p:nvPr/>
          </p:nvSpPr>
          <p:spPr>
            <a:xfrm>
              <a:off x="3321274" y="3722215"/>
              <a:ext cx="283306" cy="484258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Google Shape;367;p47"/>
            <p:cNvSpPr/>
            <p:nvPr/>
          </p:nvSpPr>
          <p:spPr>
            <a:xfrm>
              <a:off x="3838808" y="3574929"/>
              <a:ext cx="198538" cy="571291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Google Shape;368;p47"/>
            <p:cNvSpPr/>
            <p:nvPr/>
          </p:nvSpPr>
          <p:spPr>
            <a:xfrm>
              <a:off x="3448427" y="4143988"/>
              <a:ext cx="533149" cy="488722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Google Shape;369;p47"/>
            <p:cNvSpPr/>
            <p:nvPr/>
          </p:nvSpPr>
          <p:spPr>
            <a:xfrm>
              <a:off x="3448427" y="4266727"/>
              <a:ext cx="533149" cy="127201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Google Shape;370;p47"/>
            <p:cNvSpPr/>
            <p:nvPr/>
          </p:nvSpPr>
          <p:spPr>
            <a:xfrm>
              <a:off x="3448427" y="4266727"/>
              <a:ext cx="533149" cy="31242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Google Shape;371;p47"/>
            <p:cNvSpPr/>
            <p:nvPr/>
          </p:nvSpPr>
          <p:spPr>
            <a:xfrm>
              <a:off x="4842647" y="1202732"/>
              <a:ext cx="187383" cy="801147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Google Shape;372;p47"/>
            <p:cNvSpPr/>
            <p:nvPr/>
          </p:nvSpPr>
          <p:spPr>
            <a:xfrm>
              <a:off x="4951954" y="1068835"/>
              <a:ext cx="644687" cy="435164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Google Shape;373;p47"/>
            <p:cNvSpPr/>
            <p:nvPr/>
          </p:nvSpPr>
          <p:spPr>
            <a:xfrm>
              <a:off x="4880570" y="1809729"/>
              <a:ext cx="73614" cy="129433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Google Shape;374;p47"/>
            <p:cNvSpPr/>
            <p:nvPr/>
          </p:nvSpPr>
          <p:spPr>
            <a:xfrm>
              <a:off x="4775724" y="1789645"/>
              <a:ext cx="171769" cy="174065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Google Shape;375;p47"/>
            <p:cNvSpPr/>
            <p:nvPr/>
          </p:nvSpPr>
          <p:spPr>
            <a:xfrm>
              <a:off x="3861116" y="2247123"/>
              <a:ext cx="760687" cy="914958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Google Shape;376;p47"/>
            <p:cNvSpPr/>
            <p:nvPr/>
          </p:nvSpPr>
          <p:spPr>
            <a:xfrm>
              <a:off x="4193498" y="2289524"/>
              <a:ext cx="412688" cy="830157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Google Shape;377;p47"/>
            <p:cNvSpPr/>
            <p:nvPr/>
          </p:nvSpPr>
          <p:spPr>
            <a:xfrm>
              <a:off x="4461189" y="3110755"/>
              <a:ext cx="303382" cy="1521955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Google Shape;378;p47"/>
            <p:cNvSpPr/>
            <p:nvPr/>
          </p:nvSpPr>
          <p:spPr>
            <a:xfrm>
              <a:off x="4081961" y="3097366"/>
              <a:ext cx="495227" cy="1537576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Google Shape;379;p47"/>
            <p:cNvSpPr/>
            <p:nvPr/>
          </p:nvSpPr>
          <p:spPr>
            <a:xfrm>
              <a:off x="4233652" y="3095133"/>
              <a:ext cx="528688" cy="923885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Google Shape;380;p47"/>
            <p:cNvSpPr/>
            <p:nvPr/>
          </p:nvSpPr>
          <p:spPr>
            <a:xfrm>
              <a:off x="4240344" y="3095133"/>
              <a:ext cx="492997" cy="669482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Google Shape;381;p47"/>
            <p:cNvSpPr/>
            <p:nvPr/>
          </p:nvSpPr>
          <p:spPr>
            <a:xfrm>
              <a:off x="4095345" y="1932468"/>
              <a:ext cx="745071" cy="1314415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Google Shape;382;p47"/>
            <p:cNvSpPr/>
            <p:nvPr/>
          </p:nvSpPr>
          <p:spPr>
            <a:xfrm>
              <a:off x="4213575" y="2271672"/>
              <a:ext cx="254306" cy="403920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Google Shape;383;p47"/>
            <p:cNvSpPr/>
            <p:nvPr/>
          </p:nvSpPr>
          <p:spPr>
            <a:xfrm>
              <a:off x="4392035" y="2381020"/>
              <a:ext cx="46846" cy="84801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Google Shape;384;p47"/>
            <p:cNvSpPr/>
            <p:nvPr/>
          </p:nvSpPr>
          <p:spPr>
            <a:xfrm>
              <a:off x="4211344" y="2410031"/>
              <a:ext cx="69153" cy="80338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Google Shape;385;p47"/>
            <p:cNvSpPr/>
            <p:nvPr/>
          </p:nvSpPr>
          <p:spPr>
            <a:xfrm>
              <a:off x="4173421" y="2231503"/>
              <a:ext cx="323460" cy="22539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Google Shape;386;p47"/>
            <p:cNvSpPr/>
            <p:nvPr/>
          </p:nvSpPr>
          <p:spPr>
            <a:xfrm>
              <a:off x="4189037" y="3436570"/>
              <a:ext cx="153921" cy="182992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Google Shape;387;p47"/>
            <p:cNvSpPr/>
            <p:nvPr/>
          </p:nvSpPr>
          <p:spPr>
            <a:xfrm>
              <a:off x="4945261" y="3371853"/>
              <a:ext cx="584457" cy="1260858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Google Shape;388;p47"/>
            <p:cNvSpPr/>
            <p:nvPr/>
          </p:nvSpPr>
          <p:spPr>
            <a:xfrm>
              <a:off x="5895562" y="3371853"/>
              <a:ext cx="586689" cy="1260858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Google Shape;389;p47"/>
            <p:cNvSpPr/>
            <p:nvPr/>
          </p:nvSpPr>
          <p:spPr>
            <a:xfrm>
              <a:off x="5895562" y="3371853"/>
              <a:ext cx="586689" cy="1260858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Google Shape;390;p47"/>
            <p:cNvSpPr/>
            <p:nvPr/>
          </p:nvSpPr>
          <p:spPr>
            <a:xfrm>
              <a:off x="5364643" y="3764615"/>
              <a:ext cx="702688" cy="486490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Google Shape;391;p47"/>
            <p:cNvSpPr/>
            <p:nvPr/>
          </p:nvSpPr>
          <p:spPr>
            <a:xfrm>
              <a:off x="5246413" y="1222817"/>
              <a:ext cx="936916" cy="2635526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Google Shape;392;p47"/>
            <p:cNvSpPr/>
            <p:nvPr/>
          </p:nvSpPr>
          <p:spPr>
            <a:xfrm>
              <a:off x="5391412" y="1222817"/>
              <a:ext cx="644688" cy="682871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Google Shape;393;p47"/>
            <p:cNvSpPr/>
            <p:nvPr/>
          </p:nvSpPr>
          <p:spPr>
            <a:xfrm>
              <a:off x="5418181" y="1222817"/>
              <a:ext cx="586689" cy="582448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Google Shape;394;p47"/>
            <p:cNvSpPr/>
            <p:nvPr/>
          </p:nvSpPr>
          <p:spPr>
            <a:xfrm>
              <a:off x="5478412" y="1341091"/>
              <a:ext cx="198536" cy="464174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Google Shape;395;p47"/>
            <p:cNvSpPr/>
            <p:nvPr/>
          </p:nvSpPr>
          <p:spPr>
            <a:xfrm>
              <a:off x="5378027" y="2434578"/>
              <a:ext cx="669226" cy="671714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Google Shape;396;p47"/>
            <p:cNvSpPr/>
            <p:nvPr/>
          </p:nvSpPr>
          <p:spPr>
            <a:xfrm>
              <a:off x="5378027" y="2398872"/>
              <a:ext cx="669226" cy="669482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Google Shape;397;p47"/>
            <p:cNvSpPr/>
            <p:nvPr/>
          </p:nvSpPr>
          <p:spPr>
            <a:xfrm>
              <a:off x="5710410" y="2398872"/>
              <a:ext cx="336843" cy="669482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6" name="Google Shape;398;p47"/>
            <p:cNvSpPr/>
            <p:nvPr/>
          </p:nvSpPr>
          <p:spPr>
            <a:xfrm>
              <a:off x="5485103" y="2505990"/>
              <a:ext cx="457305" cy="457480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Google Shape;399;p47"/>
            <p:cNvSpPr/>
            <p:nvPr/>
          </p:nvSpPr>
          <p:spPr>
            <a:xfrm>
              <a:off x="5427104" y="4251105"/>
              <a:ext cx="573304" cy="167371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Google Shape;400;p47"/>
            <p:cNvSpPr/>
            <p:nvPr/>
          </p:nvSpPr>
          <p:spPr>
            <a:xfrm>
              <a:off x="5877716" y="4251105"/>
              <a:ext cx="122692" cy="167371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Google Shape;401;p47"/>
            <p:cNvSpPr/>
            <p:nvPr/>
          </p:nvSpPr>
          <p:spPr>
            <a:xfrm>
              <a:off x="5625641" y="3340610"/>
              <a:ext cx="178460" cy="1296564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Google Shape;402;p47"/>
            <p:cNvSpPr/>
            <p:nvPr/>
          </p:nvSpPr>
          <p:spPr>
            <a:xfrm>
              <a:off x="5717101" y="3338379"/>
              <a:ext cx="87000" cy="1298795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1" name="Google Shape;403;p47"/>
            <p:cNvSpPr/>
            <p:nvPr/>
          </p:nvSpPr>
          <p:spPr>
            <a:xfrm>
              <a:off x="5516334" y="2543928"/>
              <a:ext cx="426074" cy="419542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Google Shape;404;p47"/>
            <p:cNvSpPr/>
            <p:nvPr/>
          </p:nvSpPr>
          <p:spPr>
            <a:xfrm>
              <a:off x="4021730" y="2630959"/>
              <a:ext cx="323460" cy="868095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Google Shape;405;p47"/>
            <p:cNvSpPr/>
            <p:nvPr/>
          </p:nvSpPr>
          <p:spPr>
            <a:xfrm>
              <a:off x="6807940" y="4407318"/>
              <a:ext cx="182922" cy="225393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Google Shape;406;p47"/>
            <p:cNvSpPr/>
            <p:nvPr/>
          </p:nvSpPr>
          <p:spPr>
            <a:xfrm>
              <a:off x="6816863" y="3465580"/>
              <a:ext cx="109306" cy="207540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Google Shape;407;p47"/>
            <p:cNvSpPr/>
            <p:nvPr/>
          </p:nvSpPr>
          <p:spPr>
            <a:xfrm>
              <a:off x="6270328" y="2532769"/>
              <a:ext cx="742841" cy="71857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Google Shape;408;p47"/>
            <p:cNvSpPr/>
            <p:nvPr/>
          </p:nvSpPr>
          <p:spPr>
            <a:xfrm>
              <a:off x="6850324" y="2492600"/>
              <a:ext cx="542073" cy="785525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Google Shape;409;p47"/>
            <p:cNvSpPr/>
            <p:nvPr/>
          </p:nvSpPr>
          <p:spPr>
            <a:xfrm>
              <a:off x="6687479" y="3258041"/>
              <a:ext cx="481842" cy="1213994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Google Shape;410;p47"/>
            <p:cNvSpPr/>
            <p:nvPr/>
          </p:nvSpPr>
          <p:spPr>
            <a:xfrm>
              <a:off x="6997553" y="3211177"/>
              <a:ext cx="481842" cy="1265321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Google Shape;411;p47"/>
            <p:cNvSpPr/>
            <p:nvPr/>
          </p:nvSpPr>
          <p:spPr>
            <a:xfrm>
              <a:off x="6836939" y="2492600"/>
              <a:ext cx="564381" cy="830157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Google Shape;412;p47"/>
            <p:cNvSpPr/>
            <p:nvPr/>
          </p:nvSpPr>
          <p:spPr>
            <a:xfrm>
              <a:off x="7135860" y="2499295"/>
              <a:ext cx="301152" cy="1024306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Google Shape;413;p47"/>
            <p:cNvSpPr/>
            <p:nvPr/>
          </p:nvSpPr>
          <p:spPr>
            <a:xfrm>
              <a:off x="6772248" y="2526075"/>
              <a:ext cx="287766" cy="955127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Google Shape;414;p47"/>
            <p:cNvSpPr/>
            <p:nvPr/>
          </p:nvSpPr>
          <p:spPr>
            <a:xfrm>
              <a:off x="7073399" y="2209187"/>
              <a:ext cx="189615" cy="236550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Google Shape;415;p47"/>
            <p:cNvSpPr/>
            <p:nvPr/>
          </p:nvSpPr>
          <p:spPr>
            <a:xfrm>
              <a:off x="6926169" y="2133312"/>
              <a:ext cx="287768" cy="301266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Google Shape;416;p47"/>
            <p:cNvSpPr/>
            <p:nvPr/>
          </p:nvSpPr>
          <p:spPr>
            <a:xfrm>
              <a:off x="6937324" y="2186871"/>
              <a:ext cx="225305" cy="388299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Google Shape;417;p47"/>
            <p:cNvSpPr/>
            <p:nvPr/>
          </p:nvSpPr>
          <p:spPr>
            <a:xfrm>
              <a:off x="6888247" y="2142238"/>
              <a:ext cx="305612" cy="176296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Google Shape;418;p47"/>
            <p:cNvSpPr/>
            <p:nvPr/>
          </p:nvSpPr>
          <p:spPr>
            <a:xfrm>
              <a:off x="7129168" y="2285061"/>
              <a:ext cx="55768" cy="71411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Google Shape;419;p47"/>
            <p:cNvSpPr/>
            <p:nvPr/>
          </p:nvSpPr>
          <p:spPr>
            <a:xfrm>
              <a:off x="6968554" y="2309608"/>
              <a:ext cx="31231" cy="87033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Google Shape;420;p47"/>
            <p:cNvSpPr/>
            <p:nvPr/>
          </p:nvSpPr>
          <p:spPr>
            <a:xfrm>
              <a:off x="7053323" y="2635423"/>
              <a:ext cx="129384" cy="555671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Google Shape;421;p47"/>
            <p:cNvSpPr/>
            <p:nvPr/>
          </p:nvSpPr>
          <p:spPr>
            <a:xfrm>
              <a:off x="7033245" y="2615339"/>
              <a:ext cx="133845" cy="553438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Google Shape;422;p47"/>
            <p:cNvSpPr/>
            <p:nvPr/>
          </p:nvSpPr>
          <p:spPr>
            <a:xfrm>
              <a:off x="7060014" y="2572938"/>
              <a:ext cx="44615" cy="46864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Google Shape;423;p47"/>
            <p:cNvSpPr/>
            <p:nvPr/>
          </p:nvSpPr>
          <p:spPr>
            <a:xfrm>
              <a:off x="7097938" y="2490369"/>
              <a:ext cx="91460" cy="140590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Google Shape;424;p47"/>
            <p:cNvSpPr/>
            <p:nvPr/>
          </p:nvSpPr>
          <p:spPr>
            <a:xfrm>
              <a:off x="6995323" y="2510453"/>
              <a:ext cx="78076" cy="11827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Google Shape;425;p47"/>
            <p:cNvSpPr/>
            <p:nvPr/>
          </p:nvSpPr>
          <p:spPr>
            <a:xfrm>
              <a:off x="6082945" y="2445737"/>
              <a:ext cx="1186760" cy="1184982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Google Shape;426;p47"/>
            <p:cNvSpPr/>
            <p:nvPr/>
          </p:nvSpPr>
          <p:spPr>
            <a:xfrm>
              <a:off x="6250252" y="2613107"/>
              <a:ext cx="849916" cy="850243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Google Shape;427;p47"/>
            <p:cNvSpPr/>
            <p:nvPr/>
          </p:nvSpPr>
          <p:spPr>
            <a:xfrm>
              <a:off x="6540250" y="2492600"/>
              <a:ext cx="156153" cy="17406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Google Shape;428;p47"/>
            <p:cNvSpPr/>
            <p:nvPr/>
          </p:nvSpPr>
          <p:spPr>
            <a:xfrm>
              <a:off x="6633941" y="2492600"/>
              <a:ext cx="702686" cy="504343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Google Shape;429;p47"/>
            <p:cNvSpPr/>
            <p:nvPr/>
          </p:nvSpPr>
          <p:spPr>
            <a:xfrm>
              <a:off x="5188414" y="1202732"/>
              <a:ext cx="176229" cy="167371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Google Shape;430;p47"/>
            <p:cNvSpPr/>
            <p:nvPr/>
          </p:nvSpPr>
          <p:spPr>
            <a:xfrm>
              <a:off x="5128183" y="1146942"/>
              <a:ext cx="294459" cy="274487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Google Shape;431;p47"/>
            <p:cNvSpPr/>
            <p:nvPr/>
          </p:nvSpPr>
          <p:spPr>
            <a:xfrm>
              <a:off x="3368120" y="4634941"/>
              <a:ext cx="4352197" cy="53559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lIns="68569" tIns="68569" rIns="68569" bIns="68569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5" name="Subtitle 4"/>
          <p:cNvSpPr txBox="1">
            <a:spLocks/>
          </p:cNvSpPr>
          <p:nvPr/>
        </p:nvSpPr>
        <p:spPr>
          <a:xfrm>
            <a:off x="4133850" y="1009650"/>
            <a:ext cx="1720850" cy="38417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>
                <a:solidFill>
                  <a:prstClr val="black"/>
                </a:solidFill>
              </a:rPr>
              <a:t>PROGRAM STUDI</a:t>
            </a:r>
          </a:p>
          <a:p>
            <a:pPr algn="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B9BD5">
                    <a:lumMod val="75000"/>
                  </a:srgbClr>
                </a:solidFill>
              </a:rPr>
              <a:t>TEKNIK INFORMATIKA – S1</a:t>
            </a:r>
            <a:endParaRPr lang="en-ID" sz="788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2" name="Subtitle 4"/>
          <p:cNvSpPr txBox="1">
            <a:spLocks/>
          </p:cNvSpPr>
          <p:nvPr/>
        </p:nvSpPr>
        <p:spPr>
          <a:xfrm>
            <a:off x="7137400" y="1066800"/>
            <a:ext cx="1509713" cy="325438"/>
          </a:xfrm>
          <a:prstGeom prst="rect">
            <a:avLst/>
          </a:prstGeom>
        </p:spPr>
        <p:txBody>
          <a:bodyPr lIns="68580" tIns="34290" rIns="68580" bIns="3429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25" b="1" dirty="0">
                <a:solidFill>
                  <a:srgbClr val="5B9BD5">
                    <a:lumMod val="75000"/>
                  </a:srgbClr>
                </a:solidFill>
              </a:rPr>
              <a:t>INTERAKSI MANUSIA DAN KOMPUTER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HEURISTIK :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5.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Sistem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Timbal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Balik</a:t>
            </a:r>
            <a:endParaRPr lang="en-US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lnSpcReduction="10000"/>
          </a:bodyPr>
          <a:lstStyle/>
          <a:p>
            <a:pPr marL="411480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seharusnya</a:t>
            </a:r>
            <a:r>
              <a:rPr lang="en-US" sz="2800" dirty="0"/>
              <a:t> </a:t>
            </a:r>
            <a:r>
              <a:rPr lang="en-US" sz="2800" dirty="0" err="1"/>
              <a:t>memberitahu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segala</a:t>
            </a:r>
            <a:r>
              <a:rPr lang="en-US" sz="2800" dirty="0"/>
              <a:t> </a:t>
            </a:r>
            <a:r>
              <a:rPr lang="en-US" sz="2800" dirty="0" err="1"/>
              <a:t>aktifitas</a:t>
            </a:r>
            <a:r>
              <a:rPr lang="en-US" sz="2800" dirty="0"/>
              <a:t> yang </a:t>
            </a:r>
            <a:r>
              <a:rPr lang="en-US" sz="2800" dirty="0" err="1"/>
              <a:t>sedang</a:t>
            </a:r>
            <a:r>
              <a:rPr lang="en-US" sz="2800" dirty="0"/>
              <a:t> </a:t>
            </a:r>
            <a:r>
              <a:rPr lang="en-US" sz="2800" dirty="0" err="1"/>
              <a:t>berlaku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status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(</a:t>
            </a:r>
            <a:r>
              <a:rPr lang="en-US" sz="2800" dirty="0" err="1"/>
              <a:t>menunggu</a:t>
            </a:r>
            <a:r>
              <a:rPr lang="en-US" sz="2800" dirty="0"/>
              <a:t> input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, </a:t>
            </a:r>
            <a:r>
              <a:rPr lang="en-US" sz="2800" dirty="0" err="1"/>
              <a:t>memproses</a:t>
            </a:r>
            <a:r>
              <a:rPr lang="en-US" sz="2800" dirty="0"/>
              <a:t> input, </a:t>
            </a:r>
            <a:r>
              <a:rPr lang="en-US" sz="2800" dirty="0" err="1"/>
              <a:t>menampilkan</a:t>
            </a:r>
            <a:r>
              <a:rPr lang="en-US" sz="2800" dirty="0"/>
              <a:t> output,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sebagainya</a:t>
            </a:r>
            <a:r>
              <a:rPr lang="en-US" sz="2800" dirty="0"/>
              <a:t>).</a:t>
            </a:r>
          </a:p>
          <a:p>
            <a:pPr marL="411480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 err="1"/>
              <a:t>Jangka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umpan</a:t>
            </a:r>
            <a:r>
              <a:rPr lang="en-US" sz="2800" dirty="0"/>
              <a:t> </a:t>
            </a:r>
            <a:r>
              <a:rPr lang="en-US" sz="2800" dirty="0" err="1"/>
              <a:t>balik</a:t>
            </a:r>
            <a:r>
              <a:rPr lang="en-US" sz="2800" dirty="0"/>
              <a:t> </a:t>
            </a:r>
            <a:r>
              <a:rPr lang="en-US" sz="2800" dirty="0" err="1"/>
              <a:t>bergantung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yang </a:t>
            </a:r>
            <a:r>
              <a:rPr lang="en-US" sz="2800" dirty="0" err="1"/>
              <a:t>memerlukannya</a:t>
            </a:r>
            <a:r>
              <a:rPr lang="en-US" sz="2800" dirty="0"/>
              <a:t>.</a:t>
            </a:r>
          </a:p>
          <a:p>
            <a:pPr marL="411480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, user interface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memberitahu</a:t>
            </a:r>
            <a:r>
              <a:rPr lang="en-US" sz="2800" dirty="0"/>
              <a:t> status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kerusakan</a:t>
            </a:r>
            <a:r>
              <a:rPr lang="en-US" sz="2800" dirty="0"/>
              <a:t>, </a:t>
            </a:r>
            <a:r>
              <a:rPr lang="en-US" sz="2800" dirty="0" err="1"/>
              <a:t>misalnya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FF00"/>
                </a:solidFill>
              </a:rPr>
              <a:t>status bar  </a:t>
            </a:r>
            <a:r>
              <a:rPr lang="en-US" sz="2800" dirty="0" err="1"/>
              <a:t>pada</a:t>
            </a:r>
            <a:r>
              <a:rPr lang="en-US" sz="2800" dirty="0"/>
              <a:t> Microsoft word. </a:t>
            </a:r>
          </a:p>
          <a:p>
            <a:pPr marL="41148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  <p:pic>
        <p:nvPicPr>
          <p:cNvPr id="3994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6172200"/>
            <a:ext cx="8382000" cy="533400"/>
          </a:xfrm>
          <a:noFill/>
        </p:spPr>
      </p:pic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156632D-3FFE-43A4-8DDA-B65D18A6FC78}" type="slidenum">
              <a:rPr lang="en-US" altLang="id-ID" smtClean="0">
                <a:solidFill>
                  <a:schemeClr val="tx2"/>
                </a:solidFill>
              </a:rPr>
              <a:pPr/>
              <a:t>20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HEURISTIK :</a:t>
            </a: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6.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Jalan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Keluar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yang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Jelas</a:t>
            </a:r>
            <a:endParaRPr lang="en-US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382000" cy="3657600"/>
          </a:xfrm>
        </p:spPr>
        <p:txBody>
          <a:bodyPr/>
          <a:lstStyle/>
          <a:p>
            <a:pPr algn="just" eaLnBrk="1" hangingPunct="1"/>
            <a:r>
              <a:rPr lang="en-US" altLang="id-ID" sz="2800" smtClean="0"/>
              <a:t>Sistem seharusnya dapat memberikan penjelasan tentang kondisi dan solusi untuk menghindari user terperangkap dalam aktivitas/situasi, dan tampilan-tampilan yang tidak diinginkan, pada saat berinteraksi dengan sistem.</a:t>
            </a:r>
          </a:p>
          <a:p>
            <a:pPr algn="just" eaLnBrk="1" hangingPunct="1"/>
            <a:r>
              <a:rPr lang="en-US" altLang="id-ID" sz="2800" smtClean="0"/>
              <a:t>Apabila user melakukan kesalahan dalam memilih perintah maka ia dapat keluar dari kesalahan tanpa ada masalah, misalnya perintah </a:t>
            </a:r>
            <a:r>
              <a:rPr lang="en-US" altLang="id-ID" sz="2800" i="1" smtClean="0">
                <a:solidFill>
                  <a:srgbClr val="FFFF00"/>
                </a:solidFill>
              </a:rPr>
              <a:t>Undo</a:t>
            </a:r>
            <a:r>
              <a:rPr lang="en-US" altLang="id-ID" sz="2800" i="1" smtClean="0"/>
              <a:t>.</a:t>
            </a:r>
            <a:endParaRPr lang="en-US" altLang="id-ID" sz="2800" smtClean="0"/>
          </a:p>
        </p:txBody>
      </p:sp>
      <p:pic>
        <p:nvPicPr>
          <p:cNvPr id="40964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5334000"/>
            <a:ext cx="8382000" cy="1371600"/>
          </a:xfrm>
          <a:noFill/>
        </p:spPr>
      </p:pic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CDF9F96-00D0-43A4-B145-8FBEFD411E79}" type="slidenum">
              <a:rPr lang="en-US" altLang="id-ID" smtClean="0">
                <a:solidFill>
                  <a:schemeClr val="tx2"/>
                </a:solidFill>
              </a:rPr>
              <a:pPr/>
              <a:t>21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HEURISTIK :</a:t>
            </a:r>
            <a:br>
              <a:rPr lang="en-US" sz="44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7.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Jalan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Pintas</a:t>
            </a:r>
            <a:endParaRPr lang="en-US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3810000"/>
          </a:xfrm>
        </p:spPr>
        <p:txBody>
          <a:bodyPr/>
          <a:lstStyle/>
          <a:p>
            <a:pPr algn="just" eaLnBrk="1" hangingPunct="1"/>
            <a:r>
              <a:rPr lang="en-US" altLang="id-ID" sz="2800" smtClean="0"/>
              <a:t>Demi kemudahan dan kecepatan interaksi di dalam menggunakan suatu sistem maka sudah seharusnya bila tersedia </a:t>
            </a:r>
            <a:r>
              <a:rPr lang="en-US" altLang="id-ID" sz="2800" i="1" smtClean="0">
                <a:solidFill>
                  <a:srgbClr val="FFFF00"/>
                </a:solidFill>
              </a:rPr>
              <a:t>shortcut</a:t>
            </a:r>
            <a:r>
              <a:rPr lang="en-US" altLang="id-ID" sz="2800" smtClean="0"/>
              <a:t>.</a:t>
            </a:r>
          </a:p>
          <a:p>
            <a:pPr algn="just" eaLnBrk="1" hangingPunct="1"/>
            <a:r>
              <a:rPr lang="en-US" altLang="id-ID" sz="2800" smtClean="0"/>
              <a:t>Berguna untuk membantu user agar dapat menggunakan berbagai fungsi dengan mudah.</a:t>
            </a:r>
          </a:p>
          <a:p>
            <a:pPr algn="just" eaLnBrk="1" hangingPunct="1"/>
            <a:r>
              <a:rPr lang="en-US" altLang="id-ID" sz="2800" smtClean="0"/>
              <a:t>Jalan pintas yang sering digunakan adalah seperti aplikasi yang tersedia di desktop yang dengan </a:t>
            </a:r>
            <a:r>
              <a:rPr lang="en-US" altLang="id-ID" sz="2800" i="1" smtClean="0">
                <a:solidFill>
                  <a:srgbClr val="FFFF00"/>
                </a:solidFill>
              </a:rPr>
              <a:t>double click mouse </a:t>
            </a:r>
            <a:r>
              <a:rPr lang="en-US" altLang="id-ID" sz="2800" smtClean="0"/>
              <a:t>maka aplikasi bisa dijalankan.</a:t>
            </a:r>
          </a:p>
        </p:txBody>
      </p:sp>
      <p:pic>
        <p:nvPicPr>
          <p:cNvPr id="41988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5334000"/>
            <a:ext cx="8001000" cy="1371600"/>
          </a:xfrm>
          <a:noFill/>
        </p:spPr>
      </p:pic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DFC1D84-6E99-4824-8479-80ADD0B4D53E}" type="slidenum">
              <a:rPr lang="en-US" altLang="id-ID" smtClean="0">
                <a:solidFill>
                  <a:schemeClr val="tx2"/>
                </a:solidFill>
              </a:rPr>
              <a:pPr/>
              <a:t>22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533400" y="152400"/>
            <a:ext cx="82296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HEURISTIK :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8.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Pesan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Kesalahan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yang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Baik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(error message)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5029200"/>
          </a:xfrm>
        </p:spPr>
        <p:txBody>
          <a:bodyPr>
            <a:normAutofit fontScale="92500" lnSpcReduction="10000"/>
          </a:bodyPr>
          <a:lstStyle/>
          <a:p>
            <a:pPr marL="41148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pemberitahuan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user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bermasalah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pPr marL="411480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808038" lvl="1" indent="-366713" algn="just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000" dirty="0" err="1"/>
              <a:t>Pesan</a:t>
            </a:r>
            <a:r>
              <a:rPr lang="en-US" sz="3000" dirty="0"/>
              <a:t> </a:t>
            </a:r>
            <a:r>
              <a:rPr lang="en-US" sz="3000" dirty="0" err="1"/>
              <a:t>kesalahan</a:t>
            </a:r>
            <a:r>
              <a:rPr lang="en-US" sz="3000" dirty="0"/>
              <a:t> yang </a:t>
            </a:r>
            <a:r>
              <a:rPr lang="en-US" sz="3000" dirty="0" err="1"/>
              <a:t>digunakan</a:t>
            </a:r>
            <a:r>
              <a:rPr lang="en-US" sz="3000" dirty="0"/>
              <a:t> </a:t>
            </a:r>
            <a:r>
              <a:rPr lang="en-US" sz="3000" dirty="0" err="1"/>
              <a:t>harus</a:t>
            </a:r>
            <a:r>
              <a:rPr lang="en-US" sz="3000" dirty="0"/>
              <a:t> </a:t>
            </a:r>
            <a:r>
              <a:rPr lang="en-US" sz="3000" dirty="0" err="1"/>
              <a:t>jelas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mudah</a:t>
            </a:r>
            <a:r>
              <a:rPr lang="en-US" sz="3000" dirty="0"/>
              <a:t> </a:t>
            </a:r>
            <a:r>
              <a:rPr lang="en-US" sz="3000" dirty="0" err="1"/>
              <a:t>dipahami</a:t>
            </a:r>
            <a:r>
              <a:rPr lang="en-US" sz="3000" dirty="0"/>
              <a:t>, </a:t>
            </a:r>
            <a:r>
              <a:rPr lang="en-US" sz="3000" dirty="0" err="1"/>
              <a:t>disampaikan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bentuk</a:t>
            </a:r>
            <a:r>
              <a:rPr lang="en-US" sz="3000" dirty="0"/>
              <a:t> </a:t>
            </a:r>
            <a:r>
              <a:rPr lang="en-US" sz="3000" dirty="0" err="1"/>
              <a:t>teks</a:t>
            </a:r>
            <a:r>
              <a:rPr lang="en-US" sz="3000" dirty="0"/>
              <a:t>, </a:t>
            </a:r>
            <a:r>
              <a:rPr lang="en-US" sz="3000" dirty="0" err="1"/>
              <a:t>frasa</a:t>
            </a:r>
            <a:r>
              <a:rPr lang="en-US" sz="3000" dirty="0"/>
              <a:t> </a:t>
            </a:r>
            <a:r>
              <a:rPr lang="en-US" sz="3000" dirty="0" err="1"/>
              <a:t>atau</a:t>
            </a:r>
            <a:r>
              <a:rPr lang="en-US" sz="3000" dirty="0"/>
              <a:t> </a:t>
            </a:r>
            <a:r>
              <a:rPr lang="en-US" sz="3000" dirty="0" err="1"/>
              <a:t>konsep</a:t>
            </a:r>
            <a:r>
              <a:rPr lang="en-US" sz="3000" dirty="0"/>
              <a:t> yang </a:t>
            </a:r>
            <a:r>
              <a:rPr lang="en-US" sz="3000" dirty="0" err="1"/>
              <a:t>mudah</a:t>
            </a:r>
            <a:r>
              <a:rPr lang="en-US" sz="3000" dirty="0"/>
              <a:t> </a:t>
            </a:r>
            <a:r>
              <a:rPr lang="en-US" sz="3000" dirty="0" err="1"/>
              <a:t>dipahami</a:t>
            </a:r>
            <a:endParaRPr lang="en-US" sz="3000" dirty="0"/>
          </a:p>
          <a:p>
            <a:pPr marL="808038" lvl="1" indent="-366713" algn="just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000" dirty="0" err="1"/>
              <a:t>Pesan</a:t>
            </a:r>
            <a:r>
              <a:rPr lang="en-US" sz="3000" dirty="0"/>
              <a:t> yang </a:t>
            </a:r>
            <a:r>
              <a:rPr lang="en-US" sz="3000" dirty="0" err="1"/>
              <a:t>disampaikan</a:t>
            </a:r>
            <a:r>
              <a:rPr lang="en-US" sz="3000" dirty="0"/>
              <a:t> </a:t>
            </a:r>
            <a:r>
              <a:rPr lang="en-US" sz="3000" dirty="0" err="1"/>
              <a:t>bersifat</a:t>
            </a:r>
            <a:r>
              <a:rPr lang="en-US" sz="3000" dirty="0"/>
              <a:t> </a:t>
            </a:r>
            <a:r>
              <a:rPr lang="en-US" sz="3000" dirty="0" err="1"/>
              <a:t>khusus</a:t>
            </a:r>
            <a:endParaRPr lang="en-US" sz="3000" dirty="0"/>
          </a:p>
          <a:p>
            <a:pPr marL="808038" lvl="1" indent="-366713" algn="just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000" dirty="0" err="1"/>
              <a:t>Pesan</a:t>
            </a:r>
            <a:r>
              <a:rPr lang="en-US" sz="3000" dirty="0"/>
              <a:t> </a:t>
            </a:r>
            <a:r>
              <a:rPr lang="en-US" sz="3000" dirty="0" err="1"/>
              <a:t>kesalahan</a:t>
            </a:r>
            <a:r>
              <a:rPr lang="en-US" sz="3000" dirty="0"/>
              <a:t> yang </a:t>
            </a:r>
            <a:r>
              <a:rPr lang="en-US" sz="3000" dirty="0" err="1"/>
              <a:t>disampaikan</a:t>
            </a:r>
            <a:r>
              <a:rPr lang="en-US" sz="3000" dirty="0"/>
              <a:t> </a:t>
            </a:r>
            <a:r>
              <a:rPr lang="en-US" sz="3000" dirty="0" err="1"/>
              <a:t>sebaiknya</a:t>
            </a:r>
            <a:r>
              <a:rPr lang="en-US" sz="3000" dirty="0"/>
              <a:t> </a:t>
            </a:r>
            <a:r>
              <a:rPr lang="en-US" sz="3000" dirty="0" err="1"/>
              <a:t>menyediakan</a:t>
            </a:r>
            <a:r>
              <a:rPr lang="en-US" sz="3000" dirty="0"/>
              <a:t> </a:t>
            </a:r>
            <a:r>
              <a:rPr lang="en-US" sz="3000" dirty="0" err="1"/>
              <a:t>cadangan</a:t>
            </a:r>
            <a:r>
              <a:rPr lang="en-US" sz="3000" dirty="0"/>
              <a:t> </a:t>
            </a:r>
            <a:r>
              <a:rPr lang="en-US" sz="3000" dirty="0" err="1"/>
              <a:t>penyelesaian</a:t>
            </a:r>
            <a:r>
              <a:rPr lang="en-US" sz="3000" dirty="0"/>
              <a:t> </a:t>
            </a:r>
            <a:r>
              <a:rPr lang="en-US" sz="3000" dirty="0" err="1"/>
              <a:t>atas</a:t>
            </a:r>
            <a:r>
              <a:rPr lang="en-US" sz="3000" dirty="0"/>
              <a:t> </a:t>
            </a:r>
            <a:r>
              <a:rPr lang="en-US" sz="3000" dirty="0" err="1"/>
              <a:t>kesalahan</a:t>
            </a:r>
            <a:endParaRPr lang="en-US" sz="3000" dirty="0"/>
          </a:p>
          <a:p>
            <a:pPr marL="808038" lvl="1" indent="-366713" algn="just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000" dirty="0" err="1"/>
              <a:t>Penyampaian</a:t>
            </a:r>
            <a:r>
              <a:rPr lang="en-US" sz="3000" dirty="0"/>
              <a:t> </a:t>
            </a:r>
            <a:r>
              <a:rPr lang="en-US" sz="3000" dirty="0" err="1"/>
              <a:t>kesalahan</a:t>
            </a:r>
            <a:r>
              <a:rPr lang="en-US" sz="3000" dirty="0"/>
              <a:t> </a:t>
            </a:r>
            <a:r>
              <a:rPr lang="en-US" sz="3000" dirty="0" err="1"/>
              <a:t>dilakukan</a:t>
            </a:r>
            <a:r>
              <a:rPr lang="en-US" sz="3000" dirty="0"/>
              <a:t> </a:t>
            </a:r>
            <a:r>
              <a:rPr lang="en-US" sz="3000" dirty="0" err="1"/>
              <a:t>secara</a:t>
            </a:r>
            <a:r>
              <a:rPr lang="en-US" sz="3000" dirty="0"/>
              <a:t> </a:t>
            </a:r>
            <a:r>
              <a:rPr lang="en-US" sz="3000" dirty="0" err="1"/>
              <a:t>sopan</a:t>
            </a:r>
            <a:r>
              <a:rPr lang="en-US" sz="3000" dirty="0"/>
              <a:t>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2B5A22CC-A295-4B41-AF7C-2BF444BA4EC8}" type="slidenum">
              <a:rPr lang="en-US" altLang="id-ID" smtClean="0">
                <a:solidFill>
                  <a:schemeClr val="tx2"/>
                </a:solidFill>
              </a:rPr>
              <a:pPr/>
              <a:t>23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contoh Error Message</a:t>
            </a:r>
          </a:p>
        </p:txBody>
      </p:sp>
      <p:pic>
        <p:nvPicPr>
          <p:cNvPr id="4403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133600"/>
            <a:ext cx="7924800" cy="4038600"/>
          </a:xfrm>
          <a:noFill/>
        </p:spPr>
      </p:pic>
      <p:sp>
        <p:nvSpPr>
          <p:cNvPr id="4" name="Oval 3"/>
          <p:cNvSpPr/>
          <p:nvPr/>
        </p:nvSpPr>
        <p:spPr>
          <a:xfrm>
            <a:off x="609600" y="4648200"/>
            <a:ext cx="4419600" cy="1066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2667000" y="2667000"/>
            <a:ext cx="1066800" cy="6096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cxnSp>
        <p:nvCxnSpPr>
          <p:cNvPr id="7" name="Straight Arrow Connector 6"/>
          <p:cNvCxnSpPr>
            <a:stCxn id="5" idx="4"/>
            <a:endCxn id="4" idx="0"/>
          </p:cNvCxnSpPr>
          <p:nvPr/>
        </p:nvCxnSpPr>
        <p:spPr>
          <a:xfrm rot="5400000">
            <a:off x="2324100" y="3771900"/>
            <a:ext cx="1371600" cy="381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F958495-5B09-454A-B9FC-6D5D616CC1AB}" type="slidenum">
              <a:rPr lang="en-US" altLang="id-ID" smtClean="0">
                <a:solidFill>
                  <a:schemeClr val="tx2"/>
                </a:solidFill>
              </a:rPr>
              <a:pPr/>
              <a:t>24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HEURISTIK :</a:t>
            </a:r>
            <a:br>
              <a:rPr lang="en-US" sz="44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9.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Mencegah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Kesalahan</a:t>
            </a:r>
            <a:endParaRPr lang="en-US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722438"/>
            <a:ext cx="3962400" cy="4525962"/>
          </a:xfrm>
        </p:spPr>
        <p:txBody>
          <a:bodyPr/>
          <a:lstStyle/>
          <a:p>
            <a:pPr algn="just" eaLnBrk="1" hangingPunct="1"/>
            <a:r>
              <a:rPr lang="en-US" altLang="id-ID" sz="2800" smtClean="0"/>
              <a:t>Rekayasa interface yang baik seharusnya mampu membuat user menghindari kesalahan.</a:t>
            </a:r>
          </a:p>
          <a:p>
            <a:pPr algn="just" eaLnBrk="1" hangingPunct="1"/>
            <a:r>
              <a:rPr lang="en-US" altLang="id-ID" sz="2800" smtClean="0"/>
              <a:t>Misalnya interaksi dengan menggunakan menu.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4C0D947-241A-43C6-B331-84F5B9420489}" type="slidenum">
              <a:rPr lang="en-US" altLang="id-ID" smtClean="0">
                <a:solidFill>
                  <a:schemeClr val="tx2"/>
                </a:solidFill>
              </a:rPr>
              <a:pPr/>
              <a:t>25</a:t>
            </a:fld>
            <a:endParaRPr lang="en-US" altLang="id-ID" smtClean="0">
              <a:solidFill>
                <a:schemeClr val="tx2"/>
              </a:solidFill>
            </a:endParaRPr>
          </a:p>
        </p:txBody>
      </p:sp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4" r="59830"/>
          <a:stretch>
            <a:fillRect/>
          </a:stretch>
        </p:blipFill>
        <p:spPr bwMode="auto">
          <a:xfrm>
            <a:off x="4648200" y="1676400"/>
            <a:ext cx="434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id-ID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r>
              <a:rPr lang="en-US" sz="4400" dirty="0">
                <a:solidFill>
                  <a:schemeClr val="tx2">
                    <a:satMod val="200000"/>
                  </a:schemeClr>
                </a:solidFill>
              </a:rPr>
              <a:t> HEURISTIK :</a:t>
            </a: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10.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Bantuan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dan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Dokumentasi</a:t>
            </a:r>
            <a:endParaRPr lang="en-US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722438"/>
            <a:ext cx="4267200" cy="4525962"/>
          </a:xfrm>
        </p:spPr>
        <p:txBody>
          <a:bodyPr/>
          <a:lstStyle/>
          <a:p>
            <a:pPr algn="just" eaLnBrk="1" hangingPunct="1"/>
            <a:r>
              <a:rPr lang="en-US" altLang="id-ID" sz="2800" smtClean="0"/>
              <a:t>Merupakan kemudahan yang diberikan dalam kebanyakan sistem, menjelaskan cara menggunakan sistem, ciri-ciri khusus sistem, dan membolehkan user untuk mengendalikan sistem dengan lebih baik.</a:t>
            </a:r>
          </a:p>
        </p:txBody>
      </p:sp>
      <p:pic>
        <p:nvPicPr>
          <p:cNvPr id="46084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5" r="53963" b="73207"/>
          <a:stretch>
            <a:fillRect/>
          </a:stretch>
        </p:blipFill>
        <p:spPr>
          <a:xfrm>
            <a:off x="5029200" y="1676400"/>
            <a:ext cx="3886200" cy="4648200"/>
          </a:xfrm>
          <a:noFill/>
        </p:spPr>
      </p:pic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9319B35-1A9B-4DA0-9CA4-D1CD5FF1796D}" type="slidenum">
              <a:rPr lang="en-US" altLang="id-ID" smtClean="0">
                <a:solidFill>
                  <a:schemeClr val="tx2"/>
                </a:solidFill>
              </a:rPr>
              <a:pPr/>
              <a:t>26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100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sz="4100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endParaRPr lang="en-US" sz="41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id-ID" smtClean="0"/>
              <a:t>Siklus hidup suatu daya guna memiliki tujuh elemen, antara lain :</a:t>
            </a:r>
          </a:p>
          <a:p>
            <a:pPr marL="971550" lvl="1" indent="-514350" algn="just" eaLnBrk="1" hangingPunct="1">
              <a:lnSpc>
                <a:spcPct val="90000"/>
              </a:lnSpc>
              <a:buFont typeface="Consolas" panose="020B0609020204030204" pitchFamily="49" charset="0"/>
              <a:buAutoNum type="arabicPeriod"/>
            </a:pPr>
            <a:r>
              <a:rPr lang="en-US" altLang="id-ID" sz="3200" smtClean="0"/>
              <a:t>Kenali Pengguna </a:t>
            </a:r>
            <a:r>
              <a:rPr lang="en-US" altLang="id-ID" sz="3200" i="1" smtClean="0">
                <a:solidFill>
                  <a:srgbClr val="FFFF00"/>
                </a:solidFill>
              </a:rPr>
              <a:t>(Know the user)</a:t>
            </a:r>
          </a:p>
          <a:p>
            <a:pPr marL="971550" lvl="1" indent="-514350" algn="just" eaLnBrk="1" hangingPunct="1">
              <a:lnSpc>
                <a:spcPct val="90000"/>
              </a:lnSpc>
              <a:buFont typeface="Consolas" panose="020B0609020204030204" pitchFamily="49" charset="0"/>
              <a:buAutoNum type="arabicPeriod"/>
            </a:pPr>
            <a:r>
              <a:rPr lang="en-US" altLang="id-ID" sz="3200" smtClean="0"/>
              <a:t>Daya guna </a:t>
            </a:r>
            <a:r>
              <a:rPr lang="en-US" altLang="id-ID" sz="3200" i="1" smtClean="0">
                <a:solidFill>
                  <a:srgbClr val="FFFF00"/>
                </a:solidFill>
              </a:rPr>
              <a:t>Benchmarking</a:t>
            </a:r>
          </a:p>
          <a:p>
            <a:pPr marL="971550" lvl="1" indent="-514350" algn="just" eaLnBrk="1" hangingPunct="1">
              <a:lnSpc>
                <a:spcPct val="90000"/>
              </a:lnSpc>
              <a:buFont typeface="Consolas" panose="020B0609020204030204" pitchFamily="49" charset="0"/>
              <a:buAutoNum type="arabicPeriod"/>
            </a:pPr>
            <a:r>
              <a:rPr lang="en-US" altLang="id-ID" sz="3200" smtClean="0"/>
              <a:t>Desain Interaksi Berorientasi Tujuan </a:t>
            </a:r>
            <a:r>
              <a:rPr lang="en-US" altLang="id-ID" sz="3200" i="1" smtClean="0">
                <a:solidFill>
                  <a:srgbClr val="FFFF00"/>
                </a:solidFill>
              </a:rPr>
              <a:t>(Goal-Oriented Interaction Design)</a:t>
            </a:r>
          </a:p>
          <a:p>
            <a:pPr marL="971550" lvl="1" indent="-514350" algn="just" eaLnBrk="1" hangingPunct="1">
              <a:lnSpc>
                <a:spcPct val="90000"/>
              </a:lnSpc>
              <a:buFont typeface="Consolas" panose="020B0609020204030204" pitchFamily="49" charset="0"/>
              <a:buAutoNum type="arabicPeriod"/>
            </a:pPr>
            <a:r>
              <a:rPr lang="en-US" altLang="id-ID" sz="3200" i="1" smtClean="0">
                <a:solidFill>
                  <a:srgbClr val="FFFF00"/>
                </a:solidFill>
              </a:rPr>
              <a:t>Interactive Design</a:t>
            </a:r>
          </a:p>
          <a:p>
            <a:pPr marL="971550" lvl="1" indent="-514350" algn="just" eaLnBrk="1" hangingPunct="1">
              <a:lnSpc>
                <a:spcPct val="90000"/>
              </a:lnSpc>
              <a:buFont typeface="Consolas" panose="020B0609020204030204" pitchFamily="49" charset="0"/>
              <a:buAutoNum type="arabicPeriod"/>
            </a:pPr>
            <a:r>
              <a:rPr lang="en-US" altLang="id-ID" sz="3200" i="1" smtClean="0">
                <a:solidFill>
                  <a:srgbClr val="FFFF00"/>
                </a:solidFill>
              </a:rPr>
              <a:t>Prototyping</a:t>
            </a:r>
          </a:p>
          <a:p>
            <a:pPr marL="971550" lvl="1" indent="-514350" algn="just" eaLnBrk="1" hangingPunct="1">
              <a:lnSpc>
                <a:spcPct val="90000"/>
              </a:lnSpc>
              <a:buFont typeface="Consolas" panose="020B0609020204030204" pitchFamily="49" charset="0"/>
              <a:buAutoNum type="arabicPeriod"/>
            </a:pPr>
            <a:r>
              <a:rPr lang="en-US" altLang="id-ID" sz="3200" smtClean="0"/>
              <a:t>Daya guna </a:t>
            </a:r>
            <a:r>
              <a:rPr lang="id-ID" altLang="id-ID" sz="3200" smtClean="0"/>
              <a:t>E</a:t>
            </a:r>
            <a:r>
              <a:rPr lang="en-US" altLang="id-ID" sz="3200" smtClean="0"/>
              <a:t>valuasi </a:t>
            </a:r>
            <a:r>
              <a:rPr lang="en-US" altLang="id-ID" sz="3200" i="1" smtClean="0">
                <a:solidFill>
                  <a:srgbClr val="FFFF00"/>
                </a:solidFill>
              </a:rPr>
              <a:t>(Inspection and Testing)</a:t>
            </a:r>
          </a:p>
          <a:p>
            <a:pPr marL="971550" lvl="1" indent="-514350" algn="just" eaLnBrk="1" hangingPunct="1">
              <a:lnSpc>
                <a:spcPct val="90000"/>
              </a:lnSpc>
              <a:buFont typeface="Consolas" panose="020B0609020204030204" pitchFamily="49" charset="0"/>
              <a:buAutoNum type="arabicPeriod"/>
            </a:pPr>
            <a:r>
              <a:rPr lang="en-US" altLang="id-ID" sz="3200" smtClean="0"/>
              <a:t>Studi Lanjutan </a:t>
            </a:r>
            <a:r>
              <a:rPr lang="en-US" altLang="id-ID" sz="3200" i="1" smtClean="0">
                <a:solidFill>
                  <a:srgbClr val="FFFF00"/>
                </a:solidFill>
              </a:rPr>
              <a:t>(Follow-Up Studies)</a:t>
            </a:r>
          </a:p>
          <a:p>
            <a:pPr algn="just" eaLnBrk="1" hangingPunct="1">
              <a:lnSpc>
                <a:spcPct val="90000"/>
              </a:lnSpc>
            </a:pPr>
            <a:endParaRPr lang="en-US" altLang="id-ID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BA30E21-B85C-4E6F-8A08-EA2FCD6E0DF4}" type="slidenum">
              <a:rPr lang="en-US" altLang="id-ID" smtClean="0">
                <a:solidFill>
                  <a:schemeClr val="tx2"/>
                </a:solidFill>
              </a:rPr>
              <a:pPr/>
              <a:t>27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Off-page Connector 8"/>
          <p:cNvSpPr/>
          <p:nvPr/>
        </p:nvSpPr>
        <p:spPr>
          <a:xfrm>
            <a:off x="3505200" y="5973763"/>
            <a:ext cx="2438400" cy="838200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>
                <a:solidFill>
                  <a:schemeClr val="tx2">
                    <a:lumMod val="10000"/>
                  </a:schemeClr>
                </a:solidFill>
              </a:rPr>
              <a:t>Follow-Up Studies</a:t>
            </a:r>
          </a:p>
        </p:txBody>
      </p:sp>
      <p:sp>
        <p:nvSpPr>
          <p:cNvPr id="8" name="Flowchart: Off-page Connector 7"/>
          <p:cNvSpPr/>
          <p:nvPr/>
        </p:nvSpPr>
        <p:spPr>
          <a:xfrm>
            <a:off x="914400" y="4038600"/>
            <a:ext cx="7543800" cy="1981200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dirty="0"/>
          </a:p>
        </p:txBody>
      </p:sp>
      <p:sp>
        <p:nvSpPr>
          <p:cNvPr id="7" name="Flowchart: Off-page Connector 6"/>
          <p:cNvSpPr/>
          <p:nvPr/>
        </p:nvSpPr>
        <p:spPr>
          <a:xfrm>
            <a:off x="3505200" y="3200400"/>
            <a:ext cx="2438400" cy="914400"/>
          </a:xfrm>
          <a:prstGeom prst="flowChartOffpageConnector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>
                <a:solidFill>
                  <a:schemeClr val="tx2">
                    <a:lumMod val="10000"/>
                  </a:schemeClr>
                </a:solidFill>
              </a:rPr>
              <a:t>Goal-Oriented Interaction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Siklus Hidup Daya Guna</a:t>
            </a:r>
          </a:p>
        </p:txBody>
      </p:sp>
      <p:sp>
        <p:nvSpPr>
          <p:cNvPr id="481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42822BD-64EF-4783-8B97-1317B007B013}" type="slidenum">
              <a:rPr lang="en-US" altLang="id-ID" smtClean="0">
                <a:solidFill>
                  <a:schemeClr val="tx2"/>
                </a:solidFill>
              </a:rPr>
              <a:pPr/>
              <a:t>28</a:t>
            </a:fld>
            <a:endParaRPr lang="en-US" altLang="id-ID" smtClean="0">
              <a:solidFill>
                <a:schemeClr val="tx2"/>
              </a:solidFill>
            </a:endParaRPr>
          </a:p>
        </p:txBody>
      </p:sp>
      <p:sp>
        <p:nvSpPr>
          <p:cNvPr id="6" name="Flowchart: Off-page Connector 5"/>
          <p:cNvSpPr/>
          <p:nvPr/>
        </p:nvSpPr>
        <p:spPr>
          <a:xfrm>
            <a:off x="3505200" y="2362200"/>
            <a:ext cx="2438400" cy="914400"/>
          </a:xfrm>
          <a:prstGeom prst="flowChartOffpage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>
                <a:solidFill>
                  <a:schemeClr val="tx2">
                    <a:lumMod val="10000"/>
                  </a:schemeClr>
                </a:solidFill>
              </a:rPr>
              <a:t>Usability Benchmarking</a:t>
            </a:r>
          </a:p>
        </p:txBody>
      </p:sp>
      <p:sp>
        <p:nvSpPr>
          <p:cNvPr id="5" name="Flowchart: Off-page Connector 4"/>
          <p:cNvSpPr/>
          <p:nvPr/>
        </p:nvSpPr>
        <p:spPr>
          <a:xfrm>
            <a:off x="3505200" y="1524000"/>
            <a:ext cx="2438400" cy="914400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>
                <a:solidFill>
                  <a:schemeClr val="bg1"/>
                </a:solidFill>
              </a:rPr>
              <a:t>Know The User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5791200" y="4572000"/>
            <a:ext cx="1752600" cy="60960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>
                <a:solidFill>
                  <a:schemeClr val="tx1"/>
                </a:solidFill>
              </a:rPr>
              <a:t>Usability Evaluation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1905000" y="4572000"/>
            <a:ext cx="1752600" cy="60960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dirty="0"/>
              <a:t>Prototyping</a:t>
            </a:r>
          </a:p>
        </p:txBody>
      </p:sp>
      <p:sp>
        <p:nvSpPr>
          <p:cNvPr id="29" name="Arc 28"/>
          <p:cNvSpPr/>
          <p:nvPr/>
        </p:nvSpPr>
        <p:spPr>
          <a:xfrm>
            <a:off x="3581400" y="4191000"/>
            <a:ext cx="2209800" cy="1143000"/>
          </a:xfrm>
          <a:prstGeom prst="arc">
            <a:avLst>
              <a:gd name="adj1" fmla="val 11723842"/>
              <a:gd name="adj2" fmla="val 20917247"/>
            </a:avLst>
          </a:prstGeom>
          <a:ln w="254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0" name="Arc 29"/>
          <p:cNvSpPr/>
          <p:nvPr/>
        </p:nvSpPr>
        <p:spPr>
          <a:xfrm>
            <a:off x="3733800" y="4876800"/>
            <a:ext cx="1981200" cy="762000"/>
          </a:xfrm>
          <a:prstGeom prst="arc">
            <a:avLst>
              <a:gd name="adj1" fmla="val 21566070"/>
              <a:gd name="adj2" fmla="val 10882763"/>
            </a:avLst>
          </a:prstGeom>
          <a:ln w="254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31" name="TextBox 30"/>
          <p:cNvSpPr txBox="1"/>
          <p:nvPr/>
        </p:nvSpPr>
        <p:spPr>
          <a:xfrm>
            <a:off x="1066800" y="4125913"/>
            <a:ext cx="1676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id-ID" sz="1400" dirty="0">
                <a:solidFill>
                  <a:schemeClr val="bg1"/>
                </a:solidFill>
                <a:latin typeface="+mn-lt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n</a:t>
            </a:r>
            <a:r>
              <a:rPr lang="id-ID" sz="1400" dirty="0">
                <a:solidFill>
                  <a:schemeClr val="bg1"/>
                </a:solidFill>
                <a:latin typeface="+mn-lt"/>
              </a:rPr>
              <a:t>tera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c</a:t>
            </a:r>
            <a:r>
              <a:rPr lang="id-ID" sz="1400" dirty="0">
                <a:solidFill>
                  <a:schemeClr val="bg1"/>
                </a:solidFill>
                <a:latin typeface="+mn-lt"/>
              </a:rPr>
              <a:t>tive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6" grpId="0" animBg="1"/>
      <p:bldP spid="5" grpId="0" animBg="1"/>
      <p:bldP spid="11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1.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Kenali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Pengguna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(Know the User)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algn="just" eaLnBrk="1" hangingPunct="1"/>
            <a:r>
              <a:rPr lang="en-US" altLang="id-ID" smtClean="0"/>
              <a:t>Mengenal siapa user adalah langkah pertama dalam pembahasan daya guna.</a:t>
            </a:r>
          </a:p>
          <a:p>
            <a:pPr algn="just" eaLnBrk="1" hangingPunct="1"/>
            <a:r>
              <a:rPr lang="en-US" altLang="id-ID" smtClean="0"/>
              <a:t>Bertujuan untuk :</a:t>
            </a:r>
          </a:p>
          <a:p>
            <a:pPr lvl="1" algn="just" eaLnBrk="1" hangingPunct="1"/>
            <a:r>
              <a:rPr lang="en-US" altLang="id-ID" smtClean="0"/>
              <a:t>Mempelajari, mengenali dan memahami pengguna yang akan menggunakan sistem</a:t>
            </a:r>
          </a:p>
          <a:p>
            <a:pPr lvl="1" algn="just" eaLnBrk="1" hangingPunct="1"/>
            <a:r>
              <a:rPr lang="en-US" altLang="id-ID" smtClean="0"/>
              <a:t>Merangkum keperluan user</a:t>
            </a:r>
          </a:p>
          <a:p>
            <a:pPr lvl="1" algn="just" eaLnBrk="1" hangingPunct="1"/>
            <a:r>
              <a:rPr lang="en-US" altLang="id-ID" smtClean="0"/>
              <a:t>Kepuasan</a:t>
            </a:r>
          </a:p>
          <a:p>
            <a:pPr lvl="1" algn="just" eaLnBrk="1" hangingPunct="1"/>
            <a:r>
              <a:rPr lang="en-US" altLang="id-ID" smtClean="0"/>
              <a:t>Kemahiran komputer</a:t>
            </a:r>
          </a:p>
          <a:p>
            <a:pPr algn="just" eaLnBrk="1" hangingPunct="1"/>
            <a:endParaRPr lang="en-US" altLang="id-ID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E3C914B-F004-4E17-B80C-7B4DA8FD1488}" type="slidenum">
              <a:rPr lang="en-US" altLang="id-ID" smtClean="0">
                <a:solidFill>
                  <a:schemeClr val="tx2"/>
                </a:solidFill>
              </a:rPr>
              <a:pPr/>
              <a:t>29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/>
          <p:cNvSpPr txBox="1">
            <a:spLocks/>
          </p:cNvSpPr>
          <p:nvPr/>
        </p:nvSpPr>
        <p:spPr>
          <a:xfrm>
            <a:off x="4133850" y="1009650"/>
            <a:ext cx="1720850" cy="38417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>
                <a:solidFill>
                  <a:prstClr val="black"/>
                </a:solidFill>
              </a:rPr>
              <a:t>PROGRAM STUDI</a:t>
            </a:r>
          </a:p>
          <a:p>
            <a:pPr algn="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B9BD5">
                    <a:lumMod val="75000"/>
                  </a:srgbClr>
                </a:solidFill>
              </a:rPr>
              <a:t>TEKNIK INFORMATIKA – S1</a:t>
            </a:r>
            <a:endParaRPr lang="en-ID" sz="788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21507" name="Title 80"/>
          <p:cNvSpPr>
            <a:spLocks noGrp="1" noChangeArrowheads="1"/>
          </p:cNvSpPr>
          <p:nvPr>
            <p:ph type="title"/>
          </p:nvPr>
        </p:nvSpPr>
        <p:spPr>
          <a:xfrm>
            <a:off x="1155700" y="1038225"/>
            <a:ext cx="7308850" cy="808038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Signika"/>
              </a:rPr>
              <a:t>Definisi </a:t>
            </a:r>
          </a:p>
        </p:txBody>
      </p:sp>
      <p:sp>
        <p:nvSpPr>
          <p:cNvPr id="21508" name="Content Placeholder 81"/>
          <p:cNvSpPr>
            <a:spLocks noGrp="1" noChangeArrowheads="1"/>
          </p:cNvSpPr>
          <p:nvPr>
            <p:ph idx="1"/>
          </p:nvPr>
        </p:nvSpPr>
        <p:spPr>
          <a:xfrm>
            <a:off x="4014788" y="2746375"/>
            <a:ext cx="3254375" cy="22320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3300" b="1" smtClean="0">
                <a:latin typeface="Signika"/>
                <a:ea typeface="Aharoni" pitchFamily="2" charset="0"/>
                <a:cs typeface="Aharoni" pitchFamily="2" charset="0"/>
              </a:rPr>
              <a:t>Apa itu Daya Guna dalam IMK?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25" y="2065338"/>
            <a:ext cx="425291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4"/>
          <p:cNvSpPr txBox="1">
            <a:spLocks/>
          </p:cNvSpPr>
          <p:nvPr/>
        </p:nvSpPr>
        <p:spPr>
          <a:xfrm>
            <a:off x="7137400" y="1066800"/>
            <a:ext cx="1509713" cy="325438"/>
          </a:xfrm>
          <a:prstGeom prst="rect">
            <a:avLst/>
          </a:prstGeom>
        </p:spPr>
        <p:txBody>
          <a:bodyPr lIns="68580" tIns="34290" rIns="68580" bIns="3429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125" b="1" dirty="0">
                <a:solidFill>
                  <a:srgbClr val="5B9BD5">
                    <a:lumMod val="75000"/>
                  </a:srgbClr>
                </a:solidFill>
              </a:rPr>
              <a:t>INTERAKSI MANUSIA DAN KOMPUTER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pPr marL="41148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 err="1"/>
              <a:t>Masalah</a:t>
            </a:r>
            <a:r>
              <a:rPr lang="en-US" sz="2800" dirty="0"/>
              <a:t> yang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dihadapi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“</a:t>
            </a:r>
            <a:r>
              <a:rPr lang="en-US" sz="2800" dirty="0" err="1"/>
              <a:t>mengenali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”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kesulitan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sasaran</a:t>
            </a:r>
            <a:r>
              <a:rPr lang="en-US" sz="2800" dirty="0"/>
              <a:t>. </a:t>
            </a:r>
          </a:p>
          <a:p>
            <a:pPr marL="41148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 err="1"/>
              <a:t>Pengetahuan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pendidikan</a:t>
            </a:r>
            <a:r>
              <a:rPr lang="en-US" sz="2800" dirty="0"/>
              <a:t>, </a:t>
            </a:r>
            <a:r>
              <a:rPr lang="en-US" sz="2800" dirty="0" err="1"/>
              <a:t>umur</a:t>
            </a:r>
            <a:r>
              <a:rPr lang="en-US" sz="2800" dirty="0"/>
              <a:t>, </a:t>
            </a:r>
            <a:r>
              <a:rPr lang="en-US" sz="2800" dirty="0" err="1"/>
              <a:t>pengalaman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pengetahuan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memahami</a:t>
            </a:r>
            <a:r>
              <a:rPr lang="en-US" sz="2800" dirty="0"/>
              <a:t> user.</a:t>
            </a:r>
          </a:p>
          <a:p>
            <a:pPr marL="41148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hal-hal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 :</a:t>
            </a:r>
          </a:p>
          <a:p>
            <a:pPr marL="740664" lvl="1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 err="1"/>
              <a:t>Riset</a:t>
            </a:r>
            <a:r>
              <a:rPr lang="en-US" sz="2400" dirty="0"/>
              <a:t> </a:t>
            </a:r>
            <a:r>
              <a:rPr lang="en-US" sz="2400" dirty="0" err="1"/>
              <a:t>kualitatif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pengamatan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wawancara</a:t>
            </a:r>
            <a:endParaRPr lang="en-US" sz="2400" dirty="0"/>
          </a:p>
          <a:p>
            <a:pPr marL="740664" lvl="1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 err="1"/>
              <a:t>Mengklasifikasikan</a:t>
            </a:r>
            <a:r>
              <a:rPr lang="en-US" sz="2400" dirty="0"/>
              <a:t> user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perilaku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i="1" dirty="0" err="1"/>
              <a:t>demografis</a:t>
            </a:r>
            <a:r>
              <a:rPr lang="en-US" sz="2400" dirty="0"/>
              <a:t> (</a:t>
            </a:r>
            <a:r>
              <a:rPr lang="en-US" sz="2400" dirty="0" err="1"/>
              <a:t>lingkungan</a:t>
            </a:r>
            <a:r>
              <a:rPr lang="en-US" sz="2400" dirty="0"/>
              <a:t>)</a:t>
            </a:r>
          </a:p>
          <a:p>
            <a:pPr marL="740664" lvl="1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 err="1"/>
              <a:t>Identifikasi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user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attitude</a:t>
            </a:r>
          </a:p>
          <a:p>
            <a:pPr marL="740664" lvl="1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 err="1"/>
              <a:t>Menganalisa</a:t>
            </a:r>
            <a:r>
              <a:rPr lang="en-US" sz="2400" dirty="0"/>
              <a:t> </a:t>
            </a:r>
            <a:r>
              <a:rPr lang="en-US" sz="2400" dirty="0" err="1"/>
              <a:t>aliran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konteks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endParaRPr lang="en-US" sz="2400" dirty="0"/>
          </a:p>
          <a:p>
            <a:pPr marL="740664" lvl="1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 err="1"/>
              <a:t>Menyusun</a:t>
            </a:r>
            <a:r>
              <a:rPr lang="en-US" sz="2400" dirty="0"/>
              <a:t> </a:t>
            </a:r>
            <a:r>
              <a:rPr lang="en-US" sz="2400" dirty="0" err="1"/>
              <a:t>tipikal</a:t>
            </a:r>
            <a:r>
              <a:rPr lang="en-US" sz="2400" dirty="0"/>
              <a:t> </a:t>
            </a:r>
            <a:r>
              <a:rPr lang="en-US" sz="2400" dirty="0" err="1"/>
              <a:t>skenario</a:t>
            </a:r>
            <a:r>
              <a:rPr lang="en-US" sz="2400" dirty="0"/>
              <a:t> user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28F26088-CF2D-419C-86D8-31B59D89A30A}" type="slidenum">
              <a:rPr lang="en-US" altLang="id-ID" smtClean="0">
                <a:solidFill>
                  <a:schemeClr val="tx2"/>
                </a:solidFill>
              </a:rPr>
              <a:pPr/>
              <a:t>30</a:t>
            </a:fld>
            <a:endParaRPr lang="en-US" altLang="id-ID" smtClean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457200" y="76200"/>
            <a:ext cx="8229600" cy="1219200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SIKLUS HIDUP</a:t>
            </a:r>
            <a:r>
              <a:rPr lang="id-ID" sz="40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DAYA GUNA</a:t>
            </a:r>
            <a:r>
              <a:rPr lang="id-ID" sz="3200" dirty="0"/>
              <a:t> </a:t>
            </a:r>
            <a:r>
              <a:rPr lang="en-US" sz="32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2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200" spc="-10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Kenali</a:t>
            </a:r>
            <a:r>
              <a:rPr lang="en-US" sz="32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spc="-10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Pengguna</a:t>
            </a:r>
            <a:r>
              <a:rPr lang="en-US" sz="32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(Know the User)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457200" y="1570038"/>
            <a:ext cx="8458200" cy="4906962"/>
          </a:xfrm>
        </p:spPr>
        <p:txBody>
          <a:bodyPr/>
          <a:lstStyle/>
          <a:p>
            <a:pPr algn="just" eaLnBrk="1" hangingPunct="1"/>
            <a:r>
              <a:rPr lang="en-US" altLang="id-ID" sz="2800" smtClean="0"/>
              <a:t>User dapat diklasifikasikan menjadi sebagai berikut :</a:t>
            </a:r>
          </a:p>
          <a:p>
            <a:pPr lvl="1" algn="just" eaLnBrk="1" hangingPunct="1"/>
            <a:r>
              <a:rPr lang="en-US" altLang="id-ID" sz="2400" smtClean="0">
                <a:solidFill>
                  <a:srgbClr val="FFFF00"/>
                </a:solidFill>
              </a:rPr>
              <a:t>Pengalaman</a:t>
            </a:r>
          </a:p>
          <a:p>
            <a:pPr lvl="1" algn="just" eaLnBrk="1" hangingPunct="1"/>
            <a:r>
              <a:rPr lang="en-US" altLang="id-ID" sz="2400" smtClean="0">
                <a:solidFill>
                  <a:srgbClr val="FFFF00"/>
                </a:solidFill>
              </a:rPr>
              <a:t>Tingkat pendidikan</a:t>
            </a:r>
          </a:p>
          <a:p>
            <a:pPr lvl="1" algn="just" eaLnBrk="1" hangingPunct="1"/>
            <a:r>
              <a:rPr lang="en-US" altLang="id-ID" sz="2400" smtClean="0">
                <a:solidFill>
                  <a:srgbClr val="FFFF00"/>
                </a:solidFill>
              </a:rPr>
              <a:t>Umur</a:t>
            </a:r>
          </a:p>
          <a:p>
            <a:pPr lvl="1" algn="just" eaLnBrk="1" hangingPunct="1"/>
            <a:r>
              <a:rPr lang="en-US" altLang="id-ID" sz="2400" smtClean="0">
                <a:solidFill>
                  <a:srgbClr val="FFFF00"/>
                </a:solidFill>
              </a:rPr>
              <a:t>Statistik pengguna sistem yang sudah ditraining</a:t>
            </a:r>
          </a:p>
          <a:p>
            <a:pPr algn="just" eaLnBrk="1" hangingPunct="1"/>
            <a:r>
              <a:rPr lang="en-US" altLang="id-ID" sz="2800" smtClean="0"/>
              <a:t>Tiga kategori utama pengalaman user yang selalu berubah-rubah :</a:t>
            </a:r>
          </a:p>
          <a:p>
            <a:pPr lvl="1" algn="just" eaLnBrk="1" hangingPunct="1"/>
            <a:r>
              <a:rPr lang="en-US" altLang="id-ID" sz="2400" smtClean="0">
                <a:solidFill>
                  <a:srgbClr val="FFFF00"/>
                </a:solidFill>
              </a:rPr>
              <a:t>Pengalaman berkomputer secara umum</a:t>
            </a:r>
          </a:p>
          <a:p>
            <a:pPr lvl="1" algn="just" eaLnBrk="1" hangingPunct="1"/>
            <a:r>
              <a:rPr lang="en-US" altLang="id-ID" sz="2400" smtClean="0">
                <a:solidFill>
                  <a:srgbClr val="FFFF00"/>
                </a:solidFill>
              </a:rPr>
              <a:t>Mengetahui dan paham akan tugas domain (masalah)</a:t>
            </a:r>
          </a:p>
          <a:p>
            <a:pPr lvl="1" algn="just" eaLnBrk="1" hangingPunct="1"/>
            <a:r>
              <a:rPr lang="en-US" altLang="id-ID" sz="2400" smtClean="0">
                <a:solidFill>
                  <a:srgbClr val="FFFF00"/>
                </a:solidFill>
              </a:rPr>
              <a:t>Pengguna sistem yang spesifik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6479EBF-D08F-4663-877B-903F7C2DFB9B}" type="slidenum">
              <a:rPr lang="en-US" altLang="id-ID" smtClean="0">
                <a:solidFill>
                  <a:schemeClr val="tx2"/>
                </a:solidFill>
              </a:rPr>
              <a:pPr/>
              <a:t>31</a:t>
            </a:fld>
            <a:endParaRPr lang="en-US" altLang="id-ID" smtClean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1.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Kenali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Pengguna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(Know the User)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id-ID" smtClean="0"/>
              <a:t>Kurva pembelajaran :</a:t>
            </a:r>
          </a:p>
          <a:p>
            <a:pPr lvl="1" eaLnBrk="1" hangingPunct="1"/>
            <a:r>
              <a:rPr lang="en-US" altLang="id-ID" smtClean="0"/>
              <a:t>Mendesain sistem difokuskan kepada user yang sudah berpengalaman</a:t>
            </a:r>
          </a:p>
          <a:p>
            <a:pPr lvl="1" eaLnBrk="1" hangingPunct="1"/>
            <a:r>
              <a:rPr lang="en-US" altLang="id-ID" smtClean="0"/>
              <a:t>Menekankan pada pengguna yang berpengalaman</a:t>
            </a:r>
          </a:p>
          <a:p>
            <a:pPr lvl="1" eaLnBrk="1" hangingPunct="1"/>
            <a:r>
              <a:rPr lang="en-US" altLang="id-ID" smtClean="0"/>
              <a:t>Dalam beberapa kasus perlu dipelajari tentang pengguna baru  dengan memberikan menu, dialog dan perintah (</a:t>
            </a:r>
            <a:r>
              <a:rPr lang="en-US" altLang="id-ID" i="1" smtClean="0"/>
              <a:t>scripting language</a:t>
            </a:r>
            <a:r>
              <a:rPr lang="en-US" altLang="id-ID" smtClean="0"/>
              <a:t>) yang banyak untuk mengarahkan user baru ke user berpengalaman.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83A3B1E-AB01-4A96-B793-C5D28CE57377}" type="slidenum">
              <a:rPr lang="en-US" altLang="id-ID" smtClean="0">
                <a:solidFill>
                  <a:schemeClr val="tx2"/>
                </a:solidFill>
              </a:rPr>
              <a:pPr/>
              <a:t>32</a:t>
            </a:fld>
            <a:endParaRPr lang="en-US" altLang="id-ID" smtClean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1.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Kenali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Pengguna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(Know the User)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algn="just" eaLnBrk="1" hangingPunct="1"/>
            <a:r>
              <a:rPr lang="en-US" altLang="id-ID" smtClean="0"/>
              <a:t>Riset merupakan kerangka acuan untuk mendesain suatu perangkat lunak, oleh karena itu perlu dilakukan wawancara terhadap :</a:t>
            </a:r>
          </a:p>
          <a:p>
            <a:pPr lvl="1" algn="just" eaLnBrk="1" hangingPunct="1"/>
            <a:r>
              <a:rPr lang="en-US" altLang="id-ID" smtClean="0"/>
              <a:t>Staf proyek (manajer, pembuat program, bagian pemasaran),  siapa yang bertanggung jawab terhadap pengembangan perangkat lunak.</a:t>
            </a:r>
          </a:p>
          <a:p>
            <a:pPr lvl="1" algn="just" eaLnBrk="1" hangingPunct="1"/>
            <a:r>
              <a:rPr lang="en-US" altLang="id-ID" smtClean="0"/>
              <a:t>Subject matter dan domain expert.</a:t>
            </a:r>
          </a:p>
          <a:p>
            <a:pPr lvl="1" algn="just" eaLnBrk="1" hangingPunct="1"/>
            <a:r>
              <a:rPr lang="en-US" altLang="id-ID" smtClean="0"/>
              <a:t>Pelanggan (pembeli produk, tidak harus end user) menentukan nilai dan kualitas produk.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2F5F06AD-821D-4881-B6FA-9B206EFFD61E}" type="slidenum">
              <a:rPr lang="en-US" altLang="id-ID" smtClean="0">
                <a:solidFill>
                  <a:schemeClr val="tx2"/>
                </a:solidFill>
              </a:rPr>
              <a:pPr/>
              <a:t>33</a:t>
            </a:fld>
            <a:endParaRPr lang="en-US" altLang="id-ID" smtClean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1.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Kenali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Pengguna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(Know the User)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Tujuan wawancara dengan staf proyek:</a:t>
            </a:r>
          </a:p>
          <a:p>
            <a:pPr lvl="1" eaLnBrk="1" hangingPunct="1"/>
            <a:r>
              <a:rPr lang="en-US" altLang="id-ID" smtClean="0"/>
              <a:t>Visi produk</a:t>
            </a:r>
          </a:p>
          <a:p>
            <a:pPr lvl="1" eaLnBrk="1" hangingPunct="1"/>
            <a:r>
              <a:rPr lang="en-US" altLang="id-ID" smtClean="0"/>
              <a:t>Anggaran belanja dan jadwal</a:t>
            </a:r>
          </a:p>
          <a:p>
            <a:pPr lvl="1" eaLnBrk="1" hangingPunct="1"/>
            <a:r>
              <a:rPr lang="en-US" altLang="id-ID" smtClean="0"/>
              <a:t>Teknik yang digunakan</a:t>
            </a:r>
          </a:p>
          <a:p>
            <a:pPr lvl="1" eaLnBrk="1" hangingPunct="1"/>
            <a:r>
              <a:rPr lang="en-US" altLang="id-ID" smtClean="0"/>
              <a:t>Persepsi tentang siapa penggunanya</a:t>
            </a:r>
          </a:p>
          <a:p>
            <a:pPr eaLnBrk="1" hangingPunct="1"/>
            <a:endParaRPr lang="en-US" altLang="id-ID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5B656E4-1B5A-49E1-8986-D7A290CEB0FD}" type="slidenum">
              <a:rPr lang="en-US" altLang="id-ID" smtClean="0">
                <a:solidFill>
                  <a:schemeClr val="tx2"/>
                </a:solidFill>
              </a:rPr>
              <a:pPr/>
              <a:t>34</a:t>
            </a:fld>
            <a:endParaRPr lang="en-US" altLang="id-ID" smtClean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1.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Kenali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Pengguna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(Know the User)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id-ID" smtClean="0"/>
              <a:t>Tujuan wawancara dengan subject matter dan domain expert karena mereka memiliki :</a:t>
            </a:r>
          </a:p>
          <a:p>
            <a:pPr lvl="1" algn="just" eaLnBrk="1" hangingPunct="1"/>
            <a:r>
              <a:rPr lang="en-US" altLang="id-ID" smtClean="0"/>
              <a:t>Pengetahuan tentang domain yang kompleks, regulasi, pengalaman dalam bidang industri</a:t>
            </a:r>
          </a:p>
          <a:p>
            <a:pPr lvl="1" algn="just" eaLnBrk="1" hangingPunct="1"/>
            <a:r>
              <a:rPr lang="en-US" altLang="id-ID" smtClean="0"/>
              <a:t>Cenderung untuk pengguna ahli daripada pengguna menengah</a:t>
            </a:r>
          </a:p>
          <a:p>
            <a:pPr lvl="1" algn="just" eaLnBrk="1" hangingPunct="1"/>
            <a:r>
              <a:rPr lang="en-US" altLang="id-ID" smtClean="0"/>
              <a:t>Sering disewa secara eksternal untuk manager proyek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A671DF8-AEE6-4548-B19A-82DBA04D15B6}" type="slidenum">
              <a:rPr lang="en-US" altLang="id-ID" smtClean="0">
                <a:solidFill>
                  <a:schemeClr val="tx2"/>
                </a:solidFill>
              </a:rPr>
              <a:pPr/>
              <a:t>35</a:t>
            </a:fld>
            <a:endParaRPr lang="en-US" altLang="id-ID" smtClean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1.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Kenali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Pengguna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(Know the User)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lnSpcReduction="10000"/>
          </a:bodyPr>
          <a:lstStyle/>
          <a:p>
            <a:pPr marL="411480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wawancara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:</a:t>
            </a:r>
          </a:p>
          <a:p>
            <a:pPr marL="740664" lvl="1" algn="just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orang</a:t>
            </a:r>
            <a:r>
              <a:rPr lang="en-US" sz="2400" dirty="0"/>
              <a:t> yang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membeli</a:t>
            </a:r>
            <a:endParaRPr lang="en-US" sz="2400" dirty="0"/>
          </a:p>
          <a:p>
            <a:pPr marL="740664" lvl="1" algn="just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,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endParaRPr lang="en-US" sz="2400" dirty="0"/>
          </a:p>
          <a:p>
            <a:pPr marL="740664" lvl="1" algn="just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,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jarang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endParaRPr lang="en-US" sz="2400" dirty="0"/>
          </a:p>
          <a:p>
            <a:pPr marL="740664" lvl="1" algn="just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membeli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endParaRPr lang="en-US" sz="2400" dirty="0"/>
          </a:p>
          <a:p>
            <a:pPr marL="740664" lvl="1" algn="just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membeli</a:t>
            </a:r>
            <a:endParaRPr lang="en-US" sz="2400" dirty="0"/>
          </a:p>
          <a:p>
            <a:pPr marL="740664" lvl="1" algn="just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peran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instalasi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pemeliharaan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.</a:t>
            </a:r>
          </a:p>
          <a:p>
            <a:pPr marL="411480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2800" dirty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A4FC230E-2624-4DA5-A5AD-ACE9658CFCEF}" type="slidenum">
              <a:rPr lang="en-US" altLang="id-ID" smtClean="0">
                <a:solidFill>
                  <a:schemeClr val="tx2"/>
                </a:solidFill>
              </a:rPr>
              <a:pPr/>
              <a:t>36</a:t>
            </a:fld>
            <a:endParaRPr lang="en-US" altLang="id-ID" smtClean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1.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Kenali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Pengguna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(Know the User)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 lnSpcReduction="10000"/>
          </a:bodyPr>
          <a:lstStyle/>
          <a:p>
            <a:pPr marL="41148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 err="1">
                <a:solidFill>
                  <a:srgbClr val="FFFF00"/>
                </a:solidFill>
              </a:rPr>
              <a:t>Riset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terhadap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pengguna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akhir</a:t>
            </a:r>
            <a:r>
              <a:rPr lang="id-ID" sz="2800" dirty="0">
                <a:solidFill>
                  <a:srgbClr val="FFFF00"/>
                </a:solidFill>
              </a:rPr>
              <a:t> </a:t>
            </a:r>
            <a:r>
              <a:rPr lang="id-ID" sz="2800" dirty="0"/>
              <a:t>:</a:t>
            </a:r>
          </a:p>
          <a:p>
            <a:pPr marL="41148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keinginan</a:t>
            </a:r>
            <a:r>
              <a:rPr lang="en-US" sz="2800" dirty="0"/>
              <a:t> end user,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riset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:</a:t>
            </a:r>
          </a:p>
          <a:p>
            <a:pPr marL="740664" lvl="1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/>
              <a:t>Tools </a:t>
            </a:r>
            <a:r>
              <a:rPr lang="en-US" sz="2400" dirty="0" err="1"/>
              <a:t>observasi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endParaRPr lang="en-US" sz="2400" dirty="0"/>
          </a:p>
          <a:p>
            <a:pPr marL="740664" lvl="1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 err="1"/>
              <a:t>Wawancara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asumsi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endParaRPr lang="en-US" sz="2400" dirty="0"/>
          </a:p>
          <a:p>
            <a:pPr marL="740664" lvl="1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 err="1"/>
              <a:t>Alternatif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observasi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diskusi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detail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endParaRPr lang="en-US" sz="2400" dirty="0"/>
          </a:p>
          <a:p>
            <a:pPr marL="41148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 err="1"/>
              <a:t>Lakukan</a:t>
            </a:r>
            <a:r>
              <a:rPr lang="en-US" sz="2800" dirty="0"/>
              <a:t> </a:t>
            </a:r>
            <a:r>
              <a:rPr lang="en-US" sz="2800" dirty="0" err="1"/>
              <a:t>wawancara</a:t>
            </a:r>
            <a:r>
              <a:rPr lang="en-US" sz="2800" dirty="0"/>
              <a:t> </a:t>
            </a:r>
            <a:r>
              <a:rPr lang="en-US" sz="2800" dirty="0" err="1"/>
              <a:t>etnografik</a:t>
            </a:r>
            <a:r>
              <a:rPr lang="en-US" sz="2800" dirty="0"/>
              <a:t>,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:</a:t>
            </a:r>
          </a:p>
          <a:p>
            <a:pPr marL="740664" lvl="1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45 – 60 </a:t>
            </a:r>
            <a:r>
              <a:rPr lang="en-US" sz="2400" dirty="0" err="1"/>
              <a:t>menit</a:t>
            </a:r>
            <a:endParaRPr lang="en-US" sz="2400" dirty="0"/>
          </a:p>
          <a:p>
            <a:pPr marL="740664" lvl="1" algn="just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sz="2400" dirty="0" err="1"/>
              <a:t>Fokus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pemahaman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, task yang </a:t>
            </a:r>
            <a:r>
              <a:rPr lang="en-US" sz="2400" dirty="0" err="1"/>
              <a:t>benar</a:t>
            </a:r>
            <a:r>
              <a:rPr lang="en-US" sz="2400" dirty="0"/>
              <a:t>,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ketidak</a:t>
            </a:r>
            <a:r>
              <a:rPr lang="en-US" sz="2400" dirty="0"/>
              <a:t> </a:t>
            </a:r>
            <a:r>
              <a:rPr lang="en-US" sz="2400" dirty="0" err="1"/>
              <a:t>leluasaan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pengecualian</a:t>
            </a:r>
            <a:r>
              <a:rPr lang="en-US" sz="2400" dirty="0"/>
              <a:t>, </a:t>
            </a:r>
            <a:r>
              <a:rPr lang="en-US" sz="2400" dirty="0" err="1"/>
              <a:t>solusi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, </a:t>
            </a:r>
            <a:r>
              <a:rPr lang="en-US" sz="2400" dirty="0" err="1"/>
              <a:t>pengembangan</a:t>
            </a:r>
            <a:r>
              <a:rPr lang="en-US" sz="2400" dirty="0"/>
              <a:t>, </a:t>
            </a:r>
            <a:r>
              <a:rPr lang="en-US" sz="2400" dirty="0" err="1"/>
              <a:t>isu</a:t>
            </a:r>
            <a:r>
              <a:rPr lang="en-US" sz="2400" dirty="0"/>
              <a:t> domain, </a:t>
            </a:r>
            <a:r>
              <a:rPr lang="en-US" sz="2400" dirty="0" err="1"/>
              <a:t>kosa</a:t>
            </a:r>
            <a:r>
              <a:rPr lang="en-US" sz="2400" dirty="0"/>
              <a:t> </a:t>
            </a:r>
            <a:r>
              <a:rPr lang="en-US" sz="2400" dirty="0" err="1"/>
              <a:t>kata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foto</a:t>
            </a:r>
            <a:r>
              <a:rPr lang="en-US" sz="2400" dirty="0"/>
              <a:t> user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endParaRPr lang="en-US" sz="2400" dirty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47254B1-7D74-4018-BF24-AC569CC7D78A}" type="slidenum">
              <a:rPr lang="en-US" altLang="id-ID" smtClean="0">
                <a:solidFill>
                  <a:schemeClr val="tx2"/>
                </a:solidFill>
              </a:rPr>
              <a:pPr/>
              <a:t>37</a:t>
            </a:fld>
            <a:endParaRPr lang="en-US" altLang="id-ID" smtClean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1.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Kenali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Pengguna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(Know the User)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3200" smtClean="0">
                <a:solidFill>
                  <a:srgbClr val="FFFF00"/>
                </a:solidFill>
              </a:rPr>
              <a:t>Riset terhadap pengguna akhir</a:t>
            </a:r>
            <a:r>
              <a:rPr lang="id-ID" altLang="id-ID" sz="3200" smtClean="0">
                <a:solidFill>
                  <a:srgbClr val="FFFF00"/>
                </a:solidFill>
              </a:rPr>
              <a:t> :</a:t>
            </a:r>
            <a:endParaRPr lang="id-ID" altLang="id-ID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id-ID" smtClean="0"/>
              <a:t>Setelah wawancara dan observasi terhadap user secara umum dan end user secara khusus, maka akan didapat gambaran terhadap calon pengguna dari suatu sistem.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mtClean="0"/>
              <a:t>Perlu diperhatikan siapa yang akan menggunakan produk yang sedang dibuat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mtClean="0"/>
              <a:t>Siapa tipe user yang menggunakan produk?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mtClean="0"/>
              <a:t>Apa-apa yang mereka butuhkan dari suatu produk?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mtClean="0"/>
              <a:t>Di lingkungan mana produk digunakan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id-ID" smtClean="0"/>
              <a:t>Apa yang perlu difokuskan dari suatu produk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FB306A9-9122-4EB1-9CCC-179772B410FE}" type="slidenum">
              <a:rPr lang="en-US" altLang="id-ID" smtClean="0">
                <a:solidFill>
                  <a:schemeClr val="tx2"/>
                </a:solidFill>
              </a:rPr>
              <a:pPr/>
              <a:t>38</a:t>
            </a:fld>
            <a:endParaRPr lang="en-US" altLang="id-ID" smtClean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1.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Kenali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Pengguna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(Know the User)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2.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Benchmarking</a:t>
            </a:r>
          </a:p>
        </p:txBody>
      </p:sp>
      <p:sp>
        <p:nvSpPr>
          <p:cNvPr id="59395" name="Rectangle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id-ID" smtClean="0"/>
              <a:t>Produk-produk kompetitif atau produk yang telah ada perlu dipelajari untuk memperbaiki sistem yang sedang dibangun.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id-ID" smtClean="0"/>
              <a:t>Produk tersebut bisa dijadikan prototipe terbaik untuk membangun suatu produk.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id-ID" smtClean="0"/>
              <a:t>Analisis perbandingan di antara beberapa produk bisa menghasilkan keputusan yang lebih baik, bahkan bisa menghasilkan panduan baru dan memberi cadangan ide yang lebih baik terhadap rekayasa bentuk.</a:t>
            </a:r>
          </a:p>
        </p:txBody>
      </p:sp>
      <p:sp>
        <p:nvSpPr>
          <p:cNvPr id="59396" name="TextBox 3"/>
          <p:cNvSpPr txBox="1">
            <a:spLocks noChangeArrowheads="1"/>
          </p:cNvSpPr>
          <p:nvPr/>
        </p:nvSpPr>
        <p:spPr bwMode="auto">
          <a:xfrm>
            <a:off x="381000" y="6172200"/>
            <a:ext cx="678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en-US" altLang="id-ID" i="1">
                <a:latin typeface="Courier New" panose="02070309020205020404" pitchFamily="49" charset="0"/>
                <a:cs typeface="Courier New" panose="02070309020205020404" pitchFamily="49" charset="0"/>
              </a:rPr>
              <a:t>* benchmarking = pembandingan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64CE2F5-E5BF-48EE-842D-ABA705A059E8}" type="slidenum">
              <a:rPr lang="en-US" altLang="id-ID" smtClean="0">
                <a:solidFill>
                  <a:schemeClr val="tx2"/>
                </a:solidFill>
              </a:rPr>
              <a:pPr/>
              <a:t>39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endParaRPr lang="en-US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id-ID" sz="2800" smtClean="0"/>
              <a:t>adalah : </a:t>
            </a:r>
          </a:p>
          <a:p>
            <a:pPr lvl="1" algn="just">
              <a:spcBef>
                <a:spcPct val="0"/>
              </a:spcBef>
            </a:pPr>
            <a:r>
              <a:rPr lang="en-US" altLang="id-ID" sz="2000" b="1" smtClean="0"/>
              <a:t>tingkat produk dapat digunakan yang ditetapkan oleh user untuk mencapai tujuan secara efektif dan tingkat kepuasan dalam menggunakannya (ISO, 1998</a:t>
            </a:r>
            <a:r>
              <a:rPr lang="en-US" altLang="id-ID" sz="2000" smtClean="0"/>
              <a:t>).</a:t>
            </a:r>
          </a:p>
          <a:p>
            <a:pPr lvl="1" algn="just">
              <a:spcBef>
                <a:spcPct val="0"/>
              </a:spcBef>
            </a:pPr>
            <a:endParaRPr lang="en-US" altLang="id-ID" smtClean="0"/>
          </a:p>
          <a:p>
            <a:pPr algn="just">
              <a:spcBef>
                <a:spcPct val="0"/>
              </a:spcBef>
            </a:pPr>
            <a:r>
              <a:rPr lang="en-US" altLang="id-ID" sz="2400" smtClean="0"/>
              <a:t>Daya guna merupakan salah satu faktor yang digunakan untuk mengukur sejauh mana penerimaan pengguna terhadap sistem</a:t>
            </a:r>
          </a:p>
          <a:p>
            <a:pPr algn="just">
              <a:spcBef>
                <a:spcPct val="0"/>
              </a:spcBef>
            </a:pPr>
            <a:endParaRPr lang="en-US" altLang="id-ID" sz="2400" smtClean="0"/>
          </a:p>
          <a:p>
            <a:pPr algn="just">
              <a:spcBef>
                <a:spcPct val="0"/>
              </a:spcBef>
            </a:pPr>
            <a:r>
              <a:rPr lang="en-US" altLang="id-ID" sz="2400" smtClean="0"/>
              <a:t>Ukuran daya guna suatu sistem adalah sesuatu yang subyektif-mendasar</a:t>
            </a:r>
            <a:r>
              <a:rPr lang="en-US" altLang="id-ID" sz="2800" smtClean="0"/>
              <a:t>.</a:t>
            </a:r>
          </a:p>
          <a:p>
            <a:pPr algn="just">
              <a:spcBef>
                <a:spcPct val="0"/>
              </a:spcBef>
            </a:pPr>
            <a:endParaRPr lang="en-US" altLang="id-ID" sz="280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D5C7188-B714-4DC4-8C59-8C213D338116}" type="slidenum">
              <a:rPr lang="en-US" altLang="id-ID" smtClean="0">
                <a:solidFill>
                  <a:schemeClr val="tx2"/>
                </a:solidFill>
              </a:rPr>
              <a:pPr/>
              <a:t>4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05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id-ID" smtClean="0"/>
              <a:t>Menganalisa produk kompetitif dan heuristical interface dilakukan dengan jalan :</a:t>
            </a:r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r>
              <a:rPr lang="en-US" altLang="id-ID" smtClean="0"/>
              <a:t>Menentukan kondisi dan memutuskan sejauh mana akan mengembangkan produk</a:t>
            </a:r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r>
              <a:rPr lang="en-US" altLang="id-ID" smtClean="0"/>
              <a:t>Meneliti perbedaan produk</a:t>
            </a:r>
            <a:endParaRPr lang="en-US" altLang="id-ID" i="1" smtClean="0"/>
          </a:p>
          <a:p>
            <a:pPr lvl="1" algn="just" eaLnBrk="1" hangingPunct="1">
              <a:buFont typeface="Wingdings" panose="05000000000000000000" pitchFamily="2" charset="2"/>
              <a:buChar char="§"/>
            </a:pPr>
            <a:r>
              <a:rPr lang="en-US" altLang="id-ID" i="1" smtClean="0"/>
              <a:t>Inteligency Borrowing</a:t>
            </a:r>
            <a:r>
              <a:rPr lang="en-US" altLang="id-ID" smtClean="0"/>
              <a:t>, ide dari sistem pesaing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6ADFF13-8941-422E-807D-48FA28EDE85E}" type="slidenum">
              <a:rPr lang="en-US" altLang="id-ID" smtClean="0">
                <a:solidFill>
                  <a:schemeClr val="tx2"/>
                </a:solidFill>
              </a:rPr>
              <a:pPr/>
              <a:t>40</a:t>
            </a:fld>
            <a:endParaRPr lang="en-US" altLang="id-ID" smtClean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2.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Benchmarking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 algn="just" eaLnBrk="1" hangingPunct="1"/>
            <a:r>
              <a:rPr lang="en-US" altLang="id-ID" smtClean="0"/>
              <a:t>Untuk menetapkan sasaran daya guna dan menentukan metrik daya guna serta tingkat ukur daya guna dengan cara :</a:t>
            </a:r>
          </a:p>
          <a:p>
            <a:pPr lvl="1" algn="just" eaLnBrk="1" hangingPunct="1"/>
            <a:r>
              <a:rPr lang="en-US" altLang="id-ID" smtClean="0"/>
              <a:t>Sistem mempunyai kesalahan 4,5 % setiap satu jam ketika digunakan oleh user ahli. </a:t>
            </a:r>
          </a:p>
          <a:p>
            <a:pPr lvl="1" algn="just" eaLnBrk="1" hangingPunct="1"/>
            <a:r>
              <a:rPr lang="en-US" altLang="id-ID" smtClean="0"/>
              <a:t>Untuk versi berikutnya mempunyai tingkat kesalahan 3% setiap satu jam</a:t>
            </a:r>
          </a:p>
          <a:p>
            <a:pPr lvl="1" algn="just" eaLnBrk="1" hangingPunct="1"/>
            <a:r>
              <a:rPr lang="en-US" altLang="id-ID" smtClean="0"/>
              <a:t>Pada web kompetitif terdapat user setiap 8 menit dan 21 detik, target untuk web site yang baru adalah 6 menit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F961951-E6B7-4E35-A6FE-8C071D436D9F}" type="slidenum">
              <a:rPr lang="en-US" altLang="id-ID" smtClean="0">
                <a:solidFill>
                  <a:schemeClr val="tx2"/>
                </a:solidFill>
              </a:rPr>
              <a:pPr/>
              <a:t>41</a:t>
            </a:fld>
            <a:endParaRPr lang="en-US" altLang="id-ID" smtClean="0">
              <a:solidFill>
                <a:schemeClr val="tx2"/>
              </a:solidFill>
            </a:endParaRPr>
          </a:p>
        </p:txBody>
      </p:sp>
      <p:sp>
        <p:nvSpPr>
          <p:cNvPr id="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2.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Benchmarking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tx2">
                    <a:satMod val="200000"/>
                  </a:schemeClr>
                </a:solidFill>
              </a:rPr>
              <a:t>3. </a:t>
            </a:r>
            <a:r>
              <a:rPr lang="en-US" sz="3000" dirty="0" err="1">
                <a:solidFill>
                  <a:schemeClr val="tx2">
                    <a:satMod val="200000"/>
                  </a:schemeClr>
                </a:solidFill>
              </a:rPr>
              <a:t>Desain</a:t>
            </a:r>
            <a:r>
              <a:rPr lang="en-US" sz="30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2">
                    <a:satMod val="200000"/>
                  </a:schemeClr>
                </a:solidFill>
              </a:rPr>
              <a:t>Interaksi</a:t>
            </a:r>
            <a:r>
              <a:rPr lang="en-US" sz="30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2">
                    <a:satMod val="200000"/>
                  </a:schemeClr>
                </a:solidFill>
              </a:rPr>
              <a:t>Berorientasi</a:t>
            </a:r>
            <a:r>
              <a:rPr lang="en-US" sz="30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2">
                    <a:satMod val="200000"/>
                  </a:schemeClr>
                </a:solidFill>
              </a:rPr>
              <a:t>Tujuan</a:t>
            </a:r>
            <a:endParaRPr lang="en-US" sz="3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pPr algn="just" eaLnBrk="1" hangingPunct="1"/>
            <a:r>
              <a:rPr lang="en-US" altLang="id-ID" smtClean="0"/>
              <a:t>Cara kerja komputer tidak sama dengan manusia.</a:t>
            </a:r>
          </a:p>
          <a:p>
            <a:pPr algn="just" eaLnBrk="1" hangingPunct="1"/>
            <a:r>
              <a:rPr lang="en-US" altLang="id-ID" smtClean="0"/>
              <a:t>Bagian perangkat lunak harus jelas, yang dituliskan pada instruksi pemrograman</a:t>
            </a:r>
          </a:p>
          <a:p>
            <a:pPr algn="just" eaLnBrk="1" hangingPunct="1"/>
            <a:r>
              <a:rPr lang="en-US" altLang="id-ID" smtClean="0"/>
              <a:t>Bentuk interface harus bisa menyesuaikan dengan permintaan manusia.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A85E0AA7-112C-4BD0-BA21-92D2DB3C810C}" type="slidenum">
              <a:rPr lang="en-US" altLang="id-ID" smtClean="0">
                <a:solidFill>
                  <a:schemeClr val="tx2"/>
                </a:solidFill>
              </a:rPr>
              <a:pPr/>
              <a:t>42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satMod val="200000"/>
                  </a:schemeClr>
                </a:solidFill>
              </a:rPr>
              <a:t>3. </a:t>
            </a:r>
            <a:r>
              <a:rPr lang="en-US" sz="2000" dirty="0" err="1">
                <a:solidFill>
                  <a:schemeClr val="tx2">
                    <a:satMod val="200000"/>
                  </a:schemeClr>
                </a:solidFill>
              </a:rPr>
              <a:t>Desain</a:t>
            </a:r>
            <a:r>
              <a:rPr lang="en-US" sz="20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satMod val="200000"/>
                  </a:schemeClr>
                </a:solidFill>
              </a:rPr>
              <a:t>Interaksi</a:t>
            </a:r>
            <a:r>
              <a:rPr lang="en-US" sz="20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satMod val="200000"/>
                  </a:schemeClr>
                </a:solidFill>
              </a:rPr>
              <a:t>Berorientasi</a:t>
            </a:r>
            <a:r>
              <a:rPr lang="en-US" sz="20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satMod val="200000"/>
                  </a:schemeClr>
                </a:solidFill>
              </a:rPr>
              <a:t>Tujuan</a:t>
            </a:r>
            <a:r>
              <a:rPr lang="en-US" sz="2000" dirty="0">
                <a:solidFill>
                  <a:schemeClr val="tx2">
                    <a:satMod val="20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2">
                    <a:satMod val="200000"/>
                  </a:schemeClr>
                </a:solidFill>
              </a:rPr>
              <a:t>Komputer</a:t>
            </a:r>
            <a:r>
              <a:rPr lang="en-US" sz="20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satMod val="200000"/>
                  </a:schemeClr>
                </a:solidFill>
              </a:rPr>
              <a:t>vs</a:t>
            </a:r>
            <a:r>
              <a:rPr lang="en-US" sz="20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satMod val="200000"/>
                  </a:schemeClr>
                </a:solidFill>
              </a:rPr>
              <a:t>Manusia</a:t>
            </a:r>
            <a:r>
              <a:rPr lang="en-US" sz="2000" dirty="0">
                <a:solidFill>
                  <a:schemeClr val="tx2">
                    <a:satMod val="200000"/>
                  </a:schemeClr>
                </a:solidFill>
              </a:rPr>
              <a:t>)</a:t>
            </a:r>
          </a:p>
        </p:txBody>
      </p:sp>
      <p:graphicFrame>
        <p:nvGraphicFramePr>
          <p:cNvPr id="60472" name="Group 56"/>
          <p:cNvGraphicFramePr>
            <a:graphicFrameLocks noGrp="1"/>
          </p:cNvGraphicFramePr>
          <p:nvPr>
            <p:ph type="tbl" idx="1"/>
          </p:nvPr>
        </p:nvGraphicFramePr>
        <p:xfrm>
          <a:off x="1447800" y="1447800"/>
          <a:ext cx="6324600" cy="5181600"/>
        </p:xfrm>
        <a:graphic>
          <a:graphicData uri="http://schemas.openxmlformats.org/drawingml/2006/table">
            <a:tbl>
              <a:tblPr/>
              <a:tblGrid>
                <a:gridCol w="3124200"/>
                <a:gridCol w="3200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Komputer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Manusia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0" scaled="0"/>
                    </a:gra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Incredibly fast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Incredibly slow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Error free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Error prone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Deterministic 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pasti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Irasional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Alfabethic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Emosional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Literal 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harfiah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Inferential 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simpulan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Sequential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Random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Predictable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Unpredictable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Amoral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Ethical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Stupid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Intelligent 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cerdas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5435D8E-9995-4250-B0E9-A66430C1A703}" type="slidenum">
              <a:rPr lang="en-US" altLang="id-ID" smtClean="0">
                <a:solidFill>
                  <a:schemeClr val="tx2"/>
                </a:solidFill>
              </a:rPr>
              <a:pPr/>
              <a:t>43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15240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satMod val="200000"/>
                  </a:schemeClr>
                </a:solidFill>
              </a:rPr>
              <a:t> 3. </a:t>
            </a:r>
            <a:r>
              <a:rPr lang="en-US" sz="2000" dirty="0" err="1">
                <a:solidFill>
                  <a:schemeClr val="tx2">
                    <a:satMod val="200000"/>
                  </a:schemeClr>
                </a:solidFill>
              </a:rPr>
              <a:t>Desain</a:t>
            </a:r>
            <a:r>
              <a:rPr lang="en-US" sz="20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satMod val="200000"/>
                  </a:schemeClr>
                </a:solidFill>
              </a:rPr>
              <a:t>Interaksi</a:t>
            </a:r>
            <a:r>
              <a:rPr lang="en-US" sz="20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satMod val="200000"/>
                  </a:schemeClr>
                </a:solidFill>
              </a:rPr>
              <a:t>Berorientasi</a:t>
            </a:r>
            <a:r>
              <a:rPr lang="en-US" sz="20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satMod val="200000"/>
                  </a:schemeClr>
                </a:solidFill>
              </a:rPr>
              <a:t>Tujuan</a:t>
            </a:r>
            <a:r>
              <a:rPr lang="en-US" sz="2000" dirty="0">
                <a:solidFill>
                  <a:schemeClr val="tx2">
                    <a:satMod val="200000"/>
                  </a:schemeClr>
                </a:solidFill>
              </a:rPr>
              <a:t> (Programmer </a:t>
            </a:r>
            <a:r>
              <a:rPr lang="en-US" sz="2000" dirty="0" err="1">
                <a:solidFill>
                  <a:schemeClr val="tx2">
                    <a:satMod val="200000"/>
                  </a:schemeClr>
                </a:solidFill>
              </a:rPr>
              <a:t>vs</a:t>
            </a:r>
            <a:r>
              <a:rPr lang="en-US" sz="2000" dirty="0">
                <a:solidFill>
                  <a:schemeClr val="tx2">
                    <a:satMod val="200000"/>
                  </a:schemeClr>
                </a:solidFill>
              </a:rPr>
              <a:t> User)</a:t>
            </a:r>
          </a:p>
        </p:txBody>
      </p:sp>
      <p:graphicFrame>
        <p:nvGraphicFramePr>
          <p:cNvPr id="63553" name="Group 65"/>
          <p:cNvGraphicFramePr>
            <a:graphicFrameLocks noGrp="1"/>
          </p:cNvGraphicFramePr>
          <p:nvPr>
            <p:ph type="tbl" idx="1"/>
          </p:nvPr>
        </p:nvGraphicFramePr>
        <p:xfrm>
          <a:off x="609600" y="1371600"/>
          <a:ext cx="8305800" cy="5303838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1914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Setiap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interface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selalu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memiliki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ciri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khas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masing-masing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karena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programmer yang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berbeda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Programmer (homo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logicus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beripikir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dan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bertindak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dengan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cara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yang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berbeda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dari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manusia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normal (homo sapiens)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dan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kebanyakan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user.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1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Programmer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User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70000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0" scaled="0"/>
                    </a:gradFill>
                  </a:tcPr>
                </a:tc>
              </a:tr>
              <a:tr h="822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Ingin mengontrol dan mendapatkan akses yang lengkap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Ingin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sesuatu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yang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simpel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dan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menginginkan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sedikit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kontrol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9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Ingin mengerti jika terdapat beberapa kesalahan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Ingin berhasil dan ingin sedikit paham atas kesalahan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Berkaitan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dengan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berbagai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kasus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dan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ingin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melakukan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pengembangan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Berkaitan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dengan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permasalahan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dan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mengalami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stres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5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A94E6735-2B52-419B-826E-2BD90D2B7304}" type="slidenum">
              <a:rPr lang="en-US" altLang="id-ID" smtClean="0">
                <a:solidFill>
                  <a:schemeClr val="tx2"/>
                </a:solidFill>
              </a:rPr>
              <a:pPr/>
              <a:t>44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Tujuan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Personal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dan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Tujuan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Perusahaan 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657600" cy="4525963"/>
          </a:xfrm>
        </p:spPr>
        <p:txBody>
          <a:bodyPr>
            <a:normAutofit lnSpcReduction="10000"/>
          </a:bodyPr>
          <a:lstStyle/>
          <a:p>
            <a:pPr marL="274638" indent="-274638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err="1"/>
              <a:t>Tujuan</a:t>
            </a:r>
            <a:r>
              <a:rPr lang="en-US" sz="2400" dirty="0"/>
              <a:t> personal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perbedaan</a:t>
            </a:r>
            <a:r>
              <a:rPr lang="en-US" sz="2400" dirty="0"/>
              <a:t> 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mendasar</a:t>
            </a:r>
            <a:r>
              <a:rPr lang="en-US" sz="2400" dirty="0"/>
              <a:t>.</a:t>
            </a:r>
          </a:p>
          <a:p>
            <a:pPr marL="274638" indent="-274638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err="1"/>
              <a:t>Keduanya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 yang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.</a:t>
            </a:r>
          </a:p>
          <a:p>
            <a:pPr marL="274638" indent="-274638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err="1"/>
              <a:t>Tujuan</a:t>
            </a:r>
            <a:r>
              <a:rPr lang="en-US" sz="2400" dirty="0"/>
              <a:t> personal </a:t>
            </a:r>
            <a:r>
              <a:rPr lang="en-US" sz="2400" dirty="0" err="1"/>
              <a:t>berorientasi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profit </a:t>
            </a:r>
            <a:r>
              <a:rPr lang="en-US" sz="2400" dirty="0" err="1"/>
              <a:t>pribadi</a:t>
            </a:r>
            <a:r>
              <a:rPr lang="en-US" sz="2400" dirty="0"/>
              <a:t>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pemasaran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profit.</a:t>
            </a:r>
          </a:p>
        </p:txBody>
      </p:sp>
      <p:graphicFrame>
        <p:nvGraphicFramePr>
          <p:cNvPr id="70716" name="Group 60"/>
          <p:cNvGraphicFramePr>
            <a:graphicFrameLocks noGrp="1"/>
          </p:cNvGraphicFramePr>
          <p:nvPr>
            <p:ph sz="half" idx="2"/>
          </p:nvPr>
        </p:nvGraphicFramePr>
        <p:xfrm>
          <a:off x="4191000" y="1600200"/>
          <a:ext cx="4800600" cy="4978400"/>
        </p:xfrm>
        <a:graphic>
          <a:graphicData uri="http://schemas.openxmlformats.org/drawingml/2006/table">
            <a:tbl>
              <a:tblPr/>
              <a:tblGrid>
                <a:gridCol w="2400300"/>
                <a:gridCol w="2400300"/>
              </a:tblGrid>
              <a:tr h="544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Personal Goal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3D4A8"/>
                        </a:gs>
                        <a:gs pos="25000">
                          <a:srgbClr val="21D6E0"/>
                        </a:gs>
                        <a:gs pos="75000">
                          <a:srgbClr val="0087E6"/>
                        </a:gs>
                        <a:gs pos="100000">
                          <a:srgbClr val="005CBF"/>
                        </a:gs>
                      </a:gsLst>
                      <a:lin ang="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Corporate Goal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3D4A8"/>
                        </a:gs>
                        <a:gs pos="25000">
                          <a:srgbClr val="21D6E0"/>
                        </a:gs>
                        <a:gs pos="75000">
                          <a:srgbClr val="0087E6"/>
                        </a:gs>
                        <a:gs pos="100000">
                          <a:srgbClr val="005CBF"/>
                        </a:gs>
                      </a:gsLst>
                      <a:lin ang="0" scaled="0"/>
                      <a:tileRect/>
                    </a:gradFill>
                  </a:tcPr>
                </a:tc>
              </a:tr>
              <a:tr h="807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Agar tidak keliatan bodoh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Meningkatkan profit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Agar tidak membuat kesalahan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Meningkatkan pemasaran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Mendapatkan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pekerjaan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yang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layak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Bertahan dalam kompetisi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7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Mendapatkan kesenangan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Menyewa banyak orang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7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Go public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39FBA02-C8AB-4D1A-8FA4-E5FBC3F0F355}" type="slidenum">
              <a:rPr lang="en-US" altLang="id-ID" smtClean="0">
                <a:solidFill>
                  <a:schemeClr val="tx2"/>
                </a:solidFill>
              </a:rPr>
              <a:pPr/>
              <a:t>45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3.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Desain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Interaksi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Berorientasi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Tujuan</a:t>
            </a:r>
            <a:endParaRPr lang="en-US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id-ID" smtClean="0"/>
              <a:t>Desain interface merupakan suatu interface antara kode dan user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id-ID" smtClean="0"/>
              <a:t>Desain interface mengacu ke fungsi, perilaku dan presentasi final.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id-ID" smtClean="0"/>
              <a:t>Tujuan dari desain interaksi adalah tujuan akhir dari penelitian.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id-ID" smtClean="0"/>
              <a:t>Task bukanlah suatu tujuan. Contoh 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id-ID" smtClean="0"/>
              <a:t>Tujuan	       : mendapatkan sesuatu untuk dimakan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id-ID" smtClean="0"/>
              <a:t>Task (tugas) : pergi ke restoran, memesan makanan delivery atau berbelanja bahan makanan untuk dimasak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B0E9B36-61D1-4D8C-83C3-2438D6733FC1}" type="slidenum">
              <a:rPr lang="en-US" altLang="id-ID" smtClean="0">
                <a:solidFill>
                  <a:schemeClr val="tx2"/>
                </a:solidFill>
              </a:rPr>
              <a:pPr/>
              <a:t>46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3.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Desain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Interaksi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Berorientasi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Tujuan</a:t>
            </a:r>
            <a:endParaRPr lang="en-US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algn="just" eaLnBrk="1" hangingPunct="1"/>
            <a:r>
              <a:rPr lang="en-US" altLang="id-ID" smtClean="0"/>
              <a:t>Kebanyakan software didesain untuk membuat suatu tugas sederhana daripada untuk menyediakan tujuan.</a:t>
            </a:r>
          </a:p>
          <a:p>
            <a:pPr algn="just" eaLnBrk="1" hangingPunct="1"/>
            <a:r>
              <a:rPr lang="en-US" altLang="id-ID" smtClean="0"/>
              <a:t>Software hanya untuk melakukan tugas, bukan untuk melakukan tujuan.</a:t>
            </a:r>
          </a:p>
          <a:p>
            <a:pPr algn="just" eaLnBrk="1" hangingPunct="1"/>
            <a:r>
              <a:rPr lang="en-US" altLang="id-ID" smtClean="0"/>
              <a:t>Tugas berubah seiring dengan perkembangan teknologi.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223D2FA9-977D-48DD-8ECC-865DBD6E0101}" type="slidenum">
              <a:rPr lang="en-US" altLang="id-ID" smtClean="0">
                <a:solidFill>
                  <a:schemeClr val="tx2"/>
                </a:solidFill>
              </a:rPr>
              <a:pPr/>
              <a:t>47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4. Interactive Design</a:t>
            </a:r>
          </a:p>
        </p:txBody>
      </p:sp>
      <p:sp>
        <p:nvSpPr>
          <p:cNvPr id="68611" name="Rectangle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 algn="just" eaLnBrk="1" hangingPunct="1"/>
            <a:r>
              <a:rPr lang="en-US" altLang="id-ID" smtClean="0"/>
              <a:t>Bertujuan untuk desain, tes dan re-desain, kemudian membangun prototipe interface dengan  cara :</a:t>
            </a:r>
          </a:p>
          <a:p>
            <a:pPr lvl="1" algn="just" eaLnBrk="1" hangingPunct="1"/>
            <a:r>
              <a:rPr lang="en-US" altLang="id-ID" sz="3200" smtClean="0"/>
              <a:t>Menemukan masalah daya guna</a:t>
            </a:r>
          </a:p>
          <a:p>
            <a:pPr lvl="1" algn="just" eaLnBrk="1" hangingPunct="1"/>
            <a:r>
              <a:rPr lang="en-US" altLang="id-ID" sz="3200" smtClean="0"/>
              <a:t>Menetapkan masalah untuk interface baru</a:t>
            </a:r>
            <a:r>
              <a:rPr lang="en-US" altLang="id-ID" smtClean="0"/>
              <a:t> </a:t>
            </a:r>
          </a:p>
          <a:p>
            <a:pPr lvl="1" algn="just" eaLnBrk="1" hangingPunct="1"/>
            <a:r>
              <a:rPr lang="en-US" altLang="id-ID" sz="3200" smtClean="0"/>
              <a:t>Mengikuti dasar pemikiran desain, mengapa perubahan dibuat</a:t>
            </a:r>
          </a:p>
          <a:p>
            <a:pPr lvl="1" algn="just" eaLnBrk="1" hangingPunct="1"/>
            <a:r>
              <a:rPr lang="en-US" altLang="id-ID" sz="3200" smtClean="0"/>
              <a:t>Mengevaluasi interface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A9E079F6-B68C-4976-810E-9A50775F7165}" type="slidenum">
              <a:rPr lang="en-US" altLang="id-ID" smtClean="0">
                <a:solidFill>
                  <a:schemeClr val="tx2"/>
                </a:solidFill>
              </a:rPr>
              <a:pPr/>
              <a:t>48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5. Prototyping</a:t>
            </a:r>
          </a:p>
        </p:txBody>
      </p:sp>
      <p:sp>
        <p:nvSpPr>
          <p:cNvPr id="69635" name="Rectangle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/>
          <a:lstStyle/>
          <a:p>
            <a:pPr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id-ID" smtClean="0"/>
              <a:t>Membangun suatu prototipe, seperti :</a:t>
            </a:r>
          </a:p>
          <a:p>
            <a:pPr lvl="1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id-ID" smtClean="0"/>
              <a:t>Penjelasan verbal</a:t>
            </a:r>
          </a:p>
          <a:p>
            <a:pPr lvl="1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id-ID" smtClean="0"/>
              <a:t>Prototipe di atas kertas</a:t>
            </a:r>
          </a:p>
          <a:p>
            <a:pPr lvl="1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id-ID" smtClean="0"/>
              <a:t>Kerja dari prototipe</a:t>
            </a:r>
          </a:p>
          <a:p>
            <a:pPr lvl="1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id-ID" smtClean="0"/>
              <a:t>Implementasi dari final desain</a:t>
            </a:r>
            <a:endParaRPr lang="en-US" altLang="id-ID" sz="320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480D348-6365-4920-815F-11937A433753}" type="slidenum">
              <a:rPr lang="en-US" altLang="id-ID" smtClean="0">
                <a:solidFill>
                  <a:schemeClr val="tx2"/>
                </a:solidFill>
              </a:rPr>
              <a:pPr/>
              <a:t>49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dirty="0" err="1">
                <a:solidFill>
                  <a:schemeClr val="tx2"/>
                </a:solidFill>
              </a:rPr>
              <a:t>Prinsip</a:t>
            </a:r>
            <a:r>
              <a:rPr lang="en-US" altLang="en-US" sz="3200" dirty="0">
                <a:solidFill>
                  <a:schemeClr val="tx2"/>
                </a:solidFill>
              </a:rPr>
              <a:t> Yang </a:t>
            </a:r>
            <a:r>
              <a:rPr lang="en-US" altLang="en-US" sz="3200" dirty="0" err="1">
                <a:solidFill>
                  <a:schemeClr val="tx2"/>
                </a:solidFill>
              </a:rPr>
              <a:t>Mempengaruhi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Daya</a:t>
            </a:r>
            <a:r>
              <a:rPr lang="en-US" altLang="en-US" sz="3200" dirty="0">
                <a:solidFill>
                  <a:schemeClr val="tx2"/>
                </a:solidFill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</a:rPr>
              <a:t>Guna</a:t>
            </a:r>
            <a:endParaRPr lang="en-US" altLang="en-US" sz="3200" dirty="0">
              <a:solidFill>
                <a:schemeClr val="tx2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i="1" dirty="0">
                <a:solidFill>
                  <a:schemeClr val="accent3"/>
                </a:solidFill>
              </a:rPr>
              <a:t>Learnability</a:t>
            </a:r>
            <a:r>
              <a:rPr lang="en-US" altLang="en-US" sz="2400" dirty="0"/>
              <a:t> :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en-US" altLang="en-US" sz="2400" dirty="0" err="1"/>
              <a:t>Kemudahan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memungkinkan</a:t>
            </a:r>
            <a:r>
              <a:rPr lang="en-US" altLang="en-US" sz="2400" dirty="0"/>
              <a:t> </a:t>
            </a:r>
            <a:r>
              <a:rPr lang="en-US" altLang="en-US" sz="2400" i="1" dirty="0"/>
              <a:t>user </a:t>
            </a:r>
            <a:r>
              <a:rPr lang="en-US" altLang="en-US" sz="2400" i="1" dirty="0" err="1"/>
              <a:t>baru</a:t>
            </a:r>
            <a:r>
              <a:rPr lang="en-US" altLang="en-US" sz="2400" i="1" dirty="0"/>
              <a:t> </a:t>
            </a:r>
            <a:r>
              <a:rPr lang="en-US" altLang="en-US" sz="2400" dirty="0" err="1"/>
              <a:t>berinteraksi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efektif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mencapai</a:t>
            </a:r>
            <a:r>
              <a:rPr lang="en-US" altLang="en-US" sz="2400" dirty="0"/>
              <a:t> performance yang </a:t>
            </a:r>
            <a:r>
              <a:rPr lang="en-US" altLang="en-US" sz="2400" dirty="0" err="1"/>
              <a:t>maksimal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i="1" dirty="0">
                <a:solidFill>
                  <a:schemeClr val="accent3"/>
                </a:solidFill>
              </a:rPr>
              <a:t>Flexibility</a:t>
            </a:r>
            <a:r>
              <a:rPr lang="en-US" altLang="en-US" sz="2400" dirty="0"/>
              <a:t> :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en-US" altLang="en-US" sz="2400" dirty="0" err="1"/>
              <a:t>Menyediakan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banyak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bagi</a:t>
            </a:r>
            <a:r>
              <a:rPr lang="en-US" altLang="en-US" sz="2400" dirty="0"/>
              <a:t> user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sistem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bertukar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informasi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i="1" dirty="0">
                <a:solidFill>
                  <a:schemeClr val="accent3"/>
                </a:solidFill>
              </a:rPr>
              <a:t>Robustness</a:t>
            </a:r>
            <a:r>
              <a:rPr lang="en-US" altLang="en-US" sz="2400" dirty="0"/>
              <a:t> :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en-US" altLang="en-US" sz="2400" dirty="0"/>
              <a:t>Tingkat </a:t>
            </a:r>
            <a:r>
              <a:rPr lang="en-US" altLang="en-US" sz="2400" dirty="0" err="1"/>
              <a:t>dukungan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diberikan</a:t>
            </a:r>
            <a:r>
              <a:rPr lang="en-US" altLang="en-US" sz="2400" dirty="0"/>
              <a:t> agar user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menentukan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keberhasilan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ataupun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tujuan</a:t>
            </a:r>
            <a:r>
              <a:rPr lang="en-US" altLang="en-US" sz="2400" dirty="0"/>
              <a:t> (goal) yang </a:t>
            </a:r>
            <a:r>
              <a:rPr lang="en-US" altLang="en-US" sz="2400" dirty="0" err="1"/>
              <a:t>diinginkan</a:t>
            </a:r>
            <a:r>
              <a:rPr lang="en-US" alt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700" dirty="0">
                <a:solidFill>
                  <a:schemeClr val="tx2">
                    <a:satMod val="200000"/>
                  </a:schemeClr>
                </a:solidFill>
              </a:rPr>
              <a:t>6. </a:t>
            </a:r>
            <a:r>
              <a:rPr lang="en-US" sz="27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27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r>
              <a:rPr lang="en-US" sz="27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2">
                    <a:satMod val="200000"/>
                  </a:schemeClr>
                </a:solidFill>
              </a:rPr>
              <a:t>evaluasi</a:t>
            </a:r>
            <a:r>
              <a:rPr lang="en-US" sz="2700" dirty="0">
                <a:solidFill>
                  <a:schemeClr val="tx2">
                    <a:satMod val="200000"/>
                  </a:schemeClr>
                </a:solidFill>
              </a:rPr>
              <a:t> (</a:t>
            </a:r>
            <a:r>
              <a:rPr lang="en-US" sz="2700" i="1" dirty="0">
                <a:solidFill>
                  <a:schemeClr val="tx2">
                    <a:satMod val="200000"/>
                  </a:schemeClr>
                </a:solidFill>
              </a:rPr>
              <a:t>usability evaluation</a:t>
            </a:r>
            <a:r>
              <a:rPr lang="en-US" sz="2700" dirty="0">
                <a:solidFill>
                  <a:schemeClr val="tx2">
                    <a:satMod val="200000"/>
                  </a:schemeClr>
                </a:solidFill>
              </a:rPr>
              <a:t>) </a:t>
            </a:r>
          </a:p>
        </p:txBody>
      </p:sp>
      <p:sp>
        <p:nvSpPr>
          <p:cNvPr id="70659" name="Rectangle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id-ID" sz="3600" smtClean="0"/>
              <a:t>Daya guna inspeksi (pemeriksaan kinerja)</a:t>
            </a:r>
          </a:p>
          <a:p>
            <a:pPr lvl="1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id-ID" smtClean="0"/>
              <a:t>Memeriksa interface dengan menggunakan metode heuristik dan memberikan nilai terhadap interface tersebut (tidak berhubungan dengan user)</a:t>
            </a:r>
          </a:p>
          <a:p>
            <a:pPr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id-ID" sz="3600" smtClean="0"/>
              <a:t>Daya guna pengujian (pengujian kinerja</a:t>
            </a:r>
            <a:r>
              <a:rPr lang="en-US" altLang="id-ID" smtClean="0"/>
              <a:t>)</a:t>
            </a:r>
          </a:p>
          <a:p>
            <a:pPr lvl="1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id-ID" smtClean="0"/>
              <a:t>Uji coba secara empiris atas desain interface dengan user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7EBC106-0B52-4EB4-9167-BB4B39F5C3AC}" type="slidenum">
              <a:rPr lang="en-US" altLang="id-ID" smtClean="0">
                <a:solidFill>
                  <a:schemeClr val="tx2"/>
                </a:solidFill>
              </a:rPr>
              <a:pPr/>
              <a:t>50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SIKLUS HIDUP</a:t>
            </a:r>
            <a:r>
              <a:rPr lang="id-ID" dirty="0">
                <a:solidFill>
                  <a:schemeClr val="tx2">
                    <a:satMod val="200000"/>
                  </a:schemeClr>
                </a:solidFill>
              </a:rPr>
              <a:t> DAYA GUNA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7.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Studi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satMod val="200000"/>
                  </a:schemeClr>
                </a:solidFill>
              </a:rPr>
              <a:t>Lanjutan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(Follow-Up Studies)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</a:t>
            </a:r>
          </a:p>
        </p:txBody>
      </p:sp>
      <p:sp>
        <p:nvSpPr>
          <p:cNvPr id="71683" name="Rectangle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id-ID" smtClean="0"/>
              <a:t>Dilakukan dengan :</a:t>
            </a:r>
          </a:p>
          <a:p>
            <a:pPr lvl="1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id-ID" smtClean="0"/>
              <a:t>Studi dengan cara wawancara, daftar pertanyaan, pengamatan</a:t>
            </a:r>
          </a:p>
          <a:p>
            <a:pPr lvl="1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id-ID" smtClean="0"/>
              <a:t>Studi pasar berkaitan dengan apa kata orang tentang sistem yang dibangun</a:t>
            </a:r>
          </a:p>
          <a:p>
            <a:pPr lvl="1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id-ID" smtClean="0"/>
              <a:t>Instrumentasi software</a:t>
            </a:r>
          </a:p>
          <a:p>
            <a:pPr lvl="1" algn="just" eaLnBrk="1" hangingPunct="1">
              <a:buSzTx/>
              <a:buFont typeface="Wingdings" panose="05000000000000000000" pitchFamily="2" charset="2"/>
              <a:buChar char="§"/>
            </a:pPr>
            <a:r>
              <a:rPr lang="en-US" altLang="id-ID" smtClean="0"/>
              <a:t>Menganalisis keluhan user, permintaan, dan laporan tentang adanya bug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41F9951-3448-453C-8480-53B9560AEFC4}" type="slidenum">
              <a:rPr lang="en-US" altLang="id-ID" smtClean="0">
                <a:solidFill>
                  <a:schemeClr val="tx2"/>
                </a:solidFill>
              </a:rPr>
              <a:pPr/>
              <a:t>51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411480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b="1" dirty="0">
                <a:solidFill>
                  <a:srgbClr val="FFC000"/>
                </a:solidFill>
                <a:latin typeface="Castellar" pitchFamily="18" charset="0"/>
              </a:rPr>
              <a:t>ATRIBUT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</a:t>
            </a:r>
            <a:r>
              <a:rPr lang="en-US" sz="2800" dirty="0" err="1"/>
              <a:t>guna</a:t>
            </a:r>
            <a:r>
              <a:rPr lang="en-US" sz="2800" dirty="0"/>
              <a:t> (ISO 1998)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:</a:t>
            </a:r>
          </a:p>
          <a:p>
            <a:pPr marL="971550" lvl="1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FFFF00"/>
                </a:solidFill>
                <a:latin typeface="Tw Cen MT" pitchFamily="34" charset="0"/>
                <a:cs typeface="Tunga" pitchFamily="2"/>
              </a:rPr>
              <a:t>EFEKTIVITAS</a:t>
            </a:r>
            <a:r>
              <a:rPr lang="en-US" dirty="0"/>
              <a:t> :</a:t>
            </a:r>
          </a:p>
          <a:p>
            <a:pPr marL="1428750" lvl="2" indent="-514350"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dirty="0" err="1"/>
              <a:t>ketelitian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kelengkapan</a:t>
            </a:r>
            <a:r>
              <a:rPr lang="en-US" sz="2800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user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</a:p>
          <a:p>
            <a:pPr marL="971550" lvl="1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FFFF00"/>
                </a:solidFill>
                <a:latin typeface="Tw Cen MT" pitchFamily="34" charset="0"/>
              </a:rPr>
              <a:t>EFISIENSI</a:t>
            </a:r>
            <a:r>
              <a:rPr lang="en-US" dirty="0"/>
              <a:t> :</a:t>
            </a:r>
          </a:p>
          <a:p>
            <a:pPr marL="1428750" lvl="2" indent="-514350"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</a:t>
            </a:r>
            <a:r>
              <a:rPr lang="en-US" sz="2800" dirty="0" err="1"/>
              <a:t>pembelajaran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hubungannya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ketelitian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kelengkapan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user</a:t>
            </a:r>
          </a:p>
          <a:p>
            <a:pPr marL="971550" lvl="1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FFFF00"/>
                </a:solidFill>
                <a:latin typeface="Tw Cen MT" pitchFamily="34" charset="0"/>
              </a:rPr>
              <a:t>KEPUASAN</a:t>
            </a:r>
            <a:r>
              <a:rPr lang="en-US" dirty="0"/>
              <a:t> :</a:t>
            </a:r>
          </a:p>
          <a:p>
            <a:pPr marL="1428750" lvl="2" indent="-514350"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800" dirty="0" err="1"/>
              <a:t>bebas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ketidak-nyamanan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sikap</a:t>
            </a:r>
            <a:r>
              <a:rPr lang="en-US" sz="2800" dirty="0"/>
              <a:t> </a:t>
            </a:r>
            <a:r>
              <a:rPr lang="en-US" sz="2800" dirty="0" err="1"/>
              <a:t>positif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.</a:t>
            </a:r>
          </a:p>
          <a:p>
            <a:pPr marL="740664" lvl="1" algn="just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dirty="0"/>
          </a:p>
          <a:p>
            <a:pPr marL="411480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5DB95E9-BAAE-4EFC-A923-576EFB4891D0}" type="slidenum">
              <a:rPr lang="en-US" altLang="id-ID" smtClean="0">
                <a:solidFill>
                  <a:schemeClr val="tx2"/>
                </a:solidFill>
              </a:rPr>
              <a:pPr/>
              <a:t>6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Mengukur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4275138" cy="4772025"/>
          </a:xfrm>
        </p:spPr>
        <p:txBody>
          <a:bodyPr/>
          <a:lstStyle/>
          <a:p>
            <a:pPr marL="582613" indent="-514350" eaLnBrk="1" hangingPunct="1">
              <a:buFont typeface="Consolas" panose="020B0609020204030204" pitchFamily="49" charset="0"/>
              <a:buAutoNum type="arabicPeriod"/>
            </a:pPr>
            <a:r>
              <a:rPr lang="en-US" altLang="id-ID" smtClean="0"/>
              <a:t>Pembelajaran </a:t>
            </a:r>
            <a:r>
              <a:rPr lang="en-US" altLang="id-ID" i="1" smtClean="0">
                <a:solidFill>
                  <a:srgbClr val="FFFF00"/>
                </a:solidFill>
              </a:rPr>
              <a:t>(learnability)</a:t>
            </a:r>
          </a:p>
          <a:p>
            <a:pPr marL="582613" indent="-514350" eaLnBrk="1" hangingPunct="1">
              <a:buFont typeface="Consolas" panose="020B0609020204030204" pitchFamily="49" charset="0"/>
              <a:buAutoNum type="arabicPeriod"/>
            </a:pPr>
            <a:r>
              <a:rPr lang="en-US" altLang="id-ID" smtClean="0"/>
              <a:t>Keefisienan </a:t>
            </a:r>
            <a:r>
              <a:rPr lang="en-US" altLang="id-ID" smtClean="0">
                <a:solidFill>
                  <a:srgbClr val="FFFF00"/>
                </a:solidFill>
              </a:rPr>
              <a:t>(</a:t>
            </a:r>
            <a:r>
              <a:rPr lang="en-US" altLang="id-ID" i="1" smtClean="0">
                <a:solidFill>
                  <a:srgbClr val="FFFF00"/>
                </a:solidFill>
              </a:rPr>
              <a:t>efficiency</a:t>
            </a:r>
            <a:r>
              <a:rPr lang="en-US" altLang="id-ID" smtClean="0">
                <a:solidFill>
                  <a:srgbClr val="FFFF00"/>
                </a:solidFill>
              </a:rPr>
              <a:t>)</a:t>
            </a:r>
          </a:p>
          <a:p>
            <a:pPr marL="582613" indent="-514350" eaLnBrk="1" hangingPunct="1">
              <a:buFont typeface="Consolas" panose="020B0609020204030204" pitchFamily="49" charset="0"/>
              <a:buAutoNum type="arabicPeriod"/>
            </a:pPr>
            <a:r>
              <a:rPr lang="en-US" altLang="id-ID" smtClean="0"/>
              <a:t>Kemampuan mengingat </a:t>
            </a:r>
            <a:r>
              <a:rPr lang="en-US" altLang="id-ID" smtClean="0">
                <a:solidFill>
                  <a:srgbClr val="FFFF00"/>
                </a:solidFill>
              </a:rPr>
              <a:t>(</a:t>
            </a:r>
            <a:r>
              <a:rPr lang="en-US" altLang="id-ID" i="1" smtClean="0">
                <a:solidFill>
                  <a:srgbClr val="FFFF00"/>
                </a:solidFill>
              </a:rPr>
              <a:t>memorability</a:t>
            </a:r>
            <a:r>
              <a:rPr lang="en-US" altLang="id-ID" smtClean="0">
                <a:solidFill>
                  <a:srgbClr val="FFFF00"/>
                </a:solidFill>
              </a:rPr>
              <a:t>)</a:t>
            </a:r>
          </a:p>
          <a:p>
            <a:pPr marL="582613" indent="-514350" eaLnBrk="1" hangingPunct="1">
              <a:buFont typeface="Consolas" panose="020B0609020204030204" pitchFamily="49" charset="0"/>
              <a:buAutoNum type="arabicPeriod"/>
            </a:pPr>
            <a:r>
              <a:rPr lang="en-US" altLang="id-ID" smtClean="0"/>
              <a:t>Kadar kesalahan </a:t>
            </a:r>
            <a:r>
              <a:rPr lang="en-US" altLang="id-ID" smtClean="0">
                <a:solidFill>
                  <a:srgbClr val="FFFF00"/>
                </a:solidFill>
              </a:rPr>
              <a:t>(</a:t>
            </a:r>
            <a:r>
              <a:rPr lang="en-US" altLang="id-ID" i="1" smtClean="0">
                <a:solidFill>
                  <a:srgbClr val="FFFF00"/>
                </a:solidFill>
              </a:rPr>
              <a:t>errors</a:t>
            </a:r>
            <a:r>
              <a:rPr lang="en-US" altLang="id-ID" smtClean="0">
                <a:solidFill>
                  <a:srgbClr val="FFFF00"/>
                </a:solidFill>
              </a:rPr>
              <a:t>)</a:t>
            </a:r>
          </a:p>
          <a:p>
            <a:pPr marL="582613" indent="-514350" eaLnBrk="1" hangingPunct="1">
              <a:buFont typeface="Consolas" panose="020B0609020204030204" pitchFamily="49" charset="0"/>
              <a:buAutoNum type="arabicPeriod"/>
            </a:pPr>
            <a:r>
              <a:rPr lang="en-US" altLang="id-ID" smtClean="0"/>
              <a:t>Kepuasan </a:t>
            </a:r>
            <a:r>
              <a:rPr lang="en-US" altLang="id-ID" smtClean="0">
                <a:solidFill>
                  <a:srgbClr val="FFFF00"/>
                </a:solidFill>
              </a:rPr>
              <a:t>(</a:t>
            </a:r>
            <a:r>
              <a:rPr lang="en-US" altLang="id-ID" i="1" smtClean="0">
                <a:solidFill>
                  <a:srgbClr val="FFFF00"/>
                </a:solidFill>
              </a:rPr>
              <a:t>satisfaction</a:t>
            </a:r>
            <a:r>
              <a:rPr lang="en-US" altLang="id-ID" smtClean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26628" name="Rectangle 4"/>
          <p:cNvSpPr>
            <a:spLocks noGrp="1"/>
          </p:cNvSpPr>
          <p:nvPr>
            <p:ph sz="half" idx="2"/>
          </p:nvPr>
        </p:nvSpPr>
        <p:spPr>
          <a:xfrm>
            <a:off x="4656138" y="1524000"/>
            <a:ext cx="4259262" cy="4772025"/>
          </a:xfrm>
        </p:spPr>
        <p:txBody>
          <a:bodyPr/>
          <a:lstStyle/>
          <a:p>
            <a:pPr marL="582613" indent="-514350" eaLnBrk="1" hangingPunct="1">
              <a:buFont typeface="Consolas" panose="020B0609020204030204" pitchFamily="49" charset="0"/>
              <a:buAutoNum type="arabicPeriod" startAt="6"/>
            </a:pPr>
            <a:r>
              <a:rPr lang="en-US" altLang="id-ID" smtClean="0"/>
              <a:t>Presentasi </a:t>
            </a:r>
            <a:r>
              <a:rPr lang="en-US" altLang="id-ID" smtClean="0">
                <a:solidFill>
                  <a:srgbClr val="FFFF00"/>
                </a:solidFill>
              </a:rPr>
              <a:t>(</a:t>
            </a:r>
            <a:r>
              <a:rPr lang="en-US" altLang="id-ID" i="1" smtClean="0">
                <a:solidFill>
                  <a:srgbClr val="FFFF00"/>
                </a:solidFill>
              </a:rPr>
              <a:t>presentation</a:t>
            </a:r>
            <a:r>
              <a:rPr lang="en-US" altLang="id-ID" smtClean="0">
                <a:solidFill>
                  <a:srgbClr val="FFFF00"/>
                </a:solidFill>
              </a:rPr>
              <a:t>)</a:t>
            </a:r>
          </a:p>
          <a:p>
            <a:pPr marL="582613" indent="-514350" eaLnBrk="1" hangingPunct="1">
              <a:buFont typeface="Consolas" panose="020B0609020204030204" pitchFamily="49" charset="0"/>
              <a:buAutoNum type="arabicPeriod" startAt="6"/>
            </a:pPr>
            <a:r>
              <a:rPr lang="en-US" altLang="id-ID" smtClean="0"/>
              <a:t>Susunan layar </a:t>
            </a:r>
            <a:r>
              <a:rPr lang="en-US" altLang="id-ID" smtClean="0">
                <a:solidFill>
                  <a:srgbClr val="FFFF00"/>
                </a:solidFill>
              </a:rPr>
              <a:t>(</a:t>
            </a:r>
            <a:r>
              <a:rPr lang="en-US" altLang="id-ID" i="1" smtClean="0">
                <a:solidFill>
                  <a:srgbClr val="FFFF00"/>
                </a:solidFill>
              </a:rPr>
              <a:t>screen layout</a:t>
            </a:r>
            <a:r>
              <a:rPr lang="en-US" altLang="id-ID" smtClean="0">
                <a:solidFill>
                  <a:srgbClr val="FFFF00"/>
                </a:solidFill>
              </a:rPr>
              <a:t>)</a:t>
            </a:r>
          </a:p>
          <a:p>
            <a:pPr marL="582613" indent="-514350" eaLnBrk="1" hangingPunct="1">
              <a:buFont typeface="Consolas" panose="020B0609020204030204" pitchFamily="49" charset="0"/>
              <a:buAutoNum type="arabicPeriod" startAt="6"/>
            </a:pPr>
            <a:r>
              <a:rPr lang="en-US" altLang="id-ID" smtClean="0"/>
              <a:t>Istilah yang digunakan dan perintah yang disediakan oleh sistem</a:t>
            </a:r>
          </a:p>
          <a:p>
            <a:pPr marL="582613" indent="-514350" eaLnBrk="1" hangingPunct="1">
              <a:buFont typeface="Consolas" panose="020B0609020204030204" pitchFamily="49" charset="0"/>
              <a:buAutoNum type="arabicPeriod" startAt="6"/>
            </a:pPr>
            <a:r>
              <a:rPr lang="en-US" altLang="id-ID" smtClean="0"/>
              <a:t>Kemampuan sistem </a:t>
            </a:r>
            <a:r>
              <a:rPr lang="en-US" altLang="id-ID" smtClean="0">
                <a:solidFill>
                  <a:srgbClr val="FFFF00"/>
                </a:solidFill>
              </a:rPr>
              <a:t>(</a:t>
            </a:r>
            <a:r>
              <a:rPr lang="en-US" altLang="id-ID" i="1" smtClean="0">
                <a:solidFill>
                  <a:srgbClr val="FFFF00"/>
                </a:solidFill>
              </a:rPr>
              <a:t>system capabilities</a:t>
            </a:r>
            <a:r>
              <a:rPr lang="en-US" altLang="id-ID" smtClean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7DD7A1B-6646-4242-83F6-C0F59DC92C98}" type="slidenum">
              <a:rPr lang="en-US" altLang="id-ID" smtClean="0">
                <a:solidFill>
                  <a:schemeClr val="tx2"/>
                </a:solidFill>
              </a:rPr>
              <a:pPr/>
              <a:t>7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solidFill>
                  <a:schemeClr val="tx2">
                    <a:satMod val="200000"/>
                  </a:schemeClr>
                </a:solidFill>
              </a:rPr>
              <a:t>Metode Pengukuran Rekayasa Daya Guna</a:t>
            </a:r>
          </a:p>
        </p:txBody>
      </p:sp>
      <p:pic>
        <p:nvPicPr>
          <p:cNvPr id="27651" name="Picture 4" descr="sc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609600"/>
            <a:ext cx="8458200" cy="6096000"/>
          </a:xfrm>
          <a:noFill/>
        </p:spPr>
      </p:pic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D4A770C-1913-49AB-9669-F7C8C5829A82}" type="slidenum">
              <a:rPr lang="en-US" altLang="id-ID" smtClean="0">
                <a:solidFill>
                  <a:schemeClr val="tx2"/>
                </a:solidFill>
              </a:rPr>
              <a:pPr/>
              <a:t>8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274638"/>
            <a:ext cx="8229600" cy="563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300" dirty="0" err="1">
                <a:solidFill>
                  <a:schemeClr val="tx2">
                    <a:satMod val="200000"/>
                  </a:schemeClr>
                </a:solidFill>
              </a:rPr>
              <a:t>Metode</a:t>
            </a:r>
            <a:r>
              <a:rPr lang="en-US" sz="33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300" dirty="0" err="1">
                <a:solidFill>
                  <a:schemeClr val="tx2">
                    <a:satMod val="200000"/>
                  </a:schemeClr>
                </a:solidFill>
              </a:rPr>
              <a:t>Pengukuran</a:t>
            </a:r>
            <a:r>
              <a:rPr lang="en-US" sz="33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300" dirty="0" err="1">
                <a:solidFill>
                  <a:schemeClr val="tx2">
                    <a:satMod val="200000"/>
                  </a:schemeClr>
                </a:solidFill>
              </a:rPr>
              <a:t>Rekayasa</a:t>
            </a:r>
            <a:r>
              <a:rPr lang="en-US" sz="33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300" dirty="0" err="1">
                <a:solidFill>
                  <a:schemeClr val="tx2">
                    <a:satMod val="200000"/>
                  </a:schemeClr>
                </a:solidFill>
              </a:rPr>
              <a:t>Daya</a:t>
            </a:r>
            <a:r>
              <a:rPr lang="en-US" sz="3300" dirty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300" dirty="0" err="1">
                <a:solidFill>
                  <a:schemeClr val="tx2">
                    <a:satMod val="200000"/>
                  </a:schemeClr>
                </a:solidFill>
              </a:rPr>
              <a:t>Guna</a:t>
            </a:r>
            <a:endParaRPr lang="en-US" sz="33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5410200"/>
          </a:xfrm>
        </p:spPr>
        <p:txBody>
          <a:bodyPr>
            <a:normAutofit fontScale="92500" lnSpcReduction="10000"/>
          </a:bodyPr>
          <a:lstStyle/>
          <a:p>
            <a:pPr marL="411480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/>
              <a:t>Pembangunan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melibatkan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proses</a:t>
            </a:r>
            <a:r>
              <a:rPr lang="en-US" sz="2800" dirty="0"/>
              <a:t> </a:t>
            </a:r>
            <a:r>
              <a:rPr lang="en-US" sz="2800" dirty="0" err="1"/>
              <a:t>pengumpulan</a:t>
            </a:r>
            <a:r>
              <a:rPr lang="en-US" sz="2800" dirty="0"/>
              <a:t> data :</a:t>
            </a:r>
            <a:endParaRPr lang="id-ID" sz="2800" dirty="0"/>
          </a:p>
          <a:p>
            <a:pPr marL="411480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2800" dirty="0"/>
          </a:p>
          <a:p>
            <a:pPr marL="740664" lvl="1" algn="just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i="1" dirty="0" err="1">
                <a:solidFill>
                  <a:srgbClr val="FFC000"/>
                </a:solidFill>
                <a:latin typeface="Lucida Fax" pitchFamily="18" charset="0"/>
              </a:rPr>
              <a:t>Pembahasan</a:t>
            </a:r>
            <a:r>
              <a:rPr lang="en-US" i="1" dirty="0">
                <a:latin typeface="Lucida Fax" pitchFamily="18" charset="0"/>
              </a:rPr>
              <a:t> :</a:t>
            </a:r>
          </a:p>
          <a:p>
            <a:pPr marL="996696" lvl="2" algn="just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membantu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rekayasa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antarmuka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</a:t>
            </a:r>
            <a:r>
              <a:rPr lang="en-US" sz="2800" dirty="0" err="1"/>
              <a:t>fase</a:t>
            </a:r>
            <a:r>
              <a:rPr lang="en-US" sz="2800" dirty="0"/>
              <a:t>.</a:t>
            </a:r>
            <a:endParaRPr lang="id-ID" sz="2800" dirty="0"/>
          </a:p>
          <a:p>
            <a:pPr marL="996696" lvl="2" algn="just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endParaRPr lang="en-US" sz="2800" dirty="0"/>
          </a:p>
          <a:p>
            <a:pPr marL="740664" lvl="1" algn="just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i="1" dirty="0" err="1">
                <a:solidFill>
                  <a:srgbClr val="FFC000"/>
                </a:solidFill>
                <a:latin typeface="Lucida Fax" pitchFamily="18" charset="0"/>
              </a:rPr>
              <a:t>Pengujian</a:t>
            </a:r>
            <a:r>
              <a:rPr lang="en-US" i="1" dirty="0">
                <a:latin typeface="Lucida Fax" pitchFamily="18" charset="0"/>
              </a:rPr>
              <a:t> :</a:t>
            </a:r>
          </a:p>
          <a:p>
            <a:pPr marL="996696" lvl="2" algn="just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menilai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 </a:t>
            </a:r>
            <a:r>
              <a:rPr lang="en-US" sz="2800" dirty="0" err="1"/>
              <a:t>rekayasa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prototipe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,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</a:t>
            </a:r>
            <a:r>
              <a:rPr lang="en-US" sz="2800" dirty="0" err="1"/>
              <a:t>guna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mengurangi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</a:t>
            </a:r>
            <a:r>
              <a:rPr lang="en-US" sz="2800" dirty="0" err="1"/>
              <a:t>guna</a:t>
            </a:r>
            <a:r>
              <a:rPr lang="en-US" sz="2800" dirty="0"/>
              <a:t>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A11A9AB-928C-45F9-BB20-C86470D6A781}" type="slidenum">
              <a:rPr lang="en-US" altLang="id-ID" smtClean="0">
                <a:solidFill>
                  <a:schemeClr val="tx2"/>
                </a:solidFill>
              </a:rPr>
              <a:pPr/>
              <a:t>9</a:t>
            </a:fld>
            <a:endParaRPr lang="en-US" altLang="id-ID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1047</TotalTime>
  <Words>2542</Words>
  <Application>Microsoft Office PowerPoint</Application>
  <PresentationFormat>On-screen Show (4:3)</PresentationFormat>
  <Paragraphs>418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73" baseType="lpstr">
      <vt:lpstr>Garamond</vt:lpstr>
      <vt:lpstr>Arial</vt:lpstr>
      <vt:lpstr>Consolas</vt:lpstr>
      <vt:lpstr>Corbel</vt:lpstr>
      <vt:lpstr>Wingdings</vt:lpstr>
      <vt:lpstr>Wingdings 2</vt:lpstr>
      <vt:lpstr>Wingdings 3</vt:lpstr>
      <vt:lpstr>Calibri</vt:lpstr>
      <vt:lpstr>Signika</vt:lpstr>
      <vt:lpstr>Arial Black</vt:lpstr>
      <vt:lpstr>Times New Roman</vt:lpstr>
      <vt:lpstr>Aharoni</vt:lpstr>
      <vt:lpstr>Castellar</vt:lpstr>
      <vt:lpstr>Tw Cen MT</vt:lpstr>
      <vt:lpstr>Tunga</vt:lpstr>
      <vt:lpstr>Lucida Fax</vt:lpstr>
      <vt:lpstr>Berlin Sans FB</vt:lpstr>
      <vt:lpstr>Tahoma</vt:lpstr>
      <vt:lpstr>Segoe UI</vt:lpstr>
      <vt:lpstr>Courier New</vt:lpstr>
      <vt:lpstr>Metro</vt:lpstr>
      <vt:lpstr>1_Custom Design</vt:lpstr>
      <vt:lpstr>DAYA GUNA</vt:lpstr>
      <vt:lpstr>Capaian Pembelajaran</vt:lpstr>
      <vt:lpstr>Definisi </vt:lpstr>
      <vt:lpstr>Daya Guna</vt:lpstr>
      <vt:lpstr>Prinsip Yang Mempengaruhi Daya Guna</vt:lpstr>
      <vt:lpstr>Daya Guna</vt:lpstr>
      <vt:lpstr>Mengukur Daya Guna</vt:lpstr>
      <vt:lpstr>Metode Pengukuran Rekayasa Daya Guna</vt:lpstr>
      <vt:lpstr>Metode Pengukuran Rekayasa Daya Guna</vt:lpstr>
      <vt:lpstr>Metode Pengukuran Rekayasa Daya Guna</vt:lpstr>
      <vt:lpstr>Akseptabilitas Sistem Domain</vt:lpstr>
      <vt:lpstr>Domain Penerimaan Sistem</vt:lpstr>
      <vt:lpstr>Faktor Daya Guna</vt:lpstr>
      <vt:lpstr>Daya Guna HEURISTIK prinsip atau panduan untuk merekayasa bentuk user interface</vt:lpstr>
      <vt:lpstr>Daya guna HEURISTIK : 1. Dialog yang Sederhana dan Alami</vt:lpstr>
      <vt:lpstr>Daya Guna HEURISTIK : 1. Dialog yang Sederhana dan Alami</vt:lpstr>
      <vt:lpstr>Daya Guna HEURISTIK :  2. Berbicara dengan Bahasa Pengguna</vt:lpstr>
      <vt:lpstr>Daya Guna HEURISTIK : 3. Mengurangi Beban Ingatan Pengguna</vt:lpstr>
      <vt:lpstr>Daya Guna HEURISTIK : 4. Konsisten </vt:lpstr>
      <vt:lpstr>Daya Guna HEURISTIK : 5. Sistem Timbal Balik</vt:lpstr>
      <vt:lpstr>Daya Guna HEURISTIK : 6. Jalan Keluar yang Jelas</vt:lpstr>
      <vt:lpstr>Daya Guna HEURISTIK : 7. Jalan Pintas</vt:lpstr>
      <vt:lpstr>Daya Guna HEURISTIK : 8. Pesan Kesalahan yang Baik (error message)</vt:lpstr>
      <vt:lpstr>contoh Error Message</vt:lpstr>
      <vt:lpstr>Daya Guna HEURISTIK : 9. Mencegah Kesalahan</vt:lpstr>
      <vt:lpstr>Daya guna HEURISTIK : 10. Bantuan dan Dokumentasi</vt:lpstr>
      <vt:lpstr>SIKLUS HIDUP DAYA GUNA</vt:lpstr>
      <vt:lpstr>Siklus Hidup Daya Guna</vt:lpstr>
      <vt:lpstr>SIKLUS HIDUP DAYA GUNA 1. Kenali Pengguna (Know the User)</vt:lpstr>
      <vt:lpstr>PowerPoint Presentation</vt:lpstr>
      <vt:lpstr>SIKLUS HIDUP DAYA GUNA 1. Kenali Pengguna (Know the User)</vt:lpstr>
      <vt:lpstr>SIKLUS HIDUP DAYA GUNA 1. Kenali Pengguna (Know the User)</vt:lpstr>
      <vt:lpstr>SIKLUS HIDUP DAYA GUNA 1. Kenali Pengguna (Know the User)</vt:lpstr>
      <vt:lpstr>SIKLUS HIDUP DAYA GUNA 1. Kenali Pengguna (Know the User)</vt:lpstr>
      <vt:lpstr>SIKLUS HIDUP DAYA GUNA 1. Kenali Pengguna (Know the User)</vt:lpstr>
      <vt:lpstr>SIKLUS HIDUP DAYA GUNA 1. Kenali Pengguna (Know the User)</vt:lpstr>
      <vt:lpstr>SIKLUS HIDUP DAYA GUNA 1. Kenali Pengguna (Know the User)</vt:lpstr>
      <vt:lpstr>SIKLUS HIDUP DAYA GUNA 1. Kenali Pengguna (Know the User)</vt:lpstr>
      <vt:lpstr>SIKLUS HIDUP DAYA GUNA 2. Daya guna Benchmarking</vt:lpstr>
      <vt:lpstr>SIKLUS HIDUP DAYA GUNA 2. Daya guna Benchmarking</vt:lpstr>
      <vt:lpstr>SIKLUS HIDUP DAYA GUNA 2. Daya guna Benchmarking</vt:lpstr>
      <vt:lpstr>SIKLUS HIDUP DAYA GUNA  3. Desain Interaksi Berorientasi Tujuan</vt:lpstr>
      <vt:lpstr>SIKLUS HIDUP DAYA GUNA 3. Desain Interaksi Berorientasi Tujuan (Komputer vs Manusia)</vt:lpstr>
      <vt:lpstr>SIKLUS HIDUP DAYA GUNA  3. Desain Interaksi Berorientasi Tujuan (Programmer vs User)</vt:lpstr>
      <vt:lpstr>SIKLUS HIDUP DAYA GUNA Tujuan Personal dan Tujuan Perusahaan  </vt:lpstr>
      <vt:lpstr>SIKLUS HIDUP DAYA GUNA 3. Desain Interaksi Berorientasi Tujuan</vt:lpstr>
      <vt:lpstr>SIKLUS HIDUP DAYA GUNA 3. Desain Interaksi Berorientasi Tujuan</vt:lpstr>
      <vt:lpstr>SIKLUS HIDUP DAYA GUNA 4. Interactive Design</vt:lpstr>
      <vt:lpstr>SIKLUS HIDUP DAYA GUNA 5. Prototyping</vt:lpstr>
      <vt:lpstr>SIKLUS HIDUP DAYA GUNA 6. Daya guna evaluasi (usability evaluation) </vt:lpstr>
      <vt:lpstr>SIKLUS HIDUP DAYA GUNA 7. Studi Lanjutan(Follow-Up Studies) </vt:lpstr>
    </vt:vector>
  </TitlesOfParts>
  <Company>UDINUS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DAYA GUNA</dc:title>
  <dc:creator>nasetiyanto</dc:creator>
  <cp:lastModifiedBy>user</cp:lastModifiedBy>
  <cp:revision>82</cp:revision>
  <dcterms:created xsi:type="dcterms:W3CDTF">2010-03-25T03:13:34Z</dcterms:created>
  <dcterms:modified xsi:type="dcterms:W3CDTF">2022-03-02T04:25:34Z</dcterms:modified>
</cp:coreProperties>
</file>