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0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7" r:id="rId10"/>
    <p:sldId id="288" r:id="rId11"/>
    <p:sldId id="289" r:id="rId12"/>
    <p:sldId id="290" r:id="rId13"/>
    <p:sldId id="291" r:id="rId14"/>
    <p:sldId id="295" r:id="rId15"/>
    <p:sldId id="292" r:id="rId16"/>
    <p:sldId id="293" r:id="rId17"/>
    <p:sldId id="294" r:id="rId18"/>
    <p:sldId id="296" r:id="rId19"/>
    <p:sldId id="301" r:id="rId20"/>
    <p:sldId id="300" r:id="rId21"/>
    <p:sldId id="299" r:id="rId22"/>
    <p:sldId id="298" r:id="rId23"/>
    <p:sldId id="297" r:id="rId24"/>
    <p:sldId id="302" r:id="rId25"/>
    <p:sldId id="303" r:id="rId26"/>
    <p:sldId id="304" r:id="rId27"/>
    <p:sldId id="262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584" y="4294605"/>
            <a:ext cx="4778189" cy="69924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Tim </a:t>
            </a:r>
            <a:r>
              <a:rPr lang="en-US" i="0" dirty="0" err="1">
                <a:latin typeface="Signika"/>
              </a:rPr>
              <a:t>Penyusun</a:t>
            </a:r>
            <a:r>
              <a:rPr lang="en-US" i="0" dirty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RPS INTERAKSI MANUSIA DAN KOMPUTER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1519" y="2569247"/>
            <a:ext cx="8656320" cy="8597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FAKTOR MANUSIA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Peraba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00" dirty="0" err="1"/>
              <a:t>Peraba</a:t>
            </a:r>
            <a:endParaRPr lang="en-US" sz="3400" dirty="0"/>
          </a:p>
          <a:p>
            <a:pPr marL="640080"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fi-FI" sz="3400" dirty="0"/>
              <a:t>Manusia menerima stimuli melalui kulit. Kulit memiliki tiga jenis </a:t>
            </a:r>
            <a:r>
              <a:rPr lang="en-US" sz="3400" dirty="0"/>
              <a:t>sensor </a:t>
            </a:r>
            <a:r>
              <a:rPr lang="en-US" sz="3400" dirty="0" err="1"/>
              <a:t>penerima</a:t>
            </a:r>
            <a:r>
              <a:rPr lang="en-US" sz="3400" dirty="0"/>
              <a:t> (</a:t>
            </a:r>
            <a:r>
              <a:rPr lang="en-US" sz="3400" i="1" dirty="0"/>
              <a:t>sensory receptor), </a:t>
            </a:r>
            <a:r>
              <a:rPr lang="en-US" sz="3400" i="1" dirty="0" err="1"/>
              <a:t>yaitu</a:t>
            </a:r>
            <a:r>
              <a:rPr lang="en-US" sz="3400" i="1" dirty="0"/>
              <a:t> :</a:t>
            </a:r>
          </a:p>
          <a:p>
            <a:pPr marL="100584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100" dirty="0" err="1"/>
              <a:t>Thermoceptor</a:t>
            </a:r>
            <a:r>
              <a:rPr lang="en-US" sz="3100" dirty="0"/>
              <a:t> → </a:t>
            </a:r>
            <a:r>
              <a:rPr lang="en-US" sz="3100" dirty="0" err="1"/>
              <a:t>merespon</a:t>
            </a:r>
            <a:r>
              <a:rPr lang="en-US" sz="3100" dirty="0"/>
              <a:t> </a:t>
            </a:r>
            <a:r>
              <a:rPr lang="en-US" sz="3100" dirty="0" err="1"/>
              <a:t>panas</a:t>
            </a:r>
            <a:r>
              <a:rPr lang="en-US" sz="3100" dirty="0"/>
              <a:t> / </a:t>
            </a:r>
            <a:r>
              <a:rPr lang="en-US" sz="3100" dirty="0" err="1"/>
              <a:t>dingin</a:t>
            </a:r>
            <a:endParaRPr lang="en-US" sz="3100" dirty="0"/>
          </a:p>
          <a:p>
            <a:pPr marL="100584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100" dirty="0"/>
              <a:t>Nociceptor → </a:t>
            </a:r>
            <a:r>
              <a:rPr lang="en-US" sz="3100" dirty="0" err="1"/>
              <a:t>merespon</a:t>
            </a:r>
            <a:r>
              <a:rPr lang="en-US" sz="3100" dirty="0"/>
              <a:t> rasa </a:t>
            </a:r>
            <a:r>
              <a:rPr lang="en-US" sz="3100" dirty="0" err="1"/>
              <a:t>sakit</a:t>
            </a:r>
            <a:endParaRPr lang="en-US" sz="3100" dirty="0"/>
          </a:p>
          <a:p>
            <a:pPr marL="100584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3100" dirty="0" err="1"/>
              <a:t>Mechanoceptor</a:t>
            </a:r>
            <a:r>
              <a:rPr lang="es-ES" sz="3100" dirty="0"/>
              <a:t> → </a:t>
            </a:r>
            <a:r>
              <a:rPr lang="es-ES" sz="3100" dirty="0" err="1"/>
              <a:t>merespon</a:t>
            </a:r>
            <a:r>
              <a:rPr lang="es-ES" sz="3100" dirty="0"/>
              <a:t> pada </a:t>
            </a:r>
            <a:r>
              <a:rPr lang="es-ES" sz="3100" dirty="0" err="1"/>
              <a:t>tekanan</a:t>
            </a:r>
            <a:endParaRPr lang="es-ES" sz="3100" dirty="0"/>
          </a:p>
          <a:p>
            <a:endParaRPr lang="en-ID" dirty="0"/>
          </a:p>
        </p:txBody>
      </p:sp>
      <p:pic>
        <p:nvPicPr>
          <p:cNvPr id="7" name="Picture 7" descr="Image result for tangan Peraba">
            <a:extLst>
              <a:ext uri="{FF2B5EF4-FFF2-40B4-BE49-F238E27FC236}">
                <a16:creationId xmlns:a16="http://schemas.microsoft.com/office/drawing/2014/main" id="{5CC55D61-A327-448C-BCE2-274DC0D3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7" y="937923"/>
            <a:ext cx="1409735" cy="109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Kognisi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Manusia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dan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sistem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motor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Memori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Perhatian</a:t>
            </a:r>
            <a:r>
              <a:rPr lang="en-US" altLang="en-US" sz="2400" dirty="0">
                <a:latin typeface="Signika" panose="02010003020600000004"/>
              </a:rPr>
              <a:t> (</a:t>
            </a:r>
            <a:r>
              <a:rPr lang="en-US" altLang="en-US" sz="2400" dirty="0" err="1">
                <a:latin typeface="Signika" panose="02010003020600000004"/>
              </a:rPr>
              <a:t>atensi</a:t>
            </a:r>
            <a:r>
              <a:rPr lang="en-US" altLang="en-US" sz="2400" dirty="0">
                <a:latin typeface="Signika" panose="02010003020600000004"/>
              </a:rPr>
              <a:t>)</a:t>
            </a: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Persepsi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pengenalan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Pembelajaran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Pemecahan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Masalah</a:t>
            </a:r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34936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Memori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-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Sensori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Memori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Signika" panose="02010003020600000004"/>
              </a:rPr>
              <a:t>Sensory memory (</a:t>
            </a:r>
            <a:r>
              <a:rPr lang="en-US" altLang="en-US" sz="2400" dirty="0" err="1">
                <a:latin typeface="Signika" panose="02010003020600000004"/>
              </a:rPr>
              <a:t>memori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merasakan</a:t>
            </a:r>
            <a:r>
              <a:rPr lang="en-US" altLang="en-US" sz="2400" dirty="0">
                <a:latin typeface="Signika" panose="02010003020600000004"/>
              </a:rPr>
              <a:t>), </a:t>
            </a:r>
            <a:r>
              <a:rPr lang="en-US" altLang="en-US" sz="2400" dirty="0" err="1">
                <a:latin typeface="Signika" panose="02010003020600000004"/>
              </a:rPr>
              <a:t>merupakan</a:t>
            </a:r>
            <a:r>
              <a:rPr lang="en-US" altLang="en-US" sz="2400" dirty="0">
                <a:latin typeface="Signika" panose="02010003020600000004"/>
              </a:rPr>
              <a:t> buffer (</a:t>
            </a:r>
            <a:r>
              <a:rPr lang="en-US" altLang="en-US" sz="2400" dirty="0" err="1">
                <a:latin typeface="Signika" panose="02010003020600000004"/>
              </a:rPr>
              <a:t>penyangga</a:t>
            </a:r>
            <a:r>
              <a:rPr lang="en-US" altLang="en-US" sz="2400" dirty="0">
                <a:latin typeface="Signika" panose="02010003020600000004"/>
              </a:rPr>
              <a:t>)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stimuli(</a:t>
            </a:r>
            <a:r>
              <a:rPr lang="en-US" altLang="en-US" sz="2400" dirty="0" err="1">
                <a:latin typeface="Signika" panose="02010003020600000004"/>
              </a:rPr>
              <a:t>rangsangan</a:t>
            </a:r>
            <a:r>
              <a:rPr lang="en-US" altLang="en-US" sz="2400" dirty="0">
                <a:latin typeface="Signika" panose="02010003020600000004"/>
              </a:rPr>
              <a:t>), </a:t>
            </a:r>
            <a:r>
              <a:rPr lang="en-US" altLang="en-US" sz="2400" dirty="0" err="1">
                <a:latin typeface="Signika" panose="02010003020600000004"/>
              </a:rPr>
              <a:t>seperti</a:t>
            </a:r>
            <a:r>
              <a:rPr lang="en-US" altLang="en-US" sz="2400" dirty="0">
                <a:latin typeface="Signika" panose="02010003020600000004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Signika" panose="02010003020600000004"/>
              </a:rPr>
              <a:t>Iconic Memory – for visual stimuli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Signika" panose="02010003020600000004"/>
              </a:rPr>
              <a:t>Echoic Memory – for auditory stimuli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Signika" panose="02010003020600000004"/>
              </a:rPr>
              <a:t>Haptic Memory – for touch stimuli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Signika" panose="02010003020600000004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Signika" panose="02010003020600000004"/>
              </a:rPr>
              <a:t>Sensory memory </a:t>
            </a:r>
            <a:r>
              <a:rPr lang="en-US" altLang="en-US" sz="2400" dirty="0" err="1">
                <a:latin typeface="Signika" panose="02010003020600000004"/>
              </a:rPr>
              <a:t>mampu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menyimpan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sejumlah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besar</a:t>
            </a:r>
            <a:r>
              <a:rPr lang="en-US" altLang="en-US" sz="2400" dirty="0">
                <a:latin typeface="Signika" panose="02010003020600000004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Signika" panose="02010003020600000004"/>
              </a:rPr>
              <a:t>informasi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selama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durasi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pendek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namun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tidak</a:t>
            </a:r>
            <a:r>
              <a:rPr lang="en-US" altLang="en-US" sz="2400" dirty="0">
                <a:latin typeface="Signika" panose="02010003020600000004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Signika" panose="02010003020600000004"/>
              </a:rPr>
              <a:t>punya </a:t>
            </a:r>
            <a:r>
              <a:rPr lang="en-US" altLang="en-US" sz="2400" dirty="0" err="1">
                <a:latin typeface="Signika" panose="02010003020600000004"/>
              </a:rPr>
              <a:t>kemampuan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memprosesnya</a:t>
            </a:r>
            <a:r>
              <a:rPr lang="en-US" altLang="en-US" sz="2400" dirty="0">
                <a:latin typeface="Signika" panose="02010003020600000004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54422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pic>
        <p:nvPicPr>
          <p:cNvPr id="7" name="Picture 2" descr="E:\Thesisku\Bahan\0701\memori.bmp">
            <a:extLst>
              <a:ext uri="{FF2B5EF4-FFF2-40B4-BE49-F238E27FC236}">
                <a16:creationId xmlns:a16="http://schemas.microsoft.com/office/drawing/2014/main" id="{EEBE1070-7E0C-4FA2-9E41-7B346AE9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0080" y="1037478"/>
            <a:ext cx="8188960" cy="5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STM-LTM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latin typeface="Signika" panose="02010003020600000004"/>
              </a:rPr>
              <a:t>Short-Term Memory (STM)</a:t>
            </a:r>
          </a:p>
          <a:p>
            <a:pPr lvl="1" eaLnBrk="1" hangingPunct="1"/>
            <a:r>
              <a:rPr lang="en-US" altLang="en-US" sz="2400" dirty="0" err="1">
                <a:latin typeface="Signika" panose="02010003020600000004"/>
              </a:rPr>
              <a:t>Instan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akses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cepat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recall (</a:t>
            </a:r>
            <a:r>
              <a:rPr lang="en-US" altLang="en-US" sz="2400" dirty="0" err="1">
                <a:latin typeface="Signika" panose="02010003020600000004"/>
              </a:rPr>
              <a:t>pemanggilan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kembali</a:t>
            </a:r>
            <a:r>
              <a:rPr lang="en-US" altLang="en-US" sz="2400" dirty="0">
                <a:latin typeface="Signika" panose="02010003020600000004"/>
              </a:rPr>
              <a:t>) </a:t>
            </a:r>
            <a:r>
              <a:rPr lang="en-US" altLang="en-US" sz="2400" dirty="0" err="1">
                <a:latin typeface="Signika" panose="02010003020600000004"/>
              </a:rPr>
              <a:t>sementara</a:t>
            </a:r>
            <a:endParaRPr lang="en-US" altLang="en-US" sz="2400" dirty="0">
              <a:latin typeface="Signika" panose="02010003020600000004"/>
            </a:endParaRPr>
          </a:p>
          <a:p>
            <a:pPr lvl="1" eaLnBrk="1" hangingPunct="1"/>
            <a:r>
              <a:rPr lang="en-US" altLang="en-US" sz="2400" dirty="0" err="1">
                <a:latin typeface="Signika" panose="02010003020600000004"/>
              </a:rPr>
              <a:t>Kapasitas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sangat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terbatas</a:t>
            </a:r>
            <a:r>
              <a:rPr lang="en-US" altLang="en-US" sz="2400" dirty="0">
                <a:latin typeface="Signika" panose="02010003020600000004"/>
              </a:rPr>
              <a:t> – “7 +- 2” digit </a:t>
            </a:r>
            <a:r>
              <a:rPr lang="en-US" altLang="en-US" sz="2400" dirty="0" err="1">
                <a:latin typeface="Signika" panose="02010003020600000004"/>
              </a:rPr>
              <a:t>atau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kumpulan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informasi</a:t>
            </a:r>
            <a:endParaRPr lang="en-US" altLang="en-US" sz="2400" dirty="0">
              <a:latin typeface="Signika" panose="02010003020600000004"/>
            </a:endParaRPr>
          </a:p>
          <a:p>
            <a:pPr lvl="1" eaLnBrk="1" hangingPunct="1"/>
            <a:r>
              <a:rPr lang="en-US" altLang="en-US" sz="2400" dirty="0">
                <a:latin typeface="Signika" panose="02010003020600000004"/>
              </a:rPr>
              <a:t>“Chunking” ex: 081 795 800 76</a:t>
            </a:r>
          </a:p>
          <a:p>
            <a:pPr lvl="1" eaLnBrk="1" hangingPunct="1"/>
            <a:r>
              <a:rPr lang="en-US" altLang="en-US" sz="2400" dirty="0" err="1">
                <a:latin typeface="Signika" panose="02010003020600000004"/>
              </a:rPr>
              <a:t>Mudah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sirna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>
                <a:latin typeface="Signika" panose="02010003020600000004"/>
              </a:rPr>
              <a:t>Long-Term Memory (LTM)</a:t>
            </a:r>
          </a:p>
          <a:p>
            <a:pPr lvl="1" eaLnBrk="1" hangingPunct="1"/>
            <a:r>
              <a:rPr lang="en-US" altLang="en-US" sz="2400" dirty="0" err="1">
                <a:latin typeface="Signika" panose="02010003020600000004"/>
              </a:rPr>
              <a:t>Kapasitas</a:t>
            </a:r>
            <a:r>
              <a:rPr lang="en-US" altLang="en-US" sz="2400" dirty="0">
                <a:latin typeface="Signika" panose="02010003020600000004"/>
              </a:rPr>
              <a:t> “</a:t>
            </a:r>
            <a:r>
              <a:rPr lang="en-US" altLang="en-US" sz="2400" dirty="0" err="1">
                <a:latin typeface="Signika" panose="02010003020600000004"/>
              </a:rPr>
              <a:t>tak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terbatas</a:t>
            </a:r>
            <a:r>
              <a:rPr lang="en-US" altLang="en-US" sz="2400" dirty="0">
                <a:latin typeface="Signika" panose="02010003020600000004"/>
              </a:rPr>
              <a:t>”</a:t>
            </a:r>
          </a:p>
          <a:p>
            <a:pPr lvl="1" eaLnBrk="1" hangingPunct="1"/>
            <a:r>
              <a:rPr lang="en-US" altLang="en-US" sz="2400" dirty="0" err="1">
                <a:latin typeface="Signika" panose="02010003020600000004"/>
              </a:rPr>
              <a:t>Perlu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waktu</a:t>
            </a:r>
            <a:r>
              <a:rPr lang="en-US" altLang="en-US" sz="2400" dirty="0">
                <a:latin typeface="Signika" panose="02010003020600000004"/>
              </a:rPr>
              <a:t>/</a:t>
            </a:r>
            <a:r>
              <a:rPr lang="en-US" altLang="en-US" sz="2400" dirty="0" err="1">
                <a:latin typeface="Signika" panose="02010003020600000004"/>
              </a:rPr>
              <a:t>usaha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menyimpan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mengambil</a:t>
            </a:r>
            <a:endParaRPr lang="en-US" altLang="en-US" sz="2400" dirty="0">
              <a:latin typeface="Signika" panose="02010003020600000004"/>
            </a:endParaRPr>
          </a:p>
          <a:p>
            <a:pPr lvl="1" eaLnBrk="1" hangingPunct="1"/>
            <a:r>
              <a:rPr lang="en-US" altLang="en-US" sz="2400" dirty="0">
                <a:latin typeface="Signika" panose="02010003020600000004"/>
              </a:rPr>
              <a:t>Ada 2 </a:t>
            </a:r>
            <a:r>
              <a:rPr lang="en-US" altLang="en-US" sz="2400" dirty="0" err="1">
                <a:latin typeface="Signika" panose="02010003020600000004"/>
              </a:rPr>
              <a:t>macam</a:t>
            </a:r>
            <a:r>
              <a:rPr lang="en-US" altLang="en-US" sz="2400" dirty="0">
                <a:latin typeface="Signika" panose="02010003020600000004"/>
              </a:rPr>
              <a:t> : </a:t>
            </a:r>
            <a:r>
              <a:rPr lang="en-US" altLang="en-US" sz="2400" dirty="0" err="1">
                <a:latin typeface="Signika" panose="02010003020600000004"/>
              </a:rPr>
              <a:t>episodik</a:t>
            </a:r>
            <a:r>
              <a:rPr lang="en-US" altLang="en-US" sz="2400" dirty="0">
                <a:latin typeface="Signika" panose="02010003020600000004"/>
              </a:rPr>
              <a:t> (</a:t>
            </a:r>
            <a:r>
              <a:rPr lang="en-US" altLang="en-US" sz="2400" dirty="0" err="1">
                <a:latin typeface="Signika" panose="02010003020600000004"/>
              </a:rPr>
              <a:t>berurutan</a:t>
            </a:r>
            <a:r>
              <a:rPr lang="en-US" altLang="en-US" sz="2400" dirty="0">
                <a:latin typeface="Signika" panose="02010003020600000004"/>
              </a:rPr>
              <a:t>) dan </a:t>
            </a:r>
            <a:r>
              <a:rPr lang="en-US" altLang="en-US" sz="2400" dirty="0" err="1">
                <a:latin typeface="Signika" panose="02010003020600000004"/>
              </a:rPr>
              <a:t>semantik</a:t>
            </a:r>
            <a:r>
              <a:rPr lang="en-US" altLang="en-US" sz="2400" dirty="0">
                <a:latin typeface="Signika" panose="02010003020600000004"/>
              </a:rPr>
              <a:t>(</a:t>
            </a:r>
            <a:r>
              <a:rPr lang="en-US" altLang="en-US" sz="2400" dirty="0" err="1">
                <a:latin typeface="Signika" panose="02010003020600000004"/>
              </a:rPr>
              <a:t>terstruktur</a:t>
            </a:r>
            <a:r>
              <a:rPr lang="en-US" altLang="en-US" sz="2400" dirty="0">
                <a:latin typeface="Signika" panose="02010003020600000004"/>
              </a:rPr>
              <a:t>)</a:t>
            </a:r>
          </a:p>
          <a:p>
            <a:pPr eaLnBrk="1" hangingPunct="1"/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235513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Memori</a:t>
            </a:r>
            <a:r>
              <a:rPr lang="en-US" sz="32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– </a:t>
            </a:r>
            <a:r>
              <a:rPr lang="en-US" sz="32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Implikasi</a:t>
            </a:r>
            <a:r>
              <a:rPr lang="en-US" sz="32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Desain</a:t>
            </a:r>
            <a:endParaRPr lang="en-ID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47578"/>
            <a:ext cx="9744637" cy="2976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latin typeface="Signika" panose="02010003020600000004"/>
              </a:rPr>
              <a:t>Jangan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membuat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pengguna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mengingat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prosedur</a:t>
            </a:r>
            <a:r>
              <a:rPr lang="en-US" altLang="en-US" sz="2400" dirty="0">
                <a:latin typeface="Signika" panose="02010003020600000004"/>
              </a:rPr>
              <a:t>- </a:t>
            </a:r>
            <a:r>
              <a:rPr lang="en-US" altLang="en-US" sz="2400" dirty="0" err="1">
                <a:latin typeface="Signika" panose="02010003020600000004"/>
              </a:rPr>
              <a:t>prosedur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rumit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en-US" sz="2400" dirty="0">
                <a:latin typeface="Signika" panose="02010003020600000004"/>
              </a:rPr>
              <a:t>Batasi jumlah item di menu</a:t>
            </a:r>
          </a:p>
          <a:p>
            <a:pPr eaLnBrk="1" hangingPunct="1">
              <a:lnSpc>
                <a:spcPct val="90000"/>
              </a:lnSpc>
            </a:pPr>
            <a:r>
              <a:rPr lang="nn-NO" altLang="en-US" sz="2400" dirty="0">
                <a:latin typeface="Signika" panose="02010003020600000004"/>
              </a:rPr>
              <a:t>Rancang antarmuka yang lebih mengutamakan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pengenalan</a:t>
            </a:r>
            <a:r>
              <a:rPr lang="en-US" altLang="en-US" sz="2400" dirty="0">
                <a:latin typeface="Signika" panose="02010003020600000004"/>
              </a:rPr>
              <a:t> (recognition) </a:t>
            </a:r>
            <a:r>
              <a:rPr lang="en-US" altLang="en-US" sz="2400" dirty="0" err="1">
                <a:latin typeface="Signika" panose="02010003020600000004"/>
              </a:rPr>
              <a:t>daripada</a:t>
            </a:r>
            <a:r>
              <a:rPr lang="en-US" altLang="en-US" sz="2400" dirty="0">
                <a:latin typeface="Signika" panose="02010003020600000004"/>
              </a:rPr>
              <a:t> recall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400" dirty="0">
                <a:latin typeface="Signika" panose="02010003020600000004"/>
              </a:rPr>
              <a:t>Berikan pengguna sumber daya untuk membantu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mereka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secara</a:t>
            </a:r>
            <a:r>
              <a:rPr lang="en-US" altLang="en-US" sz="2400" dirty="0">
                <a:latin typeface="Signika" panose="02010003020600000004"/>
              </a:rPr>
              <a:t> visual </a:t>
            </a:r>
            <a:r>
              <a:rPr lang="en-US" altLang="en-US" sz="2400" dirty="0" err="1">
                <a:latin typeface="Signika" panose="02010003020600000004"/>
              </a:rPr>
              <a:t>mengkodekan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informasi</a:t>
            </a:r>
            <a:r>
              <a:rPr lang="en-US" altLang="en-US" sz="2400" dirty="0">
                <a:latin typeface="Signika" panose="02010003020600000004"/>
              </a:rPr>
              <a:t> (</a:t>
            </a:r>
            <a:r>
              <a:rPr lang="en-US" altLang="en-US" sz="2400" dirty="0" err="1">
                <a:latin typeface="Signika" panose="02010003020600000004"/>
              </a:rPr>
              <a:t>warna</a:t>
            </a:r>
            <a:r>
              <a:rPr lang="en-US" altLang="en-US" sz="2400" dirty="0">
                <a:latin typeface="Signika" panose="02010003020600000004"/>
              </a:rPr>
              <a:t>, icon, time stamps, etc.)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Signika" panose="02010003020600000004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135984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Perhatian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Atensi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 dirty="0">
                <a:latin typeface="Signika" panose="02010003020600000004"/>
              </a:rPr>
              <a:t>Dari </a:t>
            </a:r>
            <a:r>
              <a:rPr lang="en-US" altLang="en-US" sz="2800" dirty="0" err="1">
                <a:latin typeface="Signika" panose="02010003020600000004"/>
              </a:rPr>
              <a:t>semua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kemungkinan</a:t>
            </a:r>
            <a:r>
              <a:rPr lang="en-US" altLang="en-US" sz="2800" dirty="0">
                <a:latin typeface="Signika" panose="02010003020600000004"/>
              </a:rPr>
              <a:t> yang </a:t>
            </a:r>
            <a:r>
              <a:rPr lang="en-US" altLang="en-US" sz="2800" dirty="0" err="1">
                <a:latin typeface="Signika" panose="02010003020600000004"/>
              </a:rPr>
              <a:t>tersedia</a:t>
            </a:r>
            <a:r>
              <a:rPr lang="en-US" altLang="en-US" sz="2800" dirty="0">
                <a:latin typeface="Signika" panose="02010003020600000004"/>
              </a:rPr>
              <a:t>, </a:t>
            </a:r>
            <a:r>
              <a:rPr lang="en-US" altLang="en-US" sz="2800" dirty="0" err="1">
                <a:latin typeface="Signika" panose="02010003020600000004"/>
              </a:rPr>
              <a:t>memilih</a:t>
            </a:r>
            <a:r>
              <a:rPr lang="en-US" altLang="en-US" sz="2800" dirty="0">
                <a:latin typeface="Signika" panose="02010003020600000004"/>
              </a:rPr>
              <a:t> mana yang </a:t>
            </a:r>
            <a:r>
              <a:rPr lang="en-US" altLang="en-US" sz="2800" dirty="0" err="1">
                <a:latin typeface="Signika" panose="02010003020600000004"/>
              </a:rPr>
              <a:t>menjadi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konsentrasi</a:t>
            </a:r>
            <a:endParaRPr lang="en-US" altLang="en-US" sz="2800" dirty="0">
              <a:latin typeface="Signika" panose="02010003020600000004"/>
            </a:endParaRPr>
          </a:p>
          <a:p>
            <a:pPr eaLnBrk="1" hangingPunct="1"/>
            <a:r>
              <a:rPr lang="en-US" altLang="en-US" sz="2800" dirty="0">
                <a:latin typeface="Signika" panose="02010003020600000004"/>
              </a:rPr>
              <a:t>Scanning (</a:t>
            </a:r>
            <a:r>
              <a:rPr lang="en-US" altLang="en-US" sz="2800" dirty="0" err="1">
                <a:latin typeface="Signika" panose="02010003020600000004"/>
              </a:rPr>
              <a:t>pemindaian</a:t>
            </a:r>
            <a:r>
              <a:rPr lang="en-US" altLang="en-US" sz="2800" dirty="0">
                <a:latin typeface="Signika" panose="02010003020600000004"/>
              </a:rPr>
              <a:t>) visual </a:t>
            </a:r>
            <a:r>
              <a:rPr lang="en-US" altLang="en-US" sz="2800" dirty="0" err="1">
                <a:latin typeface="Signika" panose="02010003020600000004"/>
              </a:rPr>
              <a:t>atau</a:t>
            </a:r>
            <a:r>
              <a:rPr lang="en-US" altLang="en-US" sz="2800" dirty="0">
                <a:latin typeface="Signika" panose="02010003020600000004"/>
              </a:rPr>
              <a:t> auditory</a:t>
            </a:r>
          </a:p>
          <a:p>
            <a:pPr lvl="1" eaLnBrk="1" hangingPunct="1"/>
            <a:r>
              <a:rPr lang="en-US" altLang="en-US" sz="2800" dirty="0">
                <a:latin typeface="Signika" panose="02010003020600000004"/>
              </a:rPr>
              <a:t>Visual: </a:t>
            </a:r>
            <a:r>
              <a:rPr lang="en-US" altLang="en-US" sz="2800" dirty="0" err="1">
                <a:latin typeface="Signika" panose="02010003020600000004"/>
              </a:rPr>
              <a:t>fokus</a:t>
            </a:r>
            <a:r>
              <a:rPr lang="en-US" altLang="en-US" sz="2800" dirty="0">
                <a:latin typeface="Signika" panose="02010003020600000004"/>
              </a:rPr>
              <a:t> pada </a:t>
            </a:r>
            <a:r>
              <a:rPr lang="en-US" altLang="en-US" sz="2800" dirty="0" err="1">
                <a:latin typeface="Signika" panose="02010003020600000004"/>
              </a:rPr>
              <a:t>satu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objek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tertentu</a:t>
            </a:r>
            <a:r>
              <a:rPr lang="en-US" altLang="en-US" sz="2800" dirty="0">
                <a:latin typeface="Signika" panose="02010003020600000004"/>
              </a:rPr>
              <a:t>, yang lain </a:t>
            </a:r>
            <a:r>
              <a:rPr lang="en-US" altLang="en-US" sz="2800" dirty="0" err="1">
                <a:latin typeface="Signika" panose="02010003020600000004"/>
              </a:rPr>
              <a:t>menjadi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kabur</a:t>
            </a:r>
            <a:r>
              <a:rPr lang="en-US" altLang="en-US" sz="2800" dirty="0">
                <a:latin typeface="Signika" panose="02010003020600000004"/>
              </a:rPr>
              <a:t> (</a:t>
            </a:r>
            <a:r>
              <a:rPr lang="en-US" altLang="en-US" sz="2800" dirty="0" err="1">
                <a:latin typeface="Signika" panose="02010003020600000004"/>
              </a:rPr>
              <a:t>tidak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penting</a:t>
            </a:r>
            <a:r>
              <a:rPr lang="en-US" altLang="en-US" sz="2800" dirty="0">
                <a:latin typeface="Signika" panose="02010003020600000004"/>
              </a:rPr>
              <a:t>); </a:t>
            </a:r>
            <a:r>
              <a:rPr lang="en-US" altLang="en-US" sz="2800" dirty="0" err="1">
                <a:latin typeface="Signika" panose="02010003020600000004"/>
              </a:rPr>
              <a:t>mencari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objek</a:t>
            </a:r>
            <a:endParaRPr lang="en-US" altLang="en-US" sz="2800" dirty="0">
              <a:latin typeface="Signika" panose="02010003020600000004"/>
            </a:endParaRPr>
          </a:p>
          <a:p>
            <a:pPr lvl="1" eaLnBrk="1" hangingPunct="1"/>
            <a:r>
              <a:rPr lang="en-US" altLang="en-US" sz="2800" dirty="0">
                <a:latin typeface="Signika" panose="02010003020600000004"/>
              </a:rPr>
              <a:t>Auditory: </a:t>
            </a:r>
            <a:r>
              <a:rPr lang="en-US" altLang="en-US" sz="2800" dirty="0" err="1">
                <a:latin typeface="Signika" panose="02010003020600000004"/>
              </a:rPr>
              <a:t>memilah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suara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dari</a:t>
            </a:r>
            <a:r>
              <a:rPr lang="en-US" altLang="en-US" sz="2800" dirty="0">
                <a:latin typeface="Signika" panose="02010003020600000004"/>
              </a:rPr>
              <a:t> noise/</a:t>
            </a:r>
            <a:r>
              <a:rPr lang="en-US" altLang="en-US" sz="2800" dirty="0" err="1">
                <a:latin typeface="Signika" panose="02010003020600000004"/>
              </a:rPr>
              <a:t>bising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sekitar</a:t>
            </a:r>
            <a:r>
              <a:rPr lang="en-US" altLang="en-US" sz="2800" dirty="0">
                <a:latin typeface="Signika" panose="02010003020600000004"/>
              </a:rPr>
              <a:t>, </a:t>
            </a:r>
            <a:r>
              <a:rPr lang="en-US" altLang="en-US" sz="2800" dirty="0" err="1">
                <a:latin typeface="Signika" panose="02010003020600000004"/>
              </a:rPr>
              <a:t>dari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suara-suara</a:t>
            </a:r>
            <a:r>
              <a:rPr lang="en-US" altLang="en-US" sz="2800" dirty="0">
                <a:latin typeface="Signika" panose="02010003020600000004"/>
              </a:rPr>
              <a:t> lain</a:t>
            </a:r>
          </a:p>
          <a:p>
            <a:pPr eaLnBrk="1" hangingPunct="1"/>
            <a:r>
              <a:rPr lang="en-US" altLang="en-US" sz="2800" dirty="0" err="1">
                <a:latin typeface="Signika" panose="02010003020600000004"/>
              </a:rPr>
              <a:t>Faktor-faktor</a:t>
            </a:r>
            <a:r>
              <a:rPr lang="en-US" altLang="en-US" sz="2800" dirty="0">
                <a:latin typeface="Signika" panose="02010003020600000004"/>
              </a:rPr>
              <a:t> yang </a:t>
            </a:r>
            <a:r>
              <a:rPr lang="en-US" altLang="en-US" sz="2800" dirty="0" err="1">
                <a:latin typeface="Signika" panose="02010003020600000004"/>
              </a:rPr>
              <a:t>memudahkan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fokus</a:t>
            </a:r>
            <a:r>
              <a:rPr lang="en-US" altLang="en-US" sz="2800" dirty="0">
                <a:latin typeface="Signika" panose="02010003020600000004"/>
              </a:rPr>
              <a:t> pada </a:t>
            </a:r>
            <a:r>
              <a:rPr lang="en-US" altLang="en-US" sz="2800" dirty="0" err="1">
                <a:latin typeface="Signika" panose="02010003020600000004"/>
              </a:rPr>
              <a:t>hal</a:t>
            </a:r>
            <a:r>
              <a:rPr lang="en-US" altLang="en-US" sz="2800" dirty="0">
                <a:latin typeface="Signika" panose="02010003020600000004"/>
              </a:rPr>
              <a:t> yang </a:t>
            </a:r>
            <a:r>
              <a:rPr lang="en-US" altLang="en-US" sz="2800" dirty="0" err="1">
                <a:latin typeface="Signika" panose="02010003020600000004"/>
              </a:rPr>
              <a:t>tepat</a:t>
            </a:r>
            <a:r>
              <a:rPr lang="en-US" altLang="en-US" sz="2800" dirty="0">
                <a:latin typeface="Signika" panose="02010003020600000004"/>
              </a:rPr>
              <a:t>:</a:t>
            </a:r>
          </a:p>
          <a:p>
            <a:pPr lvl="1" eaLnBrk="1" hangingPunct="1"/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Penetapan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tujuan</a:t>
            </a:r>
            <a:endParaRPr lang="en-US" altLang="en-US" sz="2800" dirty="0">
              <a:latin typeface="Signika" panose="02010003020600000004"/>
            </a:endParaRPr>
          </a:p>
          <a:p>
            <a:pPr lvl="1" eaLnBrk="1" hangingPunct="1"/>
            <a:r>
              <a:rPr lang="en-US" altLang="en-US" sz="2800" dirty="0" err="1">
                <a:latin typeface="Signika" panose="02010003020600000004"/>
              </a:rPr>
              <a:t>Tampilan</a:t>
            </a:r>
            <a:r>
              <a:rPr lang="en-US" altLang="en-US" sz="2800" dirty="0">
                <a:latin typeface="Signika" panose="02010003020600000004"/>
              </a:rPr>
              <a:t> </a:t>
            </a:r>
            <a:r>
              <a:rPr lang="en-US" altLang="en-US" sz="2800" dirty="0" err="1">
                <a:latin typeface="Signika" panose="02010003020600000004"/>
              </a:rPr>
              <a:t>informasi</a:t>
            </a:r>
            <a:endParaRPr lang="en-US" altLang="en-US" sz="2800" dirty="0">
              <a:latin typeface="Signika" panose="02010003020600000004"/>
            </a:endParaRPr>
          </a:p>
          <a:p>
            <a:pPr eaLnBrk="1" hangingPunct="1"/>
            <a:endParaRPr lang="en-US" altLang="en-US" sz="2800" dirty="0">
              <a:latin typeface="Signika" panose="02010003020600000004"/>
            </a:endParaRPr>
          </a:p>
          <a:p>
            <a:endParaRPr lang="en-ID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102291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Atensi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–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Implikasi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Desain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Informasi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relevan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dengan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tugas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sedang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dikerjakan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mesti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menarik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perhatian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>
                <a:latin typeface="Signika" panose="02010003020600000004"/>
              </a:rPr>
              <a:t>Teknik </a:t>
            </a:r>
            <a:r>
              <a:rPr lang="en-US" altLang="en-US" sz="2400" dirty="0" err="1">
                <a:latin typeface="Signika" panose="02010003020600000004"/>
              </a:rPr>
              <a:t>grafis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seperti</a:t>
            </a:r>
            <a:r>
              <a:rPr lang="en-US" altLang="en-US" sz="2400" dirty="0">
                <a:latin typeface="Signika" panose="02010003020600000004"/>
              </a:rPr>
              <a:t> tata </a:t>
            </a:r>
            <a:r>
              <a:rPr lang="en-US" altLang="en-US" sz="2400" dirty="0" err="1">
                <a:latin typeface="Signika" panose="02010003020600000004"/>
              </a:rPr>
              <a:t>letak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urutan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organisasi</a:t>
            </a:r>
            <a:r>
              <a:rPr lang="en-US" altLang="en-US" sz="2400" dirty="0">
                <a:latin typeface="Signika" panose="02010003020600000004"/>
              </a:rPr>
              <a:t>, garis </a:t>
            </a:r>
            <a:r>
              <a:rPr lang="en-US" altLang="en-US" sz="2400" dirty="0" err="1">
                <a:latin typeface="Signika" panose="02010003020600000004"/>
              </a:rPr>
              <a:t>bawah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warna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animasi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dapat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dimanfaatkan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mencapai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tujuan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ini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Tetapi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jangan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lantas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terlalu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membumbui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antarmuka</a:t>
            </a:r>
            <a:r>
              <a:rPr lang="en-US" altLang="en-US" sz="2400" dirty="0">
                <a:latin typeface="Signika" panose="02010003020600000004"/>
              </a:rPr>
              <a:t>: </a:t>
            </a:r>
            <a:r>
              <a:rPr lang="fi-FI" altLang="en-US" sz="2400" dirty="0">
                <a:latin typeface="Signika" panose="02010003020600000004"/>
              </a:rPr>
              <a:t>yang “biasa” (plain) saja mungkin lebih </a:t>
            </a:r>
            <a:r>
              <a:rPr lang="en-US" altLang="en-US" sz="2400" dirty="0" err="1">
                <a:latin typeface="Signika" panose="02010003020600000004"/>
              </a:rPr>
              <a:t>mudah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dipakai</a:t>
            </a:r>
            <a:r>
              <a:rPr lang="en-US" altLang="en-US" sz="2400" dirty="0">
                <a:latin typeface="Signika" panose="02010003020600000004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168471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Fokus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Atensi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2" descr="E:\Thesisku\Bahan\0701\atensi.bmp">
            <a:extLst>
              <a:ext uri="{FF2B5EF4-FFF2-40B4-BE49-F238E27FC236}">
                <a16:creationId xmlns:a16="http://schemas.microsoft.com/office/drawing/2014/main" id="{589966C4-2F22-4F4F-B60A-F7032A80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9688" y="1948329"/>
            <a:ext cx="7236312" cy="42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0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Atensi</a:t>
            </a:r>
            <a:endParaRPr lang="en-ID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7CB9651-FFFB-47A9-88EB-30077203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1" y="1940718"/>
            <a:ext cx="8057594" cy="3545682"/>
          </a:xfrm>
        </p:spPr>
      </p:pic>
    </p:spTree>
    <p:extLst>
      <p:ext uri="{BB962C8B-B14F-4D97-AF65-F5344CB8AC3E}">
        <p14:creationId xmlns:p14="http://schemas.microsoft.com/office/powerpoint/2010/main" val="22211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Mampu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menjelaskan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faktor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manusia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IMK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Subtitle 4">
            <a:extLst>
              <a:ext uri="{FF2B5EF4-FFF2-40B4-BE49-F238E27FC236}">
                <a16:creationId xmlns:a16="http://schemas.microsoft.com/office/drawing/2014/main" id="{1DF8543A-1FA5-4329-9D6E-8C9F66F5CF1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Persepsi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Memperoleh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informasi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dari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lingkungan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menggunakan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indra-indra</a:t>
            </a:r>
            <a:r>
              <a:rPr lang="en-US" sz="2400" dirty="0">
                <a:latin typeface="Signika" panose="02010003020600000004"/>
              </a:rPr>
              <a:t> yang </a:t>
            </a:r>
            <a:r>
              <a:rPr lang="en-US" sz="2400" dirty="0" err="1">
                <a:latin typeface="Signika" panose="02010003020600000004"/>
              </a:rPr>
              <a:t>berbeda</a:t>
            </a: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Signika" panose="02010003020600000004"/>
              </a:rPr>
              <a:t>Hasil </a:t>
            </a:r>
            <a:r>
              <a:rPr lang="en-US" sz="2400" dirty="0" err="1">
                <a:latin typeface="Signika" panose="02010003020600000004"/>
              </a:rPr>
              <a:t>gabungan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antara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pengalaman</a:t>
            </a:r>
            <a:r>
              <a:rPr lang="en-US" sz="2400" dirty="0">
                <a:latin typeface="Signika" panose="02010003020600000004"/>
              </a:rPr>
              <a:t> internal yang </a:t>
            </a:r>
            <a:r>
              <a:rPr lang="en-US" sz="2400" dirty="0" err="1">
                <a:latin typeface="Signika" panose="02010003020600000004"/>
              </a:rPr>
              <a:t>dipicu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dari</a:t>
            </a:r>
            <a:r>
              <a:rPr lang="en-US" sz="2400" dirty="0">
                <a:latin typeface="Signika" panose="02010003020600000004"/>
              </a:rPr>
              <a:t> event-event </a:t>
            </a:r>
            <a:r>
              <a:rPr lang="en-US" sz="2400" dirty="0" err="1">
                <a:latin typeface="Signika" panose="02010003020600000004"/>
              </a:rPr>
              <a:t>eksternal</a:t>
            </a: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Penglihatan</a:t>
            </a:r>
            <a:r>
              <a:rPr lang="en-US" sz="2400" dirty="0">
                <a:latin typeface="Signika" panose="02010003020600000004"/>
              </a:rPr>
              <a:t> (</a:t>
            </a:r>
            <a:r>
              <a:rPr lang="en-US" sz="2400" dirty="0" err="1">
                <a:latin typeface="Signika" panose="02010003020600000004"/>
              </a:rPr>
              <a:t>visi</a:t>
            </a:r>
            <a:r>
              <a:rPr lang="en-US" sz="2400" dirty="0">
                <a:latin typeface="Signika" panose="02010003020600000004"/>
              </a:rPr>
              <a:t>) </a:t>
            </a:r>
            <a:r>
              <a:rPr lang="en-US" sz="2400" dirty="0" err="1">
                <a:latin typeface="Signika" panose="02010003020600000004"/>
              </a:rPr>
              <a:t>atau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indra</a:t>
            </a:r>
            <a:r>
              <a:rPr lang="en-US" sz="2400" dirty="0">
                <a:latin typeface="Signika" panose="02010003020600000004"/>
              </a:rPr>
              <a:t> visual </a:t>
            </a:r>
            <a:r>
              <a:rPr lang="en-US" sz="2400" dirty="0" err="1">
                <a:latin typeface="Signika" panose="02010003020600000004"/>
              </a:rPr>
              <a:t>adalah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indra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dominan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dari</a:t>
            </a:r>
            <a:r>
              <a:rPr lang="en-US" sz="2400" dirty="0">
                <a:latin typeface="Signika" panose="02010003020600000004"/>
              </a:rPr>
              <a:t> orang yang </a:t>
            </a:r>
            <a:r>
              <a:rPr lang="en-US" sz="2400" dirty="0" err="1">
                <a:latin typeface="Signika" panose="02010003020600000004"/>
              </a:rPr>
              <a:t>melek</a:t>
            </a: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Sulap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Ilusi</a:t>
            </a: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Signika" panose="02010003020600000004"/>
              </a:rPr>
              <a:t>	</a:t>
            </a:r>
            <a:r>
              <a:rPr lang="en-US" sz="2400" dirty="0" err="1">
                <a:latin typeface="Signika" panose="02010003020600000004"/>
              </a:rPr>
              <a:t>Mengalihkan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atensi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dengan</a:t>
            </a:r>
            <a:r>
              <a:rPr lang="en-US" sz="2400" dirty="0">
                <a:latin typeface="Signika" panose="02010003020600000004"/>
              </a:rPr>
              <a:t> mis-</a:t>
            </a:r>
            <a:r>
              <a:rPr lang="en-US" sz="2400" dirty="0" err="1">
                <a:latin typeface="Signika" panose="02010003020600000004"/>
              </a:rPr>
              <a:t>direksi</a:t>
            </a:r>
            <a:r>
              <a:rPr lang="fi-FI" sz="2400" dirty="0">
                <a:latin typeface="Signika" panose="02010003020600000004"/>
              </a:rPr>
              <a:t> (menuntun ke arah yang “salah”) </a:t>
            </a:r>
            <a:r>
              <a:rPr lang="en-US" sz="2400" dirty="0" err="1">
                <a:latin typeface="Signika" panose="02010003020600000004"/>
              </a:rPr>
              <a:t>Visi</a:t>
            </a:r>
            <a:r>
              <a:rPr lang="en-US" sz="2400" dirty="0">
                <a:latin typeface="Signika" panose="02010003020600000004"/>
              </a:rPr>
              <a:t> yang </a:t>
            </a:r>
            <a:r>
              <a:rPr lang="en-US" sz="2400" dirty="0" err="1">
                <a:latin typeface="Signika" panose="02010003020600000004"/>
              </a:rPr>
              <a:t>membangkitkan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persepsi</a:t>
            </a: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294453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Persepsi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4" descr="ilusi ponzo">
            <a:extLst>
              <a:ext uri="{FF2B5EF4-FFF2-40B4-BE49-F238E27FC236}">
                <a16:creationId xmlns:a16="http://schemas.microsoft.com/office/drawing/2014/main" id="{BC0B8855-4B32-49C2-8B06-C6A4700C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44" y="1636713"/>
            <a:ext cx="27908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ilusi muller lyer">
            <a:extLst>
              <a:ext uri="{FF2B5EF4-FFF2-40B4-BE49-F238E27FC236}">
                <a16:creationId xmlns:a16="http://schemas.microsoft.com/office/drawing/2014/main" id="{C8483861-1153-434F-B558-31BB1A02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6" y="2501900"/>
            <a:ext cx="38576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8DC014-BDBD-499B-B0FB-5C3822BD4AD9}"/>
              </a:ext>
            </a:extLst>
          </p:cNvPr>
          <p:cNvSpPr txBox="1"/>
          <p:nvPr/>
        </p:nvSpPr>
        <p:spPr>
          <a:xfrm>
            <a:off x="2452444" y="5278408"/>
            <a:ext cx="728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 err="1">
                <a:latin typeface="Signika" panose="02010003020600000004"/>
              </a:rPr>
              <a:t>Ilusi</a:t>
            </a:r>
            <a:r>
              <a:rPr lang="en-US" altLang="en-US" sz="2000" dirty="0">
                <a:latin typeface="Signika" panose="02010003020600000004"/>
              </a:rPr>
              <a:t> </a:t>
            </a:r>
            <a:r>
              <a:rPr lang="en-US" altLang="en-US" sz="2000" dirty="0" err="1">
                <a:latin typeface="Signika" panose="02010003020600000004"/>
              </a:rPr>
              <a:t>Ponzo</a:t>
            </a:r>
            <a:r>
              <a:rPr lang="en-US" altLang="en-US" sz="2000" dirty="0">
                <a:latin typeface="Signika" panose="02010003020600000004"/>
              </a:rPr>
              <a:t>   				  </a:t>
            </a:r>
            <a:r>
              <a:rPr lang="en-US" altLang="en-US" sz="2000" dirty="0" err="1">
                <a:latin typeface="Signika" panose="02010003020600000004"/>
              </a:rPr>
              <a:t>Ilusi</a:t>
            </a:r>
            <a:r>
              <a:rPr lang="en-US" altLang="en-US" sz="2000" dirty="0">
                <a:latin typeface="Signika" panose="02010003020600000004"/>
              </a:rPr>
              <a:t> Muller </a:t>
            </a:r>
            <a:r>
              <a:rPr lang="en-US" altLang="en-US" sz="2000" dirty="0" err="1">
                <a:latin typeface="Signika" panose="02010003020600000004"/>
              </a:rPr>
              <a:t>Lyer</a:t>
            </a:r>
            <a:endParaRPr lang="en-ID" sz="20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354478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Persepsi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–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Implikasi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Desain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latin typeface="Signika" panose="02010003020600000004"/>
              </a:rPr>
              <a:t>Icon-icon </a:t>
            </a:r>
            <a:r>
              <a:rPr lang="en-US" sz="2400" dirty="0" err="1">
                <a:latin typeface="Signika" panose="02010003020600000004"/>
              </a:rPr>
              <a:t>mesti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dirancang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sedemikian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rupa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sehingga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pengguna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dapat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membedakan</a:t>
            </a:r>
            <a:r>
              <a:rPr lang="en-US" sz="2400" dirty="0">
                <a:latin typeface="Signika" panose="02010003020600000004"/>
              </a:rPr>
              <a:t>/ </a:t>
            </a:r>
            <a:r>
              <a:rPr lang="en-US" sz="2400" dirty="0" err="1">
                <a:latin typeface="Signika" panose="02010003020600000004"/>
              </a:rPr>
              <a:t>memilah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makna-maknanya</a:t>
            </a:r>
            <a:endParaRPr lang="en-US" sz="2400" dirty="0">
              <a:latin typeface="Signika" panose="02010003020600000004"/>
            </a:endParaRPr>
          </a:p>
          <a:p>
            <a:pPr marL="114300" indent="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Suara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mesti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terdengar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cukup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jelas</a:t>
            </a:r>
            <a:r>
              <a:rPr lang="en-US" sz="2400" dirty="0">
                <a:latin typeface="Signika" panose="02010003020600000004"/>
              </a:rPr>
              <a:t> dan </a:t>
            </a:r>
            <a:r>
              <a:rPr lang="en-US" sz="2400" dirty="0" err="1">
                <a:latin typeface="Signika" panose="02010003020600000004"/>
              </a:rPr>
              <a:t>menjadi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pembeda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antara</a:t>
            </a:r>
            <a:r>
              <a:rPr lang="en-US" sz="2400" dirty="0">
                <a:latin typeface="Signika" panose="02010003020600000004"/>
              </a:rPr>
              <a:t>  </a:t>
            </a:r>
            <a:r>
              <a:rPr lang="en-US" sz="2400" dirty="0" err="1">
                <a:latin typeface="Signika" panose="02010003020600000004"/>
              </a:rPr>
              <a:t>suara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selesai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mengerjakan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dengan</a:t>
            </a:r>
            <a:r>
              <a:rPr lang="en-US" sz="2400" dirty="0">
                <a:latin typeface="Signika" panose="02010003020600000004"/>
              </a:rPr>
              <a:t>  </a:t>
            </a:r>
            <a:r>
              <a:rPr lang="en-US" sz="2400" dirty="0" err="1">
                <a:latin typeface="Signika" panose="02010003020600000004"/>
              </a:rPr>
              <a:t>suara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kesalahan</a:t>
            </a:r>
            <a:endParaRPr lang="en-US" sz="2400" dirty="0">
              <a:latin typeface="Signika" panose="02010003020600000004"/>
            </a:endParaRPr>
          </a:p>
          <a:p>
            <a:pPr marL="114300" indent="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latin typeface="Signika" panose="02010003020600000004"/>
              </a:rPr>
              <a:t>Teks </a:t>
            </a:r>
            <a:r>
              <a:rPr lang="en-US" sz="2400" dirty="0" err="1">
                <a:latin typeface="Signika" panose="02010003020600000004"/>
              </a:rPr>
              <a:t>mesti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terbaca</a:t>
            </a:r>
            <a:r>
              <a:rPr lang="en-US" sz="2400" dirty="0">
                <a:latin typeface="Signika" panose="02010003020600000004"/>
              </a:rPr>
              <a:t> dan </a:t>
            </a:r>
            <a:r>
              <a:rPr lang="en-US" sz="2400" dirty="0" err="1">
                <a:latin typeface="Signika" panose="02010003020600000004"/>
              </a:rPr>
              <a:t>dapat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dibedakan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dari</a:t>
            </a:r>
            <a:r>
              <a:rPr lang="en-US" sz="2400" dirty="0">
                <a:latin typeface="Signika" panose="02010003020600000004"/>
              </a:rPr>
              <a:t> </a:t>
            </a:r>
            <a:r>
              <a:rPr lang="en-US" sz="2400" dirty="0" err="1">
                <a:latin typeface="Signika" panose="02010003020600000004"/>
              </a:rPr>
              <a:t>latar</a:t>
            </a:r>
            <a:endParaRPr lang="en-US" sz="2400" dirty="0">
              <a:latin typeface="Signika" panose="02010003020600000004"/>
            </a:endParaRPr>
          </a:p>
          <a:p>
            <a:pPr marL="64008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Ukuran</a:t>
            </a:r>
            <a:endParaRPr lang="en-US" sz="2400" dirty="0">
              <a:latin typeface="Signika" panose="02010003020600000004"/>
            </a:endParaRPr>
          </a:p>
          <a:p>
            <a:pPr marL="64008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Warna</a:t>
            </a:r>
            <a:endParaRPr lang="en-US" sz="2400" dirty="0">
              <a:latin typeface="Signika" panose="02010003020600000004"/>
            </a:endParaRPr>
          </a:p>
          <a:p>
            <a:pPr marL="64008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Letak</a:t>
            </a:r>
            <a:endParaRPr lang="en-US" sz="2400" dirty="0">
              <a:latin typeface="Signika" panose="02010003020600000004"/>
            </a:endParaRPr>
          </a:p>
          <a:p>
            <a:pPr marL="64008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Signika" panose="02010003020600000004"/>
              </a:rPr>
              <a:t>Spasi</a:t>
            </a:r>
            <a:endParaRPr lang="en-US" sz="2400" dirty="0">
              <a:latin typeface="Signika" panose="02010003020600000004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>
              <a:latin typeface="Signika" panose="02010003020600000004"/>
            </a:endParaRPr>
          </a:p>
          <a:p>
            <a:endParaRPr lang="en-ID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187839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Pembelajaran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altLang="en-US" sz="2400" dirty="0">
                <a:latin typeface="Signika" panose="02010003020600000004"/>
              </a:rPr>
              <a:t>Memperoleh pengetahuan atau ketrampilan baru</a:t>
            </a:r>
          </a:p>
          <a:p>
            <a:pPr eaLnBrk="1" hangingPunct="1"/>
            <a:r>
              <a:rPr lang="en-US" altLang="en-US" sz="2400" dirty="0">
                <a:latin typeface="Signika" panose="02010003020600000004"/>
              </a:rPr>
              <a:t>Exploratory learning – learning by doing</a:t>
            </a:r>
          </a:p>
          <a:p>
            <a:pPr eaLnBrk="1" hangingPunct="1"/>
            <a:endParaRPr lang="en-US" altLang="en-US" sz="2400" dirty="0">
              <a:latin typeface="Signika" panose="02010003020600000004"/>
            </a:endParaRPr>
          </a:p>
          <a:p>
            <a:pPr eaLnBrk="1" hangingPunct="1"/>
            <a:endParaRPr lang="en-US" altLang="en-US" sz="2400" dirty="0">
              <a:latin typeface="Signika" panose="02010003020600000004"/>
            </a:endParaRPr>
          </a:p>
          <a:p>
            <a:pPr marL="0" indent="0">
              <a:buNone/>
            </a:pPr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285375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Problem solving and reasoning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Aktivitas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sadar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atau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refleksi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fi-FI" altLang="en-US" sz="2400" dirty="0">
                <a:latin typeface="Signika" panose="02010003020600000004"/>
              </a:rPr>
              <a:t>Berpikir kembali tentang satu pilihan</a:t>
            </a:r>
          </a:p>
          <a:p>
            <a:pPr eaLnBrk="1" hangingPunct="1"/>
            <a:r>
              <a:rPr lang="fi-FI" altLang="en-US" sz="2400" dirty="0">
                <a:latin typeface="Signika" panose="02010003020600000004"/>
              </a:rPr>
              <a:t>Menentukan pilihan atau solusi terbaik</a:t>
            </a: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Membuat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perencanaan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Menimbang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keuntungan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kelemahan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138151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Problem solving–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Implikasi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Desain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Sediakan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informasi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bantuan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Tetapi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lebih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baik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lagi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bila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menjadikan</a:t>
            </a:r>
            <a:r>
              <a:rPr lang="en-US" altLang="en-US" sz="2400" dirty="0">
                <a:latin typeface="Signika" panose="02010003020600000004"/>
              </a:rPr>
              <a:t> problem-solving dan reasoning </a:t>
            </a:r>
            <a:r>
              <a:rPr lang="en-US" altLang="en-US" sz="2400" dirty="0" err="1">
                <a:latin typeface="Signika" panose="02010003020600000004"/>
              </a:rPr>
              <a:t>tidak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perlu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lagi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>
                <a:latin typeface="Signika" panose="02010003020600000004"/>
              </a:rPr>
              <a:t>Analog </a:t>
            </a:r>
            <a:r>
              <a:rPr lang="en-US" altLang="en-US" sz="2400" dirty="0" err="1">
                <a:latin typeface="Signika" panose="02010003020600000004"/>
              </a:rPr>
              <a:t>dengan</a:t>
            </a:r>
            <a:r>
              <a:rPr lang="en-US" altLang="en-US" sz="2400" dirty="0">
                <a:latin typeface="Signika" panose="02010003020600000004"/>
              </a:rPr>
              <a:t> “</a:t>
            </a:r>
            <a:r>
              <a:rPr lang="en-US" altLang="en-US" sz="2400" dirty="0" err="1">
                <a:latin typeface="Signika" panose="02010003020600000004"/>
              </a:rPr>
              <a:t>Pesan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kesalahan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deskriptif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nn-NO" altLang="en-US" sz="2400" dirty="0">
                <a:latin typeface="Signika" panose="02010003020600000004"/>
              </a:rPr>
              <a:t>dan kontekstual, yang memungkinkan pengguna </a:t>
            </a:r>
            <a:r>
              <a:rPr lang="fi-FI" altLang="en-US" sz="2400" dirty="0">
                <a:latin typeface="Signika" panose="02010003020600000004"/>
              </a:rPr>
              <a:t>mengetahui di mana ia melakukan kesalahan, melakukan koreksi atas kesalahan tsb”</a:t>
            </a:r>
          </a:p>
          <a:p>
            <a:pPr eaLnBrk="1" hangingPunct="1"/>
            <a:r>
              <a:rPr lang="en-US" altLang="en-US" sz="2400" dirty="0">
                <a:latin typeface="Signika" panose="02010003020600000004"/>
              </a:rPr>
              <a:t>Akan </a:t>
            </a:r>
            <a:r>
              <a:rPr lang="en-US" altLang="en-US" sz="2400" dirty="0" err="1">
                <a:latin typeface="Signika" panose="02010003020600000004"/>
              </a:rPr>
              <a:t>lebih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baik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lagi</a:t>
            </a:r>
            <a:r>
              <a:rPr lang="en-US" altLang="en-US" sz="2400" dirty="0">
                <a:latin typeface="Signika" panose="02010003020600000004"/>
              </a:rPr>
              <a:t>, </a:t>
            </a:r>
            <a:r>
              <a:rPr lang="en-US" altLang="en-US" sz="2400" dirty="0" err="1">
                <a:latin typeface="Signika" panose="02010003020600000004"/>
              </a:rPr>
              <a:t>bila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antarmuka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mampu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Signika" panose="02010003020600000004"/>
              </a:rPr>
              <a:t>	</a:t>
            </a:r>
            <a:r>
              <a:rPr lang="en-US" altLang="en-US" sz="2400" dirty="0" err="1">
                <a:latin typeface="Signika" panose="02010003020600000004"/>
              </a:rPr>
              <a:t>mencegah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pengguna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melakukan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kesalahan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Contoh</a:t>
            </a:r>
            <a:r>
              <a:rPr lang="en-US" altLang="en-US" sz="2400" dirty="0">
                <a:latin typeface="Signika" panose="02010003020600000004"/>
              </a:rPr>
              <a:t>: Google </a:t>
            </a:r>
            <a:r>
              <a:rPr lang="en-US" altLang="en-US" sz="2400" dirty="0" err="1">
                <a:latin typeface="Signika" panose="02010003020600000004"/>
              </a:rPr>
              <a:t>mencari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teks</a:t>
            </a:r>
            <a:r>
              <a:rPr lang="en-US" altLang="en-US" sz="2400" dirty="0">
                <a:latin typeface="Signika" panose="02010003020600000004"/>
              </a:rPr>
              <a:t> yang salah </a:t>
            </a:r>
            <a:r>
              <a:rPr lang="en-US" altLang="en-US" sz="2400" dirty="0" err="1">
                <a:latin typeface="Signika" panose="02010003020600000004"/>
              </a:rPr>
              <a:t>eja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</p:spTree>
    <p:extLst>
      <p:ext uri="{BB962C8B-B14F-4D97-AF65-F5344CB8AC3E}">
        <p14:creationId xmlns:p14="http://schemas.microsoft.com/office/powerpoint/2010/main" val="133902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Problem solving–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Implikasi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Desain</a:t>
            </a:r>
            <a:endParaRPr lang="en-ID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F6C6961-FF3D-4F49-8918-90E4CC0E2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2034709"/>
            <a:ext cx="6473932" cy="4475902"/>
          </a:xfrm>
        </p:spPr>
      </p:pic>
    </p:spTree>
    <p:extLst>
      <p:ext uri="{BB962C8B-B14F-4D97-AF65-F5344CB8AC3E}">
        <p14:creationId xmlns:p14="http://schemas.microsoft.com/office/powerpoint/2010/main" val="827202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  <a:endParaRPr lang="en-US" sz="9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TEKNIK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454308" y="1798319"/>
            <a:ext cx="4823010" cy="796665"/>
          </a:xfrm>
        </p:spPr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B7B4C-50BF-4301-8217-C024E413E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3" y="26392"/>
            <a:ext cx="835439" cy="865502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7B77100C-4747-4F27-B0A9-1DDF0F11336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bg1"/>
                </a:solidFill>
              </a:rPr>
              <a:t>INTERAKSI MANUSIA DAN KOMPUTER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F5A21A3-7179-48BF-B6B7-7D8CF527B29A}"/>
              </a:ext>
            </a:extLst>
          </p:cNvPr>
          <p:cNvSpPr txBox="1">
            <a:spLocks/>
          </p:cNvSpPr>
          <p:nvPr/>
        </p:nvSpPr>
        <p:spPr>
          <a:xfrm>
            <a:off x="1437068" y="178436"/>
            <a:ext cx="2565971" cy="51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</a:rPr>
              <a:t>FAKULTAS ILMU KOMPUTER</a:t>
            </a:r>
            <a:endParaRPr lang="en-ID" sz="1600" b="1" i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Terimakasih</a:t>
            </a:r>
            <a:endParaRPr lang="en-ID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352386" y="2518891"/>
            <a:ext cx="5285134" cy="18905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ignika"/>
                <a:cs typeface="Aharoni" pitchFamily="2" charset="-79"/>
              </a:rPr>
              <a:t>(Si)</a:t>
            </a:r>
            <a:r>
              <a:rPr lang="en-US" sz="4000" b="1" dirty="0" err="1">
                <a:latin typeface="Signika"/>
                <a:cs typeface="Aharoni" pitchFamily="2" charset="-79"/>
              </a:rPr>
              <a:t>Apa</a:t>
            </a:r>
            <a:r>
              <a:rPr lang="en-US" sz="4000" b="1" dirty="0">
                <a:latin typeface="Signika"/>
                <a:cs typeface="Aharoni" pitchFamily="2" charset="-79"/>
              </a:rPr>
              <a:t> </a:t>
            </a:r>
            <a:r>
              <a:rPr lang="en-US" sz="4000" b="1" dirty="0" err="1">
                <a:latin typeface="Signika"/>
                <a:cs typeface="Aharoni" pitchFamily="2" charset="-79"/>
              </a:rPr>
              <a:t>itu</a:t>
            </a:r>
            <a:r>
              <a:rPr lang="en-US" sz="4000" b="1" dirty="0">
                <a:latin typeface="Signika"/>
                <a:cs typeface="Aharoni" pitchFamily="2" charset="-79"/>
              </a:rPr>
              <a:t> </a:t>
            </a:r>
            <a:r>
              <a:rPr lang="en-US" sz="4000" b="1" dirty="0" err="1">
                <a:latin typeface="Signika"/>
                <a:cs typeface="Aharoni" pitchFamily="2" charset="-79"/>
              </a:rPr>
              <a:t>Manusia</a:t>
            </a:r>
            <a:r>
              <a:rPr lang="en-US" sz="4000" b="1" dirty="0">
                <a:latin typeface="Signika"/>
                <a:cs typeface="Aharoni" pitchFamily="2" charset="-79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9EC3BBC7-AD7F-49AC-BDA8-857551B6B3C1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F32675D-66B7-4CCF-9D15-CD0008B94BF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0CF188-401E-453D-9870-ED50A46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Manusia</a:t>
            </a:r>
            <a:endParaRPr lang="en-ID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B14AA-AE2F-49A8-8962-826777AF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solidFill>
                  <a:srgbClr val="000000"/>
                </a:solidFill>
                <a:latin typeface="Signika" panose="02010003020600000004"/>
              </a:rPr>
              <a:t>M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akhluk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berakal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budi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 (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mampu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menguasai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makhluk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 lain) (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Signika" panose="02010003020600000004"/>
              </a:rPr>
              <a:t>kbbi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Signika" panose="02010003020600000004"/>
              </a:rPr>
              <a:t>)</a:t>
            </a:r>
            <a:endParaRPr lang="en-ID" sz="2800" dirty="0">
              <a:latin typeface="Signika" panose="02010003020600000004"/>
            </a:endParaRPr>
          </a:p>
        </p:txBody>
      </p:sp>
      <p:pic>
        <p:nvPicPr>
          <p:cNvPr id="1026" name="Picture 2" descr="Gambar Sketsa Wajah Manusia Paling Keren (Pria dan Wanita)">
            <a:extLst>
              <a:ext uri="{FF2B5EF4-FFF2-40B4-BE49-F238E27FC236}">
                <a16:creationId xmlns:a16="http://schemas.microsoft.com/office/drawing/2014/main" id="{9F14B692-82FA-472D-8C8A-37C7F4F5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47" y="3295311"/>
            <a:ext cx="4509306" cy="25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8B44EC1-5A4A-4085-BED4-0D12331AC108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F39516-C33B-49F7-925E-69D1015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Kapasitas</a:t>
            </a:r>
            <a:r>
              <a:rPr lang="en-US" sz="28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Manusia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55867B-B55D-4891-B82B-E11E25D1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altLang="en-US" sz="2400" dirty="0"/>
              <a:t>Penginderaan / Panca indra (Mata, Telinga, Peraba),</a:t>
            </a:r>
          </a:p>
          <a:p>
            <a:pPr eaLnBrk="1" hangingPunct="1"/>
            <a:r>
              <a:rPr lang="en-US" altLang="en-US" sz="2400" dirty="0" err="1"/>
              <a:t>Kognisi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Motor ,</a:t>
            </a:r>
            <a:r>
              <a:rPr lang="it-IT" altLang="en-US" sz="2400" dirty="0"/>
              <a:t> mengontrol aksi / respon (pergerakan, kecepatan, </a:t>
            </a:r>
            <a:r>
              <a:rPr lang="en-US" altLang="en-US" sz="2400" dirty="0" err="1"/>
              <a:t>kekuatan</a:t>
            </a:r>
            <a:r>
              <a:rPr lang="en-US" altLang="en-US" sz="2400" dirty="0"/>
              <a:t>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Penginderaan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601C8-13A5-406F-8A52-2AC61F79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altLang="en-US" sz="2400" dirty="0"/>
              <a:t>Penglihatan/ Mata</a:t>
            </a:r>
          </a:p>
          <a:p>
            <a:pPr eaLnBrk="1" hangingPunct="1"/>
            <a:r>
              <a:rPr lang="it-IT" altLang="en-US" sz="2400" dirty="0"/>
              <a:t>Pendengaran/ Telinga</a:t>
            </a:r>
          </a:p>
          <a:p>
            <a:pPr eaLnBrk="1" hangingPunct="1"/>
            <a:r>
              <a:rPr lang="it-IT" altLang="en-US" sz="2400" dirty="0"/>
              <a:t>Peraba</a:t>
            </a: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20D1D2C-1E49-4CE8-B760-FCA3696CD6E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E5036-7529-4B04-B990-18EED6CF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Penglihatan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AF15D0-A76C-4A3D-9567-7CED1113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000" dirty="0" err="1"/>
              <a:t>Penglihatan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 err="1"/>
              <a:t>Ketajaman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Pandangan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kemampuan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mempersepsikan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detil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baik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terbatas</a:t>
            </a:r>
            <a:r>
              <a:rPr lang="en-US" altLang="en-US" sz="2000" dirty="0"/>
              <a:t>)</a:t>
            </a:r>
          </a:p>
          <a:p>
            <a:pPr lvl="1" eaLnBrk="1" hangingPunct="1"/>
            <a:r>
              <a:rPr lang="en-US" altLang="en-US" sz="2000" dirty="0" err="1"/>
              <a:t>Ketajaman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pandangan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dipengaruhi</a:t>
            </a:r>
            <a:r>
              <a:rPr lang="en-US" altLang="en-US" sz="2000" dirty="0"/>
              <a:t>:</a:t>
            </a:r>
          </a:p>
          <a:p>
            <a:pPr lvl="2" eaLnBrk="1" hangingPunct="1"/>
            <a:r>
              <a:rPr lang="en-US" altLang="en-US" sz="2000" dirty="0"/>
              <a:t>Brightness (</a:t>
            </a:r>
            <a:r>
              <a:rPr lang="en-US" altLang="en-US" sz="2000" dirty="0" err="1"/>
              <a:t>kecemerlangan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cahaya</a:t>
            </a:r>
            <a:r>
              <a:rPr lang="en-US" altLang="en-US" sz="2000" dirty="0"/>
              <a:t>)</a:t>
            </a:r>
          </a:p>
          <a:p>
            <a:pPr lvl="2" eaLnBrk="1" hangingPunct="1"/>
            <a:r>
              <a:rPr lang="en-US" altLang="en-US" sz="2000" dirty="0"/>
              <a:t>Luminance (</a:t>
            </a:r>
            <a:r>
              <a:rPr lang="en-US" altLang="en-US" sz="2000" dirty="0" err="1"/>
              <a:t>kejelasan</a:t>
            </a:r>
            <a:r>
              <a:rPr lang="en-US" altLang="en-US" sz="2000" dirty="0"/>
              <a:t>)</a:t>
            </a:r>
          </a:p>
          <a:p>
            <a:pPr lvl="2" eaLnBrk="1" hangingPunct="1"/>
            <a:r>
              <a:rPr lang="en-US" altLang="en-US" sz="2000" dirty="0"/>
              <a:t>Flicker (</a:t>
            </a:r>
            <a:r>
              <a:rPr lang="en-US" altLang="en-US" sz="2000" dirty="0" err="1"/>
              <a:t>kedip</a:t>
            </a:r>
            <a:r>
              <a:rPr lang="en-US" altLang="en-US" sz="2000" dirty="0"/>
              <a:t>)</a:t>
            </a:r>
          </a:p>
          <a:p>
            <a:pPr lvl="1" eaLnBrk="1" hangingPunct="1"/>
            <a:r>
              <a:rPr lang="en-US" altLang="en-US" sz="2000" dirty="0" err="1"/>
              <a:t>Ketajaman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cahaya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dipengaruhi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warna</a:t>
            </a:r>
            <a:r>
              <a:rPr lang="en-US" altLang="en-US" sz="2000" dirty="0"/>
              <a:t>, </a:t>
            </a:r>
          </a:p>
          <a:p>
            <a:pPr lvl="2" eaLnBrk="1" hangingPunct="1"/>
            <a:r>
              <a:rPr lang="en-US" altLang="en-US" sz="2000" dirty="0">
                <a:sym typeface="Wingdings" panose="05000000000000000000" pitchFamily="2" charset="2"/>
              </a:rPr>
              <a:t>Hue (</a:t>
            </a:r>
            <a:r>
              <a:rPr lang="en-US" altLang="en-US" sz="2000" dirty="0" err="1">
                <a:sym typeface="Wingdings" panose="05000000000000000000" pitchFamily="2" charset="2"/>
              </a:rPr>
              <a:t>corak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</a:p>
          <a:p>
            <a:pPr lvl="2" eaLnBrk="1" hangingPunct="1"/>
            <a:r>
              <a:rPr lang="en-US" altLang="en-US" sz="2000" dirty="0">
                <a:sym typeface="Wingdings" panose="05000000000000000000" pitchFamily="2" charset="2"/>
              </a:rPr>
              <a:t>Intensity (</a:t>
            </a:r>
            <a:r>
              <a:rPr lang="en-US" altLang="en-US" sz="2000" dirty="0" err="1">
                <a:sym typeface="Wingdings" panose="05000000000000000000" pitchFamily="2" charset="2"/>
              </a:rPr>
              <a:t>intensitas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</a:p>
          <a:p>
            <a:pPr lvl="2" eaLnBrk="1" hangingPunct="1"/>
            <a:r>
              <a:rPr lang="en-US" altLang="en-US" sz="2000" dirty="0">
                <a:sym typeface="Wingdings" panose="05000000000000000000" pitchFamily="2" charset="2"/>
              </a:rPr>
              <a:t>Saturation (</a:t>
            </a:r>
            <a:r>
              <a:rPr lang="en-US" altLang="en-US" sz="2000" dirty="0" err="1">
                <a:sym typeface="Wingdings" panose="05000000000000000000" pitchFamily="2" charset="2"/>
              </a:rPr>
              <a:t>kejenuhan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atau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jumlah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putih</a:t>
            </a:r>
            <a:r>
              <a:rPr lang="en-US" altLang="en-US" sz="2000" dirty="0">
                <a:sym typeface="Wingdings" panose="05000000000000000000" pitchFamily="2" charset="2"/>
              </a:rPr>
              <a:t> pada </a:t>
            </a:r>
            <a:r>
              <a:rPr lang="en-US" altLang="en-US" sz="2000" dirty="0" err="1">
                <a:sym typeface="Wingdings" panose="05000000000000000000" pitchFamily="2" charset="2"/>
              </a:rPr>
              <a:t>warna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r>
              <a:rPr lang="en-US" altLang="en-US" sz="2000" dirty="0" err="1">
                <a:sym typeface="Wingdings" panose="05000000000000000000" pitchFamily="2" charset="2"/>
              </a:rPr>
              <a:t>Pergerakan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 dirty="0" err="1">
                <a:sym typeface="Wingdings" panose="05000000000000000000" pitchFamily="2" charset="2"/>
              </a:rPr>
              <a:t>Usia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endParaRPr lang="en-ID" sz="2000" dirty="0"/>
          </a:p>
        </p:txBody>
      </p:sp>
      <p:pic>
        <p:nvPicPr>
          <p:cNvPr id="7" name="Picture 6" descr="http://obatkuat123.com/images/membangkitkan-gairah-seks-dengan-panca-indra.jpg">
            <a:extLst>
              <a:ext uri="{FF2B5EF4-FFF2-40B4-BE49-F238E27FC236}">
                <a16:creationId xmlns:a16="http://schemas.microsoft.com/office/drawing/2014/main" id="{4ADC27CD-5E36-47D3-9005-B65331A1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05" y="812659"/>
            <a:ext cx="1552575" cy="118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Pendengaran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err="1"/>
              <a:t>Pendengaran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Sistem</a:t>
            </a:r>
            <a:r>
              <a:rPr lang="en-US" altLang="en-US" sz="2400" dirty="0"/>
              <a:t> auditory (</a:t>
            </a:r>
            <a:r>
              <a:rPr lang="en-US" altLang="en-US" sz="2400" dirty="0" err="1"/>
              <a:t>berhubungan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pendengaran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kapasitas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sangat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mengumpulkan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lingkungan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sekitar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400" dirty="0" err="1"/>
              <a:t>Sistem</a:t>
            </a:r>
            <a:r>
              <a:rPr lang="en-US" altLang="en-US" sz="2400" dirty="0"/>
              <a:t> auditory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i="1" dirty="0"/>
              <a:t>filtering </a:t>
            </a:r>
            <a:r>
              <a:rPr lang="en-US" altLang="en-US" sz="2400" i="1" dirty="0" err="1"/>
              <a:t>suara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endParaRPr lang="en-ID" sz="2400" dirty="0"/>
          </a:p>
        </p:txBody>
      </p:sp>
      <p:pic>
        <p:nvPicPr>
          <p:cNvPr id="7" name="Picture 6" descr="Image result for pendengaran">
            <a:extLst>
              <a:ext uri="{FF2B5EF4-FFF2-40B4-BE49-F238E27FC236}">
                <a16:creationId xmlns:a16="http://schemas.microsoft.com/office/drawing/2014/main" id="{8CAAC03D-B034-46A5-B53C-E7C129BE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037478"/>
            <a:ext cx="727469" cy="80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419755-BF87-4AF5-8653-12462EB5F34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D3247-243B-4191-B110-4ACE7C5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Pendengaran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66E1E-469A-4C4D-8994-48C70733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Suara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diakibatkan</a:t>
            </a:r>
            <a:r>
              <a:rPr lang="en-US" altLang="en-US" sz="2400" dirty="0">
                <a:latin typeface="Signika" panose="02010003020600000004"/>
              </a:rPr>
              <a:t> oleh </a:t>
            </a:r>
            <a:r>
              <a:rPr lang="en-US" altLang="en-US" sz="2400" dirty="0" err="1">
                <a:latin typeface="Signika" panose="02010003020600000004"/>
              </a:rPr>
              <a:t>getaran-getaran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menimbulkan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gelombang-gelombang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tekanan</a:t>
            </a:r>
            <a:r>
              <a:rPr lang="en-US" altLang="en-US" sz="2400" dirty="0">
                <a:latin typeface="Signika" panose="02010003020600000004"/>
              </a:rPr>
              <a:t>.</a:t>
            </a:r>
          </a:p>
          <a:p>
            <a:pPr eaLnBrk="1" hangingPunct="1"/>
            <a:r>
              <a:rPr lang="en-US" altLang="en-US" sz="2400" dirty="0" err="1">
                <a:latin typeface="Signika" panose="02010003020600000004"/>
              </a:rPr>
              <a:t>Manusia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dapat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mendengar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suara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dengan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frekuensi</a:t>
            </a:r>
            <a:r>
              <a:rPr lang="en-US" altLang="en-US" sz="2400" dirty="0">
                <a:latin typeface="Signika" panose="02010003020600000004"/>
              </a:rPr>
              <a:t> 20 Hz- 15 </a:t>
            </a:r>
            <a:r>
              <a:rPr lang="en-US" altLang="en-US" sz="2400" dirty="0" err="1">
                <a:latin typeface="Signika" panose="02010003020600000004"/>
              </a:rPr>
              <a:t>Khz</a:t>
            </a:r>
            <a:endParaRPr lang="en-US" altLang="en-US" sz="2400" dirty="0">
              <a:latin typeface="Signika" panose="02010003020600000004"/>
            </a:endParaRPr>
          </a:p>
          <a:p>
            <a:pPr eaLnBrk="1" hangingPunct="1"/>
            <a:r>
              <a:rPr lang="en-US" altLang="en-US" sz="2400" dirty="0">
                <a:latin typeface="Signika" panose="02010003020600000004"/>
              </a:rPr>
              <a:t>3 </a:t>
            </a:r>
            <a:r>
              <a:rPr lang="en-US" altLang="en-US" sz="2400" dirty="0" err="1">
                <a:latin typeface="Signika" panose="02010003020600000004"/>
              </a:rPr>
              <a:t>komponen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utama</a:t>
            </a:r>
            <a:r>
              <a:rPr lang="en-US" altLang="en-US" sz="2400" dirty="0">
                <a:latin typeface="Signika" panose="02010003020600000004"/>
              </a:rPr>
              <a:t>:</a:t>
            </a:r>
          </a:p>
          <a:p>
            <a:pPr lvl="1" eaLnBrk="1" hangingPunct="1"/>
            <a:r>
              <a:rPr lang="en-US" altLang="en-US" sz="2400" dirty="0">
                <a:latin typeface="Signika" panose="02010003020600000004"/>
              </a:rPr>
              <a:t>Pitch </a:t>
            </a:r>
            <a:r>
              <a:rPr lang="en-US" altLang="en-US" sz="2400" dirty="0" err="1">
                <a:latin typeface="Signika" panose="02010003020600000004"/>
              </a:rPr>
              <a:t>atau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frekuensi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suara</a:t>
            </a:r>
            <a:endParaRPr lang="en-US" altLang="en-US" sz="2400" dirty="0">
              <a:latin typeface="Signika" panose="02010003020600000004"/>
            </a:endParaRPr>
          </a:p>
          <a:p>
            <a:pPr lvl="1" eaLnBrk="1" hangingPunct="1"/>
            <a:r>
              <a:rPr lang="en-US" altLang="en-US" sz="2400" dirty="0">
                <a:latin typeface="Signika" panose="02010003020600000004"/>
              </a:rPr>
              <a:t>Loudness </a:t>
            </a:r>
            <a:r>
              <a:rPr lang="en-US" altLang="en-US" sz="2400" dirty="0" err="1">
                <a:latin typeface="Signika" panose="02010003020600000004"/>
              </a:rPr>
              <a:t>atau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amplitudo</a:t>
            </a:r>
            <a:r>
              <a:rPr lang="en-US" altLang="en-US" sz="2400" dirty="0">
                <a:latin typeface="Signika" panose="02010003020600000004"/>
              </a:rPr>
              <a:t> (</a:t>
            </a:r>
            <a:r>
              <a:rPr lang="en-US" altLang="en-US" sz="2400" dirty="0" err="1">
                <a:latin typeface="Signika" panose="02010003020600000004"/>
              </a:rPr>
              <a:t>lebar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atau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kekuatan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suara</a:t>
            </a:r>
            <a:r>
              <a:rPr lang="en-US" altLang="en-US" sz="2400" dirty="0">
                <a:latin typeface="Signika" panose="02010003020600000004"/>
              </a:rPr>
              <a:t>)</a:t>
            </a:r>
          </a:p>
          <a:p>
            <a:pPr lvl="1" eaLnBrk="1" hangingPunct="1"/>
            <a:r>
              <a:rPr lang="en-US" altLang="en-US" sz="2400" dirty="0">
                <a:latin typeface="Signika" panose="02010003020600000004"/>
              </a:rPr>
              <a:t>Timbre </a:t>
            </a:r>
            <a:r>
              <a:rPr lang="en-US" altLang="en-US" sz="2400" dirty="0" err="1">
                <a:latin typeface="Signika" panose="02010003020600000004"/>
              </a:rPr>
              <a:t>atau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jenis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kualitas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suara</a:t>
            </a:r>
            <a:endParaRPr lang="en-US" altLang="en-US" sz="2400" dirty="0">
              <a:latin typeface="Signika" panose="02010003020600000004"/>
            </a:endParaRPr>
          </a:p>
          <a:p>
            <a:endParaRPr lang="en-ID" sz="2400" dirty="0">
              <a:latin typeface="Signika" panose="02010003020600000004"/>
            </a:endParaRPr>
          </a:p>
        </p:txBody>
      </p:sp>
      <p:pic>
        <p:nvPicPr>
          <p:cNvPr id="7" name="Picture 6" descr="Image result for pendengaran">
            <a:extLst>
              <a:ext uri="{FF2B5EF4-FFF2-40B4-BE49-F238E27FC236}">
                <a16:creationId xmlns:a16="http://schemas.microsoft.com/office/drawing/2014/main" id="{C7ADA725-74A3-4804-87CF-1803BB8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037478"/>
            <a:ext cx="727469" cy="80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14715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1109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Signika</vt:lpstr>
      <vt:lpstr>Tahoma</vt:lpstr>
      <vt:lpstr>Wingdings</vt:lpstr>
      <vt:lpstr>1_Custom Design</vt:lpstr>
      <vt:lpstr>FAKTOR MANUSIA</vt:lpstr>
      <vt:lpstr>Capaian Pembelajaran</vt:lpstr>
      <vt:lpstr>Definisi </vt:lpstr>
      <vt:lpstr>Manusia</vt:lpstr>
      <vt:lpstr>Kapasitas Manusia</vt:lpstr>
      <vt:lpstr>Penginderaan</vt:lpstr>
      <vt:lpstr>Penglihatan</vt:lpstr>
      <vt:lpstr>Pendengaran</vt:lpstr>
      <vt:lpstr>Pendengaran</vt:lpstr>
      <vt:lpstr>Peraba</vt:lpstr>
      <vt:lpstr>Kognisi Manusia dan sistem motor</vt:lpstr>
      <vt:lpstr>Memori - Sensori Memori</vt:lpstr>
      <vt:lpstr>PowerPoint Presentation</vt:lpstr>
      <vt:lpstr>STM-LTM</vt:lpstr>
      <vt:lpstr>Memori – Implikasi Desain</vt:lpstr>
      <vt:lpstr>Perhatian (Atensi)</vt:lpstr>
      <vt:lpstr>Atensi – Implikasi Desain</vt:lpstr>
      <vt:lpstr>Fokus Atensi</vt:lpstr>
      <vt:lpstr>Fokus Atensi</vt:lpstr>
      <vt:lpstr>Persepsi</vt:lpstr>
      <vt:lpstr>Persepsi</vt:lpstr>
      <vt:lpstr>Persepsi – Implikasi Desain</vt:lpstr>
      <vt:lpstr>Pembelajaran</vt:lpstr>
      <vt:lpstr>Problem solving and reasoning</vt:lpstr>
      <vt:lpstr>Problem solving–Implikasi Desain</vt:lpstr>
      <vt:lpstr>Problem solving–Implikasi Desain</vt:lpstr>
      <vt:lpstr>Ada pertanyaan?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DELL</cp:lastModifiedBy>
  <cp:revision>90</cp:revision>
  <dcterms:created xsi:type="dcterms:W3CDTF">2020-07-23T01:18:59Z</dcterms:created>
  <dcterms:modified xsi:type="dcterms:W3CDTF">2022-02-28T09:00:41Z</dcterms:modified>
</cp:coreProperties>
</file>