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sldIdLst>
    <p:sldId id="257" r:id="rId2"/>
    <p:sldId id="258" r:id="rId3"/>
    <p:sldId id="276" r:id="rId4"/>
    <p:sldId id="260" r:id="rId5"/>
    <p:sldId id="259" r:id="rId6"/>
    <p:sldId id="349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96" r:id="rId15"/>
    <p:sldId id="271" r:id="rId16"/>
    <p:sldId id="272" r:id="rId17"/>
    <p:sldId id="294" r:id="rId18"/>
    <p:sldId id="273" r:id="rId19"/>
    <p:sldId id="26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28/02/2022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84" y="4294605"/>
            <a:ext cx="4778189" cy="6992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Tim </a:t>
            </a:r>
            <a:r>
              <a:rPr lang="en-US" i="0" dirty="0" err="1">
                <a:latin typeface="Signika"/>
              </a:rPr>
              <a:t>Penyusun</a:t>
            </a:r>
            <a:r>
              <a:rPr lang="en-US" i="0" dirty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RPS INTERAKSI MANUSIA DAN KOMPUTER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519" y="2569247"/>
            <a:ext cx="8656320" cy="8597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INTERAKSI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A7142FC-205B-4CA0-9C4C-6FD3216A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876300"/>
            <a:ext cx="9220200" cy="685800"/>
          </a:xfrm>
        </p:spPr>
        <p:txBody>
          <a:bodyPr/>
          <a:lstStyle/>
          <a:p>
            <a:pPr eaLnBrk="1" hangingPunct="1"/>
            <a:r>
              <a:rPr lang="en-US" altLang="en-US" sz="2900" dirty="0" err="1"/>
              <a:t>Siklus</a:t>
            </a:r>
            <a:r>
              <a:rPr lang="en-US" altLang="en-US" sz="2900" dirty="0"/>
              <a:t> </a:t>
            </a:r>
            <a:r>
              <a:rPr lang="en-US" altLang="en-US" sz="2900" dirty="0" err="1"/>
              <a:t>Interaksi</a:t>
            </a:r>
            <a:r>
              <a:rPr lang="en-US" altLang="en-US" sz="2900" dirty="0"/>
              <a:t> (Execution/Evaluation Loop)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AFC4201-E312-453B-B5A7-529D011F9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2349817"/>
            <a:ext cx="8534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eaLnBrk="1" hangingPunct="1">
              <a:lnSpc>
                <a:spcPct val="90000"/>
              </a:lnSpc>
            </a:pP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>
                <a:solidFill>
                  <a:srgbClr val="C00000"/>
                </a:solidFill>
              </a:rPr>
              <a:t>Menetapkan</a:t>
            </a:r>
            <a:r>
              <a:rPr lang="en-GB" altLang="en-US" sz="2200" dirty="0">
                <a:solidFill>
                  <a:srgbClr val="C00000"/>
                </a:solidFill>
              </a:rPr>
              <a:t> </a:t>
            </a:r>
            <a:r>
              <a:rPr lang="en-GB" altLang="en-US" sz="2200" dirty="0" err="1">
                <a:solidFill>
                  <a:srgbClr val="C00000"/>
                </a:solidFill>
              </a:rPr>
              <a:t>tujuan</a:t>
            </a:r>
            <a:endParaRPr lang="en-GB" altLang="en-US" sz="22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Membentuk</a:t>
            </a:r>
            <a:r>
              <a:rPr lang="id-ID" altLang="en-US" sz="2200" dirty="0"/>
              <a:t> </a:t>
            </a:r>
            <a:r>
              <a:rPr lang="en-GB" altLang="en-US" sz="2200" dirty="0"/>
              <a:t>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Menetapkan</a:t>
            </a:r>
            <a:r>
              <a:rPr lang="id-ID" altLang="en-US" sz="2200" dirty="0"/>
              <a:t> </a:t>
            </a:r>
            <a:r>
              <a:rPr lang="en-GB" altLang="en-US" sz="2200" dirty="0" err="1"/>
              <a:t>rangkaian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aksi</a:t>
            </a: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Melaksanakan</a:t>
            </a:r>
            <a:r>
              <a:rPr lang="id-ID" altLang="en-US" sz="2200" dirty="0"/>
              <a:t> </a:t>
            </a:r>
            <a:r>
              <a:rPr lang="en-GB" altLang="en-US" sz="2200" dirty="0" err="1"/>
              <a:t>aksi</a:t>
            </a: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Melihat</a:t>
            </a:r>
            <a:r>
              <a:rPr lang="id-ID" altLang="en-US" sz="2200" dirty="0"/>
              <a:t> </a:t>
            </a:r>
            <a:r>
              <a:rPr lang="en-GB" altLang="en-US" sz="2200" dirty="0" err="1"/>
              <a:t>kondisi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sistem</a:t>
            </a:r>
            <a:endParaRPr lang="en-GB" altLang="en-US" sz="22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Menginterprestasikan</a:t>
            </a:r>
            <a:r>
              <a:rPr lang="id-ID" altLang="en-US" sz="2200" dirty="0"/>
              <a:t> </a:t>
            </a:r>
            <a:r>
              <a:rPr lang="en-GB" altLang="en-US" sz="2200" dirty="0" err="1"/>
              <a:t>kondisi</a:t>
            </a:r>
            <a:r>
              <a:rPr lang="en-GB" altLang="en-US" sz="2200" dirty="0"/>
              <a:t>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200" dirty="0" err="1"/>
              <a:t>Mengevaluasi</a:t>
            </a:r>
            <a:r>
              <a:rPr lang="id-ID" altLang="en-US" sz="2200" dirty="0"/>
              <a:t> </a:t>
            </a:r>
            <a:r>
              <a:rPr lang="en-GB" altLang="en-US" sz="2200" dirty="0" err="1"/>
              <a:t>kondisi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sistem</a:t>
            </a:r>
            <a:r>
              <a:rPr lang="en-GB" altLang="en-US" sz="2200" dirty="0"/>
              <a:t> </a:t>
            </a:r>
            <a:r>
              <a:rPr lang="en-GB" altLang="en-US" sz="2200" dirty="0" err="1"/>
              <a:t>sehubungan</a:t>
            </a:r>
            <a:r>
              <a:rPr lang="en-GB" altLang="en-US" sz="2200" dirty="0"/>
              <a:t> </a:t>
            </a:r>
            <a:r>
              <a:rPr lang="en-GB" altLang="en-US" sz="2200" dirty="0" err="1"/>
              <a:t>dengan</a:t>
            </a:r>
            <a:r>
              <a:rPr lang="en-GB" altLang="en-US" sz="2200" dirty="0"/>
              <a:t> goal dan intention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CD2D30D3-8647-48DD-A24D-8A59C478E6F0}"/>
              </a:ext>
            </a:extLst>
          </p:cNvPr>
          <p:cNvGrpSpPr>
            <a:grpSpLocks/>
          </p:cNvGrpSpPr>
          <p:nvPr/>
        </p:nvGrpSpPr>
        <p:grpSpPr bwMode="auto">
          <a:xfrm>
            <a:off x="3017520" y="1739583"/>
            <a:ext cx="5734050" cy="1600200"/>
            <a:chOff x="1968" y="3120"/>
            <a:chExt cx="3612" cy="1008"/>
          </a:xfrm>
        </p:grpSpPr>
        <p:sp>
          <p:nvSpPr>
            <p:cNvPr id="14344" name="Text Box 5">
              <a:extLst>
                <a:ext uri="{FF2B5EF4-FFF2-40B4-BE49-F238E27FC236}">
                  <a16:creationId xmlns:a16="http://schemas.microsoft.com/office/drawing/2014/main" id="{D8C07A82-528E-4E2C-934F-3829A074E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system</a:t>
              </a:r>
            </a:p>
          </p:txBody>
        </p:sp>
        <p:sp>
          <p:nvSpPr>
            <p:cNvPr id="14345" name="Text Box 6">
              <a:extLst>
                <a:ext uri="{FF2B5EF4-FFF2-40B4-BE49-F238E27FC236}">
                  <a16:creationId xmlns:a16="http://schemas.microsoft.com/office/drawing/2014/main" id="{63889C50-01DC-4219-95BB-74776ADCA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 dirty="0"/>
                <a:t>evaluation</a:t>
              </a:r>
            </a:p>
          </p:txBody>
        </p:sp>
        <p:sp>
          <p:nvSpPr>
            <p:cNvPr id="14346" name="Text Box 7">
              <a:extLst>
                <a:ext uri="{FF2B5EF4-FFF2-40B4-BE49-F238E27FC236}">
                  <a16:creationId xmlns:a16="http://schemas.microsoft.com/office/drawing/2014/main" id="{DF2ECBFA-5B50-4580-99C4-EAE857082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execution</a:t>
              </a:r>
            </a:p>
          </p:txBody>
        </p:sp>
        <p:grpSp>
          <p:nvGrpSpPr>
            <p:cNvPr id="14347" name="Group 8">
              <a:extLst>
                <a:ext uri="{FF2B5EF4-FFF2-40B4-BE49-F238E27FC236}">
                  <a16:creationId xmlns:a16="http://schemas.microsoft.com/office/drawing/2014/main" id="{EF311B60-8901-43A3-AB14-936D5B933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9" y="3216"/>
              <a:ext cx="1562" cy="768"/>
              <a:chOff x="1654" y="1104"/>
              <a:chExt cx="1562" cy="768"/>
            </a:xfrm>
          </p:grpSpPr>
          <p:sp>
            <p:nvSpPr>
              <p:cNvPr id="14349" name="AutoShape 9">
                <a:extLst>
                  <a:ext uri="{FF2B5EF4-FFF2-40B4-BE49-F238E27FC236}">
                    <a16:creationId xmlns:a16="http://schemas.microsoft.com/office/drawing/2014/main" id="{6C415042-2D06-4CE6-A6A7-6092297FD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4350" name="AutoShape 10">
                <a:extLst>
                  <a:ext uri="{FF2B5EF4-FFF2-40B4-BE49-F238E27FC236}">
                    <a16:creationId xmlns:a16="http://schemas.microsoft.com/office/drawing/2014/main" id="{E10FF2E0-D669-4E1F-8038-519B574E1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sp>
          <p:nvSpPr>
            <p:cNvPr id="14348" name="Text Box 11">
              <a:extLst>
                <a:ext uri="{FF2B5EF4-FFF2-40B4-BE49-F238E27FC236}">
                  <a16:creationId xmlns:a16="http://schemas.microsoft.com/office/drawing/2014/main" id="{89B07588-DF08-41F1-AA0D-307A35473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goal</a:t>
              </a:r>
            </a:p>
          </p:txBody>
        </p:sp>
      </p:grpSp>
      <p:sp>
        <p:nvSpPr>
          <p:cNvPr id="14341" name="Oval 12">
            <a:extLst>
              <a:ext uri="{FF2B5EF4-FFF2-40B4-BE49-F238E27FC236}">
                <a16:creationId xmlns:a16="http://schemas.microsoft.com/office/drawing/2014/main" id="{7B9B9C69-AD40-4052-B121-02231D7B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971" y="1605280"/>
            <a:ext cx="98933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 dirty="0"/>
          </a:p>
        </p:txBody>
      </p: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BFE65574-B47D-464A-88A0-D7AFD510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3850481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2CC9378-2855-49BC-A8BA-43C5E9AF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10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72A9E54A-29E6-484F-A9B1-33C193A1044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68C03C93-03A4-4E97-8A1D-DC7A93C371A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AB98BA6-6AB2-4F74-8F14-895068FAE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4182" y="2883629"/>
            <a:ext cx="9744637" cy="2976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lvl="2" eaLnBrk="1" hangingPunct="1">
              <a:lnSpc>
                <a:spcPct val="90000"/>
              </a:lnSpc>
            </a:pPr>
            <a:endParaRPr lang="en-GB" altLang="en-US" sz="2000" dirty="0"/>
          </a:p>
          <a:p>
            <a:pPr lvl="2" eaLnBrk="1" hangingPunct="1">
              <a:lnSpc>
                <a:spcPct val="90000"/>
              </a:lnSpc>
            </a:pPr>
            <a:endParaRPr lang="en-GB" alt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B17ED8"/>
                </a:solidFill>
              </a:rPr>
              <a:t>Menetapkan</a:t>
            </a:r>
            <a:r>
              <a:rPr lang="id-ID" altLang="en-US" sz="2000" dirty="0">
                <a:solidFill>
                  <a:srgbClr val="B17ED8"/>
                </a:solidFill>
              </a:rPr>
              <a:t> </a:t>
            </a:r>
            <a:r>
              <a:rPr lang="en-GB" altLang="en-US" sz="2000" dirty="0" err="1">
                <a:solidFill>
                  <a:srgbClr val="B17ED8"/>
                </a:solidFill>
              </a:rPr>
              <a:t>tujuan</a:t>
            </a:r>
            <a:endParaRPr lang="en-GB" altLang="en-US" sz="2000" dirty="0">
              <a:solidFill>
                <a:srgbClr val="B17ED8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Membentuk</a:t>
            </a:r>
            <a:r>
              <a:rPr lang="id-ID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>
                <a:solidFill>
                  <a:srgbClr val="C00000"/>
                </a:solidFill>
              </a:rPr>
              <a:t>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Menetapkan</a:t>
            </a:r>
            <a:r>
              <a:rPr lang="id-ID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rangkaian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aksi</a:t>
            </a:r>
            <a:endParaRPr lang="en-GB" altLang="en-US" sz="20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Melaksanakan</a:t>
            </a:r>
            <a:r>
              <a:rPr lang="id-ID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aksi</a:t>
            </a:r>
            <a:endParaRPr lang="en-GB" altLang="en-US" sz="20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/>
              <a:t>Melihat</a:t>
            </a:r>
            <a:r>
              <a:rPr lang="id-ID" altLang="en-US" sz="2000" dirty="0"/>
              <a:t> </a:t>
            </a:r>
            <a:r>
              <a:rPr lang="en-GB" altLang="en-US" sz="2000" dirty="0" err="1"/>
              <a:t>kondisi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sistem</a:t>
            </a:r>
            <a:endParaRPr lang="en-GB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/>
              <a:t>Menginterprestasikan</a:t>
            </a:r>
            <a:r>
              <a:rPr lang="id-ID" altLang="en-US" sz="2000" dirty="0"/>
              <a:t> </a:t>
            </a:r>
            <a:r>
              <a:rPr lang="en-GB" altLang="en-US" sz="2000" dirty="0" err="1"/>
              <a:t>kondisi</a:t>
            </a:r>
            <a:r>
              <a:rPr lang="en-GB" altLang="en-US" sz="2000" dirty="0"/>
              <a:t>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/>
              <a:t>Mengevaluasi</a:t>
            </a:r>
            <a:r>
              <a:rPr lang="id-ID" altLang="en-US" sz="2000" dirty="0"/>
              <a:t> </a:t>
            </a:r>
            <a:r>
              <a:rPr lang="en-GB" altLang="en-US" sz="2000" dirty="0" err="1"/>
              <a:t>kondisi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sistem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sehubungan</a:t>
            </a:r>
            <a:r>
              <a:rPr lang="en-GB" altLang="en-US" sz="2000" dirty="0"/>
              <a:t> </a:t>
            </a:r>
            <a:r>
              <a:rPr lang="en-GB" altLang="en-US" sz="2000" dirty="0" err="1"/>
              <a:t>dengan</a:t>
            </a:r>
            <a:r>
              <a:rPr lang="en-GB" altLang="en-US" sz="2000" dirty="0"/>
              <a:t> goal dan intention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12281051-1109-4600-B352-E14F02EC3D2E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1952794"/>
            <a:ext cx="5734050" cy="1600200"/>
            <a:chOff x="1968" y="3120"/>
            <a:chExt cx="3612" cy="1008"/>
          </a:xfrm>
        </p:grpSpPr>
        <p:sp>
          <p:nvSpPr>
            <p:cNvPr id="15368" name="Text Box 4">
              <a:extLst>
                <a:ext uri="{FF2B5EF4-FFF2-40B4-BE49-F238E27FC236}">
                  <a16:creationId xmlns:a16="http://schemas.microsoft.com/office/drawing/2014/main" id="{5D969F91-D367-484E-A186-F45D43390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system</a:t>
              </a:r>
            </a:p>
          </p:txBody>
        </p:sp>
        <p:sp>
          <p:nvSpPr>
            <p:cNvPr id="15369" name="Text Box 5">
              <a:extLst>
                <a:ext uri="{FF2B5EF4-FFF2-40B4-BE49-F238E27FC236}">
                  <a16:creationId xmlns:a16="http://schemas.microsoft.com/office/drawing/2014/main" id="{D7945E01-169C-4186-A74D-74B286BD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evaluation</a:t>
              </a:r>
            </a:p>
          </p:txBody>
        </p:sp>
        <p:sp>
          <p:nvSpPr>
            <p:cNvPr id="15370" name="Text Box 6">
              <a:extLst>
                <a:ext uri="{FF2B5EF4-FFF2-40B4-BE49-F238E27FC236}">
                  <a16:creationId xmlns:a16="http://schemas.microsoft.com/office/drawing/2014/main" id="{915007C6-1B44-4486-BFB0-FA0213DDB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execution</a:t>
              </a:r>
            </a:p>
          </p:txBody>
        </p:sp>
        <p:grpSp>
          <p:nvGrpSpPr>
            <p:cNvPr id="15371" name="Group 7">
              <a:extLst>
                <a:ext uri="{FF2B5EF4-FFF2-40B4-BE49-F238E27FC236}">
                  <a16:creationId xmlns:a16="http://schemas.microsoft.com/office/drawing/2014/main" id="{3E3009A1-A41B-4859-BF27-62E560F7B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5373" name="AutoShape 8">
                <a:extLst>
                  <a:ext uri="{FF2B5EF4-FFF2-40B4-BE49-F238E27FC236}">
                    <a16:creationId xmlns:a16="http://schemas.microsoft.com/office/drawing/2014/main" id="{3F957205-C4E2-4F3E-AF30-790FE8A41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5374" name="AutoShape 9">
                <a:extLst>
                  <a:ext uri="{FF2B5EF4-FFF2-40B4-BE49-F238E27FC236}">
                    <a16:creationId xmlns:a16="http://schemas.microsoft.com/office/drawing/2014/main" id="{CB589313-B54F-4E42-A716-7E780B2FE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sp>
          <p:nvSpPr>
            <p:cNvPr id="15372" name="Text Box 10">
              <a:extLst>
                <a:ext uri="{FF2B5EF4-FFF2-40B4-BE49-F238E27FC236}">
                  <a16:creationId xmlns:a16="http://schemas.microsoft.com/office/drawing/2014/main" id="{F691249C-3389-4230-9054-F25974DE1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goal</a:t>
              </a:r>
            </a:p>
          </p:txBody>
        </p:sp>
      </p:grpSp>
      <p:sp>
        <p:nvSpPr>
          <p:cNvPr id="15364" name="Oval 11">
            <a:extLst>
              <a:ext uri="{FF2B5EF4-FFF2-40B4-BE49-F238E27FC236}">
                <a16:creationId xmlns:a16="http://schemas.microsoft.com/office/drawing/2014/main" id="{0B9C40E1-9483-41D7-AADB-6C9AB7E2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2451968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F94C1E47-C0CA-4967-AB38-1F161FEC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4026629"/>
            <a:ext cx="4114800" cy="9906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5366" name="Rectangle 13">
            <a:extLst>
              <a:ext uri="{FF2B5EF4-FFF2-40B4-BE49-F238E27FC236}">
                <a16:creationId xmlns:a16="http://schemas.microsoft.com/office/drawing/2014/main" id="{3A5F64AE-BC5B-4432-9AED-F6DF579C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829077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300" b="1" dirty="0" err="1">
                <a:latin typeface="Garamond" panose="02020404030301010803" pitchFamily="18" charset="0"/>
              </a:rPr>
              <a:t>Siklus</a:t>
            </a:r>
            <a:r>
              <a:rPr lang="en-US" altLang="en-US" sz="3300" b="1" dirty="0">
                <a:latin typeface="Garamond" panose="02020404030301010803" pitchFamily="18" charset="0"/>
              </a:rPr>
              <a:t> </a:t>
            </a:r>
            <a:r>
              <a:rPr lang="en-US" altLang="en-US" sz="3300" b="1" dirty="0" err="1">
                <a:latin typeface="Garamond" panose="02020404030301010803" pitchFamily="18" charset="0"/>
              </a:rPr>
              <a:t>Interaksi</a:t>
            </a:r>
            <a:r>
              <a:rPr lang="en-US" altLang="en-US" sz="3300" b="1" dirty="0">
                <a:latin typeface="Garamond" panose="02020404030301010803" pitchFamily="18" charset="0"/>
              </a:rPr>
              <a:t> (Execution/Evaluation Loop)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98DCF17-9418-4D56-91B8-A74D62EA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780319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11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4949A87A-2630-4476-A85D-56A036468B61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15D600D1-8EEB-412C-8201-B5E74C289852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3D82BF-B4EB-4B66-B819-745CEEF38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4188" y="2260600"/>
            <a:ext cx="7467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eaLnBrk="1" hangingPunct="1">
              <a:lnSpc>
                <a:spcPct val="90000"/>
              </a:lnSpc>
            </a:pPr>
            <a:endParaRPr lang="en-GB" altLang="en-US" sz="1900" dirty="0"/>
          </a:p>
          <a:p>
            <a:pPr lvl="2" eaLnBrk="1" hangingPunct="1">
              <a:lnSpc>
                <a:spcPct val="90000"/>
              </a:lnSpc>
            </a:pPr>
            <a:endParaRPr lang="en-GB" altLang="en-US" sz="2000" dirty="0"/>
          </a:p>
          <a:p>
            <a:pPr lvl="2" eaLnBrk="1" hangingPunct="1">
              <a:lnSpc>
                <a:spcPct val="90000"/>
              </a:lnSpc>
            </a:pPr>
            <a:endParaRPr lang="en-GB" alt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B17ED8"/>
                </a:solidFill>
              </a:rPr>
              <a:t>menetapkan</a:t>
            </a:r>
            <a:r>
              <a:rPr lang="en-GB" altLang="en-US" sz="2000" dirty="0">
                <a:solidFill>
                  <a:srgbClr val="B17ED8"/>
                </a:solidFill>
              </a:rPr>
              <a:t> </a:t>
            </a:r>
            <a:r>
              <a:rPr lang="en-GB" altLang="en-US" sz="2000" dirty="0" err="1">
                <a:solidFill>
                  <a:srgbClr val="B17ED8"/>
                </a:solidFill>
              </a:rPr>
              <a:t>tujuan</a:t>
            </a:r>
            <a:endParaRPr lang="en-GB" altLang="en-US" sz="2000" dirty="0">
              <a:solidFill>
                <a:srgbClr val="B17ED8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B17ED8"/>
                </a:solidFill>
              </a:rPr>
              <a:t>membentuk</a:t>
            </a:r>
            <a:r>
              <a:rPr lang="en-GB" altLang="en-US" sz="2000" dirty="0">
                <a:solidFill>
                  <a:srgbClr val="B17ED8"/>
                </a:solidFill>
              </a:rPr>
              <a:t>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B17ED8"/>
                </a:solidFill>
              </a:rPr>
              <a:t>menetapkan</a:t>
            </a:r>
            <a:r>
              <a:rPr lang="en-GB" altLang="en-US" sz="2000" dirty="0">
                <a:solidFill>
                  <a:srgbClr val="B17ED8"/>
                </a:solidFill>
              </a:rPr>
              <a:t> </a:t>
            </a:r>
            <a:r>
              <a:rPr lang="en-GB" altLang="en-US" sz="2000" dirty="0" err="1">
                <a:solidFill>
                  <a:srgbClr val="B17ED8"/>
                </a:solidFill>
              </a:rPr>
              <a:t>rangkaian</a:t>
            </a:r>
            <a:r>
              <a:rPr lang="en-GB" altLang="en-US" sz="2000" dirty="0">
                <a:solidFill>
                  <a:srgbClr val="B17ED8"/>
                </a:solidFill>
              </a:rPr>
              <a:t> </a:t>
            </a:r>
            <a:r>
              <a:rPr lang="en-GB" altLang="en-US" sz="2000" dirty="0" err="1">
                <a:solidFill>
                  <a:srgbClr val="B17ED8"/>
                </a:solidFill>
              </a:rPr>
              <a:t>aksi</a:t>
            </a:r>
            <a:endParaRPr lang="en-GB" altLang="en-US" sz="2000" dirty="0">
              <a:solidFill>
                <a:srgbClr val="B17ED8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B17ED8"/>
                </a:solidFill>
              </a:rPr>
              <a:t>melaksanakan</a:t>
            </a:r>
            <a:r>
              <a:rPr lang="en-GB" altLang="en-US" sz="2000" dirty="0">
                <a:solidFill>
                  <a:srgbClr val="B17ED8"/>
                </a:solidFill>
              </a:rPr>
              <a:t> </a:t>
            </a:r>
            <a:r>
              <a:rPr lang="en-GB" altLang="en-US" sz="2000" dirty="0" err="1">
                <a:solidFill>
                  <a:srgbClr val="B17ED8"/>
                </a:solidFill>
              </a:rPr>
              <a:t>aksi</a:t>
            </a:r>
            <a:endParaRPr lang="en-GB" altLang="en-US" sz="2000" dirty="0">
              <a:solidFill>
                <a:srgbClr val="B17ED8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melihat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kondisi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sistem</a:t>
            </a:r>
            <a:endParaRPr lang="en-GB" altLang="en-US" sz="20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menginterprestasikan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kondisi</a:t>
            </a:r>
            <a:r>
              <a:rPr lang="en-GB" altLang="en-US" sz="2000" dirty="0">
                <a:solidFill>
                  <a:srgbClr val="C00000"/>
                </a:solidFill>
              </a:rPr>
              <a:t>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 dirty="0" err="1">
                <a:solidFill>
                  <a:srgbClr val="C00000"/>
                </a:solidFill>
              </a:rPr>
              <a:t>mengevaluasi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kondisi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sistem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sehubungan</a:t>
            </a:r>
            <a:r>
              <a:rPr lang="en-GB" altLang="en-US" sz="2000" dirty="0">
                <a:solidFill>
                  <a:srgbClr val="C00000"/>
                </a:solidFill>
              </a:rPr>
              <a:t> </a:t>
            </a:r>
            <a:r>
              <a:rPr lang="en-GB" altLang="en-US" sz="2000" dirty="0" err="1">
                <a:solidFill>
                  <a:srgbClr val="C00000"/>
                </a:solidFill>
              </a:rPr>
              <a:t>dengan</a:t>
            </a:r>
            <a:r>
              <a:rPr lang="en-GB" altLang="en-US" sz="2000" dirty="0">
                <a:solidFill>
                  <a:srgbClr val="C00000"/>
                </a:solidFill>
              </a:rPr>
              <a:t> goal dan intention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 sz="2000" dirty="0"/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C9F39D9C-A1D3-4D68-88D7-ED201BE7A969}"/>
              </a:ext>
            </a:extLst>
          </p:cNvPr>
          <p:cNvGrpSpPr>
            <a:grpSpLocks/>
          </p:cNvGrpSpPr>
          <p:nvPr/>
        </p:nvGrpSpPr>
        <p:grpSpPr bwMode="auto">
          <a:xfrm>
            <a:off x="2331720" y="1752600"/>
            <a:ext cx="5734050" cy="1600200"/>
            <a:chOff x="1968" y="3120"/>
            <a:chExt cx="3612" cy="1008"/>
          </a:xfrm>
        </p:grpSpPr>
        <p:sp>
          <p:nvSpPr>
            <p:cNvPr id="16392" name="Text Box 4">
              <a:extLst>
                <a:ext uri="{FF2B5EF4-FFF2-40B4-BE49-F238E27FC236}">
                  <a16:creationId xmlns:a16="http://schemas.microsoft.com/office/drawing/2014/main" id="{09623301-DE22-49C5-AA14-88A42DB71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system</a:t>
              </a:r>
            </a:p>
          </p:txBody>
        </p:sp>
        <p:sp>
          <p:nvSpPr>
            <p:cNvPr id="16393" name="Text Box 5">
              <a:extLst>
                <a:ext uri="{FF2B5EF4-FFF2-40B4-BE49-F238E27FC236}">
                  <a16:creationId xmlns:a16="http://schemas.microsoft.com/office/drawing/2014/main" id="{898EB906-EAA0-41A0-91B1-C2C4DD2A3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evaluation</a:t>
              </a:r>
            </a:p>
          </p:txBody>
        </p:sp>
        <p:sp>
          <p:nvSpPr>
            <p:cNvPr id="16394" name="Text Box 6">
              <a:extLst>
                <a:ext uri="{FF2B5EF4-FFF2-40B4-BE49-F238E27FC236}">
                  <a16:creationId xmlns:a16="http://schemas.microsoft.com/office/drawing/2014/main" id="{B2B4900D-9BC4-4FD0-93F4-6DE56DBCD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execution</a:t>
              </a:r>
            </a:p>
          </p:txBody>
        </p:sp>
        <p:grpSp>
          <p:nvGrpSpPr>
            <p:cNvPr id="16395" name="Group 7">
              <a:extLst>
                <a:ext uri="{FF2B5EF4-FFF2-40B4-BE49-F238E27FC236}">
                  <a16:creationId xmlns:a16="http://schemas.microsoft.com/office/drawing/2014/main" id="{52541B96-3D9F-4434-8D48-158F3F2D5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6397" name="AutoShape 8">
                <a:extLst>
                  <a:ext uri="{FF2B5EF4-FFF2-40B4-BE49-F238E27FC236}">
                    <a16:creationId xmlns:a16="http://schemas.microsoft.com/office/drawing/2014/main" id="{573B75BC-6A04-4560-9089-FA59E1796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  <p:sp>
            <p:nvSpPr>
              <p:cNvPr id="16398" name="AutoShape 9">
                <a:extLst>
                  <a:ext uri="{FF2B5EF4-FFF2-40B4-BE49-F238E27FC236}">
                    <a16:creationId xmlns:a16="http://schemas.microsoft.com/office/drawing/2014/main" id="{2E5BEC14-6AAF-4616-9CBD-E1AA3752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sp>
          <p:nvSpPr>
            <p:cNvPr id="16396" name="Text Box 10">
              <a:extLst>
                <a:ext uri="{FF2B5EF4-FFF2-40B4-BE49-F238E27FC236}">
                  <a16:creationId xmlns:a16="http://schemas.microsoft.com/office/drawing/2014/main" id="{11D15096-EEE1-435F-B725-5E60B02A8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goal</a:t>
              </a:r>
            </a:p>
          </p:txBody>
        </p:sp>
      </p:grpSp>
      <p:sp>
        <p:nvSpPr>
          <p:cNvPr id="16388" name="Oval 11">
            <a:extLst>
              <a:ext uri="{FF2B5EF4-FFF2-40B4-BE49-F238E27FC236}">
                <a16:creationId xmlns:a16="http://schemas.microsoft.com/office/drawing/2014/main" id="{51227A90-4C8C-4C5F-A1BD-0719F680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894" y="2282825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6389" name="Rectangle 12">
            <a:extLst>
              <a:ext uri="{FF2B5EF4-FFF2-40B4-BE49-F238E27FC236}">
                <a16:creationId xmlns:a16="http://schemas.microsoft.com/office/drawing/2014/main" id="{74C6A483-8116-408B-9718-9F981443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692650"/>
            <a:ext cx="6934200" cy="12192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6390" name="Rectangle 13">
            <a:extLst>
              <a:ext uri="{FF2B5EF4-FFF2-40B4-BE49-F238E27FC236}">
                <a16:creationId xmlns:a16="http://schemas.microsoft.com/office/drawing/2014/main" id="{A4752D0B-8400-4747-9C05-4FF3907AE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695007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200" b="1" dirty="0" err="1">
                <a:latin typeface="Garamond" panose="02020404030301010803" pitchFamily="18" charset="0"/>
              </a:rPr>
              <a:t>Siklus</a:t>
            </a:r>
            <a:r>
              <a:rPr lang="en-US" altLang="en-US" sz="3200" b="1" dirty="0">
                <a:latin typeface="Garamond" panose="02020404030301010803" pitchFamily="18" charset="0"/>
              </a:rPr>
              <a:t> </a:t>
            </a:r>
            <a:r>
              <a:rPr lang="en-US" altLang="en-US" sz="3200" b="1" dirty="0" err="1">
                <a:latin typeface="Garamond" panose="02020404030301010803" pitchFamily="18" charset="0"/>
              </a:rPr>
              <a:t>Interaksi</a:t>
            </a:r>
            <a:r>
              <a:rPr lang="en-US" altLang="en-US" sz="3200" b="1" dirty="0">
                <a:latin typeface="Garamond" panose="02020404030301010803" pitchFamily="18" charset="0"/>
              </a:rPr>
              <a:t> (Execution/Evaluation Loop)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3635BC9-702F-41AC-9B21-8BC1C4A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12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F0BB75DD-8056-45B0-B398-C5C6EB41813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731F4EA9-D9B6-4AC3-951A-3EA6E487D382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F6662A8-4C8E-44B6-83FB-CE54CB02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40" y="800100"/>
            <a:ext cx="8229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Gulf Of Execution &amp;</a:t>
            </a:r>
            <a:r>
              <a:rPr lang="id-ID" sz="3800" dirty="0"/>
              <a:t> </a:t>
            </a:r>
            <a:r>
              <a:rPr lang="en-US" sz="3800" dirty="0"/>
              <a:t>Gulf Of Evaluation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E7D3C6B-7F4D-4A76-8413-935F593DE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35480" y="1757363"/>
            <a:ext cx="7467600" cy="5029200"/>
          </a:xfrm>
        </p:spPr>
        <p:txBody>
          <a:bodyPr>
            <a:normAutofit lnSpcReduction="10000"/>
          </a:bodyPr>
          <a:lstStyle/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2600" dirty="0" err="1"/>
              <a:t>Desain</a:t>
            </a:r>
            <a:r>
              <a:rPr lang="en-US" sz="2600" dirty="0"/>
              <a:t> interface yang </a:t>
            </a:r>
            <a:r>
              <a:rPr lang="en-US" sz="2600" dirty="0" err="1"/>
              <a:t>baik</a:t>
            </a:r>
            <a:r>
              <a:rPr lang="en-US" sz="2600" dirty="0"/>
              <a:t>, gulf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seminimal</a:t>
            </a:r>
            <a:r>
              <a:rPr lang="en-US" sz="2600" dirty="0"/>
              <a:t> </a:t>
            </a:r>
            <a:r>
              <a:rPr lang="en-US" sz="2600" dirty="0" err="1"/>
              <a:t>mungkin</a:t>
            </a:r>
            <a:r>
              <a:rPr lang="en-US" sz="2600" dirty="0"/>
              <a:t>.</a:t>
            </a:r>
          </a:p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endParaRPr lang="en-US" sz="2600" dirty="0"/>
          </a:p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2600" dirty="0"/>
              <a:t>Gulf of Execution</a:t>
            </a:r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aksi-aksi</a:t>
            </a:r>
            <a:r>
              <a:rPr lang="en-US" sz="2200" dirty="0"/>
              <a:t> yang </a:t>
            </a:r>
            <a:r>
              <a:rPr lang="en-US" sz="2200" dirty="0" err="1"/>
              <a:t>dibentuk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user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dibentuk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endParaRPr lang="en-US" sz="2200" dirty="0"/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200" dirty="0" err="1"/>
              <a:t>Aksi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user </a:t>
            </a:r>
            <a:r>
              <a:rPr lang="en-US" sz="2200" dirty="0" err="1"/>
              <a:t>sulit</a:t>
            </a:r>
            <a:r>
              <a:rPr lang="en-US" sz="2200" dirty="0"/>
              <a:t> </a:t>
            </a:r>
            <a:r>
              <a:rPr lang="en-US" sz="2200" dirty="0" err="1"/>
              <a:t>dirumuskan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input </a:t>
            </a:r>
            <a:r>
              <a:rPr lang="en-US" sz="2200" dirty="0" err="1"/>
              <a:t>sistem</a:t>
            </a:r>
            <a:endParaRPr lang="id-ID" sz="2200" dirty="0"/>
          </a:p>
          <a:p>
            <a:pPr marL="179388" lvl="1" indent="0">
              <a:lnSpc>
                <a:spcPct val="90000"/>
              </a:lnSpc>
              <a:buNone/>
              <a:defRPr/>
            </a:pPr>
            <a:r>
              <a:rPr lang="en-GB" sz="2200" dirty="0">
                <a:solidFill>
                  <a:srgbClr val="FFC000"/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Aksi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dirumuskan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oleh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user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GB" sz="2200" dirty="0">
                <a:solidFill>
                  <a:srgbClr val="FFC000"/>
                </a:solidFill>
              </a:rPr>
            </a:br>
            <a:r>
              <a:rPr lang="en-GB" sz="2200" dirty="0">
                <a:solidFill>
                  <a:srgbClr val="FFC000"/>
                </a:solidFill>
              </a:rPr>
              <a:t>	</a:t>
            </a:r>
            <a:r>
              <a:rPr lang="en-GB" sz="3000" dirty="0">
                <a:solidFill>
                  <a:srgbClr val="FF0000"/>
                </a:solidFill>
              </a:rPr>
              <a:t>≠</a:t>
            </a:r>
            <a:r>
              <a:rPr lang="en-GB" sz="3000" dirty="0">
                <a:solidFill>
                  <a:srgbClr val="FFC000"/>
                </a:solidFill>
              </a:rPr>
              <a:t>	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aksi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yang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diijinkan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oleh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sistem</a:t>
            </a:r>
            <a:endParaRPr lang="en-US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endParaRPr lang="en-US" sz="2600" dirty="0"/>
          </a:p>
          <a:p>
            <a:pPr marL="420624" indent="-384048">
              <a:lnSpc>
                <a:spcPct val="90000"/>
              </a:lnSpc>
              <a:buFont typeface="Wingdings 2"/>
              <a:buChar char=""/>
              <a:defRPr/>
            </a:pPr>
            <a:r>
              <a:rPr lang="en-US" sz="2600" dirty="0"/>
              <a:t>Gulf of evaluation</a:t>
            </a:r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presentasi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aksi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dimengerti</a:t>
            </a:r>
            <a:r>
              <a:rPr lang="en-US" sz="2200" dirty="0"/>
              <a:t> </a:t>
            </a:r>
            <a:r>
              <a:rPr lang="en-US" sz="2200" dirty="0" err="1"/>
              <a:t>oleh</a:t>
            </a:r>
            <a:r>
              <a:rPr lang="en-US" sz="2200" dirty="0"/>
              <a:t> user</a:t>
            </a:r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r>
              <a:rPr lang="en-US" sz="2200" dirty="0"/>
              <a:t>User </a:t>
            </a:r>
            <a:r>
              <a:rPr lang="en-US" sz="2200" dirty="0" err="1"/>
              <a:t>sulit</a:t>
            </a:r>
            <a:r>
              <a:rPr lang="en-US" sz="2200" dirty="0"/>
              <a:t> </a:t>
            </a:r>
            <a:r>
              <a:rPr lang="en-US" sz="2200" dirty="0" err="1"/>
              <a:t>menerjemahkan</a:t>
            </a:r>
            <a:r>
              <a:rPr lang="en-US" sz="2200" dirty="0"/>
              <a:t> output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endParaRPr lang="id-ID" sz="2200" dirty="0"/>
          </a:p>
          <a:p>
            <a:pPr marL="90488" lvl="1" indent="0">
              <a:lnSpc>
                <a:spcPct val="90000"/>
              </a:lnSpc>
              <a:buNone/>
              <a:defRPr/>
            </a:pPr>
            <a:r>
              <a:rPr lang="en-US" sz="2200" dirty="0" err="1">
                <a:solidFill>
                  <a:srgbClr val="0070C0"/>
                </a:solidFill>
              </a:rPr>
              <a:t>harapan</a:t>
            </a:r>
            <a:r>
              <a:rPr lang="en-US" sz="2200" dirty="0">
                <a:solidFill>
                  <a:srgbClr val="0070C0"/>
                </a:solidFill>
              </a:rPr>
              <a:t> user </a:t>
            </a:r>
            <a:r>
              <a:rPr lang="en-US" sz="2200" dirty="0" err="1">
                <a:solidFill>
                  <a:srgbClr val="0070C0"/>
                </a:solidFill>
              </a:rPr>
              <a:t>pada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perubahan</a:t>
            </a:r>
            <a:r>
              <a:rPr lang="en-US" sz="2200" dirty="0">
                <a:solidFill>
                  <a:srgbClr val="0070C0"/>
                </a:solidFill>
              </a:rPr>
              <a:t> status </a:t>
            </a:r>
            <a:r>
              <a:rPr lang="en-US" sz="2200" dirty="0" err="1">
                <a:solidFill>
                  <a:srgbClr val="0070C0"/>
                </a:solidFill>
              </a:rPr>
              <a:t>sistem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  <a:br>
              <a:rPr lang="en-GB" sz="2200" dirty="0">
                <a:solidFill>
                  <a:srgbClr val="FFC000"/>
                </a:solidFill>
              </a:rPr>
            </a:br>
            <a:r>
              <a:rPr lang="en-GB" sz="2200" dirty="0">
                <a:solidFill>
                  <a:srgbClr val="FFC000"/>
                </a:solidFill>
              </a:rPr>
              <a:t>	</a:t>
            </a:r>
            <a:r>
              <a:rPr lang="en-GB" sz="3000" dirty="0">
                <a:solidFill>
                  <a:srgbClr val="FF0000"/>
                </a:solidFill>
              </a:rPr>
              <a:t>≠</a:t>
            </a:r>
            <a:r>
              <a:rPr lang="en-GB" sz="3000" dirty="0">
                <a:solidFill>
                  <a:srgbClr val="FFC000"/>
                </a:solidFill>
              </a:rPr>
              <a:t>	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presentasi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aktual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dari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status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sistem</a:t>
            </a:r>
            <a:endParaRPr lang="id-ID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722376" lvl="1" indent="-274320">
              <a:lnSpc>
                <a:spcPct val="90000"/>
              </a:lnSpc>
              <a:buFont typeface="Wingdings 2"/>
              <a:buChar char=""/>
              <a:defRPr/>
            </a:pPr>
            <a:endParaRPr lang="en-US" sz="2200" dirty="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696A6F3-3FF3-4299-9247-51047F67F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id-ID" altLang="en-US" sz="380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7F90-A325-473B-B5DE-4BCFB98D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13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48C34C7-4487-48CB-8A5E-0B1C50D0F00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0A32468F-4943-4AEF-A92D-B7B6406769D1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E0BC7AB6-A7C2-477D-8780-CC04A9757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pic>
        <p:nvPicPr>
          <p:cNvPr id="18435" name="Picture 5" descr="big_gulf-of-execution">
            <a:extLst>
              <a:ext uri="{FF2B5EF4-FFF2-40B4-BE49-F238E27FC236}">
                <a16:creationId xmlns:a16="http://schemas.microsoft.com/office/drawing/2014/main" id="{7CDCA96C-0E15-42EB-9650-22CA4FC1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77" y="1585210"/>
            <a:ext cx="8765246" cy="52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7">
            <a:extLst>
              <a:ext uri="{FF2B5EF4-FFF2-40B4-BE49-F238E27FC236}">
                <a16:creationId xmlns:a16="http://schemas.microsoft.com/office/drawing/2014/main" id="{43686B57-B740-4467-9FE3-33FF9064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35" y="658812"/>
            <a:ext cx="82296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3700" dirty="0">
                <a:latin typeface="Garamond" panose="02020404030301010803" pitchFamily="18" charset="0"/>
              </a:rPr>
              <a:t>Gulf Of Execution &amp;</a:t>
            </a:r>
            <a:r>
              <a:rPr lang="id-ID" altLang="en-US" sz="3700" dirty="0">
                <a:latin typeface="Garamond" panose="02020404030301010803" pitchFamily="18" charset="0"/>
              </a:rPr>
              <a:t> Gulf </a:t>
            </a:r>
            <a:r>
              <a:rPr lang="id-ID" altLang="en-US" sz="3700" dirty="0" err="1">
                <a:latin typeface="Garamond" panose="02020404030301010803" pitchFamily="18" charset="0"/>
              </a:rPr>
              <a:t>Of</a:t>
            </a:r>
            <a:r>
              <a:rPr lang="id-ID" altLang="en-US" sz="3700" dirty="0">
                <a:latin typeface="Garamond" panose="02020404030301010803" pitchFamily="18" charset="0"/>
              </a:rPr>
              <a:t> </a:t>
            </a:r>
            <a:r>
              <a:rPr lang="id-ID" altLang="en-US" sz="3700" dirty="0" err="1">
                <a:latin typeface="Garamond" panose="02020404030301010803" pitchFamily="18" charset="0"/>
              </a:rPr>
              <a:t>Evaluation</a:t>
            </a:r>
            <a:r>
              <a:rPr lang="id-ID" altLang="en-US" sz="3700" dirty="0">
                <a:latin typeface="Garamond" panose="02020404030301010803" pitchFamily="18" charset="0"/>
              </a:rPr>
              <a:t>  </a:t>
            </a:r>
            <a:endParaRPr lang="en-US" altLang="en-US" sz="3700" dirty="0">
              <a:latin typeface="Garamond" panose="02020404030301010803" pitchFamily="18" charset="0"/>
            </a:endParaRPr>
          </a:p>
        </p:txBody>
      </p:sp>
      <p:sp>
        <p:nvSpPr>
          <p:cNvPr id="18437" name="Rectangle 8">
            <a:extLst>
              <a:ext uri="{FF2B5EF4-FFF2-40B4-BE49-F238E27FC236}">
                <a16:creationId xmlns:a16="http://schemas.microsoft.com/office/drawing/2014/main" id="{814A90A3-ED76-452F-AF74-3A8F4889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br>
              <a:rPr lang="en-US" altLang="en-US" sz="3800">
                <a:latin typeface="Garamond" panose="02020404030301010803" pitchFamily="18" charset="0"/>
              </a:rPr>
            </a:br>
            <a:endParaRPr lang="en-US" altLang="en-US" sz="3800">
              <a:latin typeface="Garamond" panose="020204040303010108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9F6D2-4DAE-4BC7-86D3-FBF47E93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14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13C41EF1-E24A-44EC-A714-320AC4AD1BA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21E600F4-E32A-4233-8D47-52FD618A6F6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F4201D-F74A-419D-9994-11F4CE0E6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5400"/>
              <a:t>Kesalahan Manusia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3F9B94F-59B4-44DB-A941-E50A0CD03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001000" cy="4343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altLang="en-US" sz="2600"/>
              <a:t>Tergelincir (slip)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		memahami sistem dan tujuan</a:t>
            </a:r>
            <a:r>
              <a:rPr lang="en-GB" altLang="en-US" sz="2600"/>
              <a:t>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		benar perumusan tindakan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		tindakan salah</a:t>
            </a:r>
            <a:endParaRPr lang="en-GB" altLang="en-US" sz="2600"/>
          </a:p>
          <a:p>
            <a:pPr lvl="1" algn="just" eaLnBrk="1" hangingPunct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endParaRPr lang="en-GB" altLang="en-US" sz="1100"/>
          </a:p>
          <a:p>
            <a:pPr algn="just" eaLnBrk="1" hangingPunct="1">
              <a:lnSpc>
                <a:spcPct val="90000"/>
              </a:lnSpc>
            </a:pPr>
            <a:r>
              <a:rPr lang="en-GB" altLang="en-US" sz="2600"/>
              <a:t>Kesalahan (mistakes)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00"/>
              <a:t>		mungkin bahkan tidak punya tujuan benar!</a:t>
            </a:r>
            <a:endParaRPr lang="en-GB" altLang="en-US" sz="2000"/>
          </a:p>
          <a:p>
            <a:pPr algn="just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GB" altLang="en-US" sz="200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/>
              <a:t>Memperbaiki segala sesuatu?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slip - desain antarmuka yang lebih baik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/>
              <a:t>kesalahan - pemahaman yang lebih baik sistem</a:t>
            </a:r>
            <a:endParaRPr lang="en-GB" altLang="en-US" sz="2200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2B5FDDC9-398A-4746-AC19-BB3AB6C61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384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A77F5ED6-22DA-4398-8BDE-2AA10213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9462" name="AutoShape 6">
            <a:extLst>
              <a:ext uri="{FF2B5EF4-FFF2-40B4-BE49-F238E27FC236}">
                <a16:creationId xmlns:a16="http://schemas.microsoft.com/office/drawing/2014/main" id="{4B28F456-6FCD-40BC-A333-3305BF89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23D60DE4-BC34-4FB3-BD59-1B6447A50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F140-4709-4D4D-BF3C-ADE18403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15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DC2E5748-09F1-4980-90D9-1B594E2A35A3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20C39D76-4AE9-4C75-9FD3-7221B7E22905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D8DCEC-7C76-4C2E-B7CE-E43257E8C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992" y="814574"/>
            <a:ext cx="9744637" cy="809251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Kerangka</a:t>
            </a:r>
            <a:r>
              <a:rPr lang="en-GB" altLang="en-US" dirty="0"/>
              <a:t> </a:t>
            </a:r>
            <a:r>
              <a:rPr lang="en-GB" altLang="en-US" dirty="0" err="1"/>
              <a:t>Kerja</a:t>
            </a:r>
            <a:r>
              <a:rPr lang="id-ID" altLang="en-US" dirty="0"/>
              <a:t> Interaksi</a:t>
            </a:r>
            <a:endParaRPr lang="en-GB" altLang="en-US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AAC6AB5-4476-483B-8EED-7E2C31744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9710" y="1623825"/>
            <a:ext cx="8229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endParaRPr lang="en-GB" altLang="en-US" sz="25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GB" altLang="en-US" sz="2500" dirty="0"/>
              <a:t>4 </a:t>
            </a:r>
            <a:r>
              <a:rPr lang="en-GB" altLang="en-US" sz="2500" dirty="0" err="1"/>
              <a:t>komponen</a:t>
            </a:r>
            <a:r>
              <a:rPr lang="en-GB" altLang="en-US" sz="2500" dirty="0"/>
              <a:t> </a:t>
            </a:r>
            <a:r>
              <a:rPr lang="en-GB" altLang="en-US" sz="2500" dirty="0" err="1"/>
              <a:t>kerangka</a:t>
            </a:r>
            <a:r>
              <a:rPr lang="en-GB" altLang="en-US" sz="2500" dirty="0"/>
              <a:t> </a:t>
            </a:r>
            <a:r>
              <a:rPr lang="en-GB" altLang="en-US" sz="2500" dirty="0" err="1"/>
              <a:t>kerja</a:t>
            </a:r>
            <a:r>
              <a:rPr lang="en-GB" altLang="en-US" sz="2500" dirty="0"/>
              <a:t> </a:t>
            </a:r>
            <a:r>
              <a:rPr lang="en-GB" altLang="en-US" sz="2500" dirty="0" err="1"/>
              <a:t>interaksi</a:t>
            </a:r>
            <a:r>
              <a:rPr lang="en-GB" altLang="en-US" sz="2500" dirty="0"/>
              <a:t> :</a:t>
            </a:r>
            <a:endParaRPr lang="en-GB" altLang="en-US" sz="3100" dirty="0"/>
          </a:p>
          <a:p>
            <a:pPr marL="819150" lvl="1" indent="-285750">
              <a:lnSpc>
                <a:spcPct val="80000"/>
              </a:lnSpc>
            </a:pPr>
            <a:r>
              <a:rPr lang="en-GB" altLang="en-US" sz="2700" dirty="0"/>
              <a:t>user</a:t>
            </a:r>
          </a:p>
          <a:p>
            <a:pPr marL="819150" lvl="1" indent="-285750">
              <a:lnSpc>
                <a:spcPct val="80000"/>
              </a:lnSpc>
            </a:pPr>
            <a:r>
              <a:rPr lang="en-GB" altLang="en-US" sz="2700" dirty="0"/>
              <a:t>input</a:t>
            </a:r>
          </a:p>
          <a:p>
            <a:pPr marL="819150" lvl="1" indent="-285750">
              <a:lnSpc>
                <a:spcPct val="80000"/>
              </a:lnSpc>
            </a:pPr>
            <a:r>
              <a:rPr lang="en-GB" altLang="en-US" sz="2700" dirty="0"/>
              <a:t>system</a:t>
            </a:r>
          </a:p>
          <a:p>
            <a:pPr marL="819150" lvl="1" indent="-285750">
              <a:lnSpc>
                <a:spcPct val="80000"/>
              </a:lnSpc>
            </a:pPr>
            <a:r>
              <a:rPr lang="en-GB" altLang="en-US" sz="2700" dirty="0"/>
              <a:t>output</a:t>
            </a:r>
          </a:p>
          <a:p>
            <a:pPr eaLnBrk="1" hangingPunct="1">
              <a:lnSpc>
                <a:spcPct val="80000"/>
              </a:lnSpc>
            </a:pPr>
            <a:endParaRPr lang="en-GB" altLang="en-US" sz="31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600" dirty="0"/>
              <a:t>masing-masing </a:t>
            </a:r>
            <a:r>
              <a:rPr lang="en-US" altLang="en-US" sz="2600" dirty="0" err="1"/>
              <a:t>memiliki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bahasa</a:t>
            </a:r>
            <a:r>
              <a:rPr lang="en-US" altLang="en-US" sz="2600" dirty="0"/>
              <a:t> yang </a:t>
            </a:r>
            <a:r>
              <a:rPr lang="en-US" altLang="en-US" sz="2600" dirty="0" err="1"/>
              <a:t>unik</a:t>
            </a:r>
            <a:r>
              <a:rPr lang="en-US" altLang="en-US" sz="2600" dirty="0"/>
              <a:t> </a:t>
            </a:r>
            <a:br>
              <a:rPr lang="en-GB" altLang="en-US" sz="2500" dirty="0"/>
            </a:br>
            <a:br>
              <a:rPr lang="en-GB" altLang="en-US" sz="1500" dirty="0"/>
            </a:br>
            <a:r>
              <a:rPr lang="en-GB" altLang="en-US" sz="2500" dirty="0" err="1"/>
              <a:t>interaksi</a:t>
            </a:r>
            <a:r>
              <a:rPr lang="en-GB" altLang="en-US" sz="2500" dirty="0"/>
              <a:t> </a:t>
            </a:r>
            <a:r>
              <a:rPr lang="en-GB" altLang="en-US" sz="2500" dirty="0">
                <a:sym typeface="Symbol" panose="05050102010706020507" pitchFamily="18" charset="2"/>
              </a:rPr>
              <a:t></a:t>
            </a:r>
            <a:r>
              <a:rPr lang="en-GB" altLang="en-US" sz="2500" dirty="0"/>
              <a:t>  </a:t>
            </a:r>
            <a:r>
              <a:rPr lang="en-US" altLang="en-US" sz="2600" dirty="0" err="1"/>
              <a:t>terjemahan</a:t>
            </a:r>
            <a:r>
              <a:rPr lang="en-US" altLang="en-US" sz="2600" dirty="0"/>
              <a:t> </a:t>
            </a:r>
            <a:r>
              <a:rPr lang="id-ID" altLang="en-US" sz="2600" dirty="0"/>
              <a:t>di </a:t>
            </a:r>
            <a:r>
              <a:rPr lang="en-US" altLang="en-US" sz="2600" dirty="0" err="1"/>
              <a:t>antara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bahasa</a:t>
            </a:r>
            <a:r>
              <a:rPr lang="id-ID" altLang="en-US" sz="2600" dirty="0"/>
              <a:t> yang ada</a:t>
            </a:r>
            <a:r>
              <a:rPr lang="en-US" altLang="en-US" sz="2600" dirty="0"/>
              <a:t> </a:t>
            </a:r>
            <a:endParaRPr lang="en-GB" altLang="en-US" sz="25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en-GB" altLang="en-US" sz="1500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interaksi</a:t>
            </a:r>
            <a:r>
              <a:rPr lang="en-US" altLang="en-US" sz="2400" dirty="0"/>
              <a:t> </a:t>
            </a:r>
            <a:r>
              <a:rPr lang="en-GB" altLang="en-US" sz="2400" dirty="0"/>
              <a:t>= 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penerjemahan</a:t>
            </a:r>
            <a:r>
              <a:rPr lang="en-US" altLang="en-US" sz="2400" dirty="0"/>
              <a:t> </a:t>
            </a:r>
            <a:endParaRPr lang="en-GB" altLang="en-US" sz="2400" dirty="0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00EC21FF-451B-404A-939D-0D2E27DD1237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676400"/>
            <a:ext cx="3289300" cy="2514600"/>
            <a:chOff x="3452" y="1248"/>
            <a:chExt cx="2072" cy="1584"/>
          </a:xfrm>
        </p:grpSpPr>
        <p:sp>
          <p:nvSpPr>
            <p:cNvPr id="20486" name="Oval 5">
              <a:extLst>
                <a:ext uri="{FF2B5EF4-FFF2-40B4-BE49-F238E27FC236}">
                  <a16:creationId xmlns:a16="http://schemas.microsoft.com/office/drawing/2014/main" id="{7E165425-4008-49A9-868E-B5ACD8AA9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  <p:sp>
          <p:nvSpPr>
            <p:cNvPr id="20487" name="Text Box 6">
              <a:extLst>
                <a:ext uri="{FF2B5EF4-FFF2-40B4-BE49-F238E27FC236}">
                  <a16:creationId xmlns:a16="http://schemas.microsoft.com/office/drawing/2014/main" id="{21A6A1EE-3A52-45A3-A8E1-9D20FAAD7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800" b="1"/>
                <a:t>S</a:t>
              </a:r>
            </a:p>
            <a:p>
              <a:r>
                <a:rPr lang="en-GB" altLang="en-US"/>
                <a:t>core</a:t>
              </a:r>
              <a:endParaRPr lang="en-GB" altLang="en-US" sz="2400"/>
            </a:p>
          </p:txBody>
        </p:sp>
        <p:sp>
          <p:nvSpPr>
            <p:cNvPr id="20488" name="Text Box 7">
              <a:extLst>
                <a:ext uri="{FF2B5EF4-FFF2-40B4-BE49-F238E27FC236}">
                  <a16:creationId xmlns:a16="http://schemas.microsoft.com/office/drawing/2014/main" id="{F0A15D20-551A-467C-9AA0-9224F50E4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800" b="1"/>
                <a:t>U</a:t>
              </a:r>
            </a:p>
            <a:p>
              <a:r>
                <a:rPr lang="en-GB" altLang="en-US"/>
                <a:t>task</a:t>
              </a:r>
              <a:endParaRPr lang="en-GB" altLang="en-US" sz="2400"/>
            </a:p>
          </p:txBody>
        </p:sp>
        <p:sp>
          <p:nvSpPr>
            <p:cNvPr id="20489" name="Text Box 8">
              <a:extLst>
                <a:ext uri="{FF2B5EF4-FFF2-40B4-BE49-F238E27FC236}">
                  <a16:creationId xmlns:a16="http://schemas.microsoft.com/office/drawing/2014/main" id="{8DE6968C-AF81-465C-9D77-B7A8800E9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800" b="1"/>
                <a:t>O</a:t>
              </a:r>
            </a:p>
            <a:p>
              <a:r>
                <a:rPr lang="en-GB" altLang="en-US"/>
                <a:t>output</a:t>
              </a:r>
              <a:endParaRPr lang="en-GB" altLang="en-US" sz="2400"/>
            </a:p>
          </p:txBody>
        </p:sp>
        <p:sp>
          <p:nvSpPr>
            <p:cNvPr id="20490" name="Text Box 9">
              <a:extLst>
                <a:ext uri="{FF2B5EF4-FFF2-40B4-BE49-F238E27FC236}">
                  <a16:creationId xmlns:a16="http://schemas.microsoft.com/office/drawing/2014/main" id="{16D311B5-CB97-42FA-98B3-6FE4BD039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 sz="2800" b="1"/>
                <a:t>I</a:t>
              </a:r>
            </a:p>
            <a:p>
              <a:r>
                <a:rPr lang="en-GB" altLang="en-US"/>
                <a:t>input</a:t>
              </a:r>
              <a:endParaRPr lang="en-GB" altLang="en-US" sz="2400"/>
            </a:p>
          </p:txBody>
        </p:sp>
        <p:sp>
          <p:nvSpPr>
            <p:cNvPr id="2" name="Line 10">
              <a:extLst>
                <a:ext uri="{FF2B5EF4-FFF2-40B4-BE49-F238E27FC236}">
                  <a16:creationId xmlns:a16="http://schemas.microsoft.com/office/drawing/2014/main" id="{85E61443-7BCC-4A38-B558-3D2FD8609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1515" name="Line 11">
              <a:extLst>
                <a:ext uri="{FF2B5EF4-FFF2-40B4-BE49-F238E27FC236}">
                  <a16:creationId xmlns:a16="http://schemas.microsoft.com/office/drawing/2014/main" id="{538EB830-A9E3-472B-B61D-2008C81E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1516" name="Line 12">
              <a:extLst>
                <a:ext uri="{FF2B5EF4-FFF2-40B4-BE49-F238E27FC236}">
                  <a16:creationId xmlns:a16="http://schemas.microsoft.com/office/drawing/2014/main" id="{CE69446D-76E8-4721-B380-AE97350B7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1E8A9711-10EB-48BD-8E2A-A064302A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Arial" charset="0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E6CD013-382B-45AB-9417-1E04C58A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16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1C92D8B3-E457-4A3B-B767-87740E303DF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043455A9-9096-4883-BA57-AB96207D58F3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17F6D5-DE4B-4BD0-A225-535F57A64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582379"/>
            <a:ext cx="7467600" cy="792163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Kerangka</a:t>
            </a:r>
            <a:r>
              <a:rPr lang="en-GB" altLang="en-US" dirty="0"/>
              <a:t> </a:t>
            </a:r>
            <a:r>
              <a:rPr lang="en-GB" altLang="en-US" dirty="0" err="1"/>
              <a:t>Kerja</a:t>
            </a:r>
            <a:endParaRPr lang="en-US" altLang="en-US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57EA8CF-82BC-46D5-A190-3DEE6AA24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d-ID" altLang="en-US"/>
          </a:p>
        </p:txBody>
      </p:sp>
      <p:pic>
        <p:nvPicPr>
          <p:cNvPr id="21508" name="Picture 5" descr="image002_0001">
            <a:extLst>
              <a:ext uri="{FF2B5EF4-FFF2-40B4-BE49-F238E27FC236}">
                <a16:creationId xmlns:a16="http://schemas.microsoft.com/office/drawing/2014/main" id="{62C204DF-DD04-4B73-8AA9-8F358180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92" y="1473043"/>
            <a:ext cx="8389768" cy="531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2BDF-5F3B-4A0B-A708-A817F2B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17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71B140B4-B780-4768-ACAC-75847CCA554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01FA9AB-939A-4024-A67E-64AE96D2C2D5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6E9C80-0970-43E8-99BC-E5C693319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Kerangka Kerja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2BB3D3A-2223-47E8-9D3B-91E71DDA3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100"/>
              <a:t>niat pengguna </a:t>
            </a:r>
            <a:br>
              <a:rPr lang="en-GB" altLang="en-US" sz="2100"/>
            </a:br>
            <a:r>
              <a:rPr lang="en-GB" altLang="en-US" sz="2100"/>
              <a:t>	</a:t>
            </a:r>
            <a:r>
              <a:rPr lang="en-US" altLang="en-US" sz="21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100"/>
              <a:t> </a:t>
            </a:r>
            <a:r>
              <a:rPr lang="en-US" altLang="en-US" sz="2100"/>
              <a:t>diterjemahkan ke dalam tindakan di antarmuka </a:t>
            </a:r>
            <a:br>
              <a:rPr lang="en-GB" altLang="en-US" sz="2100"/>
            </a:br>
            <a:r>
              <a:rPr lang="en-GB" altLang="en-US" sz="2100"/>
              <a:t> 		</a:t>
            </a:r>
            <a:r>
              <a:rPr lang="en-US" altLang="en-US" sz="21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100"/>
              <a:t>  </a:t>
            </a:r>
            <a:r>
              <a:rPr lang="en-US" altLang="en-US" sz="2100"/>
              <a:t>diterjemahkan ke dalam status perubahan sistem </a:t>
            </a:r>
            <a:br>
              <a:rPr lang="en-GB" altLang="en-US" sz="2100"/>
            </a:br>
            <a:r>
              <a:rPr lang="en-GB" altLang="en-US" sz="2100"/>
              <a:t> 			</a:t>
            </a:r>
            <a:r>
              <a:rPr lang="en-US" altLang="en-US" sz="21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100"/>
              <a:t>  </a:t>
            </a:r>
            <a:r>
              <a:rPr lang="en-US" altLang="en-US" sz="2100"/>
              <a:t>tercermin dalam tampilan output </a:t>
            </a:r>
            <a:br>
              <a:rPr lang="en-GB" altLang="en-US" sz="2100"/>
            </a:br>
            <a:r>
              <a:rPr lang="en-GB" altLang="en-US" sz="2100"/>
              <a:t> 				</a:t>
            </a:r>
            <a:r>
              <a:rPr lang="en-US" altLang="en-US" sz="210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100"/>
              <a:t>  </a:t>
            </a:r>
            <a:r>
              <a:rPr lang="en-US" altLang="en-US" sz="2100"/>
              <a:t>ditafsirkan oleh pengguna </a:t>
            </a:r>
            <a:endParaRPr lang="en-GB" altLang="en-US" sz="2100"/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100"/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500"/>
              <a:t>kerangka umum untuk memahami interaksi </a:t>
            </a:r>
            <a:endParaRPr lang="en-GB" altLang="en-US" sz="2500"/>
          </a:p>
          <a:p>
            <a:pPr marL="561975" lvl="1" indent="-285750">
              <a:lnSpc>
                <a:spcPct val="90000"/>
              </a:lnSpc>
              <a:buClr>
                <a:schemeClr val="tx1"/>
              </a:buClr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400"/>
              <a:t>tidak terbatas pada sistem komputer elektronik </a:t>
            </a:r>
            <a:endParaRPr lang="en-GB" altLang="en-US" sz="2400"/>
          </a:p>
          <a:p>
            <a:pPr marL="561975" lvl="1" indent="-285750">
              <a:lnSpc>
                <a:spcPct val="90000"/>
              </a:lnSpc>
              <a:buClr>
                <a:schemeClr val="tx1"/>
              </a:buClr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400"/>
              <a:t>mengidentifikasi semua komponen utama yang terlibat dalam interaksi </a:t>
            </a:r>
            <a:endParaRPr lang="en-GB" altLang="en-US" sz="2400"/>
          </a:p>
          <a:p>
            <a:pPr marL="561975" lvl="1" indent="-285750">
              <a:lnSpc>
                <a:spcPct val="90000"/>
              </a:lnSpc>
              <a:buClr>
                <a:schemeClr val="tx1"/>
              </a:buClr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400"/>
              <a:t>memungkinkan sistem penilaian komparatif </a:t>
            </a:r>
          </a:p>
          <a:p>
            <a:pPr marL="561975" lvl="1" indent="-285750">
              <a:lnSpc>
                <a:spcPct val="90000"/>
              </a:lnSpc>
              <a:buClr>
                <a:schemeClr val="tx1"/>
              </a:buClr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US" altLang="en-US" sz="2400"/>
              <a:t>suatu abstraksi </a:t>
            </a:r>
            <a:endParaRPr lang="en-GB" altLang="en-US" sz="21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F474-4797-4784-A7E3-574B0740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18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EA40CC-8CF6-47FC-A019-E0007412D5A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BB577D4-3CE9-4481-9639-FA419DE7FF25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  <a:endParaRPr lang="en-US" sz="9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TEKNIK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63673" y="3159759"/>
            <a:ext cx="4823010" cy="695065"/>
          </a:xfrm>
        </p:spPr>
        <p:txBody>
          <a:bodyPr>
            <a:normAutofit fontScale="90000"/>
          </a:bodyPr>
          <a:lstStyle/>
          <a:p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B7B4C-50BF-4301-8217-C024E413E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3" y="26392"/>
            <a:ext cx="835439" cy="865502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7B77100C-4747-4F27-B0A9-1DDF0F11336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bg1"/>
                </a:solidFill>
              </a:rPr>
              <a:t>INTERAKSI MANUSIA DAN KOMPUTER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F5A21A3-7179-48BF-B6B7-7D8CF527B29A}"/>
              </a:ext>
            </a:extLst>
          </p:cNvPr>
          <p:cNvSpPr txBox="1">
            <a:spLocks/>
          </p:cNvSpPr>
          <p:nvPr/>
        </p:nvSpPr>
        <p:spPr>
          <a:xfrm>
            <a:off x="1437068" y="178436"/>
            <a:ext cx="2565971" cy="51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</a:rPr>
              <a:t>FAKULTAS ILMU KOMPUTER</a:t>
            </a:r>
            <a:endParaRPr lang="en-ID" sz="1600" b="1" i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476633" cy="828493"/>
          </a:xfrm>
        </p:spPr>
        <p:txBody>
          <a:bodyPr>
            <a:noAutofit/>
          </a:bodyPr>
          <a:lstStyle/>
          <a:p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Mampu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menjelaskan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pengertian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Mampu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menjelaskan</a:t>
            </a:r>
            <a:r>
              <a:rPr lang="en-ID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pengertian</a:t>
            </a:r>
            <a:r>
              <a:rPr lang="en-ID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ID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Terminologi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Siklus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Kerangka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kerja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Ergonomi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Prinsip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Ergonomi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Gaya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/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Ragam</a:t>
            </a:r>
            <a:r>
              <a:rPr lang="en-US" sz="18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Dialog</a:t>
            </a:r>
            <a:endParaRPr lang="en-ID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ubtitle 4">
            <a:extLst>
              <a:ext uri="{FF2B5EF4-FFF2-40B4-BE49-F238E27FC236}">
                <a16:creationId xmlns:a16="http://schemas.microsoft.com/office/drawing/2014/main" id="{1DF8543A-1FA5-4329-9D6E-8C9F66F5CF1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Terimakasih</a:t>
            </a:r>
            <a:endParaRPr lang="en-ID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352386" y="2518890"/>
            <a:ext cx="5122574" cy="2976563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Signika"/>
                <a:cs typeface="Aharoni" pitchFamily="2" charset="-79"/>
              </a:rPr>
              <a:t>Apa</a:t>
            </a:r>
            <a:r>
              <a:rPr lang="en-US" sz="4400" b="1" dirty="0">
                <a:latin typeface="Signika"/>
                <a:cs typeface="Aharoni" pitchFamily="2" charset="-79"/>
              </a:rPr>
              <a:t> </a:t>
            </a:r>
            <a:r>
              <a:rPr lang="en-US" sz="4400" b="1" dirty="0" err="1">
                <a:latin typeface="Signika"/>
                <a:cs typeface="Aharoni" pitchFamily="2" charset="-79"/>
              </a:rPr>
              <a:t>itu</a:t>
            </a:r>
            <a:r>
              <a:rPr lang="en-US" sz="4400" b="1" dirty="0">
                <a:latin typeface="Signika"/>
                <a:cs typeface="Aharoni" pitchFamily="2" charset="-79"/>
              </a:rPr>
              <a:t> </a:t>
            </a:r>
            <a:r>
              <a:rPr lang="en-US" sz="4400" b="1" dirty="0" err="1">
                <a:latin typeface="Signika"/>
                <a:cs typeface="Aharoni" pitchFamily="2" charset="-79"/>
              </a:rPr>
              <a:t>Interaksi</a:t>
            </a:r>
            <a:r>
              <a:rPr lang="en-US" sz="4400" b="1" dirty="0">
                <a:latin typeface="Signika"/>
                <a:cs typeface="Aharoni" pitchFamily="2" charset="-79"/>
              </a:rPr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9EC3BBC7-AD7F-49AC-BDA8-857551B6B3C1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A647F40-2FB7-46E8-A2A2-1AD250C76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Apa Itu Interaksi?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7D2C2E9-3DC5-4267-8997-6A184750F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 "/>
            </a:pPr>
            <a:r>
              <a:rPr lang="id-ID" altLang="en-US" sz="4800" dirty="0">
                <a:solidFill>
                  <a:srgbClr val="00B0F0"/>
                </a:solidFill>
              </a:rPr>
              <a:t>K</a:t>
            </a:r>
            <a:r>
              <a:rPr lang="en-GB" altLang="en-US" sz="4800" dirty="0" err="1">
                <a:solidFill>
                  <a:srgbClr val="00B0F0"/>
                </a:solidFill>
              </a:rPr>
              <a:t>omunikasi</a:t>
            </a:r>
            <a:endParaRPr lang="en-GB" altLang="en-US" sz="4800" dirty="0">
              <a:solidFill>
                <a:srgbClr val="00B0F0"/>
              </a:solidFill>
            </a:endParaRPr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id-ID" altLang="en-US" sz="3900" dirty="0"/>
          </a:p>
          <a:p>
            <a:pPr eaLnBrk="1" hangingPunct="1">
              <a:buClr>
                <a:schemeClr val="tx1"/>
              </a:buClr>
              <a:buFontTx/>
              <a:buChar char=" "/>
            </a:pPr>
            <a:endParaRPr lang="en-GB" altLang="en-US" sz="39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GB" altLang="en-US" sz="2600" dirty="0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51593F6-6088-4819-BC76-1FB229C9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endParaRPr lang="id-ID" altLang="en-US" sz="2400">
              <a:latin typeface="Times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C6A93-A640-4E89-9785-B0E721B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4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E2FEA973-9C1E-47C4-B03A-3F69A9403E7A}"/>
              </a:ext>
            </a:extLst>
          </p:cNvPr>
          <p:cNvSpPr/>
          <p:nvPr/>
        </p:nvSpPr>
        <p:spPr>
          <a:xfrm>
            <a:off x="4495800" y="3429000"/>
            <a:ext cx="1828800" cy="685800"/>
          </a:xfrm>
          <a:prstGeom prst="leftRight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ED59F-20E0-47B0-9CA1-D8F212C0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76601"/>
            <a:ext cx="1981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altLang="en-US" sz="5400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40F5A-168D-4567-804F-0AC047910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267076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altLang="en-US" sz="5400" dirty="0">
                <a:solidFill>
                  <a:schemeClr val="accent1">
                    <a:lumMod val="75000"/>
                  </a:schemeClr>
                </a:solidFill>
              </a:rPr>
              <a:t>system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E2D9944E-5B36-4FA1-93D9-AA4FF1F98F90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17D8B05F-DD33-4159-9085-399B49613DF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D72DC9-F46D-4242-87B8-D7272F2C1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985202"/>
            <a:ext cx="8229600" cy="434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d-ID" sz="3800" dirty="0"/>
              <a:t>Interaksi</a:t>
            </a:r>
            <a:endParaRPr lang="en-US" sz="38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8CF4FF4-86C5-46E4-BA41-193E9431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35760"/>
            <a:ext cx="7416800" cy="41351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Signika" panose="02010003020600000004"/>
              </a:rPr>
              <a:t>Dialog </a:t>
            </a:r>
            <a:r>
              <a:rPr lang="en-US" altLang="en-US" sz="2400" dirty="0" err="1">
                <a:latin typeface="Signika" panose="02010003020600000004"/>
              </a:rPr>
              <a:t>manusia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sistem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i="1" dirty="0" err="1">
                <a:solidFill>
                  <a:srgbClr val="FFFF00"/>
                </a:solidFill>
                <a:latin typeface="Signika" panose="02010003020600000004"/>
              </a:rPr>
              <a:t>dipengaruhi</a:t>
            </a:r>
            <a:r>
              <a:rPr lang="en-US" altLang="en-US" sz="2400" i="1" dirty="0">
                <a:solidFill>
                  <a:srgbClr val="FFFF00"/>
                </a:solidFill>
                <a:latin typeface="Signika" panose="02010003020600000004"/>
              </a:rPr>
              <a:t> oleh </a:t>
            </a:r>
            <a:r>
              <a:rPr lang="en-US" altLang="en-US" sz="2400" i="1" dirty="0" err="1">
                <a:solidFill>
                  <a:srgbClr val="FFFF00"/>
                </a:solidFill>
                <a:latin typeface="Signika" panose="02010003020600000004"/>
              </a:rPr>
              <a:t>bentuk</a:t>
            </a:r>
            <a:r>
              <a:rPr lang="en-US" altLang="en-US" sz="2400" i="1" dirty="0">
                <a:solidFill>
                  <a:srgbClr val="FFFF00"/>
                </a:solidFill>
                <a:latin typeface="Signika" panose="02010003020600000004"/>
              </a:rPr>
              <a:t> interface</a:t>
            </a:r>
            <a:r>
              <a:rPr lang="en-US" altLang="en-US" sz="2400" i="1" dirty="0">
                <a:latin typeface="Signika" panose="02010003020600000004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Signika" panose="02010003020600000004"/>
              </a:rPr>
              <a:t>Interaksi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mengambil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tempat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antara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sosial</a:t>
            </a:r>
            <a:r>
              <a:rPr lang="en-US" altLang="en-US" sz="2400" dirty="0">
                <a:latin typeface="Signika" panose="02010003020600000004"/>
              </a:rPr>
              <a:t> dan </a:t>
            </a:r>
            <a:r>
              <a:rPr lang="en-US" altLang="en-US" sz="2400" dirty="0" err="1">
                <a:latin typeface="Signika" panose="02010003020600000004"/>
              </a:rPr>
              <a:t>organisasi</a:t>
            </a:r>
            <a:r>
              <a:rPr lang="en-US" altLang="en-US" sz="2400" dirty="0">
                <a:latin typeface="Signika" panose="02010003020600000004"/>
              </a:rPr>
              <a:t> framework yang </a:t>
            </a:r>
            <a:r>
              <a:rPr lang="en-US" altLang="en-US" sz="2400" dirty="0" err="1">
                <a:latin typeface="Signika" panose="02010003020600000004"/>
              </a:rPr>
              <a:t>mempengaruhi</a:t>
            </a:r>
            <a:r>
              <a:rPr lang="en-US" altLang="en-US" sz="2400" dirty="0">
                <a:latin typeface="Signika" panose="02010003020600000004"/>
              </a:rPr>
              <a:t> user dan </a:t>
            </a:r>
            <a:r>
              <a:rPr lang="en-US" altLang="en-US" sz="2400" dirty="0" err="1">
                <a:latin typeface="Signika" panose="02010003020600000004"/>
              </a:rPr>
              <a:t>sistem</a:t>
            </a:r>
            <a:r>
              <a:rPr lang="en-US" altLang="en-US" sz="2400" dirty="0">
                <a:latin typeface="Signika" panose="02010003020600000004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Signika" panose="02010003020600000004"/>
              </a:rPr>
              <a:t>Cakupan</a:t>
            </a:r>
            <a:r>
              <a:rPr lang="en-US" altLang="en-US" sz="2400" dirty="0">
                <a:latin typeface="Signika" panose="02010003020600000004"/>
              </a:rPr>
              <a:t> yang </a:t>
            </a:r>
            <a:r>
              <a:rPr lang="en-US" altLang="en-US" sz="2400" dirty="0" err="1">
                <a:latin typeface="Signika" panose="02010003020600000004"/>
              </a:rPr>
              <a:t>luas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untuk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tingkat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keharusan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komunikasi</a:t>
            </a:r>
            <a:r>
              <a:rPr lang="en-US" altLang="en-US" sz="2400" dirty="0">
                <a:latin typeface="Signika" panose="02010003020600000004"/>
              </a:rPr>
              <a:t> user dan </a:t>
            </a:r>
            <a:r>
              <a:rPr lang="en-US" altLang="en-US" sz="2400" dirty="0" err="1">
                <a:latin typeface="Signika" panose="02010003020600000004"/>
              </a:rPr>
              <a:t>sistem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dalam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melakukan</a:t>
            </a:r>
            <a:r>
              <a:rPr lang="en-US" altLang="en-US" sz="2400" dirty="0">
                <a:latin typeface="Signika" panose="02010003020600000004"/>
              </a:rPr>
              <a:t> task (</a:t>
            </a:r>
            <a:r>
              <a:rPr lang="en-US" altLang="en-US" sz="2400" dirty="0" err="1">
                <a:latin typeface="Signika" panose="02010003020600000004"/>
              </a:rPr>
              <a:t>tugas</a:t>
            </a:r>
            <a:r>
              <a:rPr lang="en-US" altLang="en-US" sz="2400" dirty="0">
                <a:latin typeface="Signika" panose="02010003020600000004"/>
              </a:rPr>
              <a:t>)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C000"/>
                </a:solidFill>
                <a:latin typeface="Signika" panose="02010003020600000004"/>
              </a:rPr>
              <a:t>Batch processing </a:t>
            </a:r>
            <a:r>
              <a:rPr lang="en-US" altLang="en-US" sz="2400" dirty="0">
                <a:latin typeface="Signika" panose="02010003020600000004"/>
              </a:rPr>
              <a:t>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Signika" panose="02010003020600000004"/>
              </a:rPr>
              <a:t>tidak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diperlukan</a:t>
            </a:r>
            <a:r>
              <a:rPr lang="en-US" altLang="en-US" sz="2400" dirty="0">
                <a:latin typeface="Signika" panose="02010003020600000004"/>
              </a:rPr>
              <a:t> input </a:t>
            </a:r>
            <a:r>
              <a:rPr lang="en-US" altLang="en-US" sz="2400" dirty="0" err="1">
                <a:latin typeface="Signika" panose="02010003020600000004"/>
              </a:rPr>
              <a:t>langsung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dari</a:t>
            </a:r>
            <a:r>
              <a:rPr lang="en-US" altLang="en-US" sz="2400" dirty="0">
                <a:latin typeface="Signika" panose="02010003020600000004"/>
              </a:rPr>
              <a:t> user.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C000"/>
                </a:solidFill>
                <a:latin typeface="Signika" panose="02010003020600000004"/>
              </a:rPr>
              <a:t>Direct manipulation and virtual reality </a:t>
            </a:r>
            <a:r>
              <a:rPr lang="en-US" altLang="en-US" sz="2400" dirty="0">
                <a:latin typeface="Signika" panose="02010003020600000004"/>
              </a:rPr>
              <a:t>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400" dirty="0" err="1">
                <a:latin typeface="Signika" panose="02010003020600000004"/>
              </a:rPr>
              <a:t>Semua</a:t>
            </a:r>
            <a:r>
              <a:rPr lang="en-US" altLang="en-US" sz="2400" dirty="0">
                <a:latin typeface="Signika" panose="02010003020600000004"/>
              </a:rPr>
              <a:t> </a:t>
            </a:r>
            <a:r>
              <a:rPr lang="en-US" altLang="en-US" sz="2400" dirty="0" err="1">
                <a:latin typeface="Signika" panose="02010003020600000004"/>
              </a:rPr>
              <a:t>dikontrol</a:t>
            </a:r>
            <a:r>
              <a:rPr lang="en-US" altLang="en-US" sz="2400" dirty="0">
                <a:latin typeface="Signika" panose="02010003020600000004"/>
              </a:rPr>
              <a:t> oleh user.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98931-51BF-4C8F-A029-74689F5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5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FE40715-F8F6-4CAF-A1C1-48BC6544016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DC96C26-9F20-4530-BE79-65652965504B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A7EAD86-106E-478A-9847-F1B0596F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81" y="791743"/>
            <a:ext cx="9744637" cy="809251"/>
          </a:xfrm>
        </p:spPr>
        <p:txBody>
          <a:bodyPr/>
          <a:lstStyle/>
          <a:p>
            <a:pPr eaLnBrk="1" hangingPunct="1"/>
            <a:r>
              <a:rPr lang="en-US" altLang="en-US" dirty="0"/>
              <a:t>Level </a:t>
            </a:r>
            <a:r>
              <a:rPr lang="en-US" altLang="en-US" dirty="0" err="1"/>
              <a:t>Interaksi</a:t>
            </a:r>
            <a:endParaRPr lang="en-US" altLang="en-US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19644F9-A64B-4475-9309-56AD17418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324601"/>
            <a:ext cx="8229600" cy="263525"/>
          </a:xfrm>
        </p:spPr>
        <p:txBody>
          <a:bodyPr>
            <a:normAutofit fontScale="70000" lnSpcReduction="20000"/>
          </a:bodyPr>
          <a:lstStyle/>
          <a:p>
            <a:pPr marL="420624" indent="-384048">
              <a:buFont typeface="Wingdings 2"/>
              <a:buChar char=""/>
              <a:defRPr/>
            </a:pPr>
            <a:endParaRPr lang="id-ID"/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286F3D66-E46B-4939-9CA1-F78F7613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24384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Pengetahuan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user pada task domain</a:t>
            </a: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Pengetahuan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user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dalam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berbahasa</a:t>
            </a:r>
            <a:endParaRPr lang="en-US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Tangan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mata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telinga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user</a:t>
            </a:r>
          </a:p>
          <a:p>
            <a:endParaRPr lang="en-US" altLang="en-US" dirty="0">
              <a:solidFill>
                <a:srgbClr val="FFFF00"/>
              </a:solidFill>
            </a:endParaRPr>
          </a:p>
          <a:p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10245" name="TextBox 4">
            <a:extLst>
              <a:ext uri="{FF2B5EF4-FFF2-40B4-BE49-F238E27FC236}">
                <a16:creationId xmlns:a16="http://schemas.microsoft.com/office/drawing/2014/main" id="{A3650E21-5DB3-41F5-AC41-26591CBB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429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Komputer merepresentasikan task domain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Perintah bahasa komputer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Input keyboard, tampilan dan input lainnya</a:t>
            </a:r>
          </a:p>
          <a:p>
            <a:r>
              <a:rPr lang="en-US" altLang="en-US"/>
              <a:t>Output tampilan printer dan output lainnya</a:t>
            </a:r>
          </a:p>
          <a:p>
            <a:endParaRPr lang="en-US" altLang="en-US"/>
          </a:p>
        </p:txBody>
      </p:sp>
      <p:sp>
        <p:nvSpPr>
          <p:cNvPr id="10246" name="TextBox 5">
            <a:extLst>
              <a:ext uri="{FF2B5EF4-FFF2-40B4-BE49-F238E27FC236}">
                <a16:creationId xmlns:a16="http://schemas.microsoft.com/office/drawing/2014/main" id="{119CD940-4915-4146-8471-F00E455A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05001"/>
            <a:ext cx="2133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Task </a:t>
            </a:r>
            <a:r>
              <a:rPr lang="id-ID" altLang="en-US" dirty="0">
                <a:solidFill>
                  <a:srgbClr val="C00000"/>
                </a:solidFill>
              </a:rPr>
              <a:t>L</a:t>
            </a:r>
            <a:r>
              <a:rPr lang="en-US" altLang="en-US" dirty="0" err="1">
                <a:solidFill>
                  <a:srgbClr val="C00000"/>
                </a:solidFill>
              </a:rPr>
              <a:t>evel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Dialog </a:t>
            </a:r>
            <a:r>
              <a:rPr lang="id-ID" altLang="en-US" dirty="0">
                <a:solidFill>
                  <a:srgbClr val="C00000"/>
                </a:solidFill>
              </a:rPr>
              <a:t>L</a:t>
            </a:r>
            <a:r>
              <a:rPr lang="en-US" altLang="en-US" dirty="0" err="1">
                <a:solidFill>
                  <a:srgbClr val="C00000"/>
                </a:solidFill>
              </a:rPr>
              <a:t>evel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Input/</a:t>
            </a:r>
            <a:r>
              <a:rPr lang="id-ID" altLang="en-US" dirty="0">
                <a:solidFill>
                  <a:srgbClr val="C00000"/>
                </a:solidFill>
              </a:rPr>
              <a:t>O</a:t>
            </a:r>
            <a:r>
              <a:rPr lang="en-US" altLang="en-US" dirty="0" err="1">
                <a:solidFill>
                  <a:srgbClr val="C00000"/>
                </a:solidFill>
              </a:rPr>
              <a:t>utput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id-ID" altLang="en-US" dirty="0">
                <a:solidFill>
                  <a:srgbClr val="C00000"/>
                </a:solidFill>
              </a:rPr>
              <a:t>L</a:t>
            </a:r>
            <a:r>
              <a:rPr lang="en-US" altLang="en-US" dirty="0" err="1">
                <a:solidFill>
                  <a:srgbClr val="C00000"/>
                </a:solidFill>
              </a:rPr>
              <a:t>evel</a:t>
            </a:r>
            <a:endParaRPr lang="en-US" altLang="en-US" dirty="0">
              <a:solidFill>
                <a:srgbClr val="C00000"/>
              </a:solidFill>
            </a:endParaRPr>
          </a:p>
        </p:txBody>
      </p:sp>
      <p:cxnSp>
        <p:nvCxnSpPr>
          <p:cNvPr id="10247" name="Straight Connector 7">
            <a:extLst>
              <a:ext uri="{FF2B5EF4-FFF2-40B4-BE49-F238E27FC236}">
                <a16:creationId xmlns:a16="http://schemas.microsoft.com/office/drawing/2014/main" id="{48896A54-37C9-45DA-BC22-47B7D70A61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400" y="4114800"/>
            <a:ext cx="495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Straight Arrow Connector 9">
            <a:extLst>
              <a:ext uri="{FF2B5EF4-FFF2-40B4-BE49-F238E27FC236}">
                <a16:creationId xmlns:a16="http://schemas.microsoft.com/office/drawing/2014/main" id="{E25C4650-47A2-4E9E-A8A7-38C5744B7F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0" y="22098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Straight Arrow Connector 11">
            <a:extLst>
              <a:ext uri="{FF2B5EF4-FFF2-40B4-BE49-F238E27FC236}">
                <a16:creationId xmlns:a16="http://schemas.microsoft.com/office/drawing/2014/main" id="{0C235FFE-098C-412A-AEF6-356248EF78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0" y="46482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Straight Arrow Connector 14">
            <a:extLst>
              <a:ext uri="{FF2B5EF4-FFF2-40B4-BE49-F238E27FC236}">
                <a16:creationId xmlns:a16="http://schemas.microsoft.com/office/drawing/2014/main" id="{6D849E50-0BAD-4C2C-86A7-2295F49D8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91000" y="34290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Straight Arrow Connector 16">
            <a:extLst>
              <a:ext uri="{FF2B5EF4-FFF2-40B4-BE49-F238E27FC236}">
                <a16:creationId xmlns:a16="http://schemas.microsoft.com/office/drawing/2014/main" id="{B23C192E-6D1A-44A5-9373-B89EA8A43A8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191000" y="25146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Straight Arrow Connector 18">
            <a:extLst>
              <a:ext uri="{FF2B5EF4-FFF2-40B4-BE49-F238E27FC236}">
                <a16:creationId xmlns:a16="http://schemas.microsoft.com/office/drawing/2014/main" id="{7BD6AF90-2C72-4697-8166-35E6034C7B4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191000" y="36576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Straight Arrow Connector 20">
            <a:extLst>
              <a:ext uri="{FF2B5EF4-FFF2-40B4-BE49-F238E27FC236}">
                <a16:creationId xmlns:a16="http://schemas.microsoft.com/office/drawing/2014/main" id="{256955FA-EF44-4E6E-A0FF-5B529EB34D9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191000" y="5105400"/>
            <a:ext cx="533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Straight Arrow Connector 22">
            <a:extLst>
              <a:ext uri="{FF2B5EF4-FFF2-40B4-BE49-F238E27FC236}">
                <a16:creationId xmlns:a16="http://schemas.microsoft.com/office/drawing/2014/main" id="{70EFF182-5E83-40E3-9E7A-67B727BE682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19301" y="27813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Straight Arrow Connector 24">
            <a:extLst>
              <a:ext uri="{FF2B5EF4-FFF2-40B4-BE49-F238E27FC236}">
                <a16:creationId xmlns:a16="http://schemas.microsoft.com/office/drawing/2014/main" id="{7B399E3C-74B5-4C8F-936E-EE761B4A3A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981201" y="4191001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26">
            <a:extLst>
              <a:ext uri="{FF2B5EF4-FFF2-40B4-BE49-F238E27FC236}">
                <a16:creationId xmlns:a16="http://schemas.microsoft.com/office/drawing/2014/main" id="{C1161AA6-6EB7-4076-9B7D-95822FEDC32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29201" y="2819401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Straight Arrow Connector 28">
            <a:extLst>
              <a:ext uri="{FF2B5EF4-FFF2-40B4-BE49-F238E27FC236}">
                <a16:creationId xmlns:a16="http://schemas.microsoft.com/office/drawing/2014/main" id="{8DDB1F13-DA02-478E-B369-57D1AB06245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29201" y="4038601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Straight Arrow Connector 30">
            <a:extLst>
              <a:ext uri="{FF2B5EF4-FFF2-40B4-BE49-F238E27FC236}">
                <a16:creationId xmlns:a16="http://schemas.microsoft.com/office/drawing/2014/main" id="{D1B46F39-4AB5-4A51-9A17-A6EADEBB0AC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705601" y="2819401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Straight Arrow Connector 32">
            <a:extLst>
              <a:ext uri="{FF2B5EF4-FFF2-40B4-BE49-F238E27FC236}">
                <a16:creationId xmlns:a16="http://schemas.microsoft.com/office/drawing/2014/main" id="{A67C8DE2-11E3-45F3-BA92-C4718F661E4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705601" y="4038601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34">
            <a:extLst>
              <a:ext uri="{FF2B5EF4-FFF2-40B4-BE49-F238E27FC236}">
                <a16:creationId xmlns:a16="http://schemas.microsoft.com/office/drawing/2014/main" id="{EAF07456-5BFD-4BD7-9067-804549BC44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933701" y="27813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36">
            <a:extLst>
              <a:ext uri="{FF2B5EF4-FFF2-40B4-BE49-F238E27FC236}">
                <a16:creationId xmlns:a16="http://schemas.microsoft.com/office/drawing/2014/main" id="{2DBCB457-5B11-4405-A6C7-946FB3EF445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933701" y="41529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Connector 37">
            <a:extLst>
              <a:ext uri="{FF2B5EF4-FFF2-40B4-BE49-F238E27FC236}">
                <a16:creationId xmlns:a16="http://schemas.microsoft.com/office/drawing/2014/main" id="{88BBDB5B-2DCF-4686-8EF8-C6CFB79B16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400" y="2819400"/>
            <a:ext cx="495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Connector 38">
            <a:extLst>
              <a:ext uri="{FF2B5EF4-FFF2-40B4-BE49-F238E27FC236}">
                <a16:creationId xmlns:a16="http://schemas.microsoft.com/office/drawing/2014/main" id="{ED43F380-23CB-42CD-BB4E-DA1C452F76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2600" y="2819400"/>
            <a:ext cx="2438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Connector 40">
            <a:extLst>
              <a:ext uri="{FF2B5EF4-FFF2-40B4-BE49-F238E27FC236}">
                <a16:creationId xmlns:a16="http://schemas.microsoft.com/office/drawing/2014/main" id="{8CF718EE-21B8-4340-ADE7-39BB27F80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2600" y="4114800"/>
            <a:ext cx="2438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Connector 41">
            <a:extLst>
              <a:ext uri="{FF2B5EF4-FFF2-40B4-BE49-F238E27FC236}">
                <a16:creationId xmlns:a16="http://schemas.microsoft.com/office/drawing/2014/main" id="{38AE7616-91E6-4020-AA96-030FFEDDEC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400" y="1828800"/>
            <a:ext cx="4953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Connector 42">
            <a:extLst>
              <a:ext uri="{FF2B5EF4-FFF2-40B4-BE49-F238E27FC236}">
                <a16:creationId xmlns:a16="http://schemas.microsoft.com/office/drawing/2014/main" id="{8BAD9138-1F43-44F5-BAAC-95CCF98B6B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3048000"/>
            <a:ext cx="7696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7" name="TextBox 44">
            <a:extLst>
              <a:ext uri="{FF2B5EF4-FFF2-40B4-BE49-F238E27FC236}">
                <a16:creationId xmlns:a16="http://schemas.microsoft.com/office/drawing/2014/main" id="{4523A576-8446-4D4E-BDC2-85ABB8AA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Goal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dari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altLang="en-US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ser</a:t>
            </a:r>
          </a:p>
        </p:txBody>
      </p:sp>
      <p:sp>
        <p:nvSpPr>
          <p:cNvPr id="10268" name="TextBox 45">
            <a:extLst>
              <a:ext uri="{FF2B5EF4-FFF2-40B4-BE49-F238E27FC236}">
                <a16:creationId xmlns:a16="http://schemas.microsoft.com/office/drawing/2014/main" id="{4937AFB7-8197-4A81-A4EF-27B355BE4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478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Output pada </a:t>
            </a:r>
            <a:r>
              <a:rPr lang="id-ID" altLang="en-US"/>
              <a:t>D</a:t>
            </a:r>
            <a:r>
              <a:rPr lang="en-US" altLang="en-US"/>
              <a:t>unia </a:t>
            </a:r>
            <a:r>
              <a:rPr lang="id-ID" altLang="en-US"/>
              <a:t>N</a:t>
            </a:r>
            <a:r>
              <a:rPr lang="en-US" altLang="en-US"/>
              <a:t>yata</a:t>
            </a:r>
          </a:p>
        </p:txBody>
      </p:sp>
      <p:sp>
        <p:nvSpPr>
          <p:cNvPr id="10269" name="TextBox 46">
            <a:extLst>
              <a:ext uri="{FF2B5EF4-FFF2-40B4-BE49-F238E27FC236}">
                <a16:creationId xmlns:a16="http://schemas.microsoft.com/office/drawing/2014/main" id="{1DBE7837-F60A-49C7-9062-D375E1CEE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4478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Goal </a:t>
            </a:r>
            <a:r>
              <a:rPr lang="id-ID" altLang="en-US" dirty="0">
                <a:solidFill>
                  <a:srgbClr val="C00000"/>
                </a:solidFill>
              </a:rPr>
              <a:t>L</a:t>
            </a:r>
            <a:r>
              <a:rPr lang="en-US" altLang="en-US" dirty="0" err="1">
                <a:solidFill>
                  <a:srgbClr val="C00000"/>
                </a:solidFill>
              </a:rPr>
              <a:t>evel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10270" name="TextBox 47">
            <a:extLst>
              <a:ext uri="{FF2B5EF4-FFF2-40B4-BE49-F238E27FC236}">
                <a16:creationId xmlns:a16="http://schemas.microsoft.com/office/drawing/2014/main" id="{87A9C582-1F38-45EF-B72E-5FA70F2F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Struktur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altLang="en-US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anusia</a:t>
            </a:r>
            <a:endParaRPr lang="en-US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71" name="TextBox 48">
            <a:extLst>
              <a:ext uri="{FF2B5EF4-FFF2-40B4-BE49-F238E27FC236}">
                <a16:creationId xmlns:a16="http://schemas.microsoft.com/office/drawing/2014/main" id="{7A2779C2-7BA2-4306-BBF5-D3C46016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Struktur </a:t>
            </a:r>
            <a:r>
              <a:rPr lang="id-ID" altLang="en-US"/>
              <a:t>K</a:t>
            </a:r>
            <a:r>
              <a:rPr lang="en-US" altLang="en-US"/>
              <a:t>omputer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1D3007C-D8EE-4844-8268-2168E1B3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6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34" name="Subtitle 4">
            <a:extLst>
              <a:ext uri="{FF2B5EF4-FFF2-40B4-BE49-F238E27FC236}">
                <a16:creationId xmlns:a16="http://schemas.microsoft.com/office/drawing/2014/main" id="{1E1C51C4-6A30-480D-BE9F-894A1DD60D7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Subtitle 4">
            <a:extLst>
              <a:ext uri="{FF2B5EF4-FFF2-40B4-BE49-F238E27FC236}">
                <a16:creationId xmlns:a16="http://schemas.microsoft.com/office/drawing/2014/main" id="{BFBBDFB7-A6D6-42FB-9861-797DDE46F2FD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5" dur="2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20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9" dur="2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2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2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0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5" grpId="0" animBg="1"/>
      <p:bldP spid="10246" grpId="0"/>
      <p:bldP spid="10267" grpId="0"/>
      <p:bldP spid="10268" grpId="0"/>
      <p:bldP spid="10269" grpId="0"/>
      <p:bldP spid="10270" grpId="0"/>
      <p:bldP spid="10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9CC17F4-33C5-44A9-89BA-1D61EAFAB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39777"/>
            <a:ext cx="8229600" cy="712787"/>
          </a:xfrm>
        </p:spPr>
        <p:txBody>
          <a:bodyPr/>
          <a:lstStyle/>
          <a:p>
            <a:pPr eaLnBrk="1" hangingPunct="1"/>
            <a:r>
              <a:rPr lang="en-US" altLang="en-US" sz="3800" dirty="0" err="1"/>
              <a:t>Terminologi</a:t>
            </a:r>
            <a:r>
              <a:rPr lang="id-ID" altLang="en-US" sz="3800" dirty="0"/>
              <a:t>*</a:t>
            </a:r>
            <a:r>
              <a:rPr lang="en-US" altLang="en-US" sz="3800" dirty="0"/>
              <a:t> </a:t>
            </a:r>
            <a:r>
              <a:rPr lang="en-US" altLang="en-US" sz="3800" dirty="0" err="1"/>
              <a:t>Interaksi</a:t>
            </a:r>
            <a:endParaRPr lang="en-US" altLang="en-US" sz="38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4427AA-9084-4B54-80B6-EAF9FCDE3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Domain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Area keahlian dan pengetahuan pada kegiatan dunia nyata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Goal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Menginginkan hasil dari suatu task (tugas)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Task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Merupakan operasi untuk memanipulasi muatan dari domain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Intention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Aksi khusus untuk menemukan tujuan yang diinginkan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D08CE3-A2F9-4ECB-A70B-B9B97BF8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246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l" eaLnBrk="1" hangingPunct="1">
              <a:defRPr/>
            </a:pPr>
            <a:r>
              <a:rPr lang="id-ID" sz="1400" dirty="0">
                <a:latin typeface="+mj-lt"/>
                <a:ea typeface="+mj-ea"/>
                <a:cs typeface="+mj-cs"/>
              </a:rPr>
              <a:t>*batasan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ED05-9818-472F-B9C0-FEF1E58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7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FB20A94F-DC11-433B-83BD-D7924138C55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0782730B-E1A6-4E57-A233-39D3DCAB1D29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2F3E50-7A06-4F1D-BD67-B5F4E862D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910433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800" dirty="0" err="1"/>
              <a:t>Terminologi</a:t>
            </a:r>
            <a:r>
              <a:rPr lang="en-US" altLang="en-US" sz="3800" dirty="0"/>
              <a:t> </a:t>
            </a:r>
            <a:r>
              <a:rPr lang="en-US" altLang="en-US" sz="3800" dirty="0" err="1"/>
              <a:t>Interaksi</a:t>
            </a:r>
            <a:r>
              <a:rPr lang="en-US" altLang="en-US" sz="3800" dirty="0"/>
              <a:t> (</a:t>
            </a:r>
            <a:r>
              <a:rPr lang="en-US" altLang="en-US" sz="3800" dirty="0" err="1"/>
              <a:t>Lnjt</a:t>
            </a:r>
            <a:r>
              <a:rPr lang="en-US" altLang="en-US" sz="3800" dirty="0"/>
              <a:t>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F730E0-BFC1-4F07-9BAE-B519461AE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Task analysis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Identifikasi ruang masalah yang berkaitan dengan domain, tujuan, tugas, dan maksud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System 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aplikasi komputer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Task language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Bahasa user, menjelaskan atribut domain yang relevan terhadap kondisi pengguna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Core language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/>
              <a:t>Bahasa sistem yang menjelaskan atribut domain yang relevan terhadap kondisi sistem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0D73-266C-40BC-B834-B5C0B03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8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F9D2EF4-6432-46AD-8969-9913B380773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A7928546-FB2F-4E45-A7E8-26C2BFB48F26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20E4146-E9E0-4035-8168-AF9155929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0623" y="857087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2900" dirty="0" err="1"/>
              <a:t>Siklus</a:t>
            </a:r>
            <a:r>
              <a:rPr lang="en-US" altLang="en-US" sz="2900" dirty="0"/>
              <a:t> </a:t>
            </a:r>
            <a:r>
              <a:rPr lang="en-US" altLang="en-US" sz="2900" dirty="0" err="1"/>
              <a:t>Interaksi</a:t>
            </a:r>
            <a:r>
              <a:rPr lang="en-US" altLang="en-US" sz="2900" dirty="0"/>
              <a:t> (Execution/Evaluation Loop)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949674-EF51-4B73-911A-CF409F152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03120" y="3823444"/>
            <a:ext cx="8229600" cy="2927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b="1" dirty="0"/>
              <a:t>Donald Norman’s model (7 </a:t>
            </a:r>
            <a:r>
              <a:rPr lang="en-GB" altLang="en-US" sz="2000" b="1" dirty="0" err="1"/>
              <a:t>komponen</a:t>
            </a:r>
            <a:r>
              <a:rPr lang="en-GB" altLang="en-US" sz="2000" b="1" dirty="0"/>
              <a:t>) 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Menetapkan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tujuan</a:t>
            </a:r>
            <a:endParaRPr lang="en-GB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Membentuk</a:t>
            </a:r>
            <a:r>
              <a:rPr lang="en-GB" altLang="en-US" sz="2000" b="1" dirty="0"/>
              <a:t> intention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Menetapkan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rangkaian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aksi</a:t>
            </a:r>
            <a:endParaRPr lang="en-GB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Melaksanakan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aksi</a:t>
            </a:r>
            <a:endParaRPr lang="en-GB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Melihat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kondisi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sistem</a:t>
            </a:r>
            <a:endParaRPr lang="en-GB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Menginterprestasikan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kondisi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sistem</a:t>
            </a:r>
            <a:endParaRPr lang="en-GB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b="1" dirty="0" err="1"/>
              <a:t>Mengevaluasi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kondisi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sistem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sehubungan</a:t>
            </a:r>
            <a:r>
              <a:rPr lang="en-GB" altLang="en-US" sz="2000" b="1" dirty="0"/>
              <a:t> </a:t>
            </a:r>
            <a:r>
              <a:rPr lang="en-GB" altLang="en-US" sz="2000" b="1" dirty="0" err="1"/>
              <a:t>dengan</a:t>
            </a:r>
            <a:r>
              <a:rPr lang="en-GB" altLang="en-US" sz="2000" b="1" dirty="0"/>
              <a:t> goal dan intention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Model Norman </a:t>
            </a:r>
            <a:r>
              <a:rPr lang="en-US" altLang="en-US" sz="2000" b="1" dirty="0" err="1"/>
              <a:t>berkonsentrasi</a:t>
            </a:r>
            <a:r>
              <a:rPr lang="en-US" altLang="en-US" sz="2000" b="1" dirty="0"/>
              <a:t> pada </a:t>
            </a:r>
            <a:r>
              <a:rPr lang="en-US" altLang="en-US" sz="2000" b="1" dirty="0" err="1"/>
              <a:t>pandangan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pengguna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antarmuka</a:t>
            </a:r>
            <a:endParaRPr lang="en-GB" altLang="en-US" sz="2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17245F0D-FE58-483F-B044-858792C4AC5D}"/>
              </a:ext>
            </a:extLst>
          </p:cNvPr>
          <p:cNvGrpSpPr>
            <a:grpSpLocks/>
          </p:cNvGrpSpPr>
          <p:nvPr/>
        </p:nvGrpSpPr>
        <p:grpSpPr bwMode="auto">
          <a:xfrm>
            <a:off x="3108960" y="1432292"/>
            <a:ext cx="5734050" cy="1927225"/>
            <a:chOff x="1968" y="3120"/>
            <a:chExt cx="3612" cy="944"/>
          </a:xfrm>
        </p:grpSpPr>
        <p:sp>
          <p:nvSpPr>
            <p:cNvPr id="13318" name="Text Box 5">
              <a:extLst>
                <a:ext uri="{FF2B5EF4-FFF2-40B4-BE49-F238E27FC236}">
                  <a16:creationId xmlns:a16="http://schemas.microsoft.com/office/drawing/2014/main" id="{A7C7A1D6-797D-449C-8EF1-3613EF48F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system</a:t>
              </a:r>
            </a:p>
          </p:txBody>
        </p:sp>
        <p:sp>
          <p:nvSpPr>
            <p:cNvPr id="13319" name="Text Box 6">
              <a:extLst>
                <a:ext uri="{FF2B5EF4-FFF2-40B4-BE49-F238E27FC236}">
                  <a16:creationId xmlns:a16="http://schemas.microsoft.com/office/drawing/2014/main" id="{07853460-904D-483D-AA53-6EEDE07B0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 dirty="0"/>
                <a:t>evaluation</a:t>
              </a:r>
            </a:p>
          </p:txBody>
        </p:sp>
        <p:sp>
          <p:nvSpPr>
            <p:cNvPr id="13320" name="Text Box 7">
              <a:extLst>
                <a:ext uri="{FF2B5EF4-FFF2-40B4-BE49-F238E27FC236}">
                  <a16:creationId xmlns:a16="http://schemas.microsoft.com/office/drawing/2014/main" id="{02A1CF62-7FF5-4B5A-9556-45D9BE687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execution</a:t>
              </a:r>
            </a:p>
          </p:txBody>
        </p:sp>
        <p:grpSp>
          <p:nvGrpSpPr>
            <p:cNvPr id="13321" name="Group 8">
              <a:extLst>
                <a:ext uri="{FF2B5EF4-FFF2-40B4-BE49-F238E27FC236}">
                  <a16:creationId xmlns:a16="http://schemas.microsoft.com/office/drawing/2014/main" id="{FDEE0E61-C31F-4B18-8B9C-0A5C377BA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184"/>
              <a:ext cx="1597" cy="848"/>
              <a:chOff x="1680" y="1072"/>
              <a:chExt cx="1597" cy="848"/>
            </a:xfrm>
          </p:grpSpPr>
          <p:sp>
            <p:nvSpPr>
              <p:cNvPr id="13323" name="AutoShape 9">
                <a:extLst>
                  <a:ext uri="{FF2B5EF4-FFF2-40B4-BE49-F238E27FC236}">
                    <a16:creationId xmlns:a16="http://schemas.microsoft.com/office/drawing/2014/main" id="{E86D1B27-1D7C-4F7F-82E6-5B8AE5D8A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 dirty="0"/>
              </a:p>
            </p:txBody>
          </p:sp>
          <p:sp>
            <p:nvSpPr>
              <p:cNvPr id="13324" name="AutoShape 10">
                <a:extLst>
                  <a:ext uri="{FF2B5EF4-FFF2-40B4-BE49-F238E27FC236}">
                    <a16:creationId xmlns:a16="http://schemas.microsoft.com/office/drawing/2014/main" id="{2CF5FC72-5C8A-431A-B382-7F610577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93" y="107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id-ID" altLang="en-US"/>
              </a:p>
            </p:txBody>
          </p:sp>
        </p:grpSp>
        <p:sp>
          <p:nvSpPr>
            <p:cNvPr id="13322" name="Text Box 11">
              <a:extLst>
                <a:ext uri="{FF2B5EF4-FFF2-40B4-BE49-F238E27FC236}">
                  <a16:creationId xmlns:a16="http://schemas.microsoft.com/office/drawing/2014/main" id="{F752DDDB-4F45-4183-B474-568321DE1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GB" altLang="en-US" sz="2400"/>
                <a:t>goal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A92008-D938-425C-8D8A-B606B74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9B9A9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D6EC2FD-11FF-41A7-8D70-2F87DA34BC5B}" type="slidenum">
              <a:rPr lang="en-US" altLang="en-US" smtClean="0"/>
              <a:pPr/>
              <a:t>9</a:t>
            </a:fld>
            <a:endParaRPr lang="en-US" altLang="en-US">
              <a:solidFill>
                <a:srgbClr val="9B9A98"/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48A09B15-BF8A-4781-95D6-365B34A5ACE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77666557-082C-4C6C-9B88-5C0F25BB8E33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945</Words>
  <Application>Microsoft Office PowerPoint</Application>
  <PresentationFormat>Widescreen</PresentationFormat>
  <Paragraphs>287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Garamond</vt:lpstr>
      <vt:lpstr>Signika</vt:lpstr>
      <vt:lpstr>Tahoma</vt:lpstr>
      <vt:lpstr>Times</vt:lpstr>
      <vt:lpstr>Times New Roman</vt:lpstr>
      <vt:lpstr>Wingdings</vt:lpstr>
      <vt:lpstr>Wingdings 2</vt:lpstr>
      <vt:lpstr>1_Custom Design</vt:lpstr>
      <vt:lpstr>INTERAKSI</vt:lpstr>
      <vt:lpstr>Capaian Pembelajaran</vt:lpstr>
      <vt:lpstr>Definisi </vt:lpstr>
      <vt:lpstr>Apa Itu Interaksi?</vt:lpstr>
      <vt:lpstr>Interaksi</vt:lpstr>
      <vt:lpstr>Level Interaksi</vt:lpstr>
      <vt:lpstr>Terminologi* Interaksi</vt:lpstr>
      <vt:lpstr>Terminologi Interaksi (Lnjt)</vt:lpstr>
      <vt:lpstr>Siklus Interaksi (Execution/Evaluation Loop)</vt:lpstr>
      <vt:lpstr>Siklus Interaksi (Execution/Evaluation Loop)</vt:lpstr>
      <vt:lpstr>PowerPoint Presentation</vt:lpstr>
      <vt:lpstr>PowerPoint Presentation</vt:lpstr>
      <vt:lpstr>Gulf Of Execution &amp; Gulf Of Evaluation</vt:lpstr>
      <vt:lpstr>PowerPoint Presentation</vt:lpstr>
      <vt:lpstr>Kesalahan Manusia </vt:lpstr>
      <vt:lpstr>Kerangka Kerja Interaksi</vt:lpstr>
      <vt:lpstr>Kerangka Kerja</vt:lpstr>
      <vt:lpstr>Kerangka Kerja</vt:lpstr>
      <vt:lpstr>Ada pertanyaan?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DELL</cp:lastModifiedBy>
  <cp:revision>91</cp:revision>
  <dcterms:created xsi:type="dcterms:W3CDTF">2020-07-23T01:18:59Z</dcterms:created>
  <dcterms:modified xsi:type="dcterms:W3CDTF">2022-02-28T09:01:43Z</dcterms:modified>
</cp:coreProperties>
</file>