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0" r:id="rId3"/>
    <p:sldId id="301" r:id="rId4"/>
    <p:sldId id="302" r:id="rId5"/>
    <p:sldId id="282" r:id="rId6"/>
    <p:sldId id="284" r:id="rId7"/>
    <p:sldId id="308" r:id="rId8"/>
    <p:sldId id="258" r:id="rId9"/>
    <p:sldId id="306" r:id="rId10"/>
    <p:sldId id="305" r:id="rId11"/>
    <p:sldId id="307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9" r:id="rId22"/>
    <p:sldId id="294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9C147720-DA7D-498C-9244-402AE14BF8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D02DD002-60D7-4CDE-B6BB-1E76A2DF0B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F4A17AC9-B6A1-424B-AC44-21ABFADA40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xmlns="" id="{E8047E45-3A94-4DE9-A080-598DEAA4FF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01309A-A72D-4096-B023-EF491FA30B6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9851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830CBB07-6171-4E71-8323-63BF97B2D7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8652B35F-2AC1-49A1-B4D5-C2AA2DDDE2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F93A3C7F-A48C-4661-B9A8-0C0921F4EED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xmlns="" id="{C0FFC802-06F8-450E-97E1-C0B46CE58A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xmlns="" id="{E319D497-ACF7-40D2-A700-BD7B99D95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xmlns="" id="{29302133-1405-474B-9334-05EAF64EA6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E0CDDB-36FB-4616-B6FF-B9E75E7693A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31722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xmlns="" id="{0561590B-2656-4262-9C1F-950BA9791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D503BC-151A-44FC-B9E6-7CB335EA0B1E}" type="slidenum">
              <a:rPr lang="en-US" altLang="id-ID">
                <a:latin typeface="Arial" panose="020B0604020202020204" pitchFamily="34" charset="0"/>
              </a:rPr>
              <a:pPr/>
              <a:t>1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5B37BAF4-0C50-426A-9346-FF6DC761C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7EFD5C4C-6FB2-448A-9E75-F274773C1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0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xmlns="" id="{2F86B6A5-51C6-4E15-B75C-798B0ECBA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xmlns="" id="{14EB443E-27CF-44AE-ADFC-7862A862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xmlns="" id="{6CE02C32-AEF7-46CA-81EB-AE134A592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5659C3-6A3E-4D52-A6D0-ECB823694883}" type="slidenum">
              <a:rPr lang="en-US" altLang="id-ID">
                <a:latin typeface="Arial" panose="020B0604020202020204" pitchFamily="34" charset="0"/>
              </a:rPr>
              <a:pPr/>
              <a:t>5</a:t>
            </a:fld>
            <a:endParaRPr lang="en-US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6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290D94-6834-40F1-87CE-04949A0D3417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DC093A-C7B7-4B34-ABFC-B8E523C2A309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31A70F-D2A3-4D3A-B0D7-BB4DEEADCE33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C589A-E312-4056-816C-5EF511B01270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F217426-5F97-499B-9553-4F9E7719748E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8143E8-0345-4D11-99F2-FDB4937A0B2F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7E6901-66F9-4F14-BD22-5A233DC760F4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5256C8-72A8-4130-8B55-2268D300A34D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C62959B-D2FC-4A03-BC17-CB1677F63DB6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xmlns="" id="{A9487969-FCE1-47FE-92AD-12B104A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54EB09-BA41-4A2A-9B58-7D2EC6597E0E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xmlns="" id="{ED6B9914-1230-48FB-A27E-24C4FC1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xmlns="" id="{D1C58EC3-BA4E-49CA-A98B-C25416B8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01DD6-FDDD-4F43-A9C2-C159A6016BE7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7270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D294D4ED-34C3-4410-AEFC-B6F9B9D0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449B-C588-4D0F-B00F-4A35EE98709F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27C0FAE-CAD3-4FED-934F-7A770816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0FEAD2FA-D493-4517-9565-241ACDC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17CF0-7D1D-4717-A1A8-D3E0DFC184E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5885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0B5D2EB2-D581-4C17-9AC2-EFAF421C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289B-1DAA-4359-9251-689CBD642385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C18BF8E4-3CFD-4659-AA81-42A0F83F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9AC3A3FA-2383-40D7-9F31-FCDCF14D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A0BC-7C9B-4DE0-A320-8A899F5BE9B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8327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0F80E043-316D-4ADF-9B76-64AFB36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A2E4-F207-494F-857A-91538ECE2EF0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7C12DA8-0777-492C-B75E-5917859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54106885-D48B-40E2-B5D1-ED860656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548F-BACB-4A01-96BF-7FBB8DC4BBC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936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>
            <a:extLst>
              <a:ext uri="{FF2B5EF4-FFF2-40B4-BE49-F238E27FC236}">
                <a16:creationId xmlns:a16="http://schemas.microsoft.com/office/drawing/2014/main" xmlns="" id="{9FAC0536-0BA1-40EF-ADB9-3F5E27517CA5}"/>
              </a:ext>
            </a:extLst>
          </p:cNvPr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xmlns="" id="{886E552F-C34F-4619-8A2D-67B6B5619975}"/>
              </a:ext>
            </a:extLst>
          </p:cNvPr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xmlns="" id="{BEFEF93C-C8DA-4E3D-BF4C-DA1E0F81AA31}"/>
              </a:ext>
            </a:extLst>
          </p:cNvPr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xmlns="" id="{6CA62C5E-0409-4B33-8E7E-5B47E10DEA65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xmlns="" id="{F8A0BB88-569F-4DCF-9A75-E7F6E01793B0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xmlns="" id="{D974523D-301F-4CFD-ABCE-9E8EFF6A92D9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xmlns="" id="{4507E9B4-5D40-46EC-A711-F3A516E02ABA}"/>
              </a:ext>
            </a:extLst>
          </p:cNvPr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xmlns="" id="{B1B3C824-FC5C-4B16-A030-D979AD9490BF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xmlns="" id="{6EFED03F-89BD-47EC-81F2-617E261893A3}"/>
              </a:ext>
            </a:extLst>
          </p:cNvPr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xmlns="" id="{B44C9815-B5C3-4241-8C47-E0D0D8122929}"/>
              </a:ext>
            </a:extLst>
          </p:cNvPr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29">
            <a:extLst>
              <a:ext uri="{FF2B5EF4-FFF2-40B4-BE49-F238E27FC236}">
                <a16:creationId xmlns:a16="http://schemas.microsoft.com/office/drawing/2014/main" xmlns="" id="{92176027-65C2-491A-A479-26C491735A4D}"/>
              </a:ext>
            </a:extLst>
          </p:cNvPr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xmlns="" id="{829F7568-08A8-47DA-A4BE-485CA256A9CF}"/>
              </a:ext>
            </a:extLst>
          </p:cNvPr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xmlns="" id="{498711DD-1DFF-47E7-9EDD-E784E96040F2}"/>
              </a:ext>
            </a:extLst>
          </p:cNvPr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xmlns="" id="{CE46EEC1-C36A-410E-B052-E18532E9385C}"/>
              </a:ext>
            </a:extLst>
          </p:cNvPr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xmlns="" id="{975F4DFF-DF9E-455E-A421-8B187616DAFB}"/>
              </a:ext>
            </a:extLst>
          </p:cNvPr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110A8B0-C6B6-403C-A6A7-D167BA9C1DE9}"/>
              </a:ext>
            </a:extLst>
          </p:cNvPr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07B6806-986E-4CC2-B791-F9E23B35A5C1}"/>
              </a:ext>
            </a:extLst>
          </p:cNvPr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F4CF28-0F0E-447C-98A0-48562BBA0509}"/>
              </a:ext>
            </a:extLst>
          </p:cNvPr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6D3E797-960A-45CE-809E-C0425C5AB2CA}"/>
              </a:ext>
            </a:extLst>
          </p:cNvPr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BBA5675-864E-467B-9C75-3707D6D34A83}"/>
              </a:ext>
            </a:extLst>
          </p:cNvPr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E571E35-6711-49A5-96F7-03214F0FA8E1}"/>
              </a:ext>
            </a:extLst>
          </p:cNvPr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xmlns="" id="{2EDE8809-B19C-4B0A-8F11-4DE82D02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C5C4A0-419F-4AFE-BB57-D18147A59681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111076CA-1FFB-4E17-9DFE-47885237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8781CB2A-5478-41DE-870E-5CD74BFD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31E739-89E1-44CF-A860-4BB7578B82E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643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97D560-29A4-4971-A096-0959201C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B059D7-115B-4181-85F9-A102C7255B8E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51FB40-A0E5-4F76-A679-D8D4911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1F742F-9E0B-4051-81FC-2725482E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2B4CA8-83D3-4394-A947-D1231D4EBB2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14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F29962-1614-4425-B6A6-85AEE6EFBCCF}"/>
              </a:ext>
            </a:extLst>
          </p:cNvPr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FDDD17-BB42-4A56-A7E2-078015CC994A}"/>
              </a:ext>
            </a:extLst>
          </p:cNvPr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AAB295-DB0C-4B24-B641-ACFCAB8CA21A}"/>
              </a:ext>
            </a:extLst>
          </p:cNvPr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0AE7D5-F8A6-41CF-872D-1733F62169FC}"/>
              </a:ext>
            </a:extLst>
          </p:cNvPr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07A7C76-23A8-4054-8768-93F5E45C662D}"/>
              </a:ext>
            </a:extLst>
          </p:cNvPr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42EE6B8-6612-4846-B4EE-B51F2FEB2ED2}"/>
              </a:ext>
            </a:extLst>
          </p:cNvPr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B91450-9D3E-4AB1-B458-801056CE0E4A}"/>
              </a:ext>
            </a:extLst>
          </p:cNvPr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77F2AF0-9032-48DC-A378-6F868B21A472}"/>
              </a:ext>
            </a:extLst>
          </p:cNvPr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232846-17FB-4538-9B82-9CBB7DDF4A23}"/>
              </a:ext>
            </a:extLst>
          </p:cNvPr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D54C848-CEFC-4ABA-940E-6E1CF8F42837}"/>
              </a:ext>
            </a:extLst>
          </p:cNvPr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xmlns="" id="{E79A3EA6-1737-4270-89C0-D8446529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0FE3B-26D3-4B3B-9C09-5C003966EF38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xmlns="" id="{6321A5CC-DD1C-4D01-978C-1112C23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xmlns="" id="{57E2797B-FBFD-47F0-8C95-DE6C00A9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67B763-6DD6-465D-BF97-2C39E3789B4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759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xmlns="" id="{EADB2568-D41C-406C-B60C-B838F612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F144-0E26-4476-9E2C-D8EE89B27A48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91C381D5-35A9-4414-A425-277E01FA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83537BED-BED2-4CEF-AF36-B3206D5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26CFF-C0C3-4567-9A51-B9A975131A9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7266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540C9B-349D-431C-9CEB-C67CDEA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1A7D29-5C5C-4AFD-9CCD-E46FCB43356E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2FBFF8-B916-4DA2-9D2F-EEF1B062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79E36C-133D-440D-9711-C1C8B98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63E056-DAE6-4AC6-B02A-944DAF0E539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452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xmlns="" id="{9D4438E6-C303-4D03-A96D-90B6E093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B9670-029D-43D0-91D8-34C6F5CF25FF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ADD9FEF3-508E-47BD-A593-5D80528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FAA20107-CDE9-4C08-A6BD-620E1D00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6C543-0192-4358-AA62-FF73FBB1C48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128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5BC9A6-ECDF-44EC-8741-E24A65820707}"/>
              </a:ext>
            </a:extLst>
          </p:cNvPr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4D8B4A0-423A-4042-8054-470AD5819F2E}"/>
              </a:ext>
            </a:extLst>
          </p:cNvPr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>
            <a:extLst>
              <a:ext uri="{FF2B5EF4-FFF2-40B4-BE49-F238E27FC236}">
                <a16:creationId xmlns:a16="http://schemas.microsoft.com/office/drawing/2014/main" xmlns="" id="{4F586C39-86F4-4001-9F78-72BC1571BDE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B238963-900D-43CC-9FF5-FE9C6FA3BD92}"/>
                </a:ext>
              </a:extLst>
            </p:cNvPr>
            <p:cNvCxnSpPr/>
            <p:nvPr/>
          </p:nvCxnSpPr>
          <p:spPr>
            <a:xfrm rot="16200000">
              <a:off x="6663593" y="12829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6AEE6DF-6543-4B05-B4AB-180EB903DC87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41E2ED5-FB3D-469A-B9B8-AD4C07165DBC}"/>
                </a:ext>
              </a:extLst>
            </p:cNvPr>
            <p:cNvCxnSpPr/>
            <p:nvPr/>
          </p:nvCxnSpPr>
          <p:spPr>
            <a:xfrm rot="5400000" flipH="1">
              <a:off x="6744513" y="12819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19D0EA93-2320-4E67-96DA-CA138748718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A4DD103-C86A-4B01-9FE3-F979BA4B1F7C}"/>
                </a:ext>
              </a:extLst>
            </p:cNvPr>
            <p:cNvCxnSpPr/>
            <p:nvPr/>
          </p:nvCxnSpPr>
          <p:spPr>
            <a:xfrm rot="16200000">
              <a:off x="6663593" y="12829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0B267EF-9474-4EB1-9EEB-1659672811B3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2454F58-F8F6-4A4D-8F40-C19D6EF21F73}"/>
                </a:ext>
              </a:extLst>
            </p:cNvPr>
            <p:cNvCxnSpPr/>
            <p:nvPr/>
          </p:nvCxnSpPr>
          <p:spPr>
            <a:xfrm rot="5400000" flipH="1">
              <a:off x="6744513" y="12819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xmlns="" id="{02734D06-0D48-4B48-AC68-47A61F0C74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1B8B2BB-3B92-4A0D-A06B-63C6F48FAF90}"/>
                </a:ext>
              </a:extLst>
            </p:cNvPr>
            <p:cNvCxnSpPr/>
            <p:nvPr/>
          </p:nvCxnSpPr>
          <p:spPr>
            <a:xfrm rot="16200000">
              <a:off x="6663592" y="1282906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0E18F1C-5841-4ACF-BDDE-DDEB3F4584E8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C2650BA-D2A7-42BE-92CF-2B3EF99E799E}"/>
                </a:ext>
              </a:extLst>
            </p:cNvPr>
            <p:cNvCxnSpPr/>
            <p:nvPr/>
          </p:nvCxnSpPr>
          <p:spPr>
            <a:xfrm rot="5400000" flipH="1">
              <a:off x="6744512" y="12819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xmlns="" id="{1F86AE4F-490C-4764-A17A-1F275FB2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124C45-824B-4538-A964-AEAFF4B4DBB3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xmlns="" id="{0CF27F06-057E-44CF-BC20-DAFB1394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xmlns="" id="{150058D7-0A94-441A-AFB7-368930C8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5C5384-F8DE-49C0-ABFC-568AEEF06917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734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219C07-E30A-436F-A464-A3EE329DF80F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4002A4-C161-4213-9D60-D2C88BBFEEA0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1EF466-C6D6-4982-8457-C61A03E2C386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DEF12F9-2569-4B46-AA05-E611EE131E91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F13C44-344A-476C-AF0A-A6349B0B5147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BC5DB0-516E-4A2D-A211-2B44FF018348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1C39DA6-00F0-45E8-A9D5-0A1002AE74A9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E90899-74DC-4894-B2EF-4653E8A259CC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60B8BB-2F21-4754-B979-D625C9BC485F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xmlns="" id="{DA58C3A0-7E2C-4DD5-A774-6164F3E6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6" name="Text Placeholder 12">
            <a:extLst>
              <a:ext uri="{FF2B5EF4-FFF2-40B4-BE49-F238E27FC236}">
                <a16:creationId xmlns:a16="http://schemas.microsoft.com/office/drawing/2014/main" xmlns="" id="{5ADADE57-7A60-4889-96CF-1D0DAB2D0B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BA7887B9-3AE5-455B-B5B4-4CFDDB7F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9071CE1-B695-4B71-B5CD-3C1106FF1BAF}" type="datetime1">
              <a:rPr lang="en-US"/>
              <a:pPr>
                <a:defRPr/>
              </a:pPr>
              <a:t>24-May-22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83C2BA-30FA-428D-88CE-5E4FB23C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by nasetiyanto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29A10D45-FD03-4072-A0B2-585F05D81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851C20-3457-4252-9022-19F47D2A9B8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79" r:id="rId2"/>
    <p:sldLayoutId id="2147483885" r:id="rId3"/>
    <p:sldLayoutId id="2147483886" r:id="rId4"/>
    <p:sldLayoutId id="2147483887" r:id="rId5"/>
    <p:sldLayoutId id="2147483880" r:id="rId6"/>
    <p:sldLayoutId id="2147483888" r:id="rId7"/>
    <p:sldLayoutId id="2147483881" r:id="rId8"/>
    <p:sldLayoutId id="2147483889" r:id="rId9"/>
    <p:sldLayoutId id="2147483882" r:id="rId10"/>
    <p:sldLayoutId id="21474838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7">
            <a:extLst>
              <a:ext uri="{FF2B5EF4-FFF2-40B4-BE49-F238E27FC236}">
                <a16:creationId xmlns:a16="http://schemas.microsoft.com/office/drawing/2014/main" xmlns="" id="{E6C49E75-D73A-45C0-A694-788458F19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0243" name="Rectangle 28">
            <a:extLst>
              <a:ext uri="{FF2B5EF4-FFF2-40B4-BE49-F238E27FC236}">
                <a16:creationId xmlns:a16="http://schemas.microsoft.com/office/drawing/2014/main" xmlns="" id="{31E739C3-66DB-45E4-BAB6-E04870BC4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DD0628-99C5-4E36-B22D-BD28372AC619}" type="slidenum">
              <a:rPr lang="en-US" altLang="id-ID">
                <a:solidFill>
                  <a:schemeClr val="tx2"/>
                </a:solidFill>
              </a:rPr>
              <a:pPr/>
              <a:t>1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9EFBC40-2803-4D8B-BD2E-8A5ADF2F2B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3048000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3800" dirty="0">
                <a:solidFill>
                  <a:schemeClr val="tx2">
                    <a:satMod val="200000"/>
                  </a:schemeClr>
                </a:solidFill>
              </a:rPr>
              <a:t>Presentasi (</a:t>
            </a:r>
            <a:r>
              <a:rPr lang="id-ID" sz="3800" i="1" dirty="0">
                <a:solidFill>
                  <a:schemeClr val="tx2">
                    <a:satMod val="200000"/>
                  </a:schemeClr>
                </a:solidFill>
              </a:rPr>
              <a:t>pesan kesalahan</a:t>
            </a:r>
            <a:r>
              <a:rPr lang="id-ID" sz="3800" dirty="0">
                <a:solidFill>
                  <a:schemeClr val="tx2">
                    <a:satMod val="200000"/>
                  </a:schemeClr>
                </a:solidFill>
              </a:rPr>
              <a:t>)</a:t>
            </a:r>
            <a:br>
              <a:rPr lang="id-ID" sz="38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id-ID" sz="3800" dirty="0">
                <a:solidFill>
                  <a:schemeClr val="tx2">
                    <a:satMod val="200000"/>
                  </a:schemeClr>
                </a:solidFill>
              </a:rPr>
              <a:t>dan</a:t>
            </a:r>
            <a:br>
              <a:rPr lang="id-ID" sz="38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id-ID" sz="3800" dirty="0">
                <a:solidFill>
                  <a:schemeClr val="tx2">
                    <a:satMod val="200000"/>
                  </a:schemeClr>
                </a:solidFill>
              </a:rPr>
              <a:t>properti leksikal</a:t>
            </a:r>
            <a:endParaRPr lang="en-US" sz="3800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E1CE3EB4-05E6-4164-B27A-EFD51BF3F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200000"/>
                  </a:schemeClr>
                </a:solidFill>
              </a:rPr>
              <a:t>Tipe-tipe Kesalahan (Errors)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795D2388-D442-4211-B70B-D18D24CBE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908550"/>
          </a:xfrm>
        </p:spPr>
        <p:txBody>
          <a:bodyPr/>
          <a:lstStyle/>
          <a:p>
            <a:pPr marL="582613" indent="-514350" eaLnBrk="1" hangingPunct="1">
              <a:buFont typeface="+mj-lt"/>
              <a:buAutoNum type="arabicPeriod" startAt="6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Assosiative-activation error</a:t>
            </a:r>
            <a:r>
              <a:rPr lang="id-ID" dirty="0"/>
              <a:t>, kesalahan karena pengaruh data yang ada di dalam pikiran user saat itu.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mirip dengan data-driven error, tetapi ini dengan sesuatu yang ada di pikiran user saat itu.</a:t>
            </a:r>
          </a:p>
          <a:p>
            <a:pPr marL="582613" indent="-514350" eaLnBrk="1" hangingPunct="1">
              <a:buFont typeface="+mj-lt"/>
              <a:buAutoNum type="arabicPeriod" startAt="7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Loss-of-activation error</a:t>
            </a:r>
            <a:r>
              <a:rPr lang="id-ID" dirty="0"/>
              <a:t>, kesalahan karena lupa apa yang harus dilakukan.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lupa mau searching apa.</a:t>
            </a:r>
          </a:p>
          <a:p>
            <a:pPr eaLnBrk="1" hangingPunct="1">
              <a:defRPr/>
            </a:pPr>
            <a:endParaRPr lang="id-ID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xmlns="" id="{75FF6F05-3033-4587-9BA1-4550863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xmlns="" id="{318F783F-B128-405F-92FE-BEB68F0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AC56FD-893E-467A-8AFA-CE55F3238123}" type="slidenum">
              <a:rPr lang="en-US" altLang="id-ID">
                <a:solidFill>
                  <a:schemeClr val="tx2"/>
                </a:solidFill>
              </a:rPr>
              <a:pPr/>
              <a:t>10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19FF702A-E677-46F7-A148-B04D5CD04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200000"/>
                  </a:schemeClr>
                </a:solidFill>
              </a:rPr>
              <a:t>Tipe-tipe Kesalahan (Errors)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4430EC3-0566-42F5-9528-E0525AC59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229600" cy="4603750"/>
          </a:xfrm>
        </p:spPr>
        <p:txBody>
          <a:bodyPr/>
          <a:lstStyle/>
          <a:p>
            <a:pPr marL="582613" indent="-514350" eaLnBrk="1" hangingPunct="1">
              <a:buFont typeface="+mj-lt"/>
              <a:buAutoNum type="arabicPeriod" startAt="8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Mode error</a:t>
            </a:r>
            <a:r>
              <a:rPr lang="id-ID" dirty="0"/>
              <a:t>, kesalahan akibat lupa ada di ‘dunia’ mana.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mengetikkan suatu perintah padahal sedang berada di dalam ruang pengeditan teks</a:t>
            </a:r>
          </a:p>
          <a:p>
            <a:pPr marL="582613" indent="-514350" eaLnBrk="1" hangingPunct="1">
              <a:buFont typeface="+mj-lt"/>
              <a:buAutoNum type="arabicPeriod" startAt="9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Keliru</a:t>
            </a:r>
            <a:r>
              <a:rPr lang="id-ID" dirty="0"/>
              <a:t>, aksi salah diambil berdasarkan keputusan yang salah.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ingin mengubah ukuran gambar tetapi yang di lakukan adalah cropping.</a:t>
            </a:r>
          </a:p>
          <a:p>
            <a:pPr eaLnBrk="1" hangingPunct="1">
              <a:defRPr/>
            </a:pPr>
            <a:endParaRPr lang="id-ID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xmlns="" id="{94F412CC-CE7B-43C7-8660-22A9421F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xmlns="" id="{2D965149-CD9D-4EB9-BB8E-53CF8EE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3CAF3-EA1C-4DE8-9256-AA37B483B822}" type="slidenum">
              <a:rPr lang="en-US" altLang="id-ID">
                <a:solidFill>
                  <a:schemeClr val="tx2"/>
                </a:solidFill>
              </a:rPr>
              <a:pPr/>
              <a:t>11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xmlns="" id="{EFA2CFF8-7F7F-4511-A0F4-CC13DE84F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Format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fisik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sesuai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51CFDF5D-308D-4BD0-8779-E0FE7EAB93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77200" cy="5441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800"/>
              <a:t>Gunakan kombinasi huruf besar dan kecil. Pesan dengan huruf besar semua hanya digunakan untuk peringatan gawat</a:t>
            </a:r>
            <a:r>
              <a:rPr lang="id-ID" altLang="id-ID" sz="28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Hindari pesan hanya dengan nomor kode. Jika perlu tampilkan kode di akhir pesan</a:t>
            </a:r>
          </a:p>
          <a:p>
            <a:pPr eaLnBrk="1" hangingPunct="1">
              <a:lnSpc>
                <a:spcPct val="80000"/>
              </a:lnSpc>
            </a:pPr>
            <a:endParaRPr lang="id-ID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Penempatan pesan : dekat sumber masalah, dibaris pada bagian bawah layar, sebagai pop-up window di tengah layar.</a:t>
            </a:r>
          </a:p>
          <a:p>
            <a:pPr eaLnBrk="1" hangingPunct="1">
              <a:lnSpc>
                <a:spcPct val="80000"/>
              </a:lnSpc>
            </a:pPr>
            <a:endParaRPr lang="id-ID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Peringatan dengan suara berguna tetapi dapat memalukan pemakai, pemakai harus dapat mengendalikannya.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xmlns="" id="{E809D981-07E9-4AA2-99B8-74AF873B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xmlns="" id="{CC9A0097-8D1D-4F46-A48F-B4B43725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1CE664-E9BC-4E0B-BF86-021F0795EA88}" type="slidenum">
              <a:rPr lang="en-US" altLang="id-ID">
                <a:solidFill>
                  <a:schemeClr val="tx2"/>
                </a:solidFill>
              </a:rPr>
              <a:pPr/>
              <a:t>12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xmlns="" id="{4908E8FB-6814-43CC-8EF7-56F7D8D87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889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Rancangan pesan yang efektif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8E0BF868-C3AC-4749-97CA-77D5F669F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Produk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Sespesifik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sepresisi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Konstruktif</a:t>
            </a:r>
            <a:r>
              <a:rPr lang="en-US" sz="2800" dirty="0"/>
              <a:t> : </a:t>
            </a:r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Gunakan</a:t>
            </a:r>
            <a:r>
              <a:rPr lang="en-US" sz="2800" dirty="0"/>
              <a:t> nada </a:t>
            </a:r>
            <a:r>
              <a:rPr lang="en-US" sz="2800" dirty="0" err="1"/>
              <a:t>positif</a:t>
            </a:r>
            <a:r>
              <a:rPr lang="en-US" sz="2800" dirty="0"/>
              <a:t>, </a:t>
            </a:r>
            <a:r>
              <a:rPr lang="en-US" sz="2800" dirty="0" err="1"/>
              <a:t>jangan</a:t>
            </a:r>
            <a:r>
              <a:rPr lang="en-US" sz="2800" dirty="0"/>
              <a:t> </a:t>
            </a:r>
            <a:r>
              <a:rPr lang="en-US" sz="2800" dirty="0" err="1"/>
              <a:t>memarahi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kata</a:t>
            </a:r>
            <a:r>
              <a:rPr lang="en-US" sz="2800" dirty="0"/>
              <a:t> yang </a:t>
            </a:r>
            <a:r>
              <a:rPr lang="en-US" sz="2800" dirty="0" err="1"/>
              <a:t>berpusat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tatabahasa</a:t>
            </a:r>
            <a:r>
              <a:rPr lang="en-US" sz="2800" dirty="0"/>
              <a:t>, </a:t>
            </a:r>
            <a:r>
              <a:rPr lang="en-US" sz="2800" dirty="0" err="1"/>
              <a:t>istilah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singkatan</a:t>
            </a:r>
            <a:r>
              <a:rPr lang="en-US" sz="2800" dirty="0"/>
              <a:t> yang </a:t>
            </a:r>
            <a:r>
              <a:rPr lang="en-US" sz="2800" dirty="0" err="1"/>
              <a:t>konsisten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Pertimbangkan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yang </a:t>
            </a:r>
            <a:r>
              <a:rPr lang="en-US" sz="2800" dirty="0" err="1"/>
              <a:t>bertingkat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err="1"/>
              <a:t>Gunakan</a:t>
            </a:r>
            <a:r>
              <a:rPr lang="en-US" sz="2800" dirty="0"/>
              <a:t> format visual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penempatan</a:t>
            </a:r>
            <a:r>
              <a:rPr lang="en-US" sz="2800" dirty="0"/>
              <a:t> yang </a:t>
            </a:r>
            <a:r>
              <a:rPr lang="en-US" sz="2800" dirty="0" err="1"/>
              <a:t>konsisten</a:t>
            </a:r>
            <a:endParaRPr lang="en-US" sz="2800" dirty="0"/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xmlns="" id="{388BEB08-C6CF-4E8B-A3A0-19A0A31B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xmlns="" id="{E7C560CE-3E4E-4098-B442-769EF700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902FC8-7D70-4A26-9433-00B2E55CD070}" type="slidenum">
              <a:rPr lang="en-US" altLang="id-ID">
                <a:solidFill>
                  <a:schemeClr val="tx2"/>
                </a:solidFill>
              </a:rPr>
              <a:pPr/>
              <a:t>13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xmlns="" id="{E3885030-5C84-4A66-AB47-3B7FF198F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65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>
                <a:solidFill>
                  <a:schemeClr val="tx2">
                    <a:satMod val="200000"/>
                  </a:schemeClr>
                </a:solidFill>
              </a:rPr>
              <a:t>Rancangan pesan yang efektif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DC0BC800-5A37-4A8B-BD10-16364C544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Proses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gugus</a:t>
            </a:r>
            <a:r>
              <a:rPr lang="en-US" sz="2800" dirty="0"/>
              <a:t> </a:t>
            </a:r>
            <a:r>
              <a:rPr lang="en-US" sz="2800" dirty="0" err="1"/>
              <a:t>kendali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800" dirty="0" err="1"/>
              <a:t>Sertakan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/>
              <a:t>perancangan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800" dirty="0" err="1"/>
              <a:t>Simpan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file</a:t>
            </a:r>
          </a:p>
          <a:p>
            <a:pPr lvl="1" eaLnBrk="1" hangingPunct="1">
              <a:defRPr/>
            </a:pPr>
            <a:r>
              <a:rPr lang="en-US" sz="2800" dirty="0" err="1"/>
              <a:t>Bahas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800" dirty="0" err="1"/>
              <a:t>Usahakan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menghapus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800" dirty="0" err="1"/>
              <a:t>Laksanakan</a:t>
            </a:r>
            <a:r>
              <a:rPr lang="en-US" sz="2800" dirty="0"/>
              <a:t> </a:t>
            </a:r>
            <a:r>
              <a:rPr lang="en-US" sz="2800" dirty="0" err="1"/>
              <a:t>uji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(acceptance test)</a:t>
            </a:r>
          </a:p>
          <a:p>
            <a:pPr lvl="1" eaLnBrk="1" hangingPunct="1">
              <a:defRPr/>
            </a:pPr>
            <a:r>
              <a:rPr lang="en-US" sz="2800" dirty="0" err="1"/>
              <a:t>Kumpulkan</a:t>
            </a:r>
            <a:r>
              <a:rPr lang="en-US" sz="2800" dirty="0"/>
              <a:t> data </a:t>
            </a:r>
            <a:r>
              <a:rPr lang="en-US" sz="2800" dirty="0" err="1"/>
              <a:t>frekuensi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800" dirty="0" err="1"/>
              <a:t>Kaji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perbaiki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endParaRPr lang="en-US" sz="2800" dirty="0"/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xmlns="" id="{FFE3EED0-74BC-4C9E-895A-A45386CE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xmlns="" id="{DDEF34B9-A272-4DCD-AFD8-B1A99E7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59FA5A-5E50-4F1E-83CC-E17E0C208BA9}" type="slidenum">
              <a:rPr lang="en-US" altLang="id-ID">
                <a:solidFill>
                  <a:schemeClr val="tx2"/>
                </a:solidFill>
              </a:rPr>
              <a:pPr/>
              <a:t>14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xmlns="" id="{63B8215D-29BA-41FB-811B-04198CB5E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27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err="1">
                <a:solidFill>
                  <a:schemeClr val="tx2">
                    <a:satMod val="200000"/>
                  </a:schemeClr>
                </a:solidFill>
              </a:rPr>
              <a:t>Rancangan</a:t>
            </a:r>
            <a:r>
              <a:rPr lang="en-US" sz="3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tx2">
                    <a:satMod val="200000"/>
                  </a:schemeClr>
                </a:solidFill>
              </a:rPr>
              <a:t>Nonantropomorfik</a:t>
            </a:r>
            <a:endParaRPr lang="en-US" sz="3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3AC8F1F7-6294-46D9-944C-60A68E0DA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400" i="1">
                <a:solidFill>
                  <a:srgbClr val="FFFF00"/>
                </a:solidFill>
              </a:rPr>
              <a:t>Antropomorfik</a:t>
            </a:r>
            <a:r>
              <a:rPr lang="en-US" altLang="id-ID" sz="2400"/>
              <a:t> adalah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400"/>
              <a:t>sifat suatu barang yang memiliki sifat atau pribadi manusia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/>
          </a:p>
          <a:p>
            <a:pPr eaLnBrk="1" hangingPunct="1">
              <a:lnSpc>
                <a:spcPct val="90000"/>
              </a:lnSpc>
            </a:pPr>
            <a:r>
              <a:rPr lang="en-US" altLang="id-ID" sz="2400"/>
              <a:t>Masalah yang muncul dengan instruksi antropomorfik,</a:t>
            </a:r>
            <a:r>
              <a:rPr lang="id-ID" altLang="id-ID" sz="2400"/>
              <a:t> dan</a:t>
            </a:r>
            <a:r>
              <a:rPr lang="en-US" altLang="id-ID" sz="2400"/>
              <a:t> sekaligus alasan untuk menggunakan instruksi </a:t>
            </a:r>
            <a:r>
              <a:rPr lang="en-US" altLang="id-ID" sz="2400" i="1">
                <a:solidFill>
                  <a:srgbClr val="FFFF00"/>
                </a:solidFill>
              </a:rPr>
              <a:t>nonantropomorfik</a:t>
            </a:r>
            <a:r>
              <a:rPr lang="en-US" altLang="id-ID" sz="240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id-ID" sz="2400"/>
              <a:t>Atribut ‘</a:t>
            </a:r>
            <a:r>
              <a:rPr lang="en-US" altLang="id-ID" sz="2400"/>
              <a:t>bebas</a:t>
            </a:r>
            <a:r>
              <a:rPr lang="id-ID" altLang="id-ID" sz="2400"/>
              <a:t>’</a:t>
            </a:r>
            <a:r>
              <a:rPr lang="en-US" altLang="id-ID" sz="2400"/>
              <a:t> dapat menipu, membingungkan, dan menyesatkan pemakai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400"/>
              <a:t>Penting untuk membedakan manusia dengan komputer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400"/>
              <a:t>Meskipun antarmuka antropomorfik bisa menarik beberapa orang, namun dapat mengganggu orang lain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400"/>
              <a:t>Penelitian menunjukkan bahwa instruksi </a:t>
            </a:r>
            <a:r>
              <a:rPr lang="en-US" altLang="id-ID" sz="2400" i="1"/>
              <a:t>nonantropomorfik</a:t>
            </a:r>
            <a:r>
              <a:rPr lang="en-US" altLang="id-ID" sz="2400"/>
              <a:t> lebih baik</a:t>
            </a:r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xmlns="" id="{E8519FF4-B7E6-4097-B34F-01D09B42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xmlns="" id="{CA9056DF-891D-45EE-8515-69F09E9D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64FE6D-B793-417C-A003-DA7B90C9102A}" type="slidenum">
              <a:rPr lang="en-US" altLang="id-ID">
                <a:solidFill>
                  <a:schemeClr val="tx2"/>
                </a:solidFill>
              </a:rPr>
              <a:pPr/>
              <a:t>15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xmlns="" id="{1EC693B9-FD18-422C-9F11-DC0B7BA42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err="1">
                <a:solidFill>
                  <a:schemeClr val="tx2">
                    <a:satMod val="200000"/>
                  </a:schemeClr>
                </a:solidFill>
              </a:rPr>
              <a:t>Rancangan</a:t>
            </a:r>
            <a:r>
              <a:rPr lang="en-US" sz="3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800" dirty="0" err="1">
                <a:solidFill>
                  <a:schemeClr val="tx2">
                    <a:satMod val="200000"/>
                  </a:schemeClr>
                </a:solidFill>
              </a:rPr>
              <a:t>Nonantropomorfik</a:t>
            </a:r>
            <a:endParaRPr lang="en-US" sz="3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FF9FCF43-9DE6-4DD4-964D-ABDFC8488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077200" cy="5562600"/>
          </a:xfrm>
        </p:spPr>
        <p:txBody>
          <a:bodyPr/>
          <a:lstStyle/>
          <a:p>
            <a:pPr marL="90488" indent="-2222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600" dirty="0" err="1"/>
              <a:t>Alternatif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perancang</a:t>
            </a:r>
            <a:r>
              <a:rPr lang="en-US" sz="2600" dirty="0"/>
              <a:t> software </a:t>
            </a:r>
            <a:r>
              <a:rPr lang="en-US" sz="2600" dirty="0" err="1"/>
              <a:t>adalah</a:t>
            </a:r>
            <a:r>
              <a:rPr lang="id-ID" sz="2600" dirty="0"/>
              <a:t> </a:t>
            </a:r>
            <a:r>
              <a:rPr lang="en-US" sz="2600" dirty="0" err="1"/>
              <a:t>memfokuskan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pemakai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</a:t>
            </a:r>
            <a:r>
              <a:rPr lang="en-US" sz="2600" dirty="0" err="1"/>
              <a:t>ganti</a:t>
            </a:r>
            <a:r>
              <a:rPr lang="id-ID" sz="2600" dirty="0"/>
              <a:t> </a:t>
            </a:r>
            <a:r>
              <a:rPr lang="en-US" sz="2600" dirty="0" err="1"/>
              <a:t>orang</a:t>
            </a:r>
            <a:r>
              <a:rPr lang="en-US" sz="2600" dirty="0"/>
              <a:t> </a:t>
            </a:r>
            <a:r>
              <a:rPr lang="en-US" sz="2600" dirty="0" err="1"/>
              <a:t>ketiga</a:t>
            </a:r>
            <a:r>
              <a:rPr lang="en-US" sz="2600" dirty="0"/>
              <a:t> </a:t>
            </a:r>
            <a:r>
              <a:rPr lang="en-US" sz="2600" dirty="0" err="1"/>
              <a:t>tunggal</a:t>
            </a:r>
            <a:r>
              <a:rPr lang="en-US" sz="2600" dirty="0"/>
              <a:t> </a:t>
            </a:r>
            <a:endParaRPr lang="id-ID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tidak</a:t>
            </a:r>
            <a:r>
              <a:rPr lang="id-ID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</a:t>
            </a:r>
            <a:r>
              <a:rPr lang="en-US" sz="2600" dirty="0" err="1"/>
              <a:t>ganti</a:t>
            </a:r>
            <a:r>
              <a:rPr lang="en-US" sz="2600" dirty="0"/>
              <a:t>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sekali</a:t>
            </a:r>
            <a:endParaRPr lang="id-ID" sz="2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600" dirty="0" err="1"/>
              <a:t>contoh</a:t>
            </a:r>
            <a:r>
              <a:rPr lang="en-US" sz="2600" dirty="0"/>
              <a:t>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Buruk</a:t>
            </a:r>
            <a:r>
              <a:rPr lang="en-US" dirty="0"/>
              <a:t> 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d-ID" dirty="0"/>
              <a:t>	</a:t>
            </a:r>
            <a:r>
              <a:rPr lang="en-US" dirty="0"/>
              <a:t>I will begin the lesson when you press RETURN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id-ID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baik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d-ID" dirty="0"/>
              <a:t>	</a:t>
            </a:r>
            <a:r>
              <a:rPr lang="en-US" dirty="0"/>
              <a:t>You can begin the lesson by pressing RETURN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id-ID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Baik</a:t>
            </a:r>
            <a:r>
              <a:rPr lang="en-US" dirty="0"/>
              <a:t> 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id-ID" dirty="0"/>
              <a:t>	</a:t>
            </a:r>
            <a:r>
              <a:rPr lang="en-US" dirty="0"/>
              <a:t>To begin the lesson, press RETURN</a:t>
            </a:r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xmlns="" id="{9EF5CD7F-5EB0-49A5-B39B-FA82AF7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xmlns="" id="{24D915D7-B7DE-4998-A080-B628146E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49FFAB-C10A-404A-AC37-59D439613F6E}" type="slidenum">
              <a:rPr lang="en-US" altLang="id-ID">
                <a:solidFill>
                  <a:schemeClr val="tx2"/>
                </a:solidFill>
              </a:rPr>
              <a:pPr/>
              <a:t>16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:a16="http://schemas.microsoft.com/office/drawing/2014/main" xmlns="" id="{89B290B3-043B-4C80-92E2-719FE0CC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9375"/>
            <a:ext cx="8229600" cy="682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Pedoman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Perancangan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Nonantropomorfik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DDE70548-636E-4BED-885E-9641EC4CB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400"/>
              <a:t>Hindari menampilkan komputer sebagai orang pribadi (manusia)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Gunakan tokoh yang sesuai (manusia atau karakter animasi) dalam pengenalan atau sebagai pemandu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Hati – hati dalam merancang wajah manusia atau tokoh kartun dengan komputer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Gunakan karakter kartun di games atau software anak</a:t>
            </a:r>
            <a:r>
              <a:rPr lang="id-ID" altLang="id-ID" sz="2400"/>
              <a:t>-</a:t>
            </a:r>
            <a:r>
              <a:rPr lang="en-US" altLang="id-ID" sz="2400"/>
              <a:t>anak jika diperlukan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Rancang antarmuka yang dapat dimengerti, dapat diramalkan, dan dapat dikendalikan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Gunakan sudut pandang pemakai dalam orientasi dan keadaan selesai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Jangan gunakan ”I” ketika komputer menanggap</a:t>
            </a:r>
            <a:r>
              <a:rPr lang="id-ID" altLang="id-ID" sz="2400"/>
              <a:t>i</a:t>
            </a:r>
            <a:r>
              <a:rPr lang="en-US" altLang="id-ID" sz="2400"/>
              <a:t> aksi pemakai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Gunakan ”You” hanya untuk memandu pemakai dan menyebutkan fakta-fakta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xmlns="" id="{88D6DAB6-BEA5-4AEE-A588-53500625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xmlns="" id="{57B3E2C8-3CE9-4A54-B21E-0127100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7F4133-C2F1-49FC-A2FA-AAE5CF73F1ED}" type="slidenum">
              <a:rPr lang="en-US" altLang="id-ID">
                <a:solidFill>
                  <a:schemeClr val="tx2"/>
                </a:solidFill>
              </a:rPr>
              <a:pPr/>
              <a:t>17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xmlns="" id="{7C45E1F1-5B05-40CD-9473-00CA91018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Rancangan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tampilan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(display)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8772DAD9-B660-4257-A307-635672638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700"/>
              <a:t>Pada setiap tahap dalam sekuen transaksi, pastikan bahwa data apapun yang dibutuhkan pemakai tersedia pada tampilan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Tayangkan data kepada pemakai dalam bentuk yang langsung dapat digunakan, jangan mengharuskan pemakai mengkonversikan data yang ditampilkan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Untuk setiap jenis tampilan data, pertahankan format yang konsisten dari satu tampilan ke tampilan lainnya.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Gunakan kalimat yang pendek dan sederhana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Gunakan pernyataan yang positif, bukan negatif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Gunakan prinsip logis dalam pengurutan list, jika tidak ada aturan khusus, urutkan secara alfabetis</a:t>
            </a:r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xmlns="" id="{B415C81B-97A8-4A2A-AFBB-8F8FFC4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xmlns="" id="{F1735705-C960-4466-B9DD-0E109955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63A5E24-2482-4FA0-BDC1-9E053176938E}" type="slidenum">
              <a:rPr lang="en-US" altLang="id-ID">
                <a:solidFill>
                  <a:schemeClr val="tx2"/>
                </a:solidFill>
              </a:rPr>
              <a:pPr/>
              <a:t>18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xmlns="" id="{782DEA05-B55D-49D2-B63E-6268454AE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Rancangan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tampilan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(display)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8A6B3594-83E0-4378-A115-00E751E2A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700"/>
              <a:t>Pastikan label cukup dekat dengan data field yang berhubungan tetapi harus dipisahkan dengan paling sedikit satu spasi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700"/>
              <a:t>Buat kolom data alfabetis rata kiri agar mudah ditelusuri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700"/>
              <a:t>Pada tampilan banyak halaman,berikan label pada setiap halaman untuk menunjukkan hubungan dengan halaman lainnya.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700"/>
              <a:t>Awali setiap tampilan dengan judul atau header yang menggambarkan secara singkat isi atau tujuan tampilan, sisakan paling sedikit satu baris kosong antara judul dan isi tampilan.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700"/>
              <a:t>Untuk kode ukuran, simbol yang lebih besar tingginya paling sedikit 1,5 kali tinggi simbol berikut yang lebih kecil</a:t>
            </a:r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xmlns="" id="{4794A60C-A3E7-45A2-B193-F79E172F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xmlns="" id="{5A5133B7-C354-4BDE-A390-AFB18AA5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63A97E-EA09-42B1-AB2A-54D3724DFA67}" type="slidenum">
              <a:rPr lang="en-US" altLang="id-ID">
                <a:solidFill>
                  <a:schemeClr val="tx2"/>
                </a:solidFill>
              </a:rPr>
              <a:pPr/>
              <a:t>19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79D7B-E86A-4F65-91D9-2E21753A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Pendahuluan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F9EF8C89-60A3-4555-91CB-74773E2E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2350"/>
          </a:xfrm>
        </p:spPr>
        <p:txBody>
          <a:bodyPr/>
          <a:lstStyle/>
          <a:p>
            <a:r>
              <a:rPr lang="id-ID" altLang="id-ID"/>
              <a:t>Perancangan dialog harus terpisah dari perancangan detail presentasi dan interface leksikal.</a:t>
            </a:r>
          </a:p>
          <a:p>
            <a:r>
              <a:rPr lang="id-ID" altLang="id-ID"/>
              <a:t>Fungsi sistem harus ditentukan terlebih dahulu, baru mendesain dialog dengan model kognitif atau analisis tugas.</a:t>
            </a:r>
          </a:p>
          <a:p>
            <a:r>
              <a:rPr lang="id-ID" altLang="id-ID"/>
              <a:t>Berikutnya mendesain presentasi sistem secara visual dan interface leksikal antara tombol yang ditekan dan mouse yang digerakkan dengan aksi dialog yang abstrak.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xmlns="" id="{511BAF85-6925-4ABA-9327-2EF6C88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xmlns="" id="{01106169-E134-46A3-B3F3-09602C2F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EE404A-F230-49B0-A450-8F98087F9131}" type="slidenum">
              <a:rPr lang="en-US" altLang="id-ID">
                <a:solidFill>
                  <a:schemeClr val="tx2"/>
                </a:solidFill>
              </a:rPr>
              <a:pPr/>
              <a:t>2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xmlns="" id="{73746C18-485E-4576-9839-0285D1047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Rancangan tampilan (display)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14EFFFF3-298D-442D-ABB7-9CF7BEEF3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700"/>
              <a:t>Gunakan kode warna untuk aplikasi sehingga pemakai dapat membedakan dengan cepat berbagai kategori data, khususnya ketika item data terpencar pada tampilan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Jika menggunakan blink, kecepatan kedip harus antara 2 – 5 herts dengan minimum duty cycle 50 persen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Untuk tabel dasar yang melebihi kapasitas display pastikan pemakai dapat melihat kepala kolom dan label baris di semua bagian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Jika kebutuhan tampilan data berubah, sediakan cara bagi pemakai (administrator sistem) untuk melakukan perubahan yang diinginkan.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xmlns="" id="{C2DF897F-2350-40B1-9229-C4A967B1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xmlns="" id="{8039FDA7-F8AD-4568-87B2-D5CA2B57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5F8A7A-1829-49EA-9237-6BC119592A06}" type="slidenum">
              <a:rPr lang="en-US" altLang="id-ID">
                <a:solidFill>
                  <a:schemeClr val="tx2"/>
                </a:solidFill>
              </a:rPr>
              <a:pPr/>
              <a:t>20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nasetiyanto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4548F-BACB-4A01-96BF-7FBB8DC4BBCA}" type="slidenum">
              <a:rPr lang="en-US" altLang="id-ID" smtClean="0"/>
              <a:pPr>
                <a:defRPr/>
              </a:pPr>
              <a:t>21</a:t>
            </a:fld>
            <a:endParaRPr lang="en-US" altLang="id-ID"/>
          </a:p>
        </p:txBody>
      </p:sp>
      <p:pic>
        <p:nvPicPr>
          <p:cNvPr id="1026" name="Picture 2" descr="User Interface. Gambar 1 Form Login - PDF Fre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877"/>
          <a:stretch/>
        </p:blipFill>
        <p:spPr bwMode="auto">
          <a:xfrm>
            <a:off x="914400" y="1752600"/>
            <a:ext cx="7696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6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xmlns="" id="{C9B0012D-01A9-4141-AA2F-67FF1A2BE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27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>
                <a:solidFill>
                  <a:schemeClr val="tx2">
                    <a:satMod val="200000"/>
                  </a:schemeClr>
                </a:solidFill>
              </a:rPr>
              <a:t>Warna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F80A30F0-8990-4413-942A-AF1FA6F21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8077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700"/>
              <a:t>Warna dapat menarik bagi pemakai dan dapat meningkatkan kinerja tetapi dapat disalahgunakan</a:t>
            </a:r>
          </a:p>
          <a:p>
            <a:pPr eaLnBrk="1" hangingPunct="1">
              <a:lnSpc>
                <a:spcPct val="90000"/>
              </a:lnSpc>
            </a:pPr>
            <a:endParaRPr lang="id-ID" altLang="id-ID" sz="2700"/>
          </a:p>
          <a:p>
            <a:pPr eaLnBrk="1" hangingPunct="1">
              <a:lnSpc>
                <a:spcPct val="90000"/>
              </a:lnSpc>
            </a:pPr>
            <a:r>
              <a:rPr lang="en-US" altLang="id-ID" sz="2700"/>
              <a:t>Warna dapat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Menyejukkan atau menyakiti mata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Menambah aksen pada tampilan yang tidak menarik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Memungkinkan pembedaan yang halus pada tampilan yang kompleks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Menekankan organisasi logis informasi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Menarik perhatian kepada peringatan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700"/>
              <a:t>Menimbulkan reaksi emosional yang kuat berupa sukacita, kegembiraan, ketakutan atau kemarahan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xmlns="" id="{73BFB47E-D464-4AC6-BB56-82BB883D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xmlns="" id="{D1D11D41-DC31-4E79-B2F8-015409E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BBCD0B-1916-4637-B553-B9507467D1B0}" type="slidenum">
              <a:rPr lang="en-US" altLang="id-ID">
                <a:solidFill>
                  <a:schemeClr val="tx2"/>
                </a:solidFill>
              </a:rPr>
              <a:pPr/>
              <a:t>22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xmlns="" id="{D2B87534-3940-459E-BDA6-BD45BB386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Pedoman penggunaan warna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A8A467A3-FBFF-479B-91ED-091884B57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800"/>
              <a:t>Gunakan warna secara konservatif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Batasi jumlah warna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Kenali kekuatan warna sebagai teknik pengkodean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Pastikan bahwa warna simbol mendukung tugas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Tampilkan warna simbol dengan usaha pemakai yang minimal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Tempatkan warna simbol dibawah kendali pemakai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Rancang untuk monokrom dulu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Gunakan warna untuk membantu pemformat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xmlns="" id="{704F2342-F0B4-434F-B4C8-EBB890D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xmlns="" id="{AB498B6E-724E-4A98-8A90-47DBD788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CC14C5-6C6F-483D-8ECA-6EC2C64207E2}" type="slidenum">
              <a:rPr lang="en-US" altLang="id-ID">
                <a:solidFill>
                  <a:schemeClr val="tx2"/>
                </a:solidFill>
              </a:rPr>
              <a:pPr/>
              <a:t>23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xmlns="" id="{8955FC95-4BE9-46FE-87A9-F2B99A985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Pedoman penggunaan warna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EDB50C6C-806D-4F5F-9728-7B5EA16AA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800"/>
              <a:t>Gunakan warna simbol yang konsisten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/>
              <a:t>Perhatikan ekspektasi umum tentang warna simbol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/>
              <a:t>Perhatikan masalah perpaduan warna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/>
              <a:t>Gunakan perubahan warna untuk menunjukkan perubahan status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/>
              <a:t>Gunakan warna pada tampilan grafis untuk kerapatan informasi yang lebih tinggi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/>
              <a:t>Waspada atas kehilangan resolusi pada tampilan warna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xmlns="" id="{A80F87A8-A349-4E38-AF79-864C30ED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xmlns="" id="{DB3F3007-528C-495A-B4AD-5B8C1AB4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F3D998-7D06-47E0-9188-F76ABB3FF4BD}" type="slidenum">
              <a:rPr lang="en-US" altLang="id-ID">
                <a:solidFill>
                  <a:schemeClr val="tx2"/>
                </a:solidFill>
              </a:rPr>
              <a:pPr/>
              <a:t>24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9E9FF-513F-4350-915F-8410D2C2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Pesan kesalahan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80EB1E18-25CC-4775-BFE8-6A0B0DE5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id-ID"/>
          </a:p>
          <a:p>
            <a:r>
              <a:rPr lang="id-ID" altLang="id-ID"/>
              <a:t>Desain dialog tergantung dari presentasi dan tidak terikat pada detail presentasi dialog.</a:t>
            </a:r>
          </a:p>
          <a:p>
            <a:endParaRPr lang="id-ID" altLang="id-ID"/>
          </a:p>
          <a:p>
            <a:r>
              <a:rPr lang="id-ID" altLang="id-ID"/>
              <a:t>Pembentukan </a:t>
            </a:r>
            <a:r>
              <a:rPr lang="id-ID" altLang="id-ID" i="1"/>
              <a:t>pesan kesalahan atau peringatan</a:t>
            </a:r>
            <a:r>
              <a:rPr lang="id-ID" altLang="id-ID"/>
              <a:t>, sangat penting dalam user interface, terutama untuk user pemula.</a:t>
            </a:r>
          </a:p>
          <a:p>
            <a:endParaRPr lang="id-ID" altLang="id-ID"/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xmlns="" id="{6E34F21C-91CF-49B3-BDBB-2AD3788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xmlns="" id="{9B17ED8B-7BED-4309-8A9B-0F6C88B9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AC201C-B1CA-44EE-8A94-DD8A00099E15}" type="slidenum">
              <a:rPr lang="en-US" altLang="id-ID">
                <a:solidFill>
                  <a:schemeClr val="tx2"/>
                </a:solidFill>
              </a:rPr>
              <a:pPr/>
              <a:t>3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B48F2-0585-42C1-A5BB-4799C01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Pesan kesalahan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919DDD94-F688-426B-847A-8684297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4768850"/>
          </a:xfrm>
        </p:spPr>
        <p:txBody>
          <a:bodyPr/>
          <a:lstStyle/>
          <a:p>
            <a:r>
              <a:rPr lang="id-ID" altLang="id-ID"/>
              <a:t>Hal-hal yang perlu dihindari pada pembentukan pesan kesalahan :</a:t>
            </a:r>
          </a:p>
          <a:p>
            <a:pPr marL="968375" lvl="1" indent="-514350">
              <a:buClr>
                <a:schemeClr val="tx1"/>
              </a:buClr>
              <a:buFont typeface="Consolas" panose="020B0609020204030204" pitchFamily="49" charset="0"/>
              <a:buAutoNum type="arabicPeriod"/>
            </a:pPr>
            <a:r>
              <a:rPr lang="id-ID" altLang="id-ID" sz="3000">
                <a:solidFill>
                  <a:srgbClr val="FFFF00"/>
                </a:solidFill>
              </a:rPr>
              <a:t>“Tekanan” (suara atau pesan) keras yang menyalahkan user</a:t>
            </a:r>
          </a:p>
          <a:p>
            <a:pPr marL="968375" lvl="1" indent="-514350">
              <a:buClr>
                <a:schemeClr val="tx1"/>
              </a:buClr>
              <a:buFont typeface="Consolas" panose="020B0609020204030204" pitchFamily="49" charset="0"/>
              <a:buAutoNum type="arabicPeriod"/>
            </a:pPr>
            <a:r>
              <a:rPr lang="id-ID" altLang="id-ID" sz="3000">
                <a:solidFill>
                  <a:srgbClr val="FFFF00"/>
                </a:solidFill>
              </a:rPr>
              <a:t>Pesan terlalu  generik</a:t>
            </a:r>
          </a:p>
          <a:p>
            <a:pPr marL="968375" lvl="1" indent="-51435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id-ID" altLang="id-ID" sz="3000"/>
              <a:t>	</a:t>
            </a:r>
            <a:r>
              <a:rPr lang="id-ID" altLang="id-ID" sz="2800"/>
              <a:t>(contoh : WHAT?, SYNTAX ERROR)</a:t>
            </a:r>
          </a:p>
          <a:p>
            <a:pPr marL="968375" lvl="1" indent="-514350">
              <a:buClr>
                <a:schemeClr val="tx1"/>
              </a:buClr>
              <a:buFont typeface="Consolas" panose="020B0609020204030204" pitchFamily="49" charset="0"/>
              <a:buAutoNum type="arabicPeriod" startAt="3"/>
            </a:pPr>
            <a:r>
              <a:rPr lang="id-ID" altLang="id-ID" sz="3000">
                <a:solidFill>
                  <a:srgbClr val="FFFF00"/>
                </a:solidFill>
              </a:rPr>
              <a:t>Pesan yang sulit dimengerti</a:t>
            </a:r>
          </a:p>
          <a:p>
            <a:pPr marL="968375" lvl="1" indent="-51435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id-ID" altLang="id-ID" sz="3000"/>
              <a:t>	(contoh : FAC RJCT 004004400400)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xmlns="" id="{FFA29D96-60A1-4DDB-9352-0609E61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xmlns="" id="{8BF5142B-E7EB-4E0C-9B72-618B6B02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C8419C-8B42-44C9-B2C0-32B997798B69}" type="slidenum">
              <a:rPr lang="en-US" altLang="id-ID">
                <a:solidFill>
                  <a:schemeClr val="tx2"/>
                </a:solidFill>
              </a:rPr>
              <a:pPr/>
              <a:t>4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xmlns="" id="{E6650076-1614-4518-A9C1-ED24B9C9F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Contoh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AB4D852-DE3D-4D62-A550-965E5357D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9248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SYNTAX ERROR </a:t>
            </a:r>
            <a:r>
              <a:rPr lang="en-US" sz="2400" dirty="0"/>
              <a:t>(</a:t>
            </a:r>
            <a:r>
              <a:rPr lang="en-US" sz="2400" dirty="0" err="1"/>
              <a:t>buruk</a:t>
            </a:r>
            <a:r>
              <a:rPr lang="en-US" sz="2400" dirty="0"/>
              <a:t>)</a:t>
            </a:r>
          </a:p>
          <a:p>
            <a:pPr lvl="1" eaLnBrk="1" hangingPunct="1">
              <a:defRPr/>
            </a:pPr>
            <a:r>
              <a:rPr lang="id-ID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UNMATCHED LEFT PARENTHESIS </a:t>
            </a:r>
            <a:r>
              <a:rPr lang="id-ID" sz="2400" dirty="0"/>
              <a:t>(lebih baik)</a:t>
            </a:r>
          </a:p>
          <a:p>
            <a:pPr lvl="1" eaLnBrk="1" hangingPunct="1">
              <a:defRPr/>
            </a:pPr>
            <a:r>
              <a:rPr lang="id-ID" sz="2400" dirty="0"/>
              <a:t>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id-ID" sz="2400" dirty="0"/>
              <a:t>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ILLEGAL ENTRY </a:t>
            </a:r>
            <a:r>
              <a:rPr lang="en-US" sz="2400" dirty="0"/>
              <a:t>(</a:t>
            </a:r>
            <a:r>
              <a:rPr lang="en-US" sz="2400" dirty="0" err="1"/>
              <a:t>buruk</a:t>
            </a:r>
            <a:r>
              <a:rPr lang="en-US" sz="2400" dirty="0"/>
              <a:t>)</a:t>
            </a:r>
          </a:p>
          <a:p>
            <a:pPr lvl="1" eaLnBrk="1" hangingPunct="1">
              <a:defRPr/>
            </a:pPr>
            <a:r>
              <a:rPr lang="id-ID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FIRST LETTER : Send, Read, or Drop </a:t>
            </a:r>
            <a:r>
              <a:rPr lang="id-ID" sz="2400" dirty="0"/>
              <a:t>(lebih baik)</a:t>
            </a:r>
          </a:p>
          <a:p>
            <a:pPr lvl="1" eaLnBrk="1" hangingPunct="1">
              <a:defRPr/>
            </a:pPr>
            <a:r>
              <a:rPr lang="id-ID" sz="2400" dirty="0"/>
              <a:t>(</a:t>
            </a:r>
            <a:r>
              <a:rPr lang="en-US" sz="2400" dirty="0" err="1"/>
              <a:t>Ketikan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: Send, Read or Drop</a:t>
            </a:r>
            <a:r>
              <a:rPr lang="id-ID" sz="2400" dirty="0"/>
              <a:t>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INVALID DATA </a:t>
            </a:r>
            <a:r>
              <a:rPr lang="en-US" sz="2400" dirty="0"/>
              <a:t>(</a:t>
            </a:r>
            <a:r>
              <a:rPr lang="en-US" sz="2400" dirty="0" err="1"/>
              <a:t>buruk</a:t>
            </a:r>
            <a:r>
              <a:rPr lang="en-US" sz="2400" dirty="0"/>
              <a:t>)</a:t>
            </a:r>
          </a:p>
          <a:p>
            <a:pPr lvl="1" eaLnBrk="1" hangingPunct="1">
              <a:defRPr/>
            </a:pPr>
            <a:r>
              <a:rPr lang="id-ID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DAYS RANGE FROM 1 TO 31 </a:t>
            </a:r>
            <a:r>
              <a:rPr lang="id-ID" sz="2400" dirty="0"/>
              <a:t>(lebih baik)</a:t>
            </a:r>
          </a:p>
          <a:p>
            <a:pPr lvl="1" eaLnBrk="1" hangingPunct="1">
              <a:defRPr/>
            </a:pPr>
            <a:r>
              <a:rPr lang="id-ID" sz="2400" dirty="0"/>
              <a:t>(</a:t>
            </a:r>
            <a:r>
              <a:rPr lang="en-US" sz="2400" dirty="0" err="1"/>
              <a:t>Beri</a:t>
            </a:r>
            <a:r>
              <a:rPr lang="en-US" sz="2400" dirty="0"/>
              <a:t> range data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 – 31</a:t>
            </a:r>
            <a:r>
              <a:rPr lang="id-ID" sz="2400" dirty="0"/>
              <a:t>)</a:t>
            </a:r>
          </a:p>
          <a:p>
            <a:pPr eaLnBrk="1" hangingPunct="1">
              <a:defRPr/>
            </a:pPr>
            <a:r>
              <a:rPr lang="id-ID" sz="24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AD FILE NAME </a:t>
            </a:r>
            <a:r>
              <a:rPr lang="en-US" sz="2400" dirty="0"/>
              <a:t>(</a:t>
            </a:r>
            <a:r>
              <a:rPr lang="en-US" sz="2400" dirty="0" err="1"/>
              <a:t>buruk</a:t>
            </a:r>
            <a:r>
              <a:rPr lang="en-US" sz="2400" dirty="0"/>
              <a:t>)</a:t>
            </a:r>
          </a:p>
          <a:p>
            <a:pPr lvl="1" eaLnBrk="1" hangingPunct="1">
              <a:defRPr/>
            </a:pPr>
            <a:r>
              <a:rPr lang="id-ID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FILES NAMES MUST  BEGIN WITH A LETTER </a:t>
            </a:r>
            <a:r>
              <a:rPr lang="id-ID" sz="2400" dirty="0"/>
              <a:t>(lebih baik)</a:t>
            </a:r>
          </a:p>
          <a:p>
            <a:pPr lvl="1" eaLnBrk="1" hangingPunct="1">
              <a:defRPr/>
            </a:pPr>
            <a:r>
              <a:rPr lang="id-ID" sz="2400" dirty="0"/>
              <a:t>(</a:t>
            </a:r>
            <a:r>
              <a:rPr lang="en-US" sz="2400" dirty="0" err="1"/>
              <a:t>Nama</a:t>
            </a:r>
            <a:r>
              <a:rPr lang="en-US" sz="2400" dirty="0"/>
              <a:t> file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id-ID" sz="2400" dirty="0"/>
              <a:t>)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xmlns="" id="{5F0363E0-CCBD-4E03-8BC2-2B3E1335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75268C-4201-4FFF-B7FD-6781FA33213A}" type="slidenum">
              <a:rPr lang="en-US" altLang="id-ID">
                <a:solidFill>
                  <a:schemeClr val="tx2"/>
                </a:solidFill>
              </a:rPr>
              <a:pPr/>
              <a:t>5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5365" name="Footer Placeholder 5">
            <a:extLst>
              <a:ext uri="{FF2B5EF4-FFF2-40B4-BE49-F238E27FC236}">
                <a16:creationId xmlns:a16="http://schemas.microsoft.com/office/drawing/2014/main" xmlns="" id="{ECB7375F-435F-4F67-B678-C8381F36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1B9B25C4-CE46-4A80-B452-7F22BE61F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Contoh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DF88D8BA-B1D5-4B7C-BFBB-10EF8F4D3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77200" cy="5137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0000"/>
                </a:solidFill>
              </a:rPr>
              <a:t>Buruk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FF00"/>
                </a:solidFill>
              </a:rPr>
              <a:t>DISASTROUS STRING OVERFLOW, JOB ABONDONED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Baik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92D050"/>
                </a:solidFill>
              </a:rPr>
              <a:t>String space consummed. Revise program to use shorter strings or expand string 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0000"/>
                </a:solidFill>
              </a:rPr>
              <a:t>Buruk :</a:t>
            </a:r>
            <a:r>
              <a:rPr lang="en-US" altLang="id-ID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FF00"/>
                </a:solidFill>
              </a:rPr>
              <a:t>UNDEFINED LABELS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Baik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92D050"/>
                </a:solidFill>
              </a:rPr>
              <a:t>Define statement labels before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0000"/>
                </a:solidFill>
              </a:rPr>
              <a:t>Buruk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FFFF00"/>
                </a:solidFill>
              </a:rPr>
              <a:t> ILLEGAL STA. WRN.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Baik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400">
                <a:solidFill>
                  <a:srgbClr val="92D050"/>
                </a:solidFill>
              </a:rPr>
              <a:t>RETURN statement cannot be used in a FUNCTION subprogram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xmlns="" id="{6C003C7E-288A-4FDC-8316-B141D496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xmlns="" id="{6748806B-D227-4186-A83B-18A58BD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595772-346C-47DA-8CD5-74A6D317057E}" type="slidenum">
              <a:rPr lang="en-US" altLang="id-ID">
                <a:solidFill>
                  <a:schemeClr val="tx2"/>
                </a:solidFill>
              </a:rPr>
              <a:pPr/>
              <a:t>6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3657600" cy="4572000"/>
          </a:xfrm>
        </p:spPr>
        <p:txBody>
          <a:bodyPr/>
          <a:lstStyle/>
          <a:p>
            <a:r>
              <a:rPr lang="en-US" dirty="0" smtClean="0"/>
              <a:t>Google search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mewarnai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(</a:t>
            </a:r>
            <a:r>
              <a:rPr lang="en-US" dirty="0" err="1" smtClean="0"/>
              <a:t>petunjuk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miring (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nasetiyanto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4548F-BACB-4A01-96BF-7FBB8DC4BBCA}" type="slidenum">
              <a:rPr lang="en-US" altLang="id-ID" smtClean="0"/>
              <a:pPr>
                <a:defRPr/>
              </a:pPr>
              <a:t>7</a:t>
            </a:fld>
            <a:endParaRPr lang="en-US" alt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67" r="40000" b="41111"/>
          <a:stretch/>
        </p:blipFill>
        <p:spPr>
          <a:xfrm>
            <a:off x="4572000" y="1814830"/>
            <a:ext cx="4114800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AA7229E-C9BE-4645-8C96-A5409E9AB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200000"/>
                  </a:schemeClr>
                </a:solidFill>
              </a:rPr>
              <a:t>Tipe-tipe Kesalahan (Errors)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AFA539-A147-467B-A3EE-610A40F6B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908550"/>
          </a:xfrm>
        </p:spPr>
        <p:txBody>
          <a:bodyPr/>
          <a:lstStyle/>
          <a:p>
            <a:pPr marL="582613" indent="-514350" eaLnBrk="1" hangingPunct="1">
              <a:buFont typeface="+mj-lt"/>
              <a:buAutoNum type="arabicPeriod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Mistakes</a:t>
            </a:r>
            <a:r>
              <a:rPr lang="id-ID" dirty="0"/>
              <a:t>, aksi user yang diambil berdasar keputusan yang salah.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menggeser icon harddisk ke recycle bin.</a:t>
            </a:r>
            <a:endParaRPr lang="en-US" dirty="0"/>
          </a:p>
          <a:p>
            <a:pPr marL="582613" indent="-514350" eaLnBrk="1" hangingPunct="1">
              <a:buFont typeface="+mj-lt"/>
              <a:buAutoNum type="arabicPeriod" startAt="2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Slips</a:t>
            </a:r>
            <a:r>
              <a:rPr lang="id-ID" dirty="0"/>
              <a:t>, suatu kesalahan yang tidak disengaja.</a:t>
            </a:r>
          </a:p>
          <a:p>
            <a:pPr marL="582613" indent="-514350" eaLnBrk="1" hangingPunct="1">
              <a:buFont typeface="+mj-lt"/>
              <a:buAutoNum type="arabicPeriod" startAt="2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Capturer error</a:t>
            </a:r>
            <a:r>
              <a:rPr lang="id-ID" dirty="0"/>
              <a:t>, kesalahan karena terlalu sering atau kebiasaan. 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pada ‘vi editor’ dalam UNIX, mau save (W) tetapi (WQ) save dan quit.</a:t>
            </a:r>
          </a:p>
          <a:p>
            <a:pPr eaLnBrk="1" hangingPunct="1">
              <a:defRPr/>
            </a:pPr>
            <a:endParaRPr lang="id-ID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xmlns="" id="{F73ED091-5C95-4917-81D2-8AC353EC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xmlns="" id="{2EF8C8E0-AD18-4C3B-96FB-5359A21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49184E-1F8F-4A95-96C1-90335C177EF3}" type="slidenum">
              <a:rPr lang="en-US" altLang="id-ID">
                <a:solidFill>
                  <a:schemeClr val="tx2"/>
                </a:solidFill>
              </a:rPr>
              <a:pPr/>
              <a:t>8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1B7C9C8-42BF-45EC-A420-05EBBBF90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200000"/>
                  </a:schemeClr>
                </a:solidFill>
              </a:rPr>
              <a:t>Tipe-tipe Kesalahan (Errors)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50A1BAE-617E-43C9-8B75-52B75250A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908550"/>
          </a:xfrm>
        </p:spPr>
        <p:txBody>
          <a:bodyPr/>
          <a:lstStyle/>
          <a:p>
            <a:pPr marL="582613" indent="-514350" eaLnBrk="1" hangingPunct="1">
              <a:buFont typeface="+mj-lt"/>
              <a:buAutoNum type="arabicPeriod" startAt="4"/>
              <a:defRPr/>
            </a:pP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Description error</a:t>
            </a:r>
            <a:r>
              <a:rPr lang="id-ID" dirty="0"/>
              <a:t>, kesalahan dalam melakukan aksi pada objek yang salah. 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klik ‘X’ untuk menutup editor, tetapi yang di klik adalah ‘X’ aplikasi.</a:t>
            </a:r>
          </a:p>
          <a:p>
            <a:pPr marL="582613" indent="-514350" eaLnBrk="1" hangingPunct="1">
              <a:buFont typeface="+mj-lt"/>
              <a:buAutoNum type="arabicPeriod" startAt="5"/>
              <a:defRPr/>
            </a:pPr>
            <a:r>
              <a:rPr lang="id-ID" dirty="0"/>
              <a:t> </a:t>
            </a:r>
            <a:r>
              <a:rPr lang="id-ID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Data-driven error</a:t>
            </a:r>
            <a:r>
              <a:rPr lang="id-ID" dirty="0"/>
              <a:t>, kesalahan karena pengaruh data dari area edit.</a:t>
            </a:r>
          </a:p>
          <a:p>
            <a:pPr marL="582613" indent="-514350" eaLnBrk="1" hangingPunct="1">
              <a:buFont typeface="Wingdings" panose="05000000000000000000" pitchFamily="2" charset="2"/>
              <a:buNone/>
              <a:defRPr/>
            </a:pPr>
            <a:r>
              <a:rPr lang="id-ID" dirty="0"/>
              <a:t>	Contoh : menulis nama file dengan sesuatu yang terbaca di sekitar window, bukan nama yang diinginkan.</a:t>
            </a:r>
          </a:p>
          <a:p>
            <a:pPr eaLnBrk="1" hangingPunct="1">
              <a:defRPr/>
            </a:pPr>
            <a:endParaRPr lang="id-ID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xmlns="" id="{2568D4E1-7EC5-4112-B2B4-E20C2AED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olidFill>
                  <a:schemeClr val="tx2"/>
                </a:solidFill>
              </a:rPr>
              <a:t>by nasetiyanto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xmlns="" id="{FD395A0F-334C-4F09-8E6D-8396D956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E921FC-B109-464B-92F4-58AD4E508209}" type="slidenum">
              <a:rPr lang="en-US" altLang="id-ID">
                <a:solidFill>
                  <a:schemeClr val="tx2"/>
                </a:solidFill>
              </a:rPr>
              <a:pPr/>
              <a:t>9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579</TotalTime>
  <Words>1213</Words>
  <Application>Microsoft Office PowerPoint</Application>
  <PresentationFormat>On-screen Show (4:3)</PresentationFormat>
  <Paragraphs>219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Corbel</vt:lpstr>
      <vt:lpstr>Tahoma</vt:lpstr>
      <vt:lpstr>Wingdings</vt:lpstr>
      <vt:lpstr>Wingdings 2</vt:lpstr>
      <vt:lpstr>Wingdings 3</vt:lpstr>
      <vt:lpstr>Metro</vt:lpstr>
      <vt:lpstr>Presentasi (pesan kesalahan) dan properti leksikal</vt:lpstr>
      <vt:lpstr>Pendahuluan </vt:lpstr>
      <vt:lpstr>Pesan kesalahan</vt:lpstr>
      <vt:lpstr>Pesan kesalahan</vt:lpstr>
      <vt:lpstr>Contoh</vt:lpstr>
      <vt:lpstr>Contoh</vt:lpstr>
      <vt:lpstr>Contoh</vt:lpstr>
      <vt:lpstr>Tipe-tipe Kesalahan (Errors)</vt:lpstr>
      <vt:lpstr>Tipe-tipe Kesalahan (Errors)</vt:lpstr>
      <vt:lpstr>Tipe-tipe Kesalahan (Errors)</vt:lpstr>
      <vt:lpstr>Tipe-tipe Kesalahan (Errors)</vt:lpstr>
      <vt:lpstr>Format fisik yang sesuai</vt:lpstr>
      <vt:lpstr>Rancangan pesan yang efektif</vt:lpstr>
      <vt:lpstr>Rancangan pesan yang efektif</vt:lpstr>
      <vt:lpstr>Rancangan Nonantropomorfik</vt:lpstr>
      <vt:lpstr>Rancangan Nonantropomorfik</vt:lpstr>
      <vt:lpstr>Pedoman Perancangan Nonantropomorfik</vt:lpstr>
      <vt:lpstr>Rancangan tampilan (display)</vt:lpstr>
      <vt:lpstr>Rancangan tampilan (display)</vt:lpstr>
      <vt:lpstr>Rancangan tampilan (display)</vt:lpstr>
      <vt:lpstr>Contoh antarmuka form</vt:lpstr>
      <vt:lpstr>Warna</vt:lpstr>
      <vt:lpstr>Pedoman penggunaan warna</vt:lpstr>
      <vt:lpstr>Pedoman penggunaan warna</vt:lpstr>
    </vt:vector>
  </TitlesOfParts>
  <Company>UDINUS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PENANGANAN KESALAHAN DAN HELP DOKUMENTASI</dc:title>
  <dc:creator>nasetiyanto</dc:creator>
  <cp:lastModifiedBy>user</cp:lastModifiedBy>
  <cp:revision>45</cp:revision>
  <dcterms:created xsi:type="dcterms:W3CDTF">2010-05-17T01:42:18Z</dcterms:created>
  <dcterms:modified xsi:type="dcterms:W3CDTF">2022-05-24T08:42:05Z</dcterms:modified>
</cp:coreProperties>
</file>