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73" r:id="rId13"/>
    <p:sldId id="274" r:id="rId14"/>
    <p:sldId id="266" r:id="rId15"/>
    <p:sldId id="268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043F4BE-9033-4B7C-A754-020008F60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73347E-9110-47B4-B22F-183F5D0F28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6FD45A-609E-470F-BA67-96C199F42B9A}" type="datetimeFigureOut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217F7D75-590A-4181-A029-E384236F3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DAAA02EA-B2C7-43EC-A40C-7C6CD1E11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309F6C-AE27-4755-B522-2924240AD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C99538-B257-4382-AF2E-66426C9A8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27C2F5-3B94-4F94-AC4F-929893879DD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88528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EDC37A-6C5C-4CC2-856D-F54C75B3D745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54D097-E001-43D8-A1E2-F639CAD125A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6B8591-C4D2-4AD1-A161-18A58E251FE7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5056B8-1B1B-46D5-9412-7AE3806C4F97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A5496DCB-60CC-4738-AC07-DF41CF85B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57D12956-78A3-49CD-8487-857FA5F05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33AD3415-F1A6-4D31-BD87-C403E4D91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xmlns="" id="{77FAB81D-5AA9-479B-90FB-5AC7F24EA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xmlns="" id="{6975A9B1-3540-4C83-9B12-9CB6E57E6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xmlns="" id="{7E033BC3-6F40-4FBE-A456-BF99EDC41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F68BEB0-1A3B-44CC-90DF-B79E36D3BA00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39E96AF-2420-4B3E-8822-34B6DC2A0ACC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9F303BA-BEE1-432E-BD97-B956422AC22F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73D6605-8A79-47B9-B42E-779D5E87C146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E1C3E46-417D-4B3D-B210-2BAA9BFDE63A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57C02D3-A507-4BE7-8EFC-885CB8C83594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xmlns="" id="{EAC1A847-934F-4FFA-ACC7-EAF3F8B8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06FB-4A89-4F05-BEE2-4F0DF4307501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xmlns="" id="{0E1933C0-47C9-4995-BB16-E489E1F5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xmlns="" id="{F4EC43DE-F35A-41E6-8AA7-52B06E8E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F357F34-4054-4726-9454-E6478B738DE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66107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E954002F-F719-482F-B754-96C070C4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AEAFB-44D7-4E73-8857-0AD5C33802AA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CE380621-4371-455C-8860-F5D3D42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DDC7E582-26EF-4B2D-9D45-BAE5E143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A8E21-F0DD-423D-A6C2-769D871050F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22597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5EA7C41C-E41A-40A4-9AC9-4371F60B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6896-90D9-4343-9279-983626F418DA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62BB3D17-021E-41D8-9CB2-73B4D436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B51DC277-ADA4-46BD-A61E-B3745A8A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12678-E306-46EE-AADD-D2CF725B9B0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5916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5EC98C93-2674-4BAB-AB5C-1367C7B6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B1D97D-E96A-4115-9460-AB7B3402DFB1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xmlns="" id="{1A911786-7016-46D6-8FB4-134F350DA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AFAF3E-D048-46F3-B712-A5563B3B56C9}" type="slidenum">
              <a:rPr lang="id-ID" altLang="en-US"/>
              <a:pPr/>
              <a:t>‹#›</a:t>
            </a:fld>
            <a:endParaRPr lang="id-ID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76DE618-16F8-4BFC-AB6E-2825C5925B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0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91B357-6356-4119-9370-E6CF74A01186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42F50E-2514-4626-B420-94615B4DF951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CA67F8-5870-4367-9D6F-9077C0B90000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8057ED-CC7F-4045-9516-D44BEB502576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C441A4EC-77B3-491F-B328-C64D6A490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BACCC095-5013-45E5-8C99-8D6D17404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E7E22490-A716-4874-A496-856B8014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986DD027-FA98-4186-B5EC-B0DF8D2C7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xmlns="" id="{5FEA884C-9967-4E2E-BCEB-F6FB6DC67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728EC20-3DA7-4F4B-8611-4425D2A20823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EDADD7-C797-4ACF-9B84-38652E3CF109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BE0388B-EABA-4B80-96A3-7F656A972759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134C8C6-A835-40C3-99BE-DBAAAFC70454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47661CB-DC40-4E37-9390-8FBC96E62D9C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20105DA-3C97-413E-AD19-512227630306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xmlns="" id="{3788D0D0-C50B-400C-BDBE-BCCDC6081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xmlns="" id="{679714FB-6D84-4912-AF53-C36D7A7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A8E34-E1D5-42FF-960E-595174A723BF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C7B506B1-2543-4966-8951-E8C0FBF3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xmlns="" id="{04F9579C-F616-464A-AF98-C9DF0D1E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3BF307F0-E47F-4C5C-A6DD-F05B3F806C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23926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xmlns="" id="{25F6C221-A91A-42F0-98A7-8E83F9BE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B3B77-6A4B-41F6-BE95-99EE1E300912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BD2450A1-B85E-48CB-AEA5-F4FE8D92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xmlns="" id="{9994C98E-D037-484C-A9DA-C7E6C4BD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8B81B-6A6C-4EC1-9F62-A40A579246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91319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xmlns="" id="{BDA6C792-D8BE-4969-B346-C974A1D6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3C905-9360-4E8D-AB00-C72F755E3B4F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871B6A2C-5732-4C21-83CC-1E2C4EB2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xmlns="" id="{8B4D83EC-1FBA-468D-89B2-D12F1EF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45098-1B57-4668-A27A-1F6F15DB25C6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804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xmlns="" id="{EA50B256-069A-4D31-B338-8FE7B28B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2D2A22-ED90-4FA4-BF93-F6DB41280B86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C019EAF5-1BF5-4988-8FFE-43046B836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2369C-7595-4CD6-A966-2255BFF2BF90}" type="slidenum">
              <a:rPr lang="id-ID" altLang="en-US"/>
              <a:pPr/>
              <a:t>‹#›</a:t>
            </a:fld>
            <a:endParaRPr lang="id-ID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1073D3E5-B4C5-499B-88F9-7F5EB735D1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79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xmlns="" id="{4A92723B-F9A0-4604-BD89-E5D30B1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86009-A16F-48D7-B7C5-DA9451D4AEC0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107ABE-C3CE-441A-A385-0CE39FBB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D5CA0FD6-6710-4F94-8705-6B27974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3DCDA-BBB9-4A30-BBA0-969C41C9AAE6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51226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D0A69411-FC25-41C7-8B6F-5F13B96DC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AA232C08-39F6-44DB-9C84-A051DCF6F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365488AB-639C-4ED5-A23B-DC57B3428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FE4CE2A8-3AC7-46C4-AB15-5A34F7E8B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795D136-8CF2-4AEA-8712-EB777F66873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AA8C75F4-E286-43A2-AE15-F6C6628B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D57644C-DE62-425C-861D-79E93669FD6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xmlns="" id="{1AE05EB7-8EA1-4D6E-8C39-96878AFD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B969993-9BF2-41AA-A599-22CE295FC0F9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xmlns="" id="{68F5B6F0-C057-49D6-9935-85F95CB600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A8885-863C-44A7-8EBC-4D75BCA5F61F}" type="slidenum">
              <a:rPr lang="id-ID" altLang="en-US"/>
              <a:pPr/>
              <a:t>‹#›</a:t>
            </a:fld>
            <a:endParaRPr lang="id-ID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xmlns="" id="{8B38B582-E981-4B08-A960-4C29F3A0D6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511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E325F86B-FAE2-4042-BD43-1612CCE20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9330D80-7A3F-458A-B83D-D56E341A46D3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DD12C0DD-C047-43EB-AD93-4774CA573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A77B51-FDA4-47C6-98EE-7FB3DF2BB710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8A2EBCB3-2963-43A0-B719-B0FF206C8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C5EC09C5-0E77-4A88-BE8A-A17632B29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628C4E7B-611B-4F92-8952-706F88260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xmlns="" id="{65C70C01-B2F1-4A5E-BB3A-678A714B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173F1E4-81CB-4788-86DD-9D41C89D087A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xmlns="" id="{C472B6B1-59B3-4CBC-8A18-03CE7F8DF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FD88DD-115C-4F9C-8F04-109CACBE4D0C}" type="slidenum">
              <a:rPr lang="id-ID" altLang="en-US"/>
              <a:pPr/>
              <a:t>‹#›</a:t>
            </a:fld>
            <a:endParaRPr lang="id-ID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xmlns="" id="{D7B541E4-AF7E-4870-8725-636E04F356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2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xmlns="" id="{D96C4F85-D1CA-4C11-BD5E-4C02EEF8C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xmlns="" id="{478D6F14-B0CA-4CEB-A7BA-5972A748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76" name="Text Placeholder 12">
            <a:extLst>
              <a:ext uri="{FF2B5EF4-FFF2-40B4-BE49-F238E27FC236}">
                <a16:creationId xmlns:a16="http://schemas.microsoft.com/office/drawing/2014/main" xmlns="" id="{168C8917-B1CF-4C1D-9447-B4FFEB1128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7CD5CCE-A693-4C58-8347-8C6AEDC5B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B6573-445B-4419-AA4A-E532462EB515}" type="datetime1">
              <a:rPr lang="id-ID"/>
              <a:pPr>
                <a:defRPr/>
              </a:pPr>
              <a:t>30/05/2022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B50241-01BF-413A-8846-B2F9DE840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163E8F72-FC85-44A7-B42C-D8E5D1172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6F0C57AF-B193-4D45-A32F-A65A25BFD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26F2BE-CC98-4B09-B55F-4C50D414345B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8B3C4E12-EA5B-4A22-973F-D5870A68D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113C8C5-11D5-46A8-BF68-CF257C8EA81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3C7D0B6A-1EBB-4342-9DFB-1141DF9F8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621E7CE9-DBBD-4387-971A-F0167DD4F366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3" r:id="rId4"/>
    <p:sldLayoutId id="2147483764" r:id="rId5"/>
    <p:sldLayoutId id="2147483771" r:id="rId6"/>
    <p:sldLayoutId id="2147483765" r:id="rId7"/>
    <p:sldLayoutId id="2147483772" r:id="rId8"/>
    <p:sldLayoutId id="2147483773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D2877-03A7-4160-A6B6-2185A1D9F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latin typeface="Perpetua" pitchFamily="18" charset="0"/>
              </a:rPr>
              <a:t>Model pengguna (Kognitif)</a:t>
            </a:r>
            <a:endParaRPr lang="id-ID" dirty="0"/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xmlns="" id="{AC5EC738-6E04-4E7F-8816-9DFE813E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C52D7-9728-4614-9811-F2FF39E6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GOMS (</a:t>
            </a:r>
            <a:r>
              <a:rPr lang="en-US" dirty="0"/>
              <a:t>Goals, Operators, Methods, Selection</a:t>
            </a:r>
            <a:r>
              <a:rPr lang="id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535B8-3E39-498D-A5EB-74A8A94918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i="1" dirty="0"/>
              <a:t>M</a:t>
            </a:r>
            <a:r>
              <a:rPr lang="en-US" i="1" dirty="0" err="1"/>
              <a:t>ethods</a:t>
            </a:r>
            <a:r>
              <a:rPr lang="en-US" dirty="0"/>
              <a:t>: </a:t>
            </a:r>
            <a:r>
              <a:rPr lang="en-US" dirty="0" err="1"/>
              <a:t>urutan</a:t>
            </a:r>
            <a:r>
              <a:rPr lang="en-US" dirty="0"/>
              <a:t> operator (</a:t>
            </a:r>
            <a:r>
              <a:rPr lang="en-US" dirty="0" err="1"/>
              <a:t>prosedur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id-ID" dirty="0"/>
              <a:t> </a:t>
            </a:r>
            <a:r>
              <a:rPr lang="fi-FI" dirty="0"/>
              <a:t>menuntaskan suatu tujuan (satu atau lebih)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d-ID" dirty="0"/>
              <a:t>	contoh: Memilih kalimat gerakkan mouse ke awal kata, press mouse, tarik ke akhir kata, lepaskan mouse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Contoh: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sz="2100" dirty="0"/>
              <a:t>GOAL : CLOSE-WINDOW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[select GOAL : USE-MENU-METHOD</a:t>
            </a:r>
          </a:p>
          <a:p>
            <a:pPr marL="1614488" lvl="1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MOVE-MOUSE-TO-FILE-MENU</a:t>
            </a:r>
          </a:p>
          <a:p>
            <a:pPr marL="1614488" lvl="1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PULL-DOWN-FILE-MENU</a:t>
            </a:r>
          </a:p>
          <a:p>
            <a:pPr marL="1614488" lvl="1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CLICK-OVER-CLOSE-OPTION</a:t>
            </a:r>
          </a:p>
          <a:p>
            <a:pPr marL="1614488" lvl="1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dirty="0"/>
              <a:t>GOAL : USE-CTRL-W-METHOD</a:t>
            </a:r>
          </a:p>
          <a:p>
            <a:pPr marL="1614488" lvl="1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/>
              <a:t>PRESS-CONTROL-W-KEYS]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F11249-1FE4-456D-820F-F8950B721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C40500-AAC0-4B07-BB63-70392B6B741E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10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F9E31-CE02-4A22-BCA6-2C6C9D00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GOMS (</a:t>
            </a:r>
            <a:r>
              <a:rPr lang="en-US" dirty="0"/>
              <a:t>Goals, Operators, Methods, Selection</a:t>
            </a:r>
            <a:r>
              <a:rPr lang="id-ID" dirty="0"/>
              <a:t>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84FB67A3-7AA6-4F83-8BCD-69A68A6C36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id-ID" altLang="en-US"/>
          </a:p>
          <a:p>
            <a:pPr eaLnBrk="1" hangingPunct="1"/>
            <a:r>
              <a:rPr lang="id-ID" altLang="en-US" i="1"/>
              <a:t>Selection Rules</a:t>
            </a:r>
            <a:r>
              <a:rPr lang="id-ID" altLang="en-US"/>
              <a:t>: merupakan pilihan terhadap metode yang ada. Secara umum bergantung kepada user dengan melihat kebutuhan, kondisi sistem dan detail tujuan.</a:t>
            </a:r>
          </a:p>
          <a:p>
            <a:pPr eaLnBrk="1" hangingPunct="1"/>
            <a:r>
              <a:rPr lang="id-ID" altLang="en-US"/>
              <a:t>Contoh: dapat menghapus sebuah kata baik dengan cara ctrl-X ataupun melalui menu tertentu.</a:t>
            </a:r>
          </a:p>
          <a:p>
            <a:pPr eaLnBrk="1" hangingPunct="1"/>
            <a:endParaRPr lang="id-ID" altLang="en-US"/>
          </a:p>
          <a:p>
            <a:pPr eaLnBrk="1" hangingPunct="1"/>
            <a:r>
              <a:rPr lang="en-US" altLang="en-US"/>
              <a:t>Rule 1: Gunakan</a:t>
            </a:r>
            <a:r>
              <a:rPr lang="id-ID" altLang="en-US"/>
              <a:t>USE-MENU</a:t>
            </a:r>
            <a:r>
              <a:rPr lang="en-US" altLang="en-US"/>
              <a:t>-METHOD kecuali ada aturan lain</a:t>
            </a:r>
          </a:p>
          <a:p>
            <a:pPr eaLnBrk="1" hangingPunct="1"/>
            <a:r>
              <a:rPr lang="en-US" altLang="en-US"/>
              <a:t>Rule 2: </a:t>
            </a:r>
            <a:r>
              <a:rPr lang="id-ID" altLang="en-US"/>
              <a:t>J</a:t>
            </a:r>
            <a:r>
              <a:rPr lang="en-US" altLang="en-US"/>
              <a:t>ika aplikasi adalah </a:t>
            </a:r>
            <a:r>
              <a:rPr lang="id-ID" altLang="en-US"/>
              <a:t>Game</a:t>
            </a:r>
            <a:r>
              <a:rPr lang="en-US" altLang="en-US"/>
              <a:t>, gunakan </a:t>
            </a:r>
            <a:r>
              <a:rPr lang="id-ID" altLang="en-US"/>
              <a:t>CTRL-W-</a:t>
            </a:r>
            <a:r>
              <a:rPr lang="en-US" altLang="en-US"/>
              <a:t>METHOD </a:t>
            </a:r>
          </a:p>
          <a:p>
            <a:pPr eaLnBrk="1" hangingPunct="1"/>
            <a:endParaRPr lang="id-ID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DB69D6-110F-4A98-BEC1-BC7054BEB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40751-12BE-42F4-BB4C-0D497152E4C2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11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E9F12F5C-F079-45EB-8B0B-F9913B807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Example: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A46CEAA7-05DB-4D74-8A27-98C8F9C03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90700"/>
            <a:ext cx="7772400" cy="463867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*G</a:t>
            </a:r>
            <a:r>
              <a:rPr lang="id-ID" sz="2000" dirty="0"/>
              <a:t>OAL</a:t>
            </a:r>
            <a:r>
              <a:rPr lang="en-GB" sz="2000" dirty="0"/>
              <a:t>: create a Word document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 *  GOAL: create new document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     	  choose new doc icon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	  set font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	  set font size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	  type document text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   GOAL: save document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         SELECT  save icon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		              File then save from menu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         complete save dialogue box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   GOAL:  print document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***         SELECT  print icon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                     File then print from menu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/>
              <a:t>     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xmlns="" id="{7529D3C2-995F-4701-9FA4-C9326205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1603375"/>
            <a:ext cx="11779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Goal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Sub-goal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endParaRPr lang="en-GB" altLang="en-US" sz="2000">
              <a:latin typeface="Tahoma" panose="020B0604030504040204" pitchFamily="34" charset="0"/>
            </a:endParaRP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Sub-goal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Su</a:t>
            </a:r>
            <a:r>
              <a:rPr lang="id-ID" altLang="en-US" sz="2000">
                <a:latin typeface="Tahoma" panose="020B0604030504040204" pitchFamily="34" charset="0"/>
              </a:rPr>
              <a:t>b</a:t>
            </a:r>
            <a:r>
              <a:rPr lang="en-GB" altLang="en-US" sz="2000">
                <a:latin typeface="Tahoma" panose="020B0604030504040204" pitchFamily="34" charset="0"/>
              </a:rPr>
              <a:t>-goal</a:t>
            </a:r>
          </a:p>
          <a:p>
            <a:pPr eaLnBrk="1" hangingPunct="1"/>
            <a:r>
              <a:rPr lang="en-GB" altLang="en-US" sz="2000">
                <a:latin typeface="Tahoma" panose="020B0604030504040204" pitchFamily="34" charset="0"/>
              </a:rPr>
              <a:t>Operator</a:t>
            </a:r>
          </a:p>
          <a:p>
            <a:pPr eaLnBrk="1" hangingPunct="1"/>
            <a:r>
              <a:rPr lang="id-ID" altLang="en-US" sz="2000">
                <a:latin typeface="Tahoma" panose="020B0604030504040204" pitchFamily="34" charset="0"/>
              </a:rPr>
              <a:t>O</a:t>
            </a:r>
            <a:r>
              <a:rPr lang="en-GB" altLang="en-US" sz="2000">
                <a:latin typeface="Tahoma" panose="020B0604030504040204" pitchFamily="34" charset="0"/>
              </a:rPr>
              <a:t>perator</a:t>
            </a:r>
          </a:p>
          <a:p>
            <a:pPr eaLnBrk="1" hangingPunct="1"/>
            <a:endParaRPr lang="en-GB" altLang="en-US" sz="2000">
              <a:latin typeface="Tahoma" panose="020B0604030504040204" pitchFamily="34" charset="0"/>
            </a:endParaRPr>
          </a:p>
          <a:p>
            <a:pPr eaLnBrk="1" hangingPunct="1"/>
            <a:endParaRPr lang="en-GB" altLang="en-US" sz="2000">
              <a:latin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F305E8-AF22-407B-B8D7-CAFA5A21E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15C085-00DF-48AE-B9E0-A0CA283228A5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12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>
            <a:extLst>
              <a:ext uri="{FF2B5EF4-FFF2-40B4-BE49-F238E27FC236}">
                <a16:creationId xmlns:a16="http://schemas.microsoft.com/office/drawing/2014/main" xmlns="" id="{7EBCEA90-C6CD-4823-9F9B-C6B572B94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xmlns="" id="{0F5A3980-0351-4DA0-8C9E-CF9F4347E26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5750" y="265113"/>
          <a:ext cx="7858125" cy="64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4828571" imgH="4382112" progId="Paint.Picture">
                  <p:embed/>
                </p:oleObj>
              </mc:Choice>
              <mc:Fallback>
                <p:oleObj name="Bitmap Image" r:id="rId3" imgW="4828571" imgH="438211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5113"/>
                        <a:ext cx="7858125" cy="641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C19F28-A5D8-4719-A832-885FE1212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C6E012-3B13-4F3C-A89B-D24B60CB0470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13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14E53-7622-4E8D-B5E9-36B3B99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ANALISIS GOMS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2A7F61F6-7621-4017-B794-7BD88A53EC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id-ID" altLang="en-US"/>
              <a:t>Terdiri dari satu </a:t>
            </a:r>
            <a:r>
              <a:rPr lang="id-ID" altLang="en-US" i="1"/>
              <a:t>tujuan </a:t>
            </a:r>
            <a:r>
              <a:rPr lang="id-ID" altLang="en-US"/>
              <a:t>tingkat tinggi yang di dekomposisi menjadi deretan </a:t>
            </a:r>
            <a:r>
              <a:rPr lang="id-ID" altLang="en-US" i="1"/>
              <a:t>unit</a:t>
            </a:r>
            <a:r>
              <a:rPr lang="id-ID" altLang="en-US"/>
              <a:t> tugas (task).</a:t>
            </a:r>
          </a:p>
          <a:p>
            <a:pPr eaLnBrk="1" hangingPunct="1"/>
            <a:r>
              <a:rPr lang="id-ID" altLang="en-US"/>
              <a:t>Kemudian di dekomposisi lagi sampai pada level operator dasar.</a:t>
            </a:r>
          </a:p>
          <a:p>
            <a:pPr eaLnBrk="1" hangingPunct="1"/>
            <a:endParaRPr lang="id-ID" altLang="en-US"/>
          </a:p>
          <a:p>
            <a:pPr eaLnBrk="1" hangingPunct="1"/>
            <a:r>
              <a:rPr lang="id-ID" altLang="en-US"/>
              <a:t>Dekomposisi tujuan dan unit memerlukan pemahaman terhadap strategi pemecahan masalah oleh user dan domain aplikasi secara detail.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6FE97A-7AA0-4A36-91D0-FB538EBA4E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38953-A446-4C52-9593-642DE0306855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14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1253C-DC5E-4700-A40D-DE662891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Manfaat-manfaat goms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F0231DF6-DCA1-456E-B926-AAC58F6EC7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id-ID" altLang="en-US"/>
              <a:t>Analisis struktur tujuan GOMS digunakan untuk </a:t>
            </a:r>
            <a:r>
              <a:rPr lang="id-ID" altLang="en-US" i="1">
                <a:solidFill>
                  <a:srgbClr val="FF0000"/>
                </a:solidFill>
              </a:rPr>
              <a:t>mengukur kinerja</a:t>
            </a:r>
            <a:r>
              <a:rPr lang="id-ID" altLang="en-US"/>
              <a:t>.</a:t>
            </a:r>
          </a:p>
          <a:p>
            <a:pPr eaLnBrk="1" hangingPunct="1"/>
            <a:r>
              <a:rPr lang="id-ID" altLang="en-US"/>
              <a:t>Kedalaman tumpukan struktur tujuan digunakan untuk </a:t>
            </a:r>
            <a:r>
              <a:rPr lang="id-ID" altLang="en-US" i="1">
                <a:solidFill>
                  <a:srgbClr val="FF0000"/>
                </a:solidFill>
              </a:rPr>
              <a:t>meng-estimasi kebutuhan memori jangka pendek</a:t>
            </a:r>
            <a:r>
              <a:rPr lang="id-ID" altLang="en-US"/>
              <a:t>.</a:t>
            </a:r>
          </a:p>
          <a:p>
            <a:pPr eaLnBrk="1" hangingPunct="1"/>
            <a:r>
              <a:rPr lang="id-ID" altLang="en-US"/>
              <a:t>Pemilihan dapat diuji keakuratannya dengan </a:t>
            </a:r>
            <a:r>
              <a:rPr lang="id-ID" altLang="en-US" i="1">
                <a:solidFill>
                  <a:srgbClr val="FF0000"/>
                </a:solidFill>
              </a:rPr>
              <a:t>jejak user dan perubahan respons</a:t>
            </a:r>
            <a:r>
              <a:rPr lang="id-ID" altLang="en-US"/>
              <a:t>.</a:t>
            </a:r>
          </a:p>
          <a:p>
            <a:pPr eaLnBrk="1" hangingPunct="1"/>
            <a:r>
              <a:rPr lang="id-ID" altLang="en-US" i="1">
                <a:solidFill>
                  <a:srgbClr val="FF0000"/>
                </a:solidFill>
              </a:rPr>
              <a:t>Mendeskripsikan</a:t>
            </a:r>
            <a:r>
              <a:rPr lang="id-ID" altLang="en-US"/>
              <a:t> bagaimana seorang user yang ahli melakukan pekerjaannya.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8765B0-E438-45A5-A2C4-9F4B2872F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730DE3-AC6E-46B6-8F1B-6590BF6130FA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15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BD9F2EC1-CF16-45BF-9F1F-92BB32CBA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KLM (Keystroke Level Model)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58FEF6E7-F324-44EE-A969-6EF5BFFDF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2397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KLM </a:t>
            </a:r>
            <a:r>
              <a:rPr lang="en-US" sz="2800" dirty="0" err="1"/>
              <a:t>ditujukan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unit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interaksi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eksekusi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20 </a:t>
            </a:r>
            <a:r>
              <a:rPr lang="en-US" sz="2800" dirty="0" err="1"/>
              <a:t>detik</a:t>
            </a:r>
            <a:r>
              <a:rPr lang="en-US" sz="2800" dirty="0"/>
              <a:t>.  </a:t>
            </a:r>
            <a:r>
              <a:rPr lang="en-US" sz="2800" dirty="0" err="1"/>
              <a:t>Contohnya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search and replace,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(font)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kata</a:t>
            </a:r>
            <a:r>
              <a:rPr lang="id-ID" sz="28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KLM </a:t>
            </a:r>
            <a:r>
              <a:rPr lang="en-US" sz="2800" dirty="0" err="1"/>
              <a:t>mengasumsikan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yang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pecah-pecah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(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GOMS) </a:t>
            </a:r>
            <a:r>
              <a:rPr lang="en-US" sz="2800" dirty="0" err="1"/>
              <a:t>sebelum</a:t>
            </a:r>
            <a:r>
              <a:rPr lang="en-US" sz="2800" dirty="0"/>
              <a:t> user </a:t>
            </a:r>
            <a:r>
              <a:rPr lang="en-US" sz="2800" dirty="0" err="1"/>
              <a:t>berupaya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mengekspresikannya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model</a:t>
            </a:r>
            <a:r>
              <a:rPr lang="id-ID" sz="2800" dirty="0"/>
              <a:t>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51E420-47C4-481A-BBDB-C9FEA0029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1312F1-6795-4D85-AEAE-2F8A64C993EC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16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83BE7E07-3FD1-438C-B4A1-E94511F5E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Model KLM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7F34B19C-0E6E-46D8-B18E-63366D04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29600" cy="5000625"/>
          </a:xfrm>
        </p:spPr>
        <p:txBody>
          <a:bodyPr>
            <a:normAutofit lnSpcReduction="10000"/>
          </a:bodyPr>
          <a:lstStyle/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K	</a:t>
            </a:r>
            <a:r>
              <a:rPr lang="en-US" b="1" u="sng" dirty="0"/>
              <a:t>k</a:t>
            </a:r>
            <a:r>
              <a:rPr lang="en-US" dirty="0"/>
              <a:t>eystroke,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keyboard,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shift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B	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mouse (mouse </a:t>
            </a:r>
            <a:r>
              <a:rPr lang="en-US" b="1" u="sng" dirty="0"/>
              <a:t>b</a:t>
            </a:r>
            <a:r>
              <a:rPr lang="en-US" dirty="0"/>
              <a:t>utton)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P	</a:t>
            </a:r>
            <a:r>
              <a:rPr lang="en-US" b="1" u="sng" dirty="0"/>
              <a:t>p</a:t>
            </a:r>
            <a:r>
              <a:rPr lang="en-US" dirty="0"/>
              <a:t>ointing, </a:t>
            </a:r>
            <a:r>
              <a:rPr lang="en-US" dirty="0" err="1"/>
              <a:t>menggerakkan</a:t>
            </a:r>
            <a:r>
              <a:rPr lang="en-US" dirty="0"/>
              <a:t> mouse (</a:t>
            </a:r>
            <a:r>
              <a:rPr lang="en-US" dirty="0" err="1"/>
              <a:t>atau</a:t>
            </a:r>
            <a:r>
              <a:rPr lang="en-US" dirty="0"/>
              <a:t> device lain)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target </a:t>
            </a:r>
            <a:r>
              <a:rPr lang="en-US" dirty="0" err="1"/>
              <a:t>lokasi</a:t>
            </a:r>
            <a:endParaRPr lang="en-US" dirty="0"/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H	</a:t>
            </a:r>
            <a:r>
              <a:rPr lang="en-US" b="1" u="sng" dirty="0"/>
              <a:t>h</a:t>
            </a:r>
            <a:r>
              <a:rPr lang="en-US" dirty="0"/>
              <a:t>oming,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mouse </a:t>
            </a:r>
            <a:r>
              <a:rPr lang="en-US" dirty="0" err="1"/>
              <a:t>dan</a:t>
            </a:r>
            <a:r>
              <a:rPr lang="en-US" dirty="0"/>
              <a:t> keyboard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D	</a:t>
            </a:r>
            <a:r>
              <a:rPr lang="en-US" b="1" u="sng" dirty="0"/>
              <a:t>d</a:t>
            </a:r>
            <a:r>
              <a:rPr lang="en-US" dirty="0"/>
              <a:t>rawing,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mouse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M	</a:t>
            </a:r>
            <a:r>
              <a:rPr lang="en-US" b="1" u="sng" dirty="0"/>
              <a:t>m</a:t>
            </a:r>
            <a:r>
              <a:rPr lang="en-US" dirty="0"/>
              <a:t>ental,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R	system </a:t>
            </a:r>
            <a:r>
              <a:rPr lang="en-US" b="1" u="sng" dirty="0"/>
              <a:t>r</a:t>
            </a:r>
            <a:r>
              <a:rPr lang="en-US" dirty="0"/>
              <a:t>esponse,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F2929-BB1F-44E3-A296-FB2F51790E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4F1C65-2FFF-4786-B48A-3455BDD13C1B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17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xmlns="" id="{11E2CE48-9CD1-4BA3-8B99-E175A046E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Waktu Eksekusi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xmlns="" id="{3DB12529-383A-4F28-A1A8-6A65A9156F0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3525" y="1547813"/>
          <a:ext cx="8501063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5087060" imgH="2657846" progId="Paint.Picture">
                  <p:embed/>
                </p:oleObj>
              </mc:Choice>
              <mc:Fallback>
                <p:oleObj name="Bitmap Image" r:id="rId3" imgW="5087060" imgH="265784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547813"/>
                        <a:ext cx="8501063" cy="444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F46E8A-B59F-4E68-A486-003ADF924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B31F64-673F-48DC-94A9-D907031F2B15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18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33FD599D-D0B3-415B-9525-75B86495A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Edit Karakter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B5694FE4-43CF-43F4-93C2-78533E7DE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9144000" cy="4411662"/>
          </a:xfrm>
        </p:spPr>
        <p:txBody>
          <a:bodyPr/>
          <a:lstStyle/>
          <a:p>
            <a:pPr marL="571500" indent="-392113" eaLnBrk="1" hangingPunct="1">
              <a:lnSpc>
                <a:spcPct val="90000"/>
              </a:lnSpc>
            </a:pPr>
            <a:r>
              <a:rPr lang="en-US" altLang="en-US" sz="2800"/>
              <a:t>Move hand to mouse			</a:t>
            </a:r>
            <a:r>
              <a:rPr lang="en-US" altLang="en-US" sz="2800" b="1"/>
              <a:t>H</a:t>
            </a:r>
            <a:r>
              <a:rPr lang="en-US" altLang="en-US" sz="2800"/>
              <a:t>[mouse]</a:t>
            </a:r>
          </a:p>
          <a:p>
            <a:pPr marL="571500" indent="-392113" eaLnBrk="1" hangingPunct="1">
              <a:lnSpc>
                <a:spcPct val="90000"/>
              </a:lnSpc>
            </a:pPr>
            <a:r>
              <a:rPr lang="en-US" altLang="en-US" sz="2800"/>
              <a:t>position mouse after bad character	</a:t>
            </a:r>
            <a:r>
              <a:rPr lang="en-US" altLang="en-US" sz="2800" b="1"/>
              <a:t>PB</a:t>
            </a:r>
            <a:r>
              <a:rPr lang="en-US" altLang="en-US" sz="2800"/>
              <a:t>[LEFT]</a:t>
            </a:r>
          </a:p>
          <a:p>
            <a:pPr marL="571500" indent="-392113" eaLnBrk="1" hangingPunct="1">
              <a:lnSpc>
                <a:spcPct val="90000"/>
              </a:lnSpc>
            </a:pPr>
            <a:r>
              <a:rPr lang="en-US" altLang="en-US" sz="2800"/>
              <a:t>return to keyboard				</a:t>
            </a:r>
            <a:r>
              <a:rPr lang="en-US" altLang="en-US" sz="2800" b="1"/>
              <a:t>H</a:t>
            </a:r>
            <a:r>
              <a:rPr lang="en-US" altLang="en-US" sz="2800"/>
              <a:t>[keyboard]</a:t>
            </a:r>
          </a:p>
          <a:p>
            <a:pPr marL="571500" indent="-392113" eaLnBrk="1" hangingPunct="1">
              <a:lnSpc>
                <a:spcPct val="90000"/>
              </a:lnSpc>
            </a:pPr>
            <a:r>
              <a:rPr lang="en-US" altLang="en-US" sz="2800"/>
              <a:t>delete character				</a:t>
            </a:r>
            <a:r>
              <a:rPr lang="en-US" altLang="en-US" sz="2800" b="1"/>
              <a:t>MK</a:t>
            </a:r>
            <a:r>
              <a:rPr lang="en-US" altLang="en-US" sz="2800"/>
              <a:t>[DELETE]</a:t>
            </a:r>
          </a:p>
          <a:p>
            <a:pPr marL="571500" indent="-392113" eaLnBrk="1" hangingPunct="1">
              <a:lnSpc>
                <a:spcPct val="90000"/>
              </a:lnSpc>
            </a:pPr>
            <a:r>
              <a:rPr lang="en-US" altLang="en-US" sz="2800"/>
              <a:t>type correction				</a:t>
            </a:r>
            <a:r>
              <a:rPr lang="en-US" altLang="en-US" sz="2800" b="1"/>
              <a:t>K</a:t>
            </a:r>
            <a:r>
              <a:rPr lang="en-US" altLang="en-US" sz="2800"/>
              <a:t>[char]</a:t>
            </a:r>
          </a:p>
          <a:p>
            <a:pPr marL="571500" indent="-392113" eaLnBrk="1" hangingPunct="1">
              <a:lnSpc>
                <a:spcPct val="90000"/>
              </a:lnSpc>
            </a:pPr>
            <a:r>
              <a:rPr lang="en-US" altLang="en-US" sz="2800"/>
              <a:t>reposition insertion point			</a:t>
            </a:r>
            <a:r>
              <a:rPr lang="en-US" altLang="en-US" sz="2800" b="1"/>
              <a:t>H</a:t>
            </a:r>
            <a:r>
              <a:rPr lang="en-US" altLang="en-US" sz="2800"/>
              <a:t> [mouse] 								</a:t>
            </a:r>
            <a:r>
              <a:rPr lang="en-US" altLang="en-US" sz="2800" b="1"/>
              <a:t>MPB</a:t>
            </a:r>
            <a:r>
              <a:rPr lang="en-US" altLang="en-US" sz="2800"/>
              <a:t>[LEFT]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487757-2CCF-480F-8896-ECF743004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EE88EE-7D19-4C6A-8251-7841C733B85C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19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CA90B-F0C5-449C-B578-449FABAA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Model kognitif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4DA1B9-7980-469E-8642-7E493D2037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pemodelan kognitif memperkirakan pikir dan reaksi.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adalah sebuah model yang di rancang  dari </a:t>
            </a:r>
            <a:r>
              <a:rPr lang="sv-SE" dirty="0"/>
              <a:t>cara kerja user,</a:t>
            </a:r>
            <a:r>
              <a:rPr lang="id-ID" dirty="0"/>
              <a:t>untuk mengetahui bagaimana user akan berinteraksi dengan interface.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adalah model yang berhubungan dengan sistem interaktif dimana akan memodelkan aspek pengguna, seperti pemahaman, tujuan dan pemrosesan.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mempunyai beragam dalam level representasi 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id-ID" dirty="0"/>
              <a:t>	rencana dan pemecahan masalah tingkat tinggi, sampai ke aksi motorik tingkat rendah (mis: keypress)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F3E662-C2FC-451C-AD8A-BF653679C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208BD8-8429-4EEA-B9C1-B6EA05E150AE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2324ADC9-AE8A-4BAC-98BF-7B120E5E4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Total Waktu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xmlns="" id="{1084014D-DE4B-4C32-9F87-959C8BE6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435225"/>
            <a:ext cx="82105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EXECUTE	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=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R</a:t>
            </a:r>
            <a:endParaRPr lang="en-US" altLang="en-US" sz="32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		= 2t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+ 2t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+ 3t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+ 0 + 2t</a:t>
            </a:r>
            <a:r>
              <a:rPr lang="en-US" altLang="en-US" sz="3200" baseline="-30000">
                <a:latin typeface="Century Schoolbook" panose="020406040505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200">
                <a:latin typeface="Century Schoolbook" panose="02040604050505020304" pitchFamily="18" charset="0"/>
                <a:cs typeface="Times New Roman" panose="02020603050405020304" pitchFamily="18" charset="0"/>
              </a:rPr>
              <a:t> + 0</a:t>
            </a:r>
          </a:p>
          <a:p>
            <a:pPr eaLnBrk="1" hangingPunct="1"/>
            <a:endParaRPr lang="en-US" altLang="en-US" sz="320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A39918-2AB5-47EC-9E8E-A041BCAE6C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49C713-FF0C-431D-B196-930550E1CB96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20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E67C8D6F-A1B1-4B47-8BC4-375698A5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077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Example</a:t>
            </a:r>
            <a:endParaRPr lang="en-GB" altLang="en-US" sz="24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24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24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xmlns="" id="{E88694DA-C4DE-4AA9-88A3-D2E103CA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14463"/>
            <a:ext cx="5029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GOAL: ICONISE-WINDOW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[select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  GOAL: USE-CLOSE-METHOD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  .     MOVE-MOUSE-TO-WINDOW-HEADER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  .     POP-UP-MENU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  .     CLICK-OVER-CLOSE-OPTION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  GOAL: USE-L7-METHOD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        PRESS-L7-KEY]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xmlns="" id="{549D2A0F-ADC8-4D0C-A8B0-72F8EF73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14663"/>
            <a:ext cx="290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entury Schoolbook" panose="02040604050505020304" pitchFamily="18" charset="0"/>
              </a:rPr>
              <a:t>assume hand starts on mouse</a:t>
            </a:r>
          </a:p>
        </p:txBody>
      </p:sp>
      <p:grpSp>
        <p:nvGrpSpPr>
          <p:cNvPr id="32773" name="Group 5">
            <a:extLst>
              <a:ext uri="{FF2B5EF4-FFF2-40B4-BE49-F238E27FC236}">
                <a16:creationId xmlns:a16="http://schemas.microsoft.com/office/drawing/2014/main" xmlns="" id="{D80ECFEA-6054-483B-9235-1D15673DDCF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548063"/>
            <a:ext cx="4114800" cy="2286000"/>
            <a:chOff x="3024" y="2160"/>
            <a:chExt cx="2592" cy="1440"/>
          </a:xfrm>
        </p:grpSpPr>
        <p:sp>
          <p:nvSpPr>
            <p:cNvPr id="32775" name="Text Box 6">
              <a:extLst>
                <a:ext uri="{FF2B5EF4-FFF2-40B4-BE49-F238E27FC236}">
                  <a16:creationId xmlns:a16="http://schemas.microsoft.com/office/drawing/2014/main" xmlns="" id="{FFDD547D-224C-4C8B-8308-B933BF1B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160"/>
              <a:ext cx="1344" cy="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Times New Roman" panose="02020603050405020304" pitchFamily="18" charset="0"/>
                </a:rPr>
                <a:t>USE-CLOSE-METHOD</a:t>
              </a: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P[to menu]          1.1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B[LEFT down]   0.1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M                        1.35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P[to option]         1.1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B[LEFT up]        0.1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Total              3.75 secs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2776" name="Text Box 7">
              <a:extLst>
                <a:ext uri="{FF2B5EF4-FFF2-40B4-BE49-F238E27FC236}">
                  <a16:creationId xmlns:a16="http://schemas.microsoft.com/office/drawing/2014/main" xmlns="" id="{C195AE46-7357-4B06-B71B-C5C9B91D0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248" cy="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>
                  <a:latin typeface="Times New Roman" panose="02020603050405020304" pitchFamily="18" charset="0"/>
                </a:rPr>
                <a:t>USE-L7-METHOD</a:t>
              </a:r>
              <a:r>
                <a:rPr lang="en-US" altLang="en-US" sz="1400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H[to kbd]    0.40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M                1.35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K[L7 key]   0.28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Total        2.03 secs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2777" name="Line 8">
              <a:extLst>
                <a:ext uri="{FF2B5EF4-FFF2-40B4-BE49-F238E27FC236}">
                  <a16:creationId xmlns:a16="http://schemas.microsoft.com/office/drawing/2014/main" xmlns="" id="{05E4D293-A600-43D8-95AB-44164A21E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2778" name="Line 9">
              <a:extLst>
                <a:ext uri="{FF2B5EF4-FFF2-40B4-BE49-F238E27FC236}">
                  <a16:creationId xmlns:a16="http://schemas.microsoft.com/office/drawing/2014/main" xmlns="" id="{B5C51E1F-17CA-489D-B498-960E1173D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60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2779" name="Line 10">
              <a:extLst>
                <a:ext uri="{FF2B5EF4-FFF2-40B4-BE49-F238E27FC236}">
                  <a16:creationId xmlns:a16="http://schemas.microsoft.com/office/drawing/2014/main" xmlns="" id="{4C5DFFDD-2C3B-42CB-B217-5C6AEE994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2780" name="Line 11">
              <a:extLst>
                <a:ext uri="{FF2B5EF4-FFF2-40B4-BE49-F238E27FC236}">
                  <a16:creationId xmlns:a16="http://schemas.microsoft.com/office/drawing/2014/main" xmlns="" id="{618C24F3-F279-404D-9357-DA4569DE3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0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36425C0E-A7A3-40E9-80E3-A103C1D0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0EFC9A-2D40-4A09-9CF5-3A1FE0827637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21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79E43-F0B9-4EF2-AA06-7A29EDDB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3200" dirty="0">
                <a:cs typeface="Arabic Typesetting" pitchFamily="66" charset="-78"/>
              </a:rPr>
              <a:t>Pemodelan Kognitif</a:t>
            </a:r>
            <a:endParaRPr lang="id-ID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1396C0DC-E95C-4665-BDD5-EAAC8E2293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endParaRPr lang="id-ID" altLang="en-US" sz="2500" dirty="0">
              <a:cs typeface="Arabic Typesetting" panose="03020402040406030203" pitchFamily="66" charset="-78"/>
            </a:endParaRP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id-ID" altLang="en-US" sz="2500" dirty="0">
                <a:cs typeface="Arabic Typesetting" panose="03020402040406030203" pitchFamily="66" charset="-78"/>
              </a:rPr>
              <a:t>MHP (Model Human Processor)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id-ID" altLang="en-US" sz="2500" dirty="0">
              <a:cs typeface="Arabic Typesetting" panose="03020402040406030203" pitchFamily="66" charset="-78"/>
            </a:endParaRP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id-ID" altLang="en-US" sz="2500" dirty="0">
                <a:cs typeface="Arabic Typesetting" panose="03020402040406030203" pitchFamily="66" charset="-78"/>
              </a:rPr>
              <a:t>GOMS (Goals, Operators, Methods and Selections)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id-ID" altLang="en-US" sz="2500" dirty="0">
              <a:cs typeface="Arabic Typesetting" panose="03020402040406030203" pitchFamily="66" charset="-78"/>
            </a:endParaRP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id-ID" altLang="en-US" sz="2500" dirty="0" smtClean="0">
                <a:cs typeface="Arabic Typesetting" panose="03020402040406030203" pitchFamily="66" charset="-78"/>
              </a:rPr>
              <a:t>KLM </a:t>
            </a:r>
            <a:r>
              <a:rPr lang="id-ID" altLang="en-US" sz="2500" dirty="0">
                <a:cs typeface="Arabic Typesetting" panose="03020402040406030203" pitchFamily="66" charset="-78"/>
              </a:rPr>
              <a:t>(Keystroke Level Model)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BDF55E-1F3E-4591-A6C3-C613C0EB7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D4011B-28E6-482C-B5C2-C6F5ED10DC50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3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812DC-977F-4240-BDF7-73AA016A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200" dirty="0"/>
              <a:t>Model Human Processor (MHP)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E51746-36A0-43E9-9A3D-174A7B953E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630238" lvl="1" indent="-630238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sz="2200" dirty="0"/>
              <a:t>Dari Card,Moran, dan Newell (1980an)</a:t>
            </a:r>
          </a:p>
          <a:p>
            <a:pPr marL="360363" lvl="1" indent="-3603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2200" dirty="0"/>
              <a:t>adalah model yang </a:t>
            </a:r>
            <a:r>
              <a:rPr lang="nb-NO" sz="2200" dirty="0"/>
              <a:t>menganggap manusia sebagai sistem pemrosesan</a:t>
            </a:r>
            <a:r>
              <a:rPr lang="id-ID" sz="2200" dirty="0"/>
              <a:t> informasi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id-ID" sz="2200" dirty="0"/>
          </a:p>
          <a:p>
            <a:pPr marL="0" lvl="1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sz="2200" i="1" dirty="0"/>
              <a:t>Komponen MHP:</a:t>
            </a:r>
          </a:p>
          <a:p>
            <a:pPr marL="360363" lvl="1" indent="-3603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t-IT" sz="2200" dirty="0"/>
              <a:t>kumpulan memori dan pemrosesan bersama</a:t>
            </a:r>
          </a:p>
          <a:p>
            <a:pPr marL="360363" lvl="1" indent="-3603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2200" dirty="0"/>
              <a:t>kumpulan Prinsip Operasi</a:t>
            </a:r>
          </a:p>
          <a:p>
            <a:pPr marL="360363" lvl="1" indent="-3603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2200" dirty="0"/>
              <a:t>model diskrit dan berurutan</a:t>
            </a:r>
          </a:p>
          <a:p>
            <a:pPr marL="360363" lvl="1" indent="-3603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2200" dirty="0"/>
              <a:t>setiap tahapan mempunyai karakteristik waktu</a:t>
            </a:r>
          </a:p>
          <a:p>
            <a:pPr marL="360363" lvl="1" indent="-360363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sz="2200" dirty="0"/>
              <a:t>	(tambahkan waktu tiap tahapan untuk memperoleh total waktu kerja)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4A3848-09AD-4E92-A19E-7527A1F0B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BDFF43-FC29-4D20-884F-80614E6B99D0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4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FEDB5-C6C6-4C0C-80BD-22F416BC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Model kognitif - subsystem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048DB35C-0739-4D0B-B965-6FB112B668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360363" indent="-360363" eaLnBrk="1" hangingPunct="1"/>
            <a:endParaRPr lang="id-ID" altLang="en-US" sz="3200"/>
          </a:p>
          <a:p>
            <a:pPr marL="360363" indent="-360363" eaLnBrk="1" hangingPunct="1"/>
            <a:r>
              <a:rPr lang="nl-NL" altLang="en-US" sz="3200"/>
              <a:t>Per</a:t>
            </a:r>
            <a:r>
              <a:rPr lang="id-ID" altLang="en-US" sz="3200"/>
              <a:t>sepsi </a:t>
            </a:r>
          </a:p>
          <a:p>
            <a:pPr marL="360363" indent="-360363" eaLnBrk="1" hangingPunct="1"/>
            <a:endParaRPr lang="id-ID" altLang="en-US" sz="3200"/>
          </a:p>
          <a:p>
            <a:pPr marL="360363" indent="-360363" eaLnBrk="1" hangingPunct="1"/>
            <a:r>
              <a:rPr lang="nl-NL" altLang="en-US" sz="3200"/>
              <a:t>Kognitif</a:t>
            </a:r>
            <a:endParaRPr lang="id-ID" altLang="en-US" sz="3200"/>
          </a:p>
          <a:p>
            <a:pPr marL="360363" indent="-360363" eaLnBrk="1" hangingPunct="1"/>
            <a:endParaRPr lang="id-ID" altLang="en-US" sz="3200"/>
          </a:p>
          <a:p>
            <a:pPr marL="360363" indent="-360363" eaLnBrk="1" hangingPunct="1"/>
            <a:r>
              <a:rPr lang="nl-NL" altLang="en-US" sz="3200"/>
              <a:t>Motorik</a:t>
            </a:r>
            <a:endParaRPr lang="id-ID" alt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AB84A2-EB25-40DF-8EA5-025234DC3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6A0146-E616-4210-8698-CC5AEF9FD979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4B0FE-CD56-4636-9E46-4DFC05B5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Model kognitif – sistem persepsi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F1462A9F-A4EC-4ED7-932A-9319746F72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id-ID" altLang="en-US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it-IT" altLang="en-US"/>
              <a:t>terdiri atas banyak sensor dan memori pendukung.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id-ID" altLang="en-US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id-ID" altLang="en-US"/>
              <a:t>memori terpenting adalah pada penyimpanan visual dan audio image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id-ID" altLang="en-US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sv-SE" altLang="en-US"/>
              <a:t>menunda output sistem sensor ketika sedang</a:t>
            </a:r>
            <a:r>
              <a:rPr lang="id-ID" altLang="en-US"/>
              <a:t> dikodekan (simbolik)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id-ID" altLang="en-US"/>
          </a:p>
          <a:p>
            <a:pPr eaLnBrk="1" hangingPunct="1"/>
            <a:endParaRPr lang="id-ID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09A99D-F4DF-4DEB-9C05-70089E670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29D61A-256F-45C6-950C-9D4F7AF028FD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818EF-1071-4E88-AA31-191FDA10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Model kognitif- sistem kognitif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CFC21-24F2-4196-B8AB-2B70F5A0E3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t-IT" dirty="0"/>
              <a:t>Menerima kode</a:t>
            </a:r>
            <a:r>
              <a:rPr lang="id-ID" dirty="0"/>
              <a:t>-kode</a:t>
            </a:r>
            <a:r>
              <a:rPr lang="it-IT" dirty="0"/>
              <a:t> simbolik (informasi) dari penyimpanan</a:t>
            </a:r>
            <a:r>
              <a:rPr lang="id-ID" dirty="0"/>
              <a:t> </a:t>
            </a:r>
            <a:r>
              <a:rPr lang="pt-BR" dirty="0"/>
              <a:t>sensor image pada memori kerja-nya.</a:t>
            </a:r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Menggunakannya dengan informasi (yang telah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long term memory </a:t>
            </a:r>
            <a:r>
              <a:rPr lang="en-US" dirty="0" err="1"/>
              <a:t>untuk</a:t>
            </a:r>
            <a:r>
              <a:rPr lang="id-ID" dirty="0"/>
              <a:t> memutuskan aksi/respon.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id-ID" dirty="0"/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8C4223-CA26-44F3-8820-69B0383AA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E07359-E396-4100-B495-D6F81B70C5D9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7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D8CD0-6AEF-468B-B056-DFF5BA1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Model kognitif- sistem motorik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681CD6-AFFC-4C57-A382-47E1211EF5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M</a:t>
            </a:r>
            <a:r>
              <a:rPr lang="nl-NL" dirty="0"/>
              <a:t>asing-masing</a:t>
            </a:r>
            <a:r>
              <a:rPr lang="id-ID" dirty="0"/>
              <a:t> memiliki prosessor dan memori</a:t>
            </a:r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I</a:t>
            </a:r>
            <a:r>
              <a:rPr lang="fi-FI" dirty="0"/>
              <a:t>si memori kerja menyulut aksi yang tersimpan dalam</a:t>
            </a:r>
            <a:r>
              <a:rPr lang="id-ID" dirty="0"/>
              <a:t> long-term memory</a:t>
            </a:r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  <a:p>
            <a:pPr marL="360363" indent="-36036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id-ID" dirty="0"/>
              <a:t>Menjalankan response yang sesuai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1C8BCB-F189-4B89-85DF-6DBCC82A7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9C1DD0-CFC4-48BC-BE65-D1452FCDDC96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8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94660-18D9-4D4B-A684-5DD979C2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/>
              <a:t>GOMS (</a:t>
            </a:r>
            <a:r>
              <a:rPr lang="en-US" dirty="0"/>
              <a:t>Goals, Operators, Methods, Selection</a:t>
            </a:r>
            <a:r>
              <a:rPr lang="id-ID" dirty="0"/>
              <a:t>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750F0C54-4FB9-4511-878B-0756AE1F6B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id-ID" altLang="en-US"/>
          </a:p>
          <a:p>
            <a:pPr eaLnBrk="1" hangingPunct="1"/>
            <a:r>
              <a:rPr lang="id-ID" altLang="en-US" i="1"/>
              <a:t>Goal / Tujuan </a:t>
            </a:r>
            <a:r>
              <a:rPr lang="id-ID" altLang="en-US"/>
              <a:t>: status terakhir yang ingin dicapai, </a:t>
            </a:r>
            <a:r>
              <a:rPr lang="fi-FI" altLang="en-US"/>
              <a:t>kemudian uraikan dalam sub tujuan.</a:t>
            </a:r>
          </a:p>
          <a:p>
            <a:pPr eaLnBrk="1" hangingPunct="1"/>
            <a:endParaRPr lang="id-ID" altLang="en-US"/>
          </a:p>
          <a:p>
            <a:pPr eaLnBrk="1" hangingPunct="1"/>
            <a:r>
              <a:rPr lang="id-ID" altLang="en-US" i="1"/>
              <a:t>Operator</a:t>
            </a:r>
            <a:r>
              <a:rPr lang="id-ID" altLang="en-US"/>
              <a:t> : aksi pada tingkat paling rendah, terdiri atas tindakan dasar yang harus dilakukan user dalam menggunakan sistem (untuk menjalankan suatu kegiatan)</a:t>
            </a:r>
          </a:p>
          <a:p>
            <a:pPr lvl="1" eaLnBrk="1" hangingPunct="1"/>
            <a:r>
              <a:rPr lang="id-ID" altLang="en-US"/>
              <a:t>misal: press key, drag mouse, memindahkan pointer</a:t>
            </a:r>
          </a:p>
          <a:p>
            <a:pPr eaLnBrk="1" hangingPunct="1"/>
            <a:endParaRPr lang="id-ID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10D031-8A4C-40B9-AAA9-81527FC03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4FA7DD-DE18-4D8A-949B-BFB370168E70}" type="slidenum">
              <a:rPr lang="id-ID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9</a:t>
            </a:fld>
            <a:endParaRPr lang="id-ID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</TotalTime>
  <Words>688</Words>
  <Application>Microsoft Office PowerPoint</Application>
  <PresentationFormat>On-screen Show (4:3)</PresentationFormat>
  <Paragraphs>185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Arabic Typesetting</vt:lpstr>
      <vt:lpstr>Arial</vt:lpstr>
      <vt:lpstr>Calibri</vt:lpstr>
      <vt:lpstr>Century Schoolbook</vt:lpstr>
      <vt:lpstr>Courier New</vt:lpstr>
      <vt:lpstr>Perpetua</vt:lpstr>
      <vt:lpstr>Tahoma</vt:lpstr>
      <vt:lpstr>Times New Roman</vt:lpstr>
      <vt:lpstr>Wingdings</vt:lpstr>
      <vt:lpstr>Wingdings 2</vt:lpstr>
      <vt:lpstr>Oriel</vt:lpstr>
      <vt:lpstr>Bitmap Image</vt:lpstr>
      <vt:lpstr>Model pengguna (Kognitif)</vt:lpstr>
      <vt:lpstr>Model kognitif</vt:lpstr>
      <vt:lpstr>Pemodelan Kognitif</vt:lpstr>
      <vt:lpstr>Model Human Processor (MHP)</vt:lpstr>
      <vt:lpstr>Model kognitif - subsystem</vt:lpstr>
      <vt:lpstr>Model kognitif – sistem persepsi</vt:lpstr>
      <vt:lpstr>Model kognitif- sistem kognitif</vt:lpstr>
      <vt:lpstr>Model kognitif- sistem motorik </vt:lpstr>
      <vt:lpstr>GOMS (Goals, Operators, Methods, Selection)</vt:lpstr>
      <vt:lpstr>GOMS (Goals, Operators, Methods, Selection)</vt:lpstr>
      <vt:lpstr>GOMS (Goals, Operators, Methods, Selection)</vt:lpstr>
      <vt:lpstr>Example:</vt:lpstr>
      <vt:lpstr>PowerPoint Presentation</vt:lpstr>
      <vt:lpstr>ANALISIS GOMS</vt:lpstr>
      <vt:lpstr>Manfaat-manfaat goms</vt:lpstr>
      <vt:lpstr>KLM (Keystroke Level Model)</vt:lpstr>
      <vt:lpstr>Model KLM</vt:lpstr>
      <vt:lpstr>Waktu Eksekusi</vt:lpstr>
      <vt:lpstr>Edit Karakter</vt:lpstr>
      <vt:lpstr>Total Waktu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nasetiyanto</dc:creator>
  <cp:lastModifiedBy>user</cp:lastModifiedBy>
  <cp:revision>28</cp:revision>
  <dcterms:created xsi:type="dcterms:W3CDTF">2012-06-12T03:35:17Z</dcterms:created>
  <dcterms:modified xsi:type="dcterms:W3CDTF">2022-05-30T09:05:36Z</dcterms:modified>
</cp:coreProperties>
</file>